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defRPr sz="1800"/>
            </a:pPr>
            <a:r>
              <a:t>I want to start with a couple definitions and a brief summary of this talk. First i want to define what a worker is.  A worker is a single thread on a machine, and every machine starts a up a worker for every core that it has.The first point I want to make, which you might have guessed from the title of the talk, is that stragglers are bad. Stragglers, which are workers, or machines, that run slower than other workers, have a very negative effect on run-time. We propose a system called FlexRR which combines flexible consistency bound, and temporary work shedding to address stragglers. I will describe FlexRR in detail and the concept of helper groups which are very important for FlexRR to operate efficiently at scale. Lastly I will show results across a number different kinds of clusters demonstrating the effectiveness of FlexRR.</a:t>
            </a:r>
          </a:p>
          <a:p>
            <a:pPr>
              <a:defRPr sz="1800"/>
            </a:pPr>
            <a:r>
              <a:t>Say that we achieve balancing by moving work from slow workers to faster workers </a:t>
            </a:r>
          </a:p>
          <a:p>
            <a:pPr>
              <a:defRPr sz="1800"/>
            </a:pPr>
            <a:r>
              <a:t>Say solve instead of address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sldImg"/>
          </p:nvPr>
        </p:nvSpPr>
        <p:spPr>
          <a:prstGeom prst="rect">
            <a:avLst/>
          </a:prstGeom>
        </p:spPr>
        <p:txBody>
          <a:bodyPr/>
          <a:lstStyle/>
          <a:p>
            <a:pPr/>
          </a:p>
        </p:txBody>
      </p:sp>
      <p:sp>
        <p:nvSpPr>
          <p:cNvPr id="377" name="Shape 377"/>
          <p:cNvSpPr/>
          <p:nvPr>
            <p:ph type="body" sz="quarter" idx="1"/>
          </p:nvPr>
        </p:nvSpPr>
        <p:spPr>
          <a:prstGeom prst="rect">
            <a:avLst/>
          </a:prstGeom>
        </p:spPr>
        <p:txBody>
          <a:bodyPr/>
          <a:lstStyle/>
          <a:p>
            <a:pPr/>
            <a:r>
              <a:t>Since we are designing FlexRR for scalability we created the helper groups. Similarly to an overlay network, workers exchange progress reports and offloaded work with only a few other workers. Each worker has a unique set of helpers, who are eligible to provide help, and  unique helpees, to whom the worker is eligible to help. The helpers pre-load in the input data of the worker they are eligible to help, thus avoiding having to read the input data from disk at run-time, greatly improving efficiency. The workers groups allow for  limited P2P communication eliminating the need for a central arbiter, or  for all - to - all communication, thus improving scalability. Our experiments showed that helper and helpee groups of size 4 provided the best performance.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defRPr sz="1600"/>
            </a:pPr>
            <a:r>
              <a:t>This diagram demonstrates an example of  the RR protocol. Every worker tracks his own progress, upon reaching a certain checkpoint in the iteration, the worker sends a progress report to the workers who it’s eligible to help. These workers then compare their own progress to the progress report that they received, if they find that they have behind by more than the preset threshold than they re-assign a small portion of their work to the faster worker. Once the faster worker begins helping with this work, it will send a notification to the the original owner, who will then have the option of sending over more work. All these reassignments are temporary, so in the next clock cycle, the original owner will once again be responsible for all its work.  </a:t>
            </a:r>
          </a:p>
          <a:p>
            <a:pPr/>
            <a:r>
              <a:t>We are not adding addition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sldImg"/>
          </p:nvPr>
        </p:nvSpPr>
        <p:spPr>
          <a:prstGeom prst="rect">
            <a:avLst/>
          </a:prstGeom>
        </p:spPr>
        <p:txBody>
          <a:bodyPr/>
          <a:lstStyle/>
          <a:p>
            <a:pPr/>
          </a:p>
        </p:txBody>
      </p:sp>
      <p:sp>
        <p:nvSpPr>
          <p:cNvPr id="421" name="Shape 421"/>
          <p:cNvSpPr/>
          <p:nvPr>
            <p:ph type="body" sz="quarter" idx="1"/>
          </p:nvPr>
        </p:nvSpPr>
        <p:spPr>
          <a:prstGeom prst="rect">
            <a:avLst/>
          </a:prstGeom>
        </p:spPr>
        <p:txBody>
          <a:bodyPr/>
          <a:lstStyle/>
          <a:p>
            <a:pPr/>
            <a:r>
              <a:t>This slide summarizes the 2 different clusters we used to test effectiveness of FlexRR. We used a local dedicated cluster of 16 virtual machine for most early experiments, and to tune the settings of FlexRR. We used 2 different classes of AWS ec2 machines to verify that the results on EC2 match the results on the local cluster. We also used a separate dedicated cluster to experiment on large data-set that did not fit into our other clusters.</a:t>
            </a:r>
          </a:p>
          <a:p>
            <a:pPr/>
            <a:r>
              <a:t>Say that we are expecting more stragglers on the cheaper machines.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ph type="sldImg"/>
          </p:nvPr>
        </p:nvSpPr>
        <p:spPr>
          <a:prstGeom prst="rect">
            <a:avLst/>
          </a:prstGeom>
        </p:spPr>
        <p:txBody>
          <a:bodyPr/>
          <a:lstStyle/>
          <a:p>
            <a:pPr/>
          </a:p>
        </p:txBody>
      </p:sp>
      <p:sp>
        <p:nvSpPr>
          <p:cNvPr id="436" name="Shape 436"/>
          <p:cNvSpPr/>
          <p:nvPr>
            <p:ph type="body" sz="quarter" idx="1"/>
          </p:nvPr>
        </p:nvSpPr>
        <p:spPr>
          <a:prstGeom prst="rect">
            <a:avLst/>
          </a:prstGeom>
        </p:spPr>
        <p:txBody>
          <a:bodyPr/>
          <a:lstStyle/>
          <a:p>
            <a:pPr/>
            <a:r>
              <a:t>So now it’s time to examine at the effectiveness of FlexRR. This experiment consists of the two different classes of EC2 machines running the MF application. We show results for BSP, SSP with a slack of 1, RR w/o any slack, and FlexRR. The y-axis shows time per iteration, and x-axis shows the 2 different class of machines, with the c4.xlarge machines being the cheaper and slower of the two. On the lower class of machines FlexRR had an improvement of 53% and 39% on the higher class machines. The improvement on the c4.xlarge machines was greater because they experience more transient straggler effects. </a:t>
            </a:r>
          </a:p>
          <a:p>
            <a:pPr/>
            <a:r>
              <a:t>Stress combination of SSP and RR is what is effective </a:t>
            </a:r>
          </a:p>
          <a:p>
            <a:pPr/>
            <a:r>
              <a:t>Make sure to remind people what all the different acronyms mean.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Shape 442"/>
          <p:cNvSpPr/>
          <p:nvPr>
            <p:ph type="sldImg"/>
          </p:nvPr>
        </p:nvSpPr>
        <p:spPr>
          <a:prstGeom prst="rect">
            <a:avLst/>
          </a:prstGeom>
        </p:spPr>
        <p:txBody>
          <a:bodyPr/>
          <a:lstStyle/>
          <a:p>
            <a:pPr/>
          </a:p>
        </p:txBody>
      </p:sp>
      <p:sp>
        <p:nvSpPr>
          <p:cNvPr id="443" name="Shape 443"/>
          <p:cNvSpPr/>
          <p:nvPr>
            <p:ph type="body" sz="quarter" idx="1"/>
          </p:nvPr>
        </p:nvSpPr>
        <p:spPr>
          <a:prstGeom prst="rect">
            <a:avLst/>
          </a:prstGeom>
        </p:spPr>
        <p:txBody>
          <a:bodyPr/>
          <a:lstStyle/>
          <a:p>
            <a:pPr/>
            <a:r>
              <a:t>To verify that FlexRR is still effective at larger scale, we ran MF application using the synthetically enlarged Netflix dataset, which is 256 times bigger than the original. This ran on a dedicated cluster of a 128 16 - core machines. FlexRR showed a 21% improvement from SSP and a 51% improvement over BSP. As expected, as the cluster size increased, we saw more straggler effects even on a dedicated cluster.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a:p>
        </p:txBody>
      </p:sp>
      <p:sp>
        <p:nvSpPr>
          <p:cNvPr id="459" name="Shape 459"/>
          <p:cNvSpPr/>
          <p:nvPr>
            <p:ph type="body" sz="quarter" idx="1"/>
          </p:nvPr>
        </p:nvSpPr>
        <p:spPr>
          <a:prstGeom prst="rect">
            <a:avLst/>
          </a:prstGeom>
        </p:spPr>
        <p:txBody>
          <a:bodyPr/>
          <a:lstStyle/>
          <a:p>
            <a:pPr>
              <a:defRPr>
                <a:latin typeface="Times"/>
                <a:ea typeface="Times"/>
                <a:cs typeface="Times"/>
                <a:sym typeface="Times"/>
              </a:defRPr>
            </a:pPr>
            <a:r>
              <a:t>There have been several prior attempts to address the problem of stragglers in big data. Some of the existing solutions include eliminating performance variation, blacklisting, and speculative execution. </a:t>
            </a:r>
          </a:p>
          <a:p>
            <a:pPr>
              <a:defRPr>
                <a:latin typeface="Times"/>
                <a:ea typeface="Times"/>
                <a:cs typeface="Times"/>
                <a:sym typeface="Times"/>
              </a:defRPr>
            </a:pPr>
            <a:r>
              <a:t>However these solutions are not effective for iterative ML.  Eliminating all sources of performance variation, while effective, is difficult and sometimes impossible to accomplish, especially when using a public cloud computing cluster. Blacklisting, where machines that are falling behind are eliminated,  ends up killing nodes that are just experiencing transient stragglers.  Speculative execution, where identical jobs are started on multiple workers in a race to finish first, is not suitable for iterative ML because of the incorrect behavior redundant work can cause, and it too unnecessarily wastes resource. </a:t>
            </a:r>
          </a:p>
          <a:p>
            <a:pPr>
              <a:defRPr>
                <a:latin typeface="Times"/>
                <a:ea typeface="Times"/>
                <a:cs typeface="Times"/>
                <a:sym typeface="Times"/>
              </a:defRPr>
            </a:pPr>
            <a:r>
              <a:t>Need to mention that speculative execution is popular for Hadoop because all those are idempotent tasks , however iterative ML uses shared memory to hold the solution state, thus speculative executing can cause incorrect behaviour.</a:t>
            </a:r>
          </a:p>
          <a:p>
            <a:pPr>
              <a:defRPr>
                <a:latin typeface="Times"/>
                <a:ea typeface="Times"/>
                <a:cs typeface="Times"/>
                <a:sym typeface="Times"/>
              </a:defRPr>
            </a:pPr>
            <a:r>
              <a:t>Use term work/task not job!</a:t>
            </a:r>
          </a:p>
          <a:p>
            <a:pPr>
              <a:defRPr>
                <a:latin typeface="Times"/>
                <a:ea typeface="Times"/>
                <a:cs typeface="Times"/>
                <a:sym typeface="Times"/>
              </a:defRPr>
            </a:pPr>
            <a:r>
              <a:t>Speculative execution, while very effective for hadoop and other bag of tasks frameworks, is not suitable for iterative ML. Efficient iterative ML depends on non-idempotent tasks, which obviously are not amendable to speculative execution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Img"/>
          </p:nvPr>
        </p:nvSpPr>
        <p:spPr>
          <a:prstGeom prst="rect">
            <a:avLst/>
          </a:prstGeom>
        </p:spPr>
        <p:txBody>
          <a:bodyPr/>
          <a:lstStyle/>
          <a:p>
            <a:pPr/>
          </a:p>
        </p:txBody>
      </p:sp>
      <p:sp>
        <p:nvSpPr>
          <p:cNvPr id="505" name="Shape 505"/>
          <p:cNvSpPr/>
          <p:nvPr>
            <p:ph type="body" sz="quarter" idx="1"/>
          </p:nvPr>
        </p:nvSpPr>
        <p:spPr>
          <a:prstGeom prst="rect">
            <a:avLst/>
          </a:prstGeom>
        </p:spPr>
        <p:txBody>
          <a:bodyPr/>
          <a:lstStyle/>
          <a:p>
            <a:pPr/>
            <a:r>
              <a:t>However there are several problems that need to be resolved in order to perform efficient work re-assignment, or as we call it , rapid reassignment. As you remember from earlier in the presentation every worker preloads the input data that it’s going to be working on into memory to avoid expensive disk reads. Thus the worker that is providing the help, will also need to have the appropriate data preloaded into memory in order to help efficiently. The workers will also need to coordinate amongst each other about who helps who, and make sure that all work is performed exactly once. While at small scale it’s possible to have all the workers load all the input data, and perform all-to-all communication, this will not be possible or efficient at larger scale.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a:p>
        </p:txBody>
      </p:sp>
      <p:sp>
        <p:nvSpPr>
          <p:cNvPr id="527" name="Shape 527"/>
          <p:cNvSpPr/>
          <p:nvPr>
            <p:ph type="body" sz="quarter" idx="1"/>
          </p:nvPr>
        </p:nvSpPr>
        <p:spPr>
          <a:prstGeom prst="rect">
            <a:avLst/>
          </a:prstGeom>
        </p:spPr>
        <p:txBody>
          <a:bodyPr/>
          <a:lstStyle>
            <a:lvl1pPr>
              <a:defRPr sz="1800"/>
            </a:lvl1pPr>
          </a:lstStyle>
          <a:p>
            <a:pPr/>
            <a:r>
              <a:t>Since we are designing FlexRR for scalability we created the concept of helper groups. Similarly to an overlay network, workers exchange progress reports and offloaded work with only a few other workers. Each worker has a unique set of helpers, who are eligible to provide help, and  unique helpees, to whom the worker is eligible to help. The helpers and helpees are never identical. The helpers pre-load in the input data of the worker they are eligible to help, thus avoiding having to read the input data from disk at run-time, greatly improving efficiency. The workers groups allow for  limited P2P communication eliminating the need for a central arbiter, or  for all - to - all communication, thus improving scalability. Our experiments showed that helper and helpee groups of size 4 provided the best performance.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This diagram demonstrates an example of  the RR protocol. Every worker tracks his own progress, upon reaching a certain checkpoint in the iteration, the worker sends a progress report to the workers who it’s eligible to help. These workers then compare their own progress to the progress report that they received, if they find that they have behind by more than the preset threshold than they re-assign a small portion of their work to the faster worker. Once the faster worker begins helping with this work, it will send a notification to the the original owner, who will then have the option of sending over more work. All these reassignments are temporary, so in the next clock cycle, the original owner will once again be responsible for all its work.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ph type="sldImg"/>
          </p:nvPr>
        </p:nvSpPr>
        <p:spPr>
          <a:prstGeom prst="rect">
            <a:avLst/>
          </a:prstGeom>
        </p:spPr>
        <p:txBody>
          <a:bodyPr/>
          <a:lstStyle/>
          <a:p>
            <a:pPr/>
          </a:p>
        </p:txBody>
      </p:sp>
      <p:sp>
        <p:nvSpPr>
          <p:cNvPr id="580" name="Shape 580"/>
          <p:cNvSpPr/>
          <p:nvPr>
            <p:ph type="body" sz="quarter" idx="1"/>
          </p:nvPr>
        </p:nvSpPr>
        <p:spPr>
          <a:prstGeom prst="rect">
            <a:avLst/>
          </a:prstGeom>
        </p:spPr>
        <p:txBody>
          <a:bodyPr/>
          <a:lstStyle/>
          <a:p>
            <a:pPr/>
            <a:r>
              <a:t>We experimented using three ML applications, MF, LDA, and MLR. This slide lists some of the workloads that we used. For MF we used the </a:t>
            </a:r>
            <a:r>
              <a:t>Net</a:t>
            </a:r>
            <a:r>
              <a:t>flix dataset, we also used a synthetically enlarged version of the Netflix dataset that is 256 times larger than the original. For LDA we used the new york times dataset, and for MLR we used the ImageNet dataset.  </a:t>
            </a:r>
          </a:p>
          <a:p>
            <a:pPr/>
            <a:r>
              <a:t>Say that the details are not that important.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lvl1pPr>
              <a:defRPr sz="2100">
                <a:latin typeface="Times"/>
                <a:ea typeface="Times"/>
                <a:cs typeface="Times"/>
                <a:sym typeface="Times"/>
              </a:defRPr>
            </a:lvl1pPr>
          </a:lstStyle>
          <a:p>
            <a:pPr/>
            <a:r>
              <a:t>The first thing I want to describe to you in detail today is the class of ML algorithms for which FlexRR, our system, is designed for. Iteratively convergent algorithms such as MF, LDA, MLR, &amp; PR start off with an initial guess at the solution, and then proceed to iterate over the training data improving the solution, until reaching the stopping criteria.  A key property of these algorithms is that they converge to a good solution even if there are inconstancies in the solution updates, which makes them amenable to efficient distributed implementations.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p>
            <a:pPr/>
            <a:r>
              <a:t>This experiment shows the more expensive class of AWS machines running the MF application with injected stragglers. T stragglers are randomly generated and simulated by inserting sleep commands. This experiment shows the results for BSP, SSP with slack of 1, RR with no slack, FlexRR, and the ideal result. As you can see BSP, SSP, and RR on its own suffers from linear slowdown as the straggler intensity increase. At the same time, FlexRR stays close to the ideal result even with stragglers with intensity of 400% where it runs 10 times faster than BSP. @ 400% you are using 20% of CPU</a:t>
            </a:r>
          </a:p>
          <a:p>
            <a:pPr/>
            <a:r>
              <a:t>Each workers independently chooses when to be delayed and how much slower it’s going to run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p>
            <a:pPr/>
            <a:r>
              <a:t>While all the stragglers we have presented so far fall into the category of transient stragglers, this experiment shows long term stragglers. This experiment ran the MF application. To simulate long term stragglers half of the machines received 75% of the input data, while the ramming 50% were assigned 25% of the input data. We show results for running the uneven scenarios for BSP, SSP, RR on its own, FlexRR, and FlexRR where the input data is spread out evenly. Only FlexRR came close running at the speed of all work spread out evenly, while BSP experienced a 54% slowdown. </a:t>
            </a:r>
          </a:p>
          <a:p>
            <a:pPr/>
            <a:r>
              <a:t>Emphasize that we re-assign work every iteration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Shape 621"/>
          <p:cNvSpPr/>
          <p:nvPr>
            <p:ph type="sldImg"/>
          </p:nvPr>
        </p:nvSpPr>
        <p:spPr>
          <a:prstGeom prst="rect">
            <a:avLst/>
          </a:prstGeom>
        </p:spPr>
        <p:txBody>
          <a:bodyPr/>
          <a:lstStyle/>
          <a:p>
            <a:pPr/>
          </a:p>
        </p:txBody>
      </p:sp>
      <p:sp>
        <p:nvSpPr>
          <p:cNvPr id="622" name="Shape 622"/>
          <p:cNvSpPr/>
          <p:nvPr>
            <p:ph type="body" sz="quarter" idx="1"/>
          </p:nvPr>
        </p:nvSpPr>
        <p:spPr>
          <a:prstGeom prst="rect">
            <a:avLst/>
          </a:prstGeom>
        </p:spPr>
        <p:txBody>
          <a:bodyPr/>
          <a:lstStyle/>
          <a:p>
            <a:pPr/>
            <a:r>
              <a:t>In all previous experiments worker replicated 100% of the input data belonging to the workers that they are eligible to help. This experiment demonstrates that it’s not necessary to replicate 100 percent of the data. In this experiment we replicated different amount of the input data, thus the helpers are only eligible to help with the portion that is replicated. These results demonstrate that replicating just 25% of the input data provides very similar results full replication.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lvl1pPr>
              <a:defRPr sz="1900"/>
            </a:lvl1pPr>
          </a:lstStyle>
          <a:p>
            <a:pPr/>
            <a:r>
              <a:t>This diagram shows a single worker implementation of a ML application. In this model, the worker makes a pass through the input data, making adjustment to the model parameters, which are the solutions, when necessary. You can think of each piece of the input as a piece of work. One such pass is called an iteration, also known as a clock cycle. The worker makes multiples passes through the input data until the model parameters converge. For efficiency reasons it’s very important for the workers to keep the input data in memory rather than having to read it from disk every time.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This is a distributed implementations of ML application. </a:t>
            </a:r>
          </a:p>
          <a:p>
            <a:pPr/>
            <a:r>
              <a:t>Here the input data is divided into multiple parts, and each worker works on a separate part of the training data.  As you can see in the diagram, the green blocks representing the input data are now divided into separate blocks, with each block going to a different worker. During the computation, these workers concurrently read and update the shared model parameters, which is the solution state depicted in red.  As in the single worker implementation, each worker pre-loads its portion of the input data and continues to work only on that data in order to avoid costly disk reads.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defRPr>
                <a:latin typeface="Times"/>
                <a:ea typeface="Times"/>
                <a:cs typeface="Times"/>
                <a:sym typeface="Times"/>
              </a:defRPr>
            </a:pPr>
            <a:r>
              <a:t>Most distributed implementations of iterative convergent algorithms follow the Bulk Synchronous Parallel, also known as BSP. In this model all workers wait for all the other workers to finish the current iteration before advancing to the next iteration. BSP guarantees that all workers will see all the updates from the previous iterations. This model forces the system to run at the speed of the slowest worker. In order to correct this, a newer model was created featuring a flexible consistency,  this model is called Stale Synchronous Parallel, also known as SSP. This model allows each worker thread to be ahead of the slowest worker by up to a specified number of iterations. As I will show later, SSP is effective at dealing with stragglers to a certain extent, however once the stragglers exceed the staleness bound, it’s no longer effective. The problem with increasing the staleness bound to deal with higher magnitude stragglers, is that as the staleness bound grows, the convergence per iteration gets worse. </a:t>
            </a:r>
          </a:p>
          <a:p>
            <a:pPr>
              <a:defRPr>
                <a:latin typeface="Times"/>
                <a:ea typeface="Times"/>
                <a:cs typeface="Times"/>
                <a:sym typeface="Times"/>
              </a:defRPr>
            </a:pPr>
            <a:r>
              <a:t>Explain that the quality of work decreases b/c the data you use becomes more stale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lvl1pPr>
              <a:defRPr>
                <a:latin typeface="Times"/>
                <a:ea typeface="Times"/>
                <a:cs typeface="Times"/>
                <a:sym typeface="Times"/>
              </a:defRPr>
            </a:lvl1pPr>
          </a:lstStyle>
          <a:p>
            <a:pPr/>
            <a:r>
              <a:t>As defined earlier stragglers are workers fall behind other workers. Straggles can occur for a number of different reasons. Some transient causes of stragglers include, garbage collection, resource contention and objective function computation. Long term causes of straggler include unbalanced data distribution and load imbalance to name a few.  As the level of parallelism grows, so does the likelihood and the magnitude of the stragglers.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defRPr>
                <a:latin typeface="Times"/>
                <a:ea typeface="Times"/>
                <a:cs typeface="Times"/>
                <a:sym typeface="Times"/>
              </a:defRPr>
            </a:pPr>
            <a:r>
              <a:t>To demonstrate the sever effect of stragglers,  we ran an experiment where we injected different magnitudes of stragglers. Stragglers were simulated by injecting sleep commands. This experiment shows the runtime of BSP,  and SSP with a slack of 1. The X-axis shows the different magnitudes of stragglers that we injected, while the Y-axis shows the effect these stragglers had on the time-per-iteration. We also show the ideal line which is what the run-time would be if all work was perfectly re-assigned without any overhead. As you can see, BSP suffers a linear increase in run-time. SSP is able to stay close to the ideal at first, but once the stragglers begin to exceed the slack boundary it too suffers from a linear increase in runtime. </a:t>
            </a:r>
          </a:p>
          <a:p>
            <a:pPr>
              <a:defRPr>
                <a:latin typeface="Times"/>
                <a:ea typeface="Times"/>
                <a:cs typeface="Times"/>
                <a:sym typeface="Times"/>
              </a:defRPr>
            </a:pPr>
            <a:r>
              <a:t>Mention that 400% is unlikely but all the % are bad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defRPr sz="2000"/>
            </a:pPr>
            <a:r>
              <a:t>So we came up with a new approach, which we implemented in ours system called FlexRR. FlexRR combines the flexible consistency bound of SSP and a specialized form of temporary work shedding. As shown in the diagram the goal FlexRR is re-assign work in such  a way that all workers run as evenly as possibly, thus eliminating stragglers. </a:t>
            </a:r>
          </a:p>
          <a:p>
            <a:pPr>
              <a:defRPr sz="2000"/>
            </a:pPr>
            <a:r>
              <a:t>RR reassigns from faster workers to slower workers to even out the progress of al workers so that no worker gets stuck at a barrier.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lvl1pPr>
              <a:defRPr sz="1700"/>
            </a:lvl1pPr>
          </a:lstStyle>
          <a:p>
            <a:pPr/>
            <a:r>
              <a:t>However there are several problems that need to be resolved in order to perform efficient work re-assignment, or as we call it , rapid reassignment. As you remember from earlier in the presentation every worker preloads the input data that it’s going to be working on into memory to avoid expensive disk reads. Thus the worker that is providing the help, will also need to have the appropriate data preloaded into memory in order to help efficiently. The workers will also need to coordinate amongst each other about who helps who, and make sure that all work is performed exactly once. While at small scale it’s possible to have all the workers load all the input data, and perform all-to-all communication, this will not be possible or efficient at larger scale.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dl.cmu.edu"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a:r>
              <a:t>Title Text</a:t>
            </a:r>
          </a:p>
        </p:txBody>
      </p:sp>
      <p:sp>
        <p:nvSpPr>
          <p:cNvPr id="17" name="Shape 17"/>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101" name="Shape 101"/>
          <p:cNvSpPr/>
          <p:nvPr>
            <p:ph type="pic" sz="quarter" idx="13"/>
          </p:nvPr>
        </p:nvSpPr>
        <p:spPr>
          <a:xfrm>
            <a:off x="7175500" y="2882900"/>
            <a:ext cx="4102100" cy="5473700"/>
          </a:xfrm>
          <a:prstGeom prst="rect">
            <a:avLst/>
          </a:prstGeom>
        </p:spPr>
        <p:txBody>
          <a:bodyPr lIns="91439" tIns="45719" rIns="91439" bIns="45719"/>
          <a:lstStyle/>
          <a:p>
            <a:pPr/>
          </a:p>
        </p:txBody>
      </p:sp>
      <p:sp>
        <p:nvSpPr>
          <p:cNvPr id="102" name="Shape 102"/>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03" name="Shape 103"/>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111" name="Shape 111"/>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12" name="Shape 112"/>
          <p:cNvSpPr/>
          <p:nvPr>
            <p:ph type="body" sz="half" idx="1"/>
          </p:nvPr>
        </p:nvSpPr>
        <p:spPr>
          <a:xfrm>
            <a:off x="1270000" y="2768600"/>
            <a:ext cx="50419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120" name="Shape 120"/>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121" name="Shape 121"/>
          <p:cNvSpPr/>
          <p:nvPr>
            <p:ph type="body" sz="quarter" idx="1"/>
          </p:nvPr>
        </p:nvSpPr>
        <p:spPr>
          <a:xfrm>
            <a:off x="7772400" y="2768600"/>
            <a:ext cx="3962400" cy="5715000"/>
          </a:xfrm>
          <a:prstGeom prst="rect">
            <a:avLst/>
          </a:prstGeom>
        </p:spPr>
        <p:txBody>
          <a:bodyPr anchor="ctr"/>
          <a:lstStyle>
            <a:lvl1pPr marL="812120" indent="-494620" algn="l">
              <a:spcBef>
                <a:spcPts val="3800"/>
              </a:spcBef>
              <a:buSzPct val="171000"/>
              <a:buChar char="•"/>
              <a:defRPr sz="3200">
                <a:latin typeface="Gill Sans"/>
                <a:ea typeface="Gill Sans"/>
                <a:cs typeface="Gill Sans"/>
                <a:sym typeface="Gill Sans"/>
              </a:defRPr>
            </a:lvl1pPr>
            <a:lvl2pPr marL="1256620" indent="-494620" algn="l">
              <a:spcBef>
                <a:spcPts val="3800"/>
              </a:spcBef>
              <a:buSzPct val="171000"/>
              <a:buChar char="•"/>
              <a:defRPr sz="3200">
                <a:latin typeface="Gill Sans"/>
                <a:ea typeface="Gill Sans"/>
                <a:cs typeface="Gill Sans"/>
                <a:sym typeface="Gill Sans"/>
              </a:defRPr>
            </a:lvl2pPr>
            <a:lvl3pPr marL="1701120" indent="-494620" algn="l">
              <a:spcBef>
                <a:spcPts val="3800"/>
              </a:spcBef>
              <a:buSzPct val="171000"/>
              <a:buChar char="•"/>
              <a:defRPr sz="3200"/>
            </a:lvl3pPr>
            <a:lvl4pPr marL="2145620" indent="-494620" algn="l">
              <a:spcBef>
                <a:spcPts val="3800"/>
              </a:spcBef>
              <a:buSzPct val="171000"/>
              <a:buChar char="•"/>
              <a:defRPr sz="3200"/>
            </a:lvl4pPr>
            <a:lvl5pPr marL="2590120" indent="-494620" algn="l">
              <a:spcBef>
                <a:spcPts val="3800"/>
              </a:spcBef>
              <a:buSzPct val="171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5" name="Shape 25"/>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26" name="Shape 26"/>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27" name="Shape 27"/>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pPr/>
            <a:r>
              <a:t>Carnegie Mellon</a:t>
            </a:r>
          </a:p>
        </p:txBody>
      </p:sp>
      <p:sp>
        <p:nvSpPr>
          <p:cNvPr id="28" name="Shape 28"/>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356CA9"/>
                </a:solidFill>
                <a:latin typeface="Lucida Grande"/>
                <a:ea typeface="Lucida Grande"/>
                <a:cs typeface="Lucida Grande"/>
                <a:sym typeface="Lucida Grande"/>
              </a:defRPr>
            </a:lvl1pPr>
          </a:lstStyle>
          <a:p>
            <a:pPr/>
            <a:r>
              <a:t>Parallel Data Laboratory</a:t>
            </a:r>
          </a:p>
        </p:txBody>
      </p:sp>
      <p:sp>
        <p:nvSpPr>
          <p:cNvPr id="29" name="Shape 29"/>
          <p:cNvSpPr/>
          <p:nvPr/>
        </p:nvSpPr>
        <p:spPr>
          <a:xfrm>
            <a:off x="505097" y="9067800"/>
            <a:ext cx="2001950"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rPr>
                <a:hlinkClick r:id="rId2" invalidUrl="" action="" tgtFrame="" tooltip="" history="1" highlightClick="0" endSnd="0"/>
              </a:rPr>
              <a:t>http://www.pdl.cmu.edu</a:t>
            </a:r>
            <a:r>
              <a:t>/</a:t>
            </a:r>
          </a:p>
        </p:txBody>
      </p:sp>
      <p:sp>
        <p:nvSpPr>
          <p:cNvPr id="30" name="Shape 30"/>
          <p:cNvSpPr/>
          <p:nvPr/>
        </p:nvSpPr>
        <p:spPr>
          <a:xfrm>
            <a:off x="9662380" y="9067800"/>
            <a:ext cx="2864385"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latin typeface="Helvetica"/>
                <a:ea typeface="Helvetica"/>
                <a:cs typeface="Helvetica"/>
                <a:sym typeface="Helvetica"/>
              </a:defRPr>
            </a:pPr>
            <a:r>
              <a:t>Aaron Harlap </a:t>
            </a:r>
            <a:r>
              <a:t>© October</a:t>
            </a:r>
            <a:r>
              <a:t> 16</a:t>
            </a:r>
          </a:p>
        </p:txBody>
      </p:sp>
      <p:sp>
        <p:nvSpPr>
          <p:cNvPr id="31" name="Shape 31"/>
          <p:cNvSpPr/>
          <p:nvPr>
            <p:ph type="title"/>
          </p:nvPr>
        </p:nvSpPr>
        <p:spPr>
          <a:xfrm>
            <a:off x="25400" y="254000"/>
            <a:ext cx="12966700" cy="1104900"/>
          </a:xfrm>
          <a:prstGeom prst="rect">
            <a:avLst/>
          </a:prstGeom>
        </p:spPr>
        <p:txBody>
          <a:bodyPr anchor="ctr"/>
          <a:lstStyle>
            <a:lvl1pPr>
              <a:defRPr sz="6500"/>
            </a:lvl1pPr>
          </a:lstStyle>
          <a:p>
            <a:pPr/>
            <a:r>
              <a:t>Title Text</a:t>
            </a:r>
          </a:p>
        </p:txBody>
      </p:sp>
      <p:sp>
        <p:nvSpPr>
          <p:cNvPr id="32" name="Shape 32"/>
          <p:cNvSpPr/>
          <p:nvPr>
            <p:ph type="body" idx="1"/>
          </p:nvPr>
        </p:nvSpPr>
        <p:spPr>
          <a:xfrm>
            <a:off x="355600" y="1562100"/>
            <a:ext cx="12280900" cy="5715000"/>
          </a:xfrm>
          <a:prstGeom prst="rect">
            <a:avLst/>
          </a:prstGeom>
        </p:spPr>
        <p:txBody>
          <a:bodyPr/>
          <a:lstStyle>
            <a:lvl1pPr marL="889000" indent="-571500" algn="l">
              <a:spcBef>
                <a:spcPts val="2400"/>
              </a:spcBef>
              <a:buSzPct val="110000"/>
              <a:buChar char="•"/>
              <a:defRPr sz="4200"/>
            </a:lvl1pPr>
            <a:lvl2pPr marL="1333500" indent="-571500" algn="l">
              <a:spcBef>
                <a:spcPts val="2400"/>
              </a:spcBef>
              <a:buSzPct val="110000"/>
              <a:buChar char="•"/>
              <a:defRPr sz="3600"/>
            </a:lvl2pPr>
            <a:lvl3pPr marL="1778000" indent="-571500" algn="l">
              <a:spcBef>
                <a:spcPts val="2400"/>
              </a:spcBef>
              <a:buSzPct val="110000"/>
              <a:buChar char="-"/>
              <a:defRPr>
                <a:latin typeface="+mn-lt"/>
                <a:ea typeface="+mn-ea"/>
                <a:cs typeface="+mn-cs"/>
                <a:sym typeface="Arial"/>
              </a:defRPr>
            </a:lvl3pPr>
            <a:lvl4pPr marL="2222500" indent="-571500" algn="l">
              <a:spcBef>
                <a:spcPts val="2400"/>
              </a:spcBef>
              <a:buSzPct val="110000"/>
              <a:buChar char="•"/>
              <a:defRPr sz="3200">
                <a:latin typeface="+mn-lt"/>
                <a:ea typeface="+mn-ea"/>
                <a:cs typeface="+mn-cs"/>
                <a:sym typeface="Arial"/>
              </a:defRPr>
            </a:lvl4pPr>
            <a:lvl5pPr marL="2667000" indent="-571500" algn="l">
              <a:spcBef>
                <a:spcPts val="2400"/>
              </a:spcBef>
              <a:buSzPct val="110000"/>
              <a:buChar char="-"/>
              <a:defRPr sz="3200">
                <a:latin typeface="+mn-lt"/>
                <a:ea typeface="+mn-ea"/>
                <a:cs typeface="+mn-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xfrm>
            <a:off x="6325889" y="9105900"/>
            <a:ext cx="340322" cy="323553"/>
          </a:xfrm>
          <a:prstGeom prst="rect">
            <a:avLst/>
          </a:prstGeom>
        </p:spPr>
        <p:txBody>
          <a:bodyPr/>
          <a:lstStyle>
            <a:lvl1pPr>
              <a:defRPr sz="1600">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47" name="Shape 47"/>
          <p:cNvSpPr/>
          <p:nvPr>
            <p:ph type="title"/>
          </p:nvPr>
        </p:nvSpPr>
        <p:spPr>
          <a:xfrm>
            <a:off x="1270000" y="254000"/>
            <a:ext cx="10464800" cy="24384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55" name="Shape 55"/>
          <p:cNvSpPr/>
          <p:nvPr>
            <p:ph type="title"/>
          </p:nvPr>
        </p:nvSpPr>
        <p:spPr>
          <a:xfrm>
            <a:off x="1270000" y="2971800"/>
            <a:ext cx="10464800" cy="38100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63" name="Shape 63"/>
          <p:cNvSpPr/>
          <p:nvPr>
            <p:ph type="pic" sz="half" idx="13"/>
          </p:nvPr>
        </p:nvSpPr>
        <p:spPr>
          <a:xfrm>
            <a:off x="2438400" y="1638300"/>
            <a:ext cx="8128000" cy="4559300"/>
          </a:xfrm>
          <a:prstGeom prst="rect">
            <a:avLst/>
          </a:prstGeom>
        </p:spPr>
        <p:txBody>
          <a:bodyPr lIns="91439" tIns="45719" rIns="91439" bIns="45719"/>
          <a:lstStyle/>
          <a:p>
            <a:pPr/>
          </a:p>
        </p:txBody>
      </p:sp>
      <p:sp>
        <p:nvSpPr>
          <p:cNvPr id="64" name="Shape 64"/>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Reflection">
    <p:spTree>
      <p:nvGrpSpPr>
        <p:cNvPr id="1" name=""/>
        <p:cNvGrpSpPr/>
        <p:nvPr/>
      </p:nvGrpSpPr>
      <p:grpSpPr>
        <a:xfrm>
          <a:off x="0" y="0"/>
          <a:ext cx="0" cy="0"/>
          <a:chOff x="0" y="0"/>
          <a:chExt cx="0" cy="0"/>
        </a:xfrm>
      </p:grpSpPr>
      <p:sp>
        <p:nvSpPr>
          <p:cNvPr id="72" name="Shape 72"/>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lstStyle/>
          <a:p>
            <a:pPr/>
          </a:p>
        </p:txBody>
      </p:sp>
      <p:sp>
        <p:nvSpPr>
          <p:cNvPr id="73" name="Shape 73"/>
          <p:cNvSpPr/>
          <p:nvPr>
            <p:ph type="title"/>
          </p:nvPr>
        </p:nvSpPr>
        <p:spPr>
          <a:xfrm>
            <a:off x="1270000" y="7366000"/>
            <a:ext cx="10464800" cy="1701800"/>
          </a:xfrm>
          <a:prstGeom prst="rect">
            <a:avLst/>
          </a:prstGeom>
        </p:spPr>
        <p:txBody>
          <a:bodyPr anchor="ctr"/>
          <a:lstStyle>
            <a:lvl1pPr>
              <a:defRPr sz="8400">
                <a:solidFill>
                  <a:srgbClr val="000000"/>
                </a:solidFill>
                <a:latin typeface="Gill Sans"/>
                <a:ea typeface="Gill Sans"/>
                <a:cs typeface="Gill Sans"/>
                <a:sym typeface="Gill Sans"/>
              </a:defRPr>
            </a:lvl1pPr>
          </a:lstStyle>
          <a:p>
            <a:pPr/>
            <a:r>
              <a:t>Title Text</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1" name="Shape 81"/>
          <p:cNvSpPr/>
          <p:nvPr>
            <p:ph type="pic" sz="quarter" idx="13"/>
          </p:nvPr>
        </p:nvSpPr>
        <p:spPr>
          <a:xfrm>
            <a:off x="7124700" y="1968500"/>
            <a:ext cx="4216400" cy="5626100"/>
          </a:xfrm>
          <a:prstGeom prst="rect">
            <a:avLst/>
          </a:prstGeom>
        </p:spPr>
        <p:txBody>
          <a:bodyPr lIns="91439" tIns="45719" rIns="91439" bIns="45719"/>
          <a:lstStyle/>
          <a:p>
            <a:pPr/>
          </a:p>
        </p:txBody>
      </p:sp>
      <p:sp>
        <p:nvSpPr>
          <p:cNvPr id="82" name="Shape 82"/>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pPr/>
            <a:r>
              <a:t>Title Text</a:t>
            </a:r>
          </a:p>
        </p:txBody>
      </p:sp>
      <p:sp>
        <p:nvSpPr>
          <p:cNvPr id="83" name="Shape 83"/>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Reflection">
    <p:spTree>
      <p:nvGrpSpPr>
        <p:cNvPr id="1" name=""/>
        <p:cNvGrpSpPr/>
        <p:nvPr/>
      </p:nvGrpSpPr>
      <p:grpSpPr>
        <a:xfrm>
          <a:off x="0" y="0"/>
          <a:ext cx="0" cy="0"/>
          <a:chOff x="0" y="0"/>
          <a:chExt cx="0" cy="0"/>
        </a:xfrm>
      </p:grpSpPr>
      <p:sp>
        <p:nvSpPr>
          <p:cNvPr id="91" name="Shape 91"/>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lstStyle/>
          <a:p>
            <a:pPr/>
          </a:p>
        </p:txBody>
      </p:sp>
      <p:sp>
        <p:nvSpPr>
          <p:cNvPr id="92" name="Shape 92"/>
          <p:cNvSpPr/>
          <p:nvPr>
            <p:ph type="title"/>
          </p:nvPr>
        </p:nvSpPr>
        <p:spPr>
          <a:xfrm>
            <a:off x="635000" y="1409700"/>
            <a:ext cx="5867400" cy="3302000"/>
          </a:xfrm>
          <a:prstGeom prst="rect">
            <a:avLst/>
          </a:prstGeom>
        </p:spPr>
        <p:txBody>
          <a:bodyPr/>
          <a:lstStyle>
            <a:lvl1pPr>
              <a:defRPr>
                <a:solidFill>
                  <a:srgbClr val="000000"/>
                </a:solidFill>
                <a:latin typeface="Gill Sans"/>
                <a:ea typeface="Gill Sans"/>
                <a:cs typeface="Gill Sans"/>
                <a:sym typeface="Gill Sans"/>
              </a:defRPr>
            </a:lvl1pPr>
          </a:lstStyle>
          <a:p>
            <a:pPr/>
            <a:r>
              <a:t>Title Text</a:t>
            </a:r>
          </a:p>
        </p:txBody>
      </p:sp>
      <p:sp>
        <p:nvSpPr>
          <p:cNvPr id="93" name="Shape 93"/>
          <p:cNvSpPr/>
          <p:nvPr>
            <p:ph type="body" sz="quarter" idx="1"/>
          </p:nvPr>
        </p:nvSpPr>
        <p:spPr>
          <a:xfrm>
            <a:off x="635000" y="4787900"/>
            <a:ext cx="5867400" cy="3302000"/>
          </a:xfrm>
          <a:prstGeom prst="rect">
            <a:avLst/>
          </a:prstGeom>
        </p:spPr>
        <p:txBody>
          <a:bodyPr/>
          <a:lstStyle>
            <a:lvl1pPr>
              <a:defRPr sz="3400">
                <a:latin typeface="Gill Sans"/>
                <a:ea typeface="Gill Sans"/>
                <a:cs typeface="Gill Sans"/>
                <a:sym typeface="Gill Sans"/>
              </a:defRPr>
            </a:lvl1pPr>
            <a:lvl2pPr>
              <a:defRPr sz="3400">
                <a:latin typeface="Gill Sans"/>
                <a:ea typeface="Gill Sans"/>
                <a:cs typeface="Gill Sans"/>
                <a:sym typeface="Gill Sans"/>
              </a:defRPr>
            </a:lvl2pPr>
            <a:lvl3pPr>
              <a:defRPr sz="3400"/>
            </a:lvl3pPr>
            <a:lvl4pPr>
              <a:defRPr sz="3400"/>
            </a:lvl4pPr>
            <a:lvl5pPr>
              <a:defRPr sz="34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33393" y="1333506"/>
            <a:ext cx="11925655" cy="8"/>
          </a:xfrm>
          <a:prstGeom prst="line">
            <a:avLst/>
          </a:prstGeom>
          <a:ln w="381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3" name="Shape 3"/>
          <p:cNvSpPr/>
          <p:nvPr/>
        </p:nvSpPr>
        <p:spPr>
          <a:xfrm>
            <a:off x="3781790" y="7618220"/>
            <a:ext cx="5430764" cy="829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latin typeface="+mn-lt"/>
                <a:ea typeface="+mn-ea"/>
                <a:cs typeface="+mn-cs"/>
                <a:sym typeface="Arial"/>
              </a:defRPr>
            </a:pPr>
            <a:r>
              <a:t>PARALLEL DATA LABORATORY</a:t>
            </a:r>
          </a:p>
          <a:p>
            <a:pPr>
              <a:defRPr sz="2200">
                <a:latin typeface="+mn-lt"/>
                <a:ea typeface="+mn-ea"/>
                <a:cs typeface="+mn-cs"/>
                <a:sym typeface="Arial"/>
              </a:defRPr>
            </a:pPr>
            <a:r>
              <a:t>Carnegie Mellon University</a:t>
            </a:r>
          </a:p>
        </p:txBody>
      </p:sp>
      <p:sp>
        <p:nvSpPr>
          <p:cNvPr id="4" name="Shape 4"/>
          <p:cNvSpPr/>
          <p:nvPr/>
        </p:nvSpPr>
        <p:spPr>
          <a:xfrm>
            <a:off x="533400" y="9055100"/>
            <a:ext cx="11925655" cy="7"/>
          </a:xfrm>
          <a:prstGeom prst="line">
            <a:avLst/>
          </a:prstGeom>
          <a:ln w="63500">
            <a:solidFill>
              <a:srgbClr val="356CA9"/>
            </a:solidFill>
            <a:miter lim="400000"/>
          </a:ln>
        </p:spPr>
        <p:txBody>
          <a:bodyPr lIns="0" tIns="0" rIns="0" bIns="0"/>
          <a:lstStyle/>
          <a:p>
            <a:pPr algn="l" defTabSz="457200">
              <a:defRPr sz="1200">
                <a:latin typeface="Helvetica"/>
                <a:ea typeface="Helvetica"/>
                <a:cs typeface="Helvetica"/>
                <a:sym typeface="Helvetica"/>
              </a:defRPr>
            </a:pPr>
          </a:p>
        </p:txBody>
      </p:sp>
      <p:sp>
        <p:nvSpPr>
          <p:cNvPr id="5" name="Shape 5"/>
          <p:cNvSpPr/>
          <p:nvPr/>
        </p:nvSpPr>
        <p:spPr>
          <a:xfrm>
            <a:off x="458322" y="8343900"/>
            <a:ext cx="2209801"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atin typeface="Bodoni SvtyTwo ITC TT-Bold"/>
                <a:ea typeface="Bodoni SvtyTwo ITC TT-Bold"/>
                <a:cs typeface="Bodoni SvtyTwo ITC TT-Bold"/>
                <a:sym typeface="Bodoni SvtyTwo ITC TT-Bold"/>
              </a:defRPr>
            </a:lvl1pPr>
          </a:lstStyle>
          <a:p>
            <a:pPr/>
            <a:r>
              <a:t>Carnegie Mellon</a:t>
            </a:r>
          </a:p>
        </p:txBody>
      </p:sp>
      <p:sp>
        <p:nvSpPr>
          <p:cNvPr id="6" name="Shape 6"/>
          <p:cNvSpPr/>
          <p:nvPr/>
        </p:nvSpPr>
        <p:spPr>
          <a:xfrm>
            <a:off x="471022" y="8686800"/>
            <a:ext cx="2984501" cy="36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356CA9"/>
                </a:solidFill>
                <a:latin typeface="Lucida Grande"/>
                <a:ea typeface="Lucida Grande"/>
                <a:cs typeface="Lucida Grande"/>
                <a:sym typeface="Lucida Grande"/>
              </a:defRPr>
            </a:lvl1pPr>
          </a:lstStyle>
          <a:p>
            <a:pPr/>
            <a:r>
              <a:t>Parallel Data Laboratory</a:t>
            </a:r>
          </a:p>
        </p:txBody>
      </p:sp>
      <p:sp>
        <p:nvSpPr>
          <p:cNvPr id="7" name="Shape 7"/>
          <p:cNvSpPr/>
          <p:nvPr>
            <p:ph type="title"/>
          </p:nvPr>
        </p:nvSpPr>
        <p:spPr>
          <a:xfrm>
            <a:off x="546100" y="2463800"/>
            <a:ext cx="11925300" cy="1651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8" name="Shape 8"/>
          <p:cNvSpPr/>
          <p:nvPr>
            <p:ph type="body" idx="1"/>
          </p:nvPr>
        </p:nvSpPr>
        <p:spPr>
          <a:xfrm>
            <a:off x="1282700" y="4838700"/>
            <a:ext cx="10464800" cy="220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defRPr sz="4000"/>
            </a:lvl2pPr>
            <a:lvl3pPr>
              <a:defRPr sz="3600">
                <a:latin typeface="Gill Sans"/>
                <a:ea typeface="Gill Sans"/>
                <a:cs typeface="Gill Sans"/>
                <a:sym typeface="Gill Sans"/>
              </a:defRPr>
            </a:lvl3pPr>
            <a:lvl4pPr>
              <a:defRPr sz="3600">
                <a:latin typeface="Gill Sans"/>
                <a:ea typeface="Gill Sans"/>
                <a:cs typeface="Gill Sans"/>
                <a:sym typeface="Gill Sans"/>
              </a:defRPr>
            </a:lvl4pPr>
            <a:lvl5pPr>
              <a:defRPr sz="36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9" name="Shape 9"/>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1pPr>
      <a:lvl2pPr marL="0" marR="0" indent="2286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2pPr>
      <a:lvl3pPr marL="0" marR="0" indent="4572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3pPr>
      <a:lvl4pPr marL="0" marR="0" indent="6858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4pPr>
      <a:lvl5pPr marL="0" marR="0" indent="9144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7000" u="none">
          <a:ln>
            <a:noFill/>
          </a:ln>
          <a:solidFill>
            <a:srgbClr val="356CA9"/>
          </a:solidFill>
          <a:uFillTx/>
          <a:latin typeface="+mn-lt"/>
          <a:ea typeface="+mn-ea"/>
          <a:cs typeface="+mn-cs"/>
          <a:sym typeface="Arial"/>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5pPr>
      <a:lvl6pPr marL="0" marR="0" indent="3556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6pPr>
      <a:lvl7pPr marL="0" marR="0" indent="7112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7pPr>
      <a:lvl8pPr marL="0" marR="0" indent="10668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8pPr>
      <a:lvl9pPr marL="0" marR="0" indent="14224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xfrm>
            <a:off x="619137" y="1955301"/>
            <a:ext cx="11766526" cy="3102361"/>
          </a:xfrm>
          <a:prstGeom prst="rect">
            <a:avLst/>
          </a:prstGeom>
        </p:spPr>
        <p:txBody>
          <a:bodyPr/>
          <a:lstStyle/>
          <a:p>
            <a:pPr/>
            <a:r>
              <a:t>Addressing the straggler problem for iterative convergent parallel ML</a:t>
            </a:r>
          </a:p>
        </p:txBody>
      </p:sp>
      <p:sp>
        <p:nvSpPr>
          <p:cNvPr id="132" name="Shape 132"/>
          <p:cNvSpPr/>
          <p:nvPr/>
        </p:nvSpPr>
        <p:spPr>
          <a:xfrm>
            <a:off x="578614" y="5660399"/>
            <a:ext cx="1250304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Aaron Harlap, Henggang Cui, Wei Dai, Jinliang Wei, Greg Ganger, Phil Gibbons, Garth Gibson, Eric Xing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New Approach: FlexRR</a:t>
            </a:r>
          </a:p>
        </p:txBody>
      </p:sp>
      <p:sp>
        <p:nvSpPr>
          <p:cNvPr id="257" name="Shape 2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4" name="Group 344"/>
          <p:cNvGrpSpPr/>
          <p:nvPr/>
        </p:nvGrpSpPr>
        <p:grpSpPr>
          <a:xfrm>
            <a:off x="307349" y="1682101"/>
            <a:ext cx="12402801" cy="4419459"/>
            <a:chOff x="0" y="0"/>
            <a:chExt cx="12402800" cy="4419457"/>
          </a:xfrm>
        </p:grpSpPr>
        <p:sp>
          <p:nvSpPr>
            <p:cNvPr id="258" name="Shape 258"/>
            <p:cNvSpPr/>
            <p:nvPr/>
          </p:nvSpPr>
          <p:spPr>
            <a:xfrm>
              <a:off x="7189631" y="2347722"/>
              <a:ext cx="558998" cy="5104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59" name="Shape 259"/>
            <p:cNvSpPr/>
            <p:nvPr/>
          </p:nvSpPr>
          <p:spPr>
            <a:xfrm>
              <a:off x="7189631" y="1842430"/>
              <a:ext cx="558998" cy="4977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0" name="Shape 260"/>
            <p:cNvSpPr/>
            <p:nvPr/>
          </p:nvSpPr>
          <p:spPr>
            <a:xfrm>
              <a:off x="7189631" y="3371005"/>
              <a:ext cx="558998" cy="497780"/>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1" name="Shape 261"/>
            <p:cNvSpPr/>
            <p:nvPr/>
          </p:nvSpPr>
          <p:spPr>
            <a:xfrm>
              <a:off x="7189631" y="2851927"/>
              <a:ext cx="558998" cy="4977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2" name="Shape 262"/>
            <p:cNvSpPr/>
            <p:nvPr/>
          </p:nvSpPr>
          <p:spPr>
            <a:xfrm>
              <a:off x="7189631" y="1340640"/>
              <a:ext cx="558998" cy="4977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3" name="Shape 263"/>
            <p:cNvSpPr/>
            <p:nvPr/>
          </p:nvSpPr>
          <p:spPr>
            <a:xfrm>
              <a:off x="8586276" y="1314372"/>
              <a:ext cx="571501" cy="2540001"/>
            </a:xfrm>
            <a:prstGeom prst="rect">
              <a:avLst/>
            </a:prstGeom>
            <a:solidFill>
              <a:schemeClr val="accent3">
                <a:satOff val="18648"/>
                <a:lumOff val="5971"/>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4" name="Shape 264"/>
            <p:cNvSpPr/>
            <p:nvPr/>
          </p:nvSpPr>
          <p:spPr>
            <a:xfrm>
              <a:off x="10043348" y="1327941"/>
              <a:ext cx="558998" cy="429143"/>
            </a:xfrm>
            <a:prstGeom prst="rect">
              <a:avLst/>
            </a:prstGeom>
            <a:solidFill>
              <a:schemeClr val="accent3">
                <a:satOff val="18648"/>
                <a:lumOff val="5971"/>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5" name="Shape 265"/>
            <p:cNvSpPr/>
            <p:nvPr/>
          </p:nvSpPr>
          <p:spPr>
            <a:xfrm>
              <a:off x="11446580" y="1338128"/>
              <a:ext cx="558997" cy="2524384"/>
            </a:xfrm>
            <a:prstGeom prst="rect">
              <a:avLst/>
            </a:prstGeom>
            <a:solidFill>
              <a:schemeClr val="accent6">
                <a:satOff val="24555"/>
                <a:lumOff val="22232"/>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6" name="Shape 266"/>
            <p:cNvSpPr/>
            <p:nvPr/>
          </p:nvSpPr>
          <p:spPr>
            <a:xfrm>
              <a:off x="10023292" y="1772441"/>
              <a:ext cx="558997" cy="2082801"/>
            </a:xfrm>
            <a:prstGeom prst="rect">
              <a:avLst/>
            </a:prstGeom>
            <a:solidFill>
              <a:schemeClr val="accent5"/>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7" name="Shape 267"/>
            <p:cNvSpPr/>
            <p:nvPr/>
          </p:nvSpPr>
          <p:spPr>
            <a:xfrm>
              <a:off x="397223" y="2342632"/>
              <a:ext cx="558997" cy="510480"/>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8" name="Shape 268"/>
            <p:cNvSpPr/>
            <p:nvPr/>
          </p:nvSpPr>
          <p:spPr>
            <a:xfrm>
              <a:off x="397223" y="1837340"/>
              <a:ext cx="558997" cy="497780"/>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69" name="Shape 269"/>
            <p:cNvSpPr/>
            <p:nvPr/>
          </p:nvSpPr>
          <p:spPr>
            <a:xfrm>
              <a:off x="397223" y="3365916"/>
              <a:ext cx="558997" cy="4977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0" name="Shape 270"/>
            <p:cNvSpPr/>
            <p:nvPr/>
          </p:nvSpPr>
          <p:spPr>
            <a:xfrm>
              <a:off x="397223" y="2846837"/>
              <a:ext cx="558997" cy="497780"/>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1" name="Shape 271"/>
            <p:cNvSpPr/>
            <p:nvPr/>
          </p:nvSpPr>
          <p:spPr>
            <a:xfrm>
              <a:off x="397223" y="1335551"/>
              <a:ext cx="558997" cy="497779"/>
            </a:xfrm>
            <a:prstGeom prst="rect">
              <a:avLst/>
            </a:prstGeom>
            <a:solidFill>
              <a:schemeClr val="accent1"/>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2" name="Shape 272"/>
            <p:cNvSpPr/>
            <p:nvPr/>
          </p:nvSpPr>
          <p:spPr>
            <a:xfrm>
              <a:off x="1818618" y="692072"/>
              <a:ext cx="558997" cy="3157375"/>
            </a:xfrm>
            <a:prstGeom prst="rect">
              <a:avLst/>
            </a:prstGeom>
            <a:solidFill>
              <a:schemeClr val="accent3">
                <a:satOff val="18648"/>
                <a:lumOff val="5971"/>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3" name="Shape 273"/>
            <p:cNvSpPr/>
            <p:nvPr/>
          </p:nvSpPr>
          <p:spPr>
            <a:xfrm>
              <a:off x="3232777" y="1766977"/>
              <a:ext cx="558997" cy="2079420"/>
            </a:xfrm>
            <a:prstGeom prst="rect">
              <a:avLst/>
            </a:prstGeom>
            <a:solidFill>
              <a:schemeClr val="accent5"/>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4" name="Shape 274"/>
            <p:cNvSpPr/>
            <p:nvPr/>
          </p:nvSpPr>
          <p:spPr>
            <a:xfrm>
              <a:off x="4654172" y="1333039"/>
              <a:ext cx="558997" cy="2526058"/>
            </a:xfrm>
            <a:prstGeom prst="rect">
              <a:avLst/>
            </a:prstGeom>
            <a:solidFill>
              <a:schemeClr val="accent6">
                <a:satOff val="24555"/>
                <a:lumOff val="22232"/>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275" name="Shape 275"/>
            <p:cNvSpPr/>
            <p:nvPr/>
          </p:nvSpPr>
          <p:spPr>
            <a:xfrm>
              <a:off x="1805918" y="323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76" name="Shape 276"/>
            <p:cNvSpPr/>
            <p:nvPr/>
          </p:nvSpPr>
          <p:spPr>
            <a:xfrm>
              <a:off x="3220077" y="21906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77" name="Shape 277"/>
            <p:cNvSpPr/>
            <p:nvPr/>
          </p:nvSpPr>
          <p:spPr>
            <a:xfrm>
              <a:off x="386923" y="13285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78" name="Shape 278"/>
            <p:cNvSpPr/>
            <p:nvPr/>
          </p:nvSpPr>
          <p:spPr>
            <a:xfrm>
              <a:off x="384523" y="1833329"/>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79" name="Shape 279"/>
            <p:cNvSpPr/>
            <p:nvPr/>
          </p:nvSpPr>
          <p:spPr>
            <a:xfrm>
              <a:off x="384523" y="233811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0" name="Shape 280"/>
            <p:cNvSpPr/>
            <p:nvPr/>
          </p:nvSpPr>
          <p:spPr>
            <a:xfrm>
              <a:off x="384523" y="2843916"/>
              <a:ext cx="584397" cy="1270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1" name="Shape 281"/>
            <p:cNvSpPr/>
            <p:nvPr/>
          </p:nvSpPr>
          <p:spPr>
            <a:xfrm>
              <a:off x="384523" y="335555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2" name="Shape 282"/>
            <p:cNvSpPr/>
            <p:nvPr/>
          </p:nvSpPr>
          <p:spPr>
            <a:xfrm flipV="1">
              <a:off x="1813154" y="692071"/>
              <a:ext cx="1" cy="316843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3" name="Shape 283"/>
            <p:cNvSpPr/>
            <p:nvPr/>
          </p:nvSpPr>
          <p:spPr>
            <a:xfrm flipV="1">
              <a:off x="2383078" y="692072"/>
              <a:ext cx="1" cy="31684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4" name="Shape 284"/>
            <p:cNvSpPr/>
            <p:nvPr/>
          </p:nvSpPr>
          <p:spPr>
            <a:xfrm>
              <a:off x="1808650" y="69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5" name="Shape 285"/>
            <p:cNvSpPr/>
            <p:nvPr/>
          </p:nvSpPr>
          <p:spPr>
            <a:xfrm>
              <a:off x="1805918" y="1327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6" name="Shape 286"/>
            <p:cNvSpPr/>
            <p:nvPr/>
          </p:nvSpPr>
          <p:spPr>
            <a:xfrm flipV="1">
              <a:off x="1805918" y="1962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7" name="Shape 287"/>
            <p:cNvSpPr/>
            <p:nvPr/>
          </p:nvSpPr>
          <p:spPr>
            <a:xfrm flipV="1">
              <a:off x="1805918" y="25970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8" name="Shape 288"/>
            <p:cNvSpPr/>
            <p:nvPr/>
          </p:nvSpPr>
          <p:spPr>
            <a:xfrm flipV="1">
              <a:off x="3227313" y="1771571"/>
              <a:ext cx="1" cy="208977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89" name="Shape 289"/>
            <p:cNvSpPr/>
            <p:nvPr/>
          </p:nvSpPr>
          <p:spPr>
            <a:xfrm flipV="1">
              <a:off x="3797237" y="1771572"/>
              <a:ext cx="1" cy="208976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0" name="Shape 290"/>
            <p:cNvSpPr/>
            <p:nvPr/>
          </p:nvSpPr>
          <p:spPr>
            <a:xfrm>
              <a:off x="3222477" y="1771572"/>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1" name="Shape 291"/>
            <p:cNvSpPr/>
            <p:nvPr/>
          </p:nvSpPr>
          <p:spPr>
            <a:xfrm flipV="1">
              <a:off x="3220077" y="26097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2" name="Shape 292"/>
            <p:cNvSpPr/>
            <p:nvPr/>
          </p:nvSpPr>
          <p:spPr>
            <a:xfrm flipV="1">
              <a:off x="3220077" y="30288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3" name="Shape 293"/>
            <p:cNvSpPr/>
            <p:nvPr/>
          </p:nvSpPr>
          <p:spPr>
            <a:xfrm flipV="1">
              <a:off x="3220077" y="3447972"/>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4" name="Shape 294"/>
            <p:cNvSpPr/>
            <p:nvPr/>
          </p:nvSpPr>
          <p:spPr>
            <a:xfrm flipV="1">
              <a:off x="4648708" y="1313353"/>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5" name="Shape 295"/>
            <p:cNvSpPr/>
            <p:nvPr/>
          </p:nvSpPr>
          <p:spPr>
            <a:xfrm flipV="1">
              <a:off x="5218632" y="1313353"/>
              <a:ext cx="1" cy="254631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6" name="Shape 296"/>
            <p:cNvSpPr/>
            <p:nvPr/>
          </p:nvSpPr>
          <p:spPr>
            <a:xfrm>
              <a:off x="4643872" y="1326030"/>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7" name="Shape 297"/>
            <p:cNvSpPr/>
            <p:nvPr/>
          </p:nvSpPr>
          <p:spPr>
            <a:xfrm>
              <a:off x="4641472" y="1830818"/>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8" name="Shape 298"/>
            <p:cNvSpPr/>
            <p:nvPr/>
          </p:nvSpPr>
          <p:spPr>
            <a:xfrm>
              <a:off x="4641472" y="2335605"/>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299" name="Shape 299"/>
            <p:cNvSpPr/>
            <p:nvPr/>
          </p:nvSpPr>
          <p:spPr>
            <a:xfrm>
              <a:off x="4641472" y="2841404"/>
              <a:ext cx="584397"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0" name="Shape 300"/>
            <p:cNvSpPr/>
            <p:nvPr/>
          </p:nvSpPr>
          <p:spPr>
            <a:xfrm>
              <a:off x="4641472" y="3353045"/>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1" name="Shape 301"/>
            <p:cNvSpPr/>
            <p:nvPr/>
          </p:nvSpPr>
          <p:spPr>
            <a:xfrm flipH="1" flipV="1">
              <a:off x="140094" y="3867202"/>
              <a:ext cx="5334576" cy="1"/>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2" name="Shape 302"/>
            <p:cNvSpPr/>
            <p:nvPr/>
          </p:nvSpPr>
          <p:spPr>
            <a:xfrm>
              <a:off x="-1" y="3944468"/>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1</a:t>
              </a:r>
            </a:p>
          </p:txBody>
        </p:sp>
        <p:sp>
          <p:nvSpPr>
            <p:cNvPr id="303" name="Shape 303"/>
            <p:cNvSpPr/>
            <p:nvPr/>
          </p:nvSpPr>
          <p:spPr>
            <a:xfrm flipV="1">
              <a:off x="391759" y="1315865"/>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4" name="Shape 304"/>
            <p:cNvSpPr/>
            <p:nvPr/>
          </p:nvSpPr>
          <p:spPr>
            <a:xfrm flipV="1">
              <a:off x="961683" y="1315865"/>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05" name="Shape 305"/>
            <p:cNvSpPr/>
            <p:nvPr/>
          </p:nvSpPr>
          <p:spPr>
            <a:xfrm>
              <a:off x="1426859" y="3944468"/>
              <a:ext cx="135344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2</a:t>
              </a:r>
            </a:p>
          </p:txBody>
        </p:sp>
        <p:sp>
          <p:nvSpPr>
            <p:cNvPr id="306" name="Shape 306"/>
            <p:cNvSpPr/>
            <p:nvPr/>
          </p:nvSpPr>
          <p:spPr>
            <a:xfrm>
              <a:off x="2853718" y="3944468"/>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3</a:t>
              </a:r>
            </a:p>
          </p:txBody>
        </p:sp>
        <p:sp>
          <p:nvSpPr>
            <p:cNvPr id="307" name="Shape 307"/>
            <p:cNvSpPr/>
            <p:nvPr/>
          </p:nvSpPr>
          <p:spPr>
            <a:xfrm>
              <a:off x="4256949" y="3944468"/>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4</a:t>
              </a:r>
            </a:p>
          </p:txBody>
        </p:sp>
        <p:sp>
          <p:nvSpPr>
            <p:cNvPr id="308" name="Shape 308"/>
            <p:cNvSpPr/>
            <p:nvPr/>
          </p:nvSpPr>
          <p:spPr>
            <a:xfrm>
              <a:off x="770107" y="0"/>
              <a:ext cx="4070178"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latin typeface="Times"/>
                  <a:ea typeface="Times"/>
                  <a:cs typeface="Times"/>
                  <a:sym typeface="Times"/>
                </a:defRPr>
              </a:lvl1pPr>
            </a:lstStyle>
            <a:p>
              <a:pPr/>
              <a:r>
                <a:t>Initial Work Assignments </a:t>
              </a:r>
            </a:p>
          </p:txBody>
        </p:sp>
        <p:sp>
          <p:nvSpPr>
            <p:cNvPr id="309" name="Shape 309"/>
            <p:cNvSpPr/>
            <p:nvPr/>
          </p:nvSpPr>
          <p:spPr>
            <a:xfrm>
              <a:off x="8598326" y="3232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0" name="Shape 310"/>
            <p:cNvSpPr/>
            <p:nvPr/>
          </p:nvSpPr>
          <p:spPr>
            <a:xfrm>
              <a:off x="10012484" y="21915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1" name="Shape 311"/>
            <p:cNvSpPr/>
            <p:nvPr/>
          </p:nvSpPr>
          <p:spPr>
            <a:xfrm>
              <a:off x="7179331" y="1333630"/>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2" name="Shape 312"/>
            <p:cNvSpPr/>
            <p:nvPr/>
          </p:nvSpPr>
          <p:spPr>
            <a:xfrm>
              <a:off x="7176931" y="1838418"/>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3" name="Shape 313"/>
            <p:cNvSpPr/>
            <p:nvPr/>
          </p:nvSpPr>
          <p:spPr>
            <a:xfrm>
              <a:off x="7176931" y="2343206"/>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4" name="Shape 314"/>
            <p:cNvSpPr/>
            <p:nvPr/>
          </p:nvSpPr>
          <p:spPr>
            <a:xfrm>
              <a:off x="7176931" y="2849005"/>
              <a:ext cx="584398"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5" name="Shape 315"/>
            <p:cNvSpPr/>
            <p:nvPr/>
          </p:nvSpPr>
          <p:spPr>
            <a:xfrm>
              <a:off x="7176931" y="3360647"/>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6" name="Shape 316"/>
            <p:cNvSpPr/>
            <p:nvPr/>
          </p:nvSpPr>
          <p:spPr>
            <a:xfrm flipV="1">
              <a:off x="8605563" y="1326543"/>
              <a:ext cx="1" cy="253905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7" name="Shape 317"/>
            <p:cNvSpPr/>
            <p:nvPr/>
          </p:nvSpPr>
          <p:spPr>
            <a:xfrm flipV="1">
              <a:off x="9175486" y="1327941"/>
              <a:ext cx="1" cy="253765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8" name="Shape 318"/>
            <p:cNvSpPr/>
            <p:nvPr/>
          </p:nvSpPr>
          <p:spPr>
            <a:xfrm>
              <a:off x="8603790" y="1322758"/>
              <a:ext cx="58429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19" name="Shape 319"/>
            <p:cNvSpPr/>
            <p:nvPr/>
          </p:nvSpPr>
          <p:spPr>
            <a:xfrm>
              <a:off x="8598326" y="1962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0" name="Shape 320"/>
            <p:cNvSpPr/>
            <p:nvPr/>
          </p:nvSpPr>
          <p:spPr>
            <a:xfrm>
              <a:off x="8598326" y="25979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1" name="Shape 321"/>
            <p:cNvSpPr/>
            <p:nvPr/>
          </p:nvSpPr>
          <p:spPr>
            <a:xfrm flipV="1">
              <a:off x="10019722" y="1327941"/>
              <a:ext cx="1" cy="253848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2" name="Shape 322"/>
            <p:cNvSpPr/>
            <p:nvPr/>
          </p:nvSpPr>
          <p:spPr>
            <a:xfrm flipV="1">
              <a:off x="10589645" y="1327941"/>
              <a:ext cx="1" cy="253848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3" name="Shape 323"/>
            <p:cNvSpPr/>
            <p:nvPr/>
          </p:nvSpPr>
          <p:spPr>
            <a:xfrm>
              <a:off x="10014885" y="1772441"/>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4" name="Shape 324"/>
            <p:cNvSpPr/>
            <p:nvPr/>
          </p:nvSpPr>
          <p:spPr>
            <a:xfrm>
              <a:off x="10012484" y="26106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5" name="Shape 325"/>
            <p:cNvSpPr/>
            <p:nvPr/>
          </p:nvSpPr>
          <p:spPr>
            <a:xfrm flipV="1">
              <a:off x="10012484" y="30297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6" name="Shape 326"/>
            <p:cNvSpPr/>
            <p:nvPr/>
          </p:nvSpPr>
          <p:spPr>
            <a:xfrm>
              <a:off x="10012484" y="3448841"/>
              <a:ext cx="58439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7" name="Shape 327"/>
            <p:cNvSpPr/>
            <p:nvPr/>
          </p:nvSpPr>
          <p:spPr>
            <a:xfrm flipV="1">
              <a:off x="11441116" y="1318443"/>
              <a:ext cx="1" cy="254631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8" name="Shape 328"/>
            <p:cNvSpPr/>
            <p:nvPr/>
          </p:nvSpPr>
          <p:spPr>
            <a:xfrm flipV="1">
              <a:off x="12011040" y="1318442"/>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29" name="Shape 329"/>
            <p:cNvSpPr/>
            <p:nvPr/>
          </p:nvSpPr>
          <p:spPr>
            <a:xfrm>
              <a:off x="11436280" y="1331119"/>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0" name="Shape 330"/>
            <p:cNvSpPr/>
            <p:nvPr/>
          </p:nvSpPr>
          <p:spPr>
            <a:xfrm>
              <a:off x="11433880" y="1835907"/>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1" name="Shape 331"/>
            <p:cNvSpPr/>
            <p:nvPr/>
          </p:nvSpPr>
          <p:spPr>
            <a:xfrm>
              <a:off x="11433880" y="2340694"/>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2" name="Shape 332"/>
            <p:cNvSpPr/>
            <p:nvPr/>
          </p:nvSpPr>
          <p:spPr>
            <a:xfrm>
              <a:off x="11433880" y="2846493"/>
              <a:ext cx="584397" cy="1270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3" name="Shape 333"/>
            <p:cNvSpPr/>
            <p:nvPr/>
          </p:nvSpPr>
          <p:spPr>
            <a:xfrm>
              <a:off x="11433880" y="3358134"/>
              <a:ext cx="58439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4" name="Shape 334"/>
            <p:cNvSpPr/>
            <p:nvPr/>
          </p:nvSpPr>
          <p:spPr>
            <a:xfrm flipH="1" flipV="1">
              <a:off x="6932502" y="3872291"/>
              <a:ext cx="5334576" cy="1"/>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5" name="Shape 335"/>
            <p:cNvSpPr/>
            <p:nvPr/>
          </p:nvSpPr>
          <p:spPr>
            <a:xfrm>
              <a:off x="6792407" y="3949557"/>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1</a:t>
              </a:r>
            </a:p>
          </p:txBody>
        </p:sp>
        <p:sp>
          <p:nvSpPr>
            <p:cNvPr id="336" name="Shape 336"/>
            <p:cNvSpPr/>
            <p:nvPr/>
          </p:nvSpPr>
          <p:spPr>
            <a:xfrm flipV="1">
              <a:off x="7184168" y="1320954"/>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7" name="Shape 337"/>
            <p:cNvSpPr/>
            <p:nvPr/>
          </p:nvSpPr>
          <p:spPr>
            <a:xfrm flipV="1">
              <a:off x="7754091" y="1320954"/>
              <a:ext cx="1" cy="254631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38" name="Shape 338"/>
            <p:cNvSpPr/>
            <p:nvPr/>
          </p:nvSpPr>
          <p:spPr>
            <a:xfrm>
              <a:off x="8219267" y="3949557"/>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2</a:t>
              </a:r>
            </a:p>
          </p:txBody>
        </p:sp>
        <p:sp>
          <p:nvSpPr>
            <p:cNvPr id="339" name="Shape 339"/>
            <p:cNvSpPr/>
            <p:nvPr/>
          </p:nvSpPr>
          <p:spPr>
            <a:xfrm>
              <a:off x="9646125" y="3949557"/>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3</a:t>
              </a:r>
            </a:p>
          </p:txBody>
        </p:sp>
        <p:sp>
          <p:nvSpPr>
            <p:cNvPr id="340" name="Shape 340"/>
            <p:cNvSpPr/>
            <p:nvPr/>
          </p:nvSpPr>
          <p:spPr>
            <a:xfrm>
              <a:off x="11049357" y="3949557"/>
              <a:ext cx="135344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400">
                  <a:latin typeface="Times"/>
                  <a:ea typeface="Times"/>
                  <a:cs typeface="Times"/>
                  <a:sym typeface="Times"/>
                </a:defRPr>
              </a:lvl1pPr>
            </a:lstStyle>
            <a:p>
              <a:pPr/>
              <a:r>
                <a:t>Worker 4</a:t>
              </a:r>
            </a:p>
          </p:txBody>
        </p:sp>
        <p:sp>
          <p:nvSpPr>
            <p:cNvPr id="341" name="Shape 341"/>
            <p:cNvSpPr/>
            <p:nvPr/>
          </p:nvSpPr>
          <p:spPr>
            <a:xfrm>
              <a:off x="7137896" y="6272"/>
              <a:ext cx="4919416"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800">
                  <a:latin typeface="Times"/>
                  <a:ea typeface="Times"/>
                  <a:cs typeface="Times"/>
                  <a:sym typeface="Times"/>
                </a:defRPr>
              </a:lvl1pPr>
            </a:lstStyle>
            <a:p>
              <a:pPr/>
              <a:r>
                <a:t>Rebalanced Work Assignments </a:t>
              </a:r>
            </a:p>
          </p:txBody>
        </p:sp>
        <p:sp>
          <p:nvSpPr>
            <p:cNvPr id="342" name="Shape 342"/>
            <p:cNvSpPr/>
            <p:nvPr/>
          </p:nvSpPr>
          <p:spPr>
            <a:xfrm>
              <a:off x="5811562" y="2074128"/>
              <a:ext cx="784048" cy="510480"/>
            </a:xfrm>
            <a:prstGeom prst="rightArrow">
              <a:avLst>
                <a:gd name="adj1" fmla="val 32000"/>
                <a:gd name="adj2" fmla="val 98298"/>
              </a:avLst>
            </a:prstGeom>
            <a:solidFill>
              <a:srgbClr val="000000"/>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sp>
          <p:nvSpPr>
            <p:cNvPr id="343" name="Shape 343"/>
            <p:cNvSpPr/>
            <p:nvPr/>
          </p:nvSpPr>
          <p:spPr>
            <a:xfrm>
              <a:off x="10023292" y="1333567"/>
              <a:ext cx="57150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345" name="Shape 345"/>
          <p:cNvSpPr/>
          <p:nvPr/>
        </p:nvSpPr>
        <p:spPr>
          <a:xfrm>
            <a:off x="193721" y="6318250"/>
            <a:ext cx="12617358" cy="181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571500" algn="l">
              <a:buSzPct val="171000"/>
              <a:buChar char="•"/>
              <a:defRPr sz="3900"/>
            </a:pPr>
            <a:r>
              <a:t>FlexRR uses:</a:t>
            </a:r>
          </a:p>
          <a:p>
            <a:pPr lvl="2" marL="1873250" indent="-666750" algn="l">
              <a:buSzPct val="110000"/>
              <a:buChar char="-"/>
              <a:defRPr sz="3900"/>
            </a:pPr>
            <a:r>
              <a:t>flexible consistency bounds (SSP)</a:t>
            </a:r>
          </a:p>
          <a:p>
            <a:pPr lvl="2" marL="1873250" indent="-666750" algn="l">
              <a:buSzPct val="110000"/>
              <a:buChar char="-"/>
              <a:defRPr sz="3900"/>
            </a:pPr>
            <a:r>
              <a:t>temporary work re-assignment (RapidReassignment)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pPr/>
            <a:r>
              <a:t>RR Design</a:t>
            </a:r>
          </a:p>
        </p:txBody>
      </p:sp>
      <p:sp>
        <p:nvSpPr>
          <p:cNvPr id="350" name="Shape 350"/>
          <p:cNvSpPr/>
          <p:nvPr>
            <p:ph type="body" idx="1"/>
          </p:nvPr>
        </p:nvSpPr>
        <p:spPr>
          <a:xfrm>
            <a:off x="355600" y="1562100"/>
            <a:ext cx="12280900" cy="6800944"/>
          </a:xfrm>
          <a:prstGeom prst="rect">
            <a:avLst/>
          </a:prstGeom>
        </p:spPr>
        <p:txBody>
          <a:bodyPr/>
          <a:lstStyle/>
          <a:p>
            <a:pPr/>
            <a:r>
              <a:t>Constraints:</a:t>
            </a:r>
          </a:p>
          <a:p>
            <a:pPr lvl="2"/>
            <a:r>
              <a:t>Input data is too big fit all of it into memory </a:t>
            </a:r>
          </a:p>
          <a:p>
            <a:pPr lvl="2"/>
            <a:r>
              <a:t>All - to - All communication / synchronization is expensive </a:t>
            </a:r>
          </a:p>
          <a:p>
            <a:pPr lvl="2"/>
            <a:r>
              <a:t>Central arbiter can be a bottleneck</a:t>
            </a:r>
          </a:p>
          <a:p>
            <a:pPr marL="807357" indent="-489857">
              <a:defRPr sz="3600"/>
            </a:pPr>
            <a:r>
              <a:t>Solution: Helper Groups</a:t>
            </a:r>
          </a:p>
          <a:p>
            <a:pPr lvl="2"/>
            <a:r>
              <a:t>Helpers: eligible to help - if they are ahead they help</a:t>
            </a:r>
          </a:p>
          <a:p>
            <a:pPr lvl="2"/>
            <a:r>
              <a:t>Helpees: eligible to provide help to</a:t>
            </a:r>
          </a:p>
        </p:txBody>
      </p:sp>
      <p:sp>
        <p:nvSpPr>
          <p:cNvPr id="351" name="Shape 351"/>
          <p:cNvSpPr/>
          <p:nvPr>
            <p:ph type="sldNum" sz="quarter" idx="2"/>
          </p:nvPr>
        </p:nvSpPr>
        <p:spPr>
          <a:xfrm>
            <a:off x="6333430" y="9105900"/>
            <a:ext cx="325240"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prstGeom prst="rect">
            <a:avLst/>
          </a:prstGeom>
        </p:spPr>
        <p:txBody>
          <a:bodyPr/>
          <a:lstStyle/>
          <a:p>
            <a:pPr/>
            <a:r>
              <a:t>Helper Groups</a:t>
            </a:r>
          </a:p>
        </p:txBody>
      </p:sp>
      <p:sp>
        <p:nvSpPr>
          <p:cNvPr id="356" name="Shape 356"/>
          <p:cNvSpPr/>
          <p:nvPr>
            <p:ph type="body" idx="1"/>
          </p:nvPr>
        </p:nvSpPr>
        <p:spPr>
          <a:xfrm>
            <a:off x="368300" y="1520824"/>
            <a:ext cx="12280900" cy="7334265"/>
          </a:xfrm>
          <a:prstGeom prst="rect">
            <a:avLst/>
          </a:prstGeom>
        </p:spPr>
        <p:txBody>
          <a:bodyPr/>
          <a:lstStyle/>
          <a:p>
            <a:pPr/>
            <a:r>
              <a:t>Helpers pre-load input data</a:t>
            </a:r>
          </a:p>
          <a:p>
            <a:pPr lvl="2"/>
            <a:r>
              <a:t>Only 25% replication required</a:t>
            </a:r>
          </a:p>
          <a:p>
            <a:pPr lvl="2"/>
            <a:r>
              <a:t>avoids costly disk reads</a:t>
            </a:r>
          </a:p>
          <a:p>
            <a:pPr/>
            <a:r>
              <a:t>Limited P2P Communication</a:t>
            </a:r>
          </a:p>
          <a:p>
            <a:pPr lvl="2"/>
            <a:r>
              <a:t>Cheap messages - no overhead</a:t>
            </a:r>
          </a:p>
          <a:p>
            <a:pPr/>
            <a:r>
              <a:t>Unique set of helpers &amp; helpees</a:t>
            </a:r>
          </a:p>
          <a:p>
            <a:pPr lvl="2"/>
            <a:r>
              <a:t>provides waterfall effect</a:t>
            </a:r>
          </a:p>
          <a:p>
            <a:pPr lvl="2"/>
            <a:r>
              <a:t>4 of each</a:t>
            </a:r>
          </a:p>
        </p:txBody>
      </p:sp>
      <p:sp>
        <p:nvSpPr>
          <p:cNvPr id="357" name="Shape 3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75" name="Group 375"/>
          <p:cNvGrpSpPr/>
          <p:nvPr/>
        </p:nvGrpSpPr>
        <p:grpSpPr>
          <a:xfrm>
            <a:off x="8780784" y="1879583"/>
            <a:ext cx="3321576" cy="2417772"/>
            <a:chOff x="0" y="0"/>
            <a:chExt cx="3321574" cy="2417771"/>
          </a:xfrm>
        </p:grpSpPr>
        <p:sp>
          <p:nvSpPr>
            <p:cNvPr id="358" name="Shape 358"/>
            <p:cNvSpPr/>
            <p:nvPr/>
          </p:nvSpPr>
          <p:spPr>
            <a:xfrm>
              <a:off x="0" y="1037754"/>
              <a:ext cx="365407" cy="365407"/>
            </a:xfrm>
            <a:prstGeom prst="rect">
              <a:avLst/>
            </a:prstGeom>
            <a:solidFill>
              <a:schemeClr val="accent3">
                <a:satOff val="18648"/>
                <a:lumOff val="5971"/>
              </a:schemeClr>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59" name="Shape 359"/>
            <p:cNvSpPr/>
            <p:nvPr/>
          </p:nvSpPr>
          <p:spPr>
            <a:xfrm>
              <a:off x="0" y="0"/>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0" name="Shape 360"/>
            <p:cNvSpPr/>
            <p:nvPr/>
          </p:nvSpPr>
          <p:spPr>
            <a:xfrm>
              <a:off x="1549082" y="0"/>
              <a:ext cx="365408"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1" name="Shape 361"/>
            <p:cNvSpPr/>
            <p:nvPr/>
          </p:nvSpPr>
          <p:spPr>
            <a:xfrm>
              <a:off x="2956168" y="0"/>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2" name="Shape 362"/>
            <p:cNvSpPr/>
            <p:nvPr/>
          </p:nvSpPr>
          <p:spPr>
            <a:xfrm>
              <a:off x="2956168" y="1037754"/>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3" name="Shape 363"/>
            <p:cNvSpPr/>
            <p:nvPr/>
          </p:nvSpPr>
          <p:spPr>
            <a:xfrm>
              <a:off x="2956168" y="205236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4" name="Shape 364"/>
            <p:cNvSpPr/>
            <p:nvPr/>
          </p:nvSpPr>
          <p:spPr>
            <a:xfrm>
              <a:off x="0" y="205236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5" name="Shape 365"/>
            <p:cNvSpPr/>
            <p:nvPr/>
          </p:nvSpPr>
          <p:spPr>
            <a:xfrm>
              <a:off x="1549082" y="2052365"/>
              <a:ext cx="365408"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6" name="Shape 366"/>
            <p:cNvSpPr/>
            <p:nvPr/>
          </p:nvSpPr>
          <p:spPr>
            <a:xfrm>
              <a:off x="0" y="2052365"/>
              <a:ext cx="365407" cy="365407"/>
            </a:xfrm>
            <a:prstGeom prst="rect">
              <a:avLst/>
            </a:prstGeom>
            <a:solidFill>
              <a:schemeClr val="accent5"/>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7" name="Shape 367"/>
            <p:cNvSpPr/>
            <p:nvPr/>
          </p:nvSpPr>
          <p:spPr>
            <a:xfrm>
              <a:off x="1549082" y="2052365"/>
              <a:ext cx="365408" cy="365407"/>
            </a:xfrm>
            <a:prstGeom prst="rect">
              <a:avLst/>
            </a:prstGeom>
            <a:solidFill>
              <a:schemeClr val="accent5"/>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8" name="Shape 368"/>
            <p:cNvSpPr/>
            <p:nvPr/>
          </p:nvSpPr>
          <p:spPr>
            <a:xfrm>
              <a:off x="0" y="1037155"/>
              <a:ext cx="365407" cy="36540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69" name="Shape 369"/>
            <p:cNvSpPr/>
            <p:nvPr/>
          </p:nvSpPr>
          <p:spPr>
            <a:xfrm flipV="1">
              <a:off x="182703" y="1412276"/>
              <a:ext cx="1" cy="630974"/>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0" name="Shape 370"/>
            <p:cNvSpPr/>
            <p:nvPr/>
          </p:nvSpPr>
          <p:spPr>
            <a:xfrm>
              <a:off x="373026" y="1372696"/>
              <a:ext cx="1168437" cy="710134"/>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1" name="Shape 371"/>
            <p:cNvSpPr/>
            <p:nvPr/>
          </p:nvSpPr>
          <p:spPr>
            <a:xfrm>
              <a:off x="0" y="0"/>
              <a:ext cx="365407" cy="365407"/>
            </a:xfrm>
            <a:prstGeom prst="rect">
              <a:avLst/>
            </a:prstGeom>
            <a:solidFill>
              <a:schemeClr val="accent2"/>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2" name="Shape 372"/>
            <p:cNvSpPr/>
            <p:nvPr/>
          </p:nvSpPr>
          <p:spPr>
            <a:xfrm>
              <a:off x="1549082" y="0"/>
              <a:ext cx="365408" cy="365407"/>
            </a:xfrm>
            <a:prstGeom prst="rect">
              <a:avLst/>
            </a:prstGeom>
            <a:solidFill>
              <a:schemeClr val="accent2"/>
            </a:solid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3" name="Shape 373"/>
            <p:cNvSpPr/>
            <p:nvPr/>
          </p:nvSpPr>
          <p:spPr>
            <a:xfrm flipV="1">
              <a:off x="180318" y="375720"/>
              <a:ext cx="1" cy="65172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74" name="Shape 374"/>
            <p:cNvSpPr/>
            <p:nvPr/>
          </p:nvSpPr>
          <p:spPr>
            <a:xfrm flipV="1">
              <a:off x="366796" y="335721"/>
              <a:ext cx="1180897" cy="731719"/>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pPr/>
            <a:r>
              <a:t>RR Protocol</a:t>
            </a:r>
          </a:p>
        </p:txBody>
      </p:sp>
      <p:sp>
        <p:nvSpPr>
          <p:cNvPr id="380" name="Shape 3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Shape 381"/>
          <p:cNvSpPr/>
          <p:nvPr>
            <p:ph type="body" sz="quarter" idx="1"/>
          </p:nvPr>
        </p:nvSpPr>
        <p:spPr>
          <a:xfrm>
            <a:off x="-60650" y="2408334"/>
            <a:ext cx="4047844" cy="5726016"/>
          </a:xfrm>
          <a:prstGeom prst="rect">
            <a:avLst/>
          </a:prstGeom>
        </p:spPr>
        <p:txBody>
          <a:bodyPr/>
          <a:lstStyle/>
          <a:p>
            <a:pPr>
              <a:defRPr sz="3900"/>
            </a:pPr>
            <a:r>
              <a:t>Driven by fast workers</a:t>
            </a:r>
          </a:p>
          <a:p>
            <a:pPr>
              <a:defRPr sz="3900"/>
            </a:pPr>
            <a:r>
              <a:t>Multicast to preset eligible helpees</a:t>
            </a:r>
          </a:p>
          <a:p>
            <a:pPr marL="848178" indent="-530678"/>
            <a:r>
              <a:rPr sz="3900"/>
              <a:t>No additional </a:t>
            </a:r>
            <a:r>
              <a:t>resources </a:t>
            </a:r>
          </a:p>
          <a:p>
            <a:pPr/>
          </a:p>
          <a:p>
            <a:pPr/>
          </a:p>
          <a:p>
            <a:pPr/>
          </a:p>
          <a:p>
            <a:pPr/>
          </a:p>
          <a:p>
            <a:pPr/>
          </a:p>
          <a:p>
            <a:pPr/>
          </a:p>
        </p:txBody>
      </p:sp>
      <p:sp>
        <p:nvSpPr>
          <p:cNvPr id="382" name="Shape 382"/>
          <p:cNvSpPr/>
          <p:nvPr/>
        </p:nvSpPr>
        <p:spPr>
          <a:xfrm flipH="1" flipV="1">
            <a:off x="8964622" y="5518919"/>
            <a:ext cx="2128941" cy="1921289"/>
          </a:xfrm>
          <a:prstGeom prst="line">
            <a:avLst/>
          </a:prstGeom>
          <a:ln w="38100">
            <a:solidFill>
              <a:schemeClr val="accent5"/>
            </a:solidFill>
            <a:custDash>
              <a:ds d="200000" sp="200000"/>
            </a:custDash>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grpSp>
        <p:nvGrpSpPr>
          <p:cNvPr id="387" name="Group 387"/>
          <p:cNvGrpSpPr/>
          <p:nvPr/>
        </p:nvGrpSpPr>
        <p:grpSpPr>
          <a:xfrm>
            <a:off x="6318326" y="4008381"/>
            <a:ext cx="4943080" cy="665102"/>
            <a:chOff x="0" y="0"/>
            <a:chExt cx="4943079" cy="665100"/>
          </a:xfrm>
        </p:grpSpPr>
        <p:sp>
          <p:nvSpPr>
            <p:cNvPr id="383" name="Shape 383"/>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84" name="Shape 384"/>
            <p:cNvSpPr/>
            <p:nvPr/>
          </p:nvSpPr>
          <p:spPr>
            <a:xfrm rot="21540000">
              <a:off x="298272" y="26657"/>
              <a:ext cx="1599006"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200">
                  <a:latin typeface="Times"/>
                  <a:ea typeface="Times"/>
                  <a:cs typeface="Times"/>
                  <a:sym typeface="Times"/>
                </a:defRPr>
              </a:lvl1pPr>
            </a:lstStyle>
            <a:p>
              <a:pPr/>
              <a:r>
                <a:t>I’m this far</a:t>
              </a:r>
            </a:p>
          </p:txBody>
        </p:sp>
        <p:sp>
          <p:nvSpPr>
            <p:cNvPr id="385" name="Shape 385"/>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86" name="Shape 386"/>
            <p:cNvSpPr/>
            <p:nvPr/>
          </p:nvSpPr>
          <p:spPr>
            <a:xfrm rot="360000">
              <a:off x="2773345" y="85578"/>
              <a:ext cx="1663310"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200">
                  <a:latin typeface="Times"/>
                  <a:ea typeface="Times"/>
                  <a:cs typeface="Times"/>
                  <a:sym typeface="Times"/>
                </a:defRPr>
              </a:lvl1pPr>
            </a:lstStyle>
            <a:p>
              <a:pPr/>
              <a:r>
                <a:t>I’m this far</a:t>
              </a:r>
            </a:p>
          </p:txBody>
        </p:sp>
      </p:grpSp>
      <p:grpSp>
        <p:nvGrpSpPr>
          <p:cNvPr id="391" name="Group 391"/>
          <p:cNvGrpSpPr/>
          <p:nvPr/>
        </p:nvGrpSpPr>
        <p:grpSpPr>
          <a:xfrm>
            <a:off x="6045037" y="4229966"/>
            <a:ext cx="504041" cy="504042"/>
            <a:chOff x="0" y="0"/>
            <a:chExt cx="504040" cy="504040"/>
          </a:xfrm>
        </p:grpSpPr>
        <p:sp>
          <p:nvSpPr>
            <p:cNvPr id="388" name="Shape 388"/>
            <p:cNvSpPr/>
            <p:nvPr/>
          </p:nvSpPr>
          <p:spPr>
            <a:xfrm flipV="1">
              <a:off x="-1" y="0"/>
              <a:ext cx="504042" cy="504041"/>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89" name="Shape 389"/>
            <p:cNvSpPr/>
            <p:nvPr/>
          </p:nvSpPr>
          <p:spPr>
            <a:xfrm>
              <a:off x="1953" y="1953"/>
              <a:ext cx="500135" cy="500135"/>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90" name="Shape 390"/>
            <p:cNvSpPr/>
            <p:nvPr/>
          </p:nvSpPr>
          <p:spPr>
            <a:xfrm>
              <a:off x="181531" y="186160"/>
              <a:ext cx="140979" cy="131720"/>
            </a:xfrm>
            <a:prstGeom prst="ellipse">
              <a:avLst/>
            </a:prstGeom>
            <a:solidFill>
              <a:srgbClr val="FF2600"/>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grpSp>
      <p:sp>
        <p:nvSpPr>
          <p:cNvPr id="392" name="Shape 392"/>
          <p:cNvSpPr/>
          <p:nvPr/>
        </p:nvSpPr>
        <p:spPr>
          <a:xfrm>
            <a:off x="4333641" y="4010329"/>
            <a:ext cx="1861615" cy="6997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000">
                <a:latin typeface="Times"/>
                <a:ea typeface="Times"/>
                <a:cs typeface="Times"/>
                <a:sym typeface="Times"/>
              </a:defRPr>
            </a:pPr>
            <a:r>
              <a:t>Ignore</a:t>
            </a:r>
          </a:p>
          <a:p>
            <a:pPr>
              <a:defRPr b="1" sz="1600">
                <a:latin typeface="Times"/>
                <a:ea typeface="Times"/>
                <a:cs typeface="Times"/>
                <a:sym typeface="Times"/>
              </a:defRPr>
            </a:pPr>
            <a:r>
              <a:t>(I don’t need help)</a:t>
            </a:r>
          </a:p>
        </p:txBody>
      </p:sp>
      <p:sp>
        <p:nvSpPr>
          <p:cNvPr id="393" name="Shape 393"/>
          <p:cNvSpPr/>
          <p:nvPr/>
        </p:nvSpPr>
        <p:spPr>
          <a:xfrm flipH="1">
            <a:off x="8789821" y="4682732"/>
            <a:ext cx="2467897" cy="137207"/>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394" name="Shape 394"/>
          <p:cNvSpPr/>
          <p:nvPr/>
        </p:nvSpPr>
        <p:spPr>
          <a:xfrm>
            <a:off x="8810532" y="5318759"/>
            <a:ext cx="2450874" cy="260694"/>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395" name="Shape 395"/>
          <p:cNvSpPr/>
          <p:nvPr/>
        </p:nvSpPr>
        <p:spPr>
          <a:xfrm rot="300000">
            <a:off x="8878786" y="5333371"/>
            <a:ext cx="2093151" cy="3567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500">
                <a:latin typeface="Times"/>
                <a:ea typeface="Times"/>
                <a:cs typeface="Times"/>
                <a:sym typeface="Times"/>
              </a:defRPr>
            </a:lvl1pPr>
          </a:lstStyle>
          <a:p>
            <a:pPr/>
            <a:r>
              <a:t>Started Working</a:t>
            </a:r>
          </a:p>
        </p:txBody>
      </p:sp>
      <p:grpSp>
        <p:nvGrpSpPr>
          <p:cNvPr id="409" name="Group 409"/>
          <p:cNvGrpSpPr/>
          <p:nvPr/>
        </p:nvGrpSpPr>
        <p:grpSpPr>
          <a:xfrm>
            <a:off x="5751477" y="1596960"/>
            <a:ext cx="6136814" cy="6559680"/>
            <a:chOff x="0" y="0"/>
            <a:chExt cx="6136812" cy="6559678"/>
          </a:xfrm>
        </p:grpSpPr>
        <p:sp>
          <p:nvSpPr>
            <p:cNvPr id="396" name="Shape 396"/>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97" name="Shape 397"/>
            <p:cNvSpPr/>
            <p:nvPr/>
          </p:nvSpPr>
          <p:spPr>
            <a:xfrm>
              <a:off x="4915608" y="587903"/>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98" name="Shape 398"/>
            <p:cNvSpPr/>
            <p:nvPr/>
          </p:nvSpPr>
          <p:spPr>
            <a:xfrm>
              <a:off x="4915608" y="6009373"/>
              <a:ext cx="1221205" cy="505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399" name="Shape 399"/>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0" name="Shape 400"/>
            <p:cNvSpPr/>
            <p:nvPr/>
          </p:nvSpPr>
          <p:spPr>
            <a:xfrm>
              <a:off x="2432169" y="587903"/>
              <a:ext cx="1221206"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1" name="Shape 401"/>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2" name="Shape 402"/>
            <p:cNvSpPr/>
            <p:nvPr/>
          </p:nvSpPr>
          <p:spPr>
            <a:xfrm>
              <a:off x="5064254" y="11439"/>
              <a:ext cx="923914"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Slow</a:t>
              </a:r>
            </a:p>
          </p:txBody>
        </p:sp>
        <p:sp>
          <p:nvSpPr>
            <p:cNvPr id="403" name="Shape 403"/>
            <p:cNvSpPr/>
            <p:nvPr/>
          </p:nvSpPr>
          <p:spPr>
            <a:xfrm>
              <a:off x="2577775" y="11439"/>
              <a:ext cx="828781"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Fast</a:t>
              </a:r>
            </a:p>
          </p:txBody>
        </p:sp>
        <p:sp>
          <p:nvSpPr>
            <p:cNvPr id="404" name="Shape 404"/>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5" name="Shape 405"/>
            <p:cNvSpPr/>
            <p:nvPr/>
          </p:nvSpPr>
          <p:spPr>
            <a:xfrm>
              <a:off x="0" y="581466"/>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6" name="Shape 406"/>
            <p:cNvSpPr/>
            <p:nvPr/>
          </p:nvSpPr>
          <p:spPr>
            <a:xfrm>
              <a:off x="0" y="3695632"/>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07" name="Shape 407"/>
            <p:cNvSpPr/>
            <p:nvPr/>
          </p:nvSpPr>
          <p:spPr>
            <a:xfrm>
              <a:off x="180880" y="0"/>
              <a:ext cx="739197" cy="5442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Ok</a:t>
              </a:r>
            </a:p>
          </p:txBody>
        </p:sp>
        <p:sp>
          <p:nvSpPr>
            <p:cNvPr id="408" name="Shape 408"/>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410" name="Shape 410"/>
          <p:cNvSpPr/>
          <p:nvPr/>
        </p:nvSpPr>
        <p:spPr>
          <a:xfrm rot="21420000">
            <a:off x="8774081" y="4683340"/>
            <a:ext cx="2302584" cy="617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1600">
                <a:latin typeface="Times"/>
                <a:ea typeface="Times"/>
                <a:cs typeface="Times"/>
                <a:sym typeface="Times"/>
              </a:defRPr>
            </a:pPr>
            <a:r>
              <a:t>Help with N-10 to N</a:t>
            </a:r>
          </a:p>
          <a:p>
            <a:pPr>
              <a:defRPr b="1" sz="1500">
                <a:latin typeface="Times"/>
                <a:ea typeface="Times"/>
                <a:cs typeface="Times"/>
                <a:sym typeface="Times"/>
              </a:defRPr>
            </a:pPr>
            <a:r>
              <a:t>(red work</a:t>
            </a:r>
          </a:p>
        </p:txBody>
      </p:sp>
      <p:sp>
        <p:nvSpPr>
          <p:cNvPr id="411" name="Shape 411"/>
          <p:cNvSpPr/>
          <p:nvPr/>
        </p:nvSpPr>
        <p:spPr>
          <a:xfrm>
            <a:off x="11275476" y="4281536"/>
            <a:ext cx="1633201" cy="7546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200">
                <a:latin typeface="Times"/>
                <a:ea typeface="Times"/>
                <a:cs typeface="Times"/>
                <a:sym typeface="Times"/>
              </a:defRPr>
            </a:pPr>
            <a:r>
              <a:t>I’m behind</a:t>
            </a:r>
          </a:p>
          <a:p>
            <a:pPr>
              <a:defRPr b="1" sz="1600">
                <a:latin typeface="Times"/>
                <a:ea typeface="Times"/>
                <a:cs typeface="Times"/>
                <a:sym typeface="Times"/>
              </a:defRPr>
            </a:pPr>
            <a:r>
              <a:t>(I need help)</a:t>
            </a:r>
          </a:p>
        </p:txBody>
      </p:sp>
      <p:sp>
        <p:nvSpPr>
          <p:cNvPr id="412" name="Shape 412"/>
          <p:cNvSpPr/>
          <p:nvPr/>
        </p:nvSpPr>
        <p:spPr>
          <a:xfrm>
            <a:off x="8618461" y="5335224"/>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413" name="Shape 413"/>
          <p:cNvSpPr/>
          <p:nvPr/>
        </p:nvSpPr>
        <p:spPr>
          <a:xfrm>
            <a:off x="11106327" y="7272628"/>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92"/>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39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4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410"/>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393"/>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382"/>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4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395"/>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1" fill="hold">
                                  <p:stCondLst>
                                    <p:cond delay="0"/>
                                  </p:stCondLst>
                                  <p:iterate type="el" backwards="0">
                                    <p:tmAbs val="0"/>
                                  </p:iterate>
                                  <p:childTnLst>
                                    <p:set>
                                      <p:cBhvr>
                                        <p:cTn id="41" fill="hold"/>
                                        <p:tgtEl>
                                          <p:spTgt spid="412"/>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2" fill="hold">
                                  <p:stCondLst>
                                    <p:cond delay="0"/>
                                  </p:stCondLst>
                                  <p:iterate type="el" backwards="0">
                                    <p:tmAbs val="0"/>
                                  </p:iterate>
                                  <p:childTnLst>
                                    <p:set>
                                      <p:cBhvr>
                                        <p:cTn id="44" fill="hold"/>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1" grpId="4"/>
      <p:bldP build="whole" bldLvl="1" animBg="1" rev="0" advAuto="0" spid="411" grpId="5"/>
      <p:bldP build="whole" bldLvl="1" animBg="1" rev="0" advAuto="0" spid="412" grpId="11"/>
      <p:bldP build="whole" bldLvl="1" animBg="1" rev="0" advAuto="0" spid="410" grpId="6"/>
      <p:bldP build="whole" bldLvl="1" animBg="1" rev="0" advAuto="0" spid="392" grpId="3"/>
      <p:bldP build="whole" bldLvl="1" animBg="1" rev="0" advAuto="0" spid="393" grpId="7"/>
      <p:bldP build="whole" bldLvl="1" animBg="1" rev="0" advAuto="0" spid="394" grpId="12"/>
      <p:bldP build="whole" bldLvl="1" animBg="1" rev="0" advAuto="0" spid="409" grpId="1"/>
      <p:bldP build="whole" bldLvl="1" animBg="1" rev="0" advAuto="0" spid="395" grpId="10"/>
      <p:bldP build="whole" bldLvl="1" animBg="1" rev="0" advAuto="0" spid="382" grpId="8"/>
      <p:bldP build="whole" bldLvl="1" animBg="1" rev="0" advAuto="0" spid="387" grpId="2"/>
      <p:bldP build="whole" bldLvl="1" animBg="1" rev="0" advAuto="0" spid="413" grpId="9"/>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title"/>
          </p:nvPr>
        </p:nvSpPr>
        <p:spPr>
          <a:prstGeom prst="rect">
            <a:avLst/>
          </a:prstGeom>
        </p:spPr>
        <p:txBody>
          <a:bodyPr/>
          <a:lstStyle/>
          <a:p>
            <a:pPr/>
            <a:r>
              <a:t>Experimental Setup</a:t>
            </a:r>
          </a:p>
        </p:txBody>
      </p:sp>
      <p:sp>
        <p:nvSpPr>
          <p:cNvPr id="418" name="Shape 418"/>
          <p:cNvSpPr/>
          <p:nvPr>
            <p:ph type="body" idx="1"/>
          </p:nvPr>
        </p:nvSpPr>
        <p:spPr>
          <a:xfrm>
            <a:off x="355600" y="1562100"/>
            <a:ext cx="12280900" cy="6629400"/>
          </a:xfrm>
          <a:prstGeom prst="rect">
            <a:avLst/>
          </a:prstGeom>
        </p:spPr>
        <p:txBody>
          <a:bodyPr/>
          <a:lstStyle/>
          <a:p>
            <a:pPr>
              <a:defRPr sz="3800"/>
            </a:pPr>
            <a:r>
              <a:t>64 Node Amazon EC2 Clusters</a:t>
            </a:r>
          </a:p>
          <a:p>
            <a:pPr lvl="2">
              <a:defRPr sz="3200"/>
            </a:pPr>
            <a:r>
              <a:t>c4.xlarge   (4 - core instances) - $0.22 / hr</a:t>
            </a:r>
          </a:p>
          <a:p>
            <a:pPr lvl="2">
              <a:defRPr sz="3200"/>
            </a:pPr>
            <a:r>
              <a:t>c4.2xlarge (8 - core instances) - $0.44 /hr</a:t>
            </a:r>
          </a:p>
          <a:p>
            <a:pPr>
              <a:defRPr sz="3800"/>
            </a:pPr>
            <a:r>
              <a:t>128 Node NSF Probe Cluster</a:t>
            </a:r>
          </a:p>
          <a:p>
            <a:pPr lvl="2">
              <a:defRPr sz="3200"/>
            </a:pPr>
            <a:r>
              <a:t>16 Core machines </a:t>
            </a:r>
          </a:p>
          <a:p>
            <a:pPr>
              <a:defRPr sz="3800"/>
            </a:pPr>
            <a:r>
              <a:t>Movie Recommendation System</a:t>
            </a:r>
          </a:p>
          <a:p>
            <a:pPr lvl="2">
              <a:defRPr i="1" sz="3200"/>
            </a:pPr>
            <a:r>
              <a:t>Netflix (MF) -</a:t>
            </a:r>
            <a:r>
              <a:rPr i="0"/>
              <a:t> 480k-by-18k matrix, 100m known elements</a:t>
            </a:r>
            <a:endParaRPr i="0"/>
          </a:p>
          <a:p>
            <a:pPr lvl="2">
              <a:defRPr i="1" sz="3200"/>
            </a:pPr>
            <a:r>
              <a:t>Netflix*256 (MF) </a:t>
            </a:r>
            <a:r>
              <a:rPr i="0"/>
              <a:t>- 7634k-by-284k matrix, 4.24b known elements</a:t>
            </a:r>
          </a:p>
        </p:txBody>
      </p:sp>
      <p:sp>
        <p:nvSpPr>
          <p:cNvPr id="419" name="Shape 41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title"/>
          </p:nvPr>
        </p:nvSpPr>
        <p:spPr>
          <a:prstGeom prst="rect">
            <a:avLst/>
          </a:prstGeom>
        </p:spPr>
        <p:txBody>
          <a:bodyPr/>
          <a:lstStyle/>
          <a:p>
            <a:pPr/>
            <a:r>
              <a:t>Acronym Time</a:t>
            </a:r>
          </a:p>
        </p:txBody>
      </p:sp>
      <p:sp>
        <p:nvSpPr>
          <p:cNvPr id="424" name="Shape 424"/>
          <p:cNvSpPr/>
          <p:nvPr>
            <p:ph type="body" idx="1"/>
          </p:nvPr>
        </p:nvSpPr>
        <p:spPr>
          <a:xfrm>
            <a:off x="355600" y="1612900"/>
            <a:ext cx="12280900" cy="5715000"/>
          </a:xfrm>
          <a:prstGeom prst="rect">
            <a:avLst/>
          </a:prstGeom>
        </p:spPr>
        <p:txBody>
          <a:bodyPr/>
          <a:lstStyle/>
          <a:p>
            <a:pPr/>
            <a:r>
              <a:t>BSP - Bulk Synchronous Parallel</a:t>
            </a:r>
          </a:p>
          <a:p>
            <a:pPr/>
            <a:r>
              <a:t>SSP - Stale Synchronous Parallel</a:t>
            </a:r>
          </a:p>
          <a:p>
            <a:pPr/>
            <a:r>
              <a:t>BSP RR - Rapid Reassignment running in BSP</a:t>
            </a:r>
          </a:p>
          <a:p>
            <a:pPr/>
            <a:r>
              <a:t>FlexRR - our solution!</a:t>
            </a:r>
          </a:p>
        </p:txBody>
      </p:sp>
      <p:sp>
        <p:nvSpPr>
          <p:cNvPr id="425" name="Shape 4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title"/>
          </p:nvPr>
        </p:nvSpPr>
        <p:spPr>
          <a:prstGeom prst="rect">
            <a:avLst/>
          </a:prstGeom>
        </p:spPr>
        <p:txBody>
          <a:bodyPr/>
          <a:lstStyle/>
          <a:p>
            <a:pPr/>
            <a:r>
              <a:t>Significant Stragglers on EC2</a:t>
            </a:r>
          </a:p>
        </p:txBody>
      </p:sp>
      <p:sp>
        <p:nvSpPr>
          <p:cNvPr id="428" name="Shape 428"/>
          <p:cNvSpPr/>
          <p:nvPr>
            <p:ph type="body" idx="1"/>
          </p:nvPr>
        </p:nvSpPr>
        <p:spPr>
          <a:xfrm>
            <a:off x="368300" y="1594364"/>
            <a:ext cx="12280900" cy="5715001"/>
          </a:xfrm>
          <a:prstGeom prst="rect">
            <a:avLst/>
          </a:prstGeom>
        </p:spPr>
        <p:txBody>
          <a:bodyPr/>
          <a:lstStyle/>
          <a:p>
            <a:pPr>
              <a:defRPr i="1"/>
            </a:pPr>
            <a:r>
              <a:t>Netflix </a:t>
            </a:r>
            <a:r>
              <a:rPr i="0"/>
              <a:t>(MF)</a:t>
            </a:r>
            <a:r>
              <a:t> </a:t>
            </a:r>
            <a:r>
              <a:rPr i="0"/>
              <a:t>workload (EC2 Clusters)</a:t>
            </a:r>
            <a:endParaRPr i="0"/>
          </a:p>
          <a:p>
            <a:pPr>
              <a:defRPr i="1"/>
            </a:pPr>
            <a:r>
              <a:rPr i="0"/>
              <a:t>53% Improvement</a:t>
            </a:r>
          </a:p>
        </p:txBody>
      </p:sp>
      <p:sp>
        <p:nvSpPr>
          <p:cNvPr id="429" name="Shape 4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0" name="pasted-image.pdf"/>
          <p:cNvPicPr>
            <a:picLocks noChangeAspect="1"/>
          </p:cNvPicPr>
          <p:nvPr/>
        </p:nvPicPr>
        <p:blipFill>
          <a:blip r:embed="rId3">
            <a:extLst/>
          </a:blip>
          <a:stretch>
            <a:fillRect/>
          </a:stretch>
        </p:blipFill>
        <p:spPr>
          <a:xfrm>
            <a:off x="797428" y="3292306"/>
            <a:ext cx="11278529" cy="4807288"/>
          </a:xfrm>
          <a:prstGeom prst="rect">
            <a:avLst/>
          </a:prstGeom>
          <a:ln w="12700">
            <a:miter lim="400000"/>
          </a:ln>
        </p:spPr>
      </p:pic>
      <p:pic>
        <p:nvPicPr>
          <p:cNvPr id="431" name="p16_1.pdf"/>
          <p:cNvPicPr>
            <a:picLocks noChangeAspect="1"/>
          </p:cNvPicPr>
          <p:nvPr/>
        </p:nvPicPr>
        <p:blipFill>
          <a:blip r:embed="rId4">
            <a:extLst/>
          </a:blip>
          <a:stretch>
            <a:fillRect/>
          </a:stretch>
        </p:blipFill>
        <p:spPr>
          <a:xfrm>
            <a:off x="800100" y="3263900"/>
            <a:ext cx="11254213" cy="4864100"/>
          </a:xfrm>
          <a:prstGeom prst="rect">
            <a:avLst/>
          </a:prstGeom>
          <a:ln w="12700">
            <a:miter lim="400000"/>
          </a:ln>
        </p:spPr>
      </p:pic>
      <p:pic>
        <p:nvPicPr>
          <p:cNvPr id="432" name="p16_2.pdf"/>
          <p:cNvPicPr>
            <a:picLocks noChangeAspect="1"/>
          </p:cNvPicPr>
          <p:nvPr/>
        </p:nvPicPr>
        <p:blipFill>
          <a:blip r:embed="rId5">
            <a:extLst/>
          </a:blip>
          <a:stretch>
            <a:fillRect/>
          </a:stretch>
        </p:blipFill>
        <p:spPr>
          <a:xfrm>
            <a:off x="800100" y="3263900"/>
            <a:ext cx="11278349" cy="4864100"/>
          </a:xfrm>
          <a:prstGeom prst="rect">
            <a:avLst/>
          </a:prstGeom>
          <a:ln w="12700">
            <a:miter lim="400000"/>
          </a:ln>
        </p:spPr>
      </p:pic>
      <p:pic>
        <p:nvPicPr>
          <p:cNvPr id="433" name="p16_3.pdf"/>
          <p:cNvPicPr>
            <a:picLocks noChangeAspect="1"/>
          </p:cNvPicPr>
          <p:nvPr/>
        </p:nvPicPr>
        <p:blipFill>
          <a:blip r:embed="rId6">
            <a:extLst/>
          </a:blip>
          <a:stretch>
            <a:fillRect/>
          </a:stretch>
        </p:blipFill>
        <p:spPr>
          <a:xfrm>
            <a:off x="800100" y="3263900"/>
            <a:ext cx="11373933" cy="4864100"/>
          </a:xfrm>
          <a:prstGeom prst="rect">
            <a:avLst/>
          </a:prstGeom>
          <a:ln w="12700">
            <a:miter lim="400000"/>
          </a:ln>
        </p:spPr>
      </p:pic>
      <p:pic>
        <p:nvPicPr>
          <p:cNvPr id="434" name="p16_4.pdf"/>
          <p:cNvPicPr>
            <a:picLocks noChangeAspect="1"/>
          </p:cNvPicPr>
          <p:nvPr/>
        </p:nvPicPr>
        <p:blipFill>
          <a:blip r:embed="rId7">
            <a:extLst/>
          </a:blip>
          <a:stretch>
            <a:fillRect/>
          </a:stretch>
        </p:blipFill>
        <p:spPr>
          <a:xfrm>
            <a:off x="800100" y="3263900"/>
            <a:ext cx="11286053" cy="48641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431"/>
                                        </p:tgtEl>
                                        <p:attrNameLst>
                                          <p:attrName>style.visibility</p:attrName>
                                        </p:attrNameLst>
                                      </p:cBhvr>
                                      <p:to>
                                        <p:strVal val="hidden"/>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4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0" presetID="1" grpId="4" fill="hold">
                                  <p:stCondLst>
                                    <p:cond delay="0"/>
                                  </p:stCondLst>
                                  <p:iterate type="el" backwards="0">
                                    <p:tmAbs val="0"/>
                                  </p:iterate>
                                  <p:childTnLst>
                                    <p:set>
                                      <p:cBhvr>
                                        <p:cTn id="17" fill="hold">
                                          <p:stCondLst>
                                            <p:cond delay="0"/>
                                          </p:stCondLst>
                                        </p:cTn>
                                        <p:tgtEl>
                                          <p:spTgt spid="432"/>
                                        </p:tgtEl>
                                        <p:attrNameLst>
                                          <p:attrName>style.visibility</p:attrName>
                                        </p:attrNameLst>
                                      </p:cBhvr>
                                      <p:to>
                                        <p:strVal val="hidden"/>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4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 grpId="6" fill="hold">
                                  <p:stCondLst>
                                    <p:cond delay="0"/>
                                  </p:stCondLst>
                                  <p:iterate type="el" backwards="0">
                                    <p:tmAbs val="0"/>
                                  </p:iterate>
                                  <p:childTnLst>
                                    <p:set>
                                      <p:cBhvr>
                                        <p:cTn id="24" fill="hold">
                                          <p:stCondLst>
                                            <p:cond delay="0"/>
                                          </p:stCondLst>
                                        </p:cTn>
                                        <p:tgtEl>
                                          <p:spTgt spid="433"/>
                                        </p:tgtEl>
                                        <p:attrNameLst>
                                          <p:attrName>style.visibility</p:attrName>
                                        </p:attrNameLst>
                                      </p:cBhvr>
                                      <p:to>
                                        <p:strVal val="hidden"/>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4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0" presetID="1" grpId="8" fill="hold">
                                  <p:stCondLst>
                                    <p:cond delay="0"/>
                                  </p:stCondLst>
                                  <p:iterate type="el" backwards="0">
                                    <p:tmAbs val="0"/>
                                  </p:iterate>
                                  <p:childTnLst>
                                    <p:set>
                                      <p:cBhvr>
                                        <p:cTn id="31" fill="hold">
                                          <p:stCondLst>
                                            <p:cond delay="0"/>
                                          </p:stCondLst>
                                        </p:cTn>
                                        <p:tgtEl>
                                          <p:spTgt spid="434"/>
                                        </p:tgtEl>
                                        <p:attrNameLst>
                                          <p:attrName>style.visibility</p:attrName>
                                        </p:attrNameLst>
                                      </p:cBhvr>
                                      <p:to>
                                        <p:strVal val="hidden"/>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4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4"/>
      <p:bldP build="whole" bldLvl="1" animBg="1" rev="0" advAuto="0" spid="434" grpId="7"/>
      <p:bldP build="whole" bldLvl="1" animBg="1" rev="0" advAuto="0" spid="431" grpId="1"/>
      <p:bldP build="whole" bldLvl="1" animBg="1" rev="0" advAuto="0" spid="431" grpId="2"/>
      <p:bldP build="whole" bldLvl="1" animBg="1" rev="0" advAuto="0" spid="434" grpId="8"/>
      <p:bldP build="whole" bldLvl="1" animBg="1" rev="0" advAuto="0" spid="430" grpId="9"/>
      <p:bldP build="whole" bldLvl="1" animBg="1" rev="0" advAuto="0" spid="433" grpId="5"/>
      <p:bldP build="whole" bldLvl="1" animBg="1" rev="0" advAuto="0" spid="433" grpId="6"/>
      <p:bldP build="whole" bldLvl="1" animBg="1" rev="0" advAuto="0" spid="432" grpId="3"/>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title"/>
          </p:nvPr>
        </p:nvSpPr>
        <p:spPr>
          <a:prstGeom prst="rect">
            <a:avLst/>
          </a:prstGeom>
        </p:spPr>
        <p:txBody>
          <a:bodyPr/>
          <a:lstStyle/>
          <a:p>
            <a:pPr/>
            <a:r>
              <a:t>Stragglers at Scale</a:t>
            </a:r>
          </a:p>
        </p:txBody>
      </p:sp>
      <p:sp>
        <p:nvSpPr>
          <p:cNvPr id="439" name="Shape 439"/>
          <p:cNvSpPr/>
          <p:nvPr>
            <p:ph type="body" sz="quarter" idx="1"/>
          </p:nvPr>
        </p:nvSpPr>
        <p:spPr>
          <a:xfrm>
            <a:off x="361950" y="1594364"/>
            <a:ext cx="3605443" cy="5715001"/>
          </a:xfrm>
          <a:prstGeom prst="rect">
            <a:avLst/>
          </a:prstGeom>
        </p:spPr>
        <p:txBody>
          <a:bodyPr/>
          <a:lstStyle/>
          <a:p>
            <a:pPr>
              <a:defRPr i="1"/>
            </a:pPr>
            <a:r>
              <a:t>Netflix*256 workload</a:t>
            </a:r>
          </a:p>
          <a:p>
            <a:pPr>
              <a:defRPr i="1"/>
            </a:pPr>
            <a:r>
              <a:t>128 Node cluster</a:t>
            </a:r>
          </a:p>
          <a:p>
            <a:pPr>
              <a:defRPr i="1"/>
            </a:pPr>
            <a:r>
              <a:t>51% better</a:t>
            </a:r>
          </a:p>
        </p:txBody>
      </p:sp>
      <p:sp>
        <p:nvSpPr>
          <p:cNvPr id="440" name="Shape 44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1" name="p18.pdf"/>
          <p:cNvPicPr>
            <a:picLocks noChangeAspect="1"/>
          </p:cNvPicPr>
          <p:nvPr/>
        </p:nvPicPr>
        <p:blipFill>
          <a:blip r:embed="rId3">
            <a:extLst/>
          </a:blip>
          <a:stretch>
            <a:fillRect/>
          </a:stretch>
        </p:blipFill>
        <p:spPr>
          <a:xfrm>
            <a:off x="4066251" y="2074457"/>
            <a:ext cx="8924654" cy="630955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title"/>
          </p:nvPr>
        </p:nvSpPr>
        <p:spPr>
          <a:prstGeom prst="rect">
            <a:avLst/>
          </a:prstGeom>
        </p:spPr>
        <p:txBody>
          <a:bodyPr/>
          <a:lstStyle/>
          <a:p>
            <a:pPr/>
            <a:r>
              <a:t>Summary</a:t>
            </a:r>
          </a:p>
        </p:txBody>
      </p:sp>
      <p:sp>
        <p:nvSpPr>
          <p:cNvPr id="446" name="Shape 446"/>
          <p:cNvSpPr/>
          <p:nvPr>
            <p:ph type="body" idx="1"/>
          </p:nvPr>
        </p:nvSpPr>
        <p:spPr>
          <a:prstGeom prst="rect">
            <a:avLst/>
          </a:prstGeom>
        </p:spPr>
        <p:txBody>
          <a:bodyPr/>
          <a:lstStyle/>
          <a:p>
            <a:pPr/>
            <a:r>
              <a:t>FlexRR solves the straggler problem</a:t>
            </a:r>
          </a:p>
          <a:p>
            <a:pPr lvl="2"/>
            <a:r>
              <a:t>combines flexible consistency &amp; rapid reassignment </a:t>
            </a:r>
          </a:p>
          <a:p>
            <a:pPr lvl="2"/>
            <a:r>
              <a:t>helper groups are important for efficiency @ scale</a:t>
            </a:r>
          </a:p>
          <a:p>
            <a:pPr/>
            <a:r>
              <a:t>35% - 53% improvement on EC2</a:t>
            </a:r>
          </a:p>
          <a:p>
            <a:pPr/>
            <a:r>
              <a:t>Many more interesting results in the paper!</a:t>
            </a:r>
          </a:p>
        </p:txBody>
      </p:sp>
      <p:sp>
        <p:nvSpPr>
          <p:cNvPr id="447" name="Shape 4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p>
            <a:pPr/>
            <a:r>
              <a:t>Backup Slides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914400">
              <a:defRPr sz="4400">
                <a:solidFill>
                  <a:srgbClr val="336699"/>
                </a:solidFill>
              </a:defRPr>
            </a:lvl1pPr>
          </a:lstStyle>
          <a:p>
            <a:pPr/>
            <a:r>
              <a:t>One slide overview</a:t>
            </a:r>
          </a:p>
        </p:txBody>
      </p:sp>
      <p:sp>
        <p:nvSpPr>
          <p:cNvPr id="135" name="Shape 135"/>
          <p:cNvSpPr/>
          <p:nvPr>
            <p:ph type="body" idx="1"/>
          </p:nvPr>
        </p:nvSpPr>
        <p:spPr>
          <a:xfrm>
            <a:off x="355600" y="1562100"/>
            <a:ext cx="12280900" cy="6629401"/>
          </a:xfrm>
          <a:prstGeom prst="rect">
            <a:avLst/>
          </a:prstGeom>
        </p:spPr>
        <p:txBody>
          <a:bodyPr/>
          <a:lstStyle/>
          <a:p>
            <a:pPr/>
            <a:r>
              <a:t>Workers are a single thread on a machine</a:t>
            </a:r>
          </a:p>
          <a:p>
            <a:pPr/>
            <a:r>
              <a:t>Stragglers are bad!</a:t>
            </a:r>
          </a:p>
          <a:p>
            <a:pPr/>
            <a:r>
              <a:t>FlexRR combines flexible consistency and temporary work re-assignment </a:t>
            </a:r>
          </a:p>
          <a:p>
            <a:pPr/>
            <a:r>
              <a:t>Designed for efficiency operation @ large scale</a:t>
            </a:r>
          </a:p>
          <a:p>
            <a:pPr lvl="2">
              <a:defRPr sz="4200"/>
            </a:pPr>
            <a:r>
              <a:t>helper groups</a:t>
            </a:r>
          </a:p>
          <a:p>
            <a:pPr/>
            <a:r>
              <a:t>Show big improvement across different computing clusters and workloads</a:t>
            </a:r>
          </a:p>
        </p:txBody>
      </p:sp>
      <p:sp>
        <p:nvSpPr>
          <p:cNvPr id="136" name="Shape 136"/>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title"/>
          </p:nvPr>
        </p:nvSpPr>
        <p:spPr>
          <a:prstGeom prst="rect">
            <a:avLst/>
          </a:prstGeom>
        </p:spPr>
        <p:txBody>
          <a:bodyPr/>
          <a:lstStyle/>
          <a:p>
            <a:pPr/>
            <a:r>
              <a:t>References</a:t>
            </a:r>
          </a:p>
        </p:txBody>
      </p:sp>
      <p:sp>
        <p:nvSpPr>
          <p:cNvPr id="452" name="Shape 452"/>
          <p:cNvSpPr/>
          <p:nvPr>
            <p:ph type="body" idx="1"/>
          </p:nvPr>
        </p:nvSpPr>
        <p:spPr>
          <a:prstGeom prst="rect">
            <a:avLst/>
          </a:prstGeom>
        </p:spPr>
        <p:txBody>
          <a:bodyPr/>
          <a:lstStyle/>
          <a:p>
            <a:pPr marL="467178" indent="-149678" defTabSz="457200">
              <a:spcBef>
                <a:spcPts val="1200"/>
              </a:spcBef>
              <a:buSzPct val="171000"/>
              <a:tabLst>
                <a:tab pos="139700" algn="l"/>
                <a:tab pos="457200" algn="l"/>
              </a:tabLst>
              <a:defRPr sz="2800">
                <a:latin typeface="Times"/>
                <a:ea typeface="Times"/>
                <a:cs typeface="Times"/>
                <a:sym typeface="Times"/>
              </a:defRPr>
            </a:pPr>
            <a:r>
              <a:t>	[1] Ananthanarayanan, G., Ghosdi, A., Shenker, S., and Stoica, I. Effective straggler mitigation: Attack of the clones. </a:t>
            </a:r>
          </a:p>
          <a:p>
            <a:pPr marL="467178" indent="-149678" defTabSz="457200">
              <a:spcBef>
                <a:spcPts val="1200"/>
              </a:spcBef>
              <a:buSzPct val="171000"/>
              <a:tabLst>
                <a:tab pos="139700" algn="l"/>
                <a:tab pos="457200" algn="l"/>
              </a:tabLst>
              <a:defRPr sz="2800">
                <a:latin typeface="Times"/>
                <a:ea typeface="Times"/>
                <a:cs typeface="Times"/>
                <a:sym typeface="Times"/>
              </a:defRPr>
            </a:pPr>
            <a:r>
              <a:t>    [2] Cipar, J., Ho, Q., Kim, J. K., Lee, S., Ganger, G. R., Gibson, G., Keeton, K.,  and Xing, E. Solving the straggler problem with bounded staleness. </a:t>
            </a:r>
          </a:p>
          <a:p>
            <a:pPr marL="467178" indent="-149678" defTabSz="457200">
              <a:spcBef>
                <a:spcPts val="1200"/>
              </a:spcBef>
              <a:buSzPct val="171000"/>
              <a:tabLst>
                <a:tab pos="139700" algn="l"/>
                <a:tab pos="457200" algn="l"/>
              </a:tabLst>
              <a:defRPr sz="2800">
                <a:latin typeface="Times"/>
                <a:ea typeface="Times"/>
                <a:cs typeface="Times"/>
                <a:sym typeface="Times"/>
              </a:defRPr>
            </a:pPr>
            <a:r>
              <a:t>    [3] Cui, H., Cipar, J., Ho, Q., Kim, J. K., Lee, S., Kumar, A., Wei, J., Dai, W., Ganger, G. R., Gibbons, P. B., Gibson, G. A., and Xing, E. P. Exploiting bounded staleness to speed up big data analytics.</a:t>
            </a:r>
          </a:p>
          <a:p>
            <a:pPr marL="467178" indent="-149678" defTabSz="457200">
              <a:spcBef>
                <a:spcPts val="1200"/>
              </a:spcBef>
              <a:buSzPct val="171000"/>
              <a:tabLst>
                <a:tab pos="139700" algn="l"/>
                <a:tab pos="457200" algn="l"/>
              </a:tabLst>
              <a:defRPr sz="2800">
                <a:latin typeface="Times"/>
                <a:ea typeface="Times"/>
                <a:cs typeface="Times"/>
                <a:sym typeface="Times"/>
              </a:defRPr>
            </a:pPr>
            <a:r>
              <a:t>    [4] Ho, Q., Cipar, J., Cui, H., Lee, S., Kim, J. K., Gibbons, P. B., Gibson, G. A., Ganger, G. R., AND Xing, E. P. More effective distributed ML via a Stale Synchronous Parallel parame- ter server.</a:t>
            </a:r>
          </a:p>
        </p:txBody>
      </p:sp>
      <p:sp>
        <p:nvSpPr>
          <p:cNvPr id="453" name="Shape 4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pPr/>
            <a:r>
              <a:t>Existing Solutions</a:t>
            </a:r>
          </a:p>
        </p:txBody>
      </p:sp>
      <p:sp>
        <p:nvSpPr>
          <p:cNvPr id="456" name="Shape 456"/>
          <p:cNvSpPr/>
          <p:nvPr>
            <p:ph type="body" idx="1"/>
          </p:nvPr>
        </p:nvSpPr>
        <p:spPr>
          <a:xfrm>
            <a:off x="355600" y="1562100"/>
            <a:ext cx="12280900" cy="6629400"/>
          </a:xfrm>
          <a:prstGeom prst="rect">
            <a:avLst/>
          </a:prstGeom>
        </p:spPr>
        <p:txBody>
          <a:bodyPr/>
          <a:lstStyle/>
          <a:p>
            <a:pPr/>
            <a:r>
              <a:t>Eliminating Performance Variation</a:t>
            </a:r>
          </a:p>
          <a:p>
            <a:pPr lvl="2"/>
            <a:r>
              <a:t>Problem: difficult / sometimes impossible</a:t>
            </a:r>
          </a:p>
          <a:p>
            <a:pPr/>
            <a:r>
              <a:t>Blacklisting struggling nodes</a:t>
            </a:r>
          </a:p>
          <a:p>
            <a:pPr lvl="2"/>
            <a:r>
              <a:t>Problem: kills healthy nodes</a:t>
            </a:r>
          </a:p>
          <a:p>
            <a:pPr/>
            <a:r>
              <a:t>Speculative Execution</a:t>
            </a:r>
          </a:p>
          <a:p>
            <a:pPr lvl="2"/>
            <a:r>
              <a:t>Problem: Not suitable for iterative ML</a:t>
            </a:r>
          </a:p>
          <a:p>
            <a:pPr lvl="2"/>
            <a:r>
              <a:t>Popular for bag of tasks, e.g: Hadoop</a:t>
            </a:r>
          </a:p>
        </p:txBody>
      </p:sp>
      <p:sp>
        <p:nvSpPr>
          <p:cNvPr id="457" name="Shape 4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p>
            <a:pPr/>
            <a:r>
              <a:t>RR Constraints</a:t>
            </a:r>
          </a:p>
        </p:txBody>
      </p:sp>
      <p:sp>
        <p:nvSpPr>
          <p:cNvPr id="462" name="Shape 46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99" name="Group 499"/>
          <p:cNvGrpSpPr/>
          <p:nvPr/>
        </p:nvGrpSpPr>
        <p:grpSpPr>
          <a:xfrm>
            <a:off x="2003385" y="1685900"/>
            <a:ext cx="9010731" cy="6667564"/>
            <a:chOff x="0" y="0"/>
            <a:chExt cx="9010730" cy="6667562"/>
          </a:xfrm>
        </p:grpSpPr>
        <p:sp>
          <p:nvSpPr>
            <p:cNvPr id="463" name="Shape 463"/>
            <p:cNvSpPr/>
            <p:nvPr/>
          </p:nvSpPr>
          <p:spPr>
            <a:xfrm>
              <a:off x="297858" y="2892600"/>
              <a:ext cx="923358" cy="92335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4" name="Shape 464"/>
            <p:cNvSpPr/>
            <p:nvPr/>
          </p:nvSpPr>
          <p:spPr>
            <a:xfrm>
              <a:off x="297858" y="270267"/>
              <a:ext cx="923358" cy="92335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5" name="Shape 465"/>
            <p:cNvSpPr/>
            <p:nvPr/>
          </p:nvSpPr>
          <p:spPr>
            <a:xfrm>
              <a:off x="4212283" y="270267"/>
              <a:ext cx="923358" cy="92335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6" name="Shape 466"/>
            <p:cNvSpPr/>
            <p:nvPr/>
          </p:nvSpPr>
          <p:spPr>
            <a:xfrm>
              <a:off x="7767890" y="270267"/>
              <a:ext cx="923358" cy="923357"/>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7" name="Shape 467"/>
            <p:cNvSpPr/>
            <p:nvPr/>
          </p:nvSpPr>
          <p:spPr>
            <a:xfrm>
              <a:off x="7767890" y="2892600"/>
              <a:ext cx="923358" cy="92335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8" name="Shape 468"/>
            <p:cNvSpPr/>
            <p:nvPr/>
          </p:nvSpPr>
          <p:spPr>
            <a:xfrm>
              <a:off x="7767890" y="5456452"/>
              <a:ext cx="923358" cy="92335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69" name="Shape 469"/>
            <p:cNvSpPr/>
            <p:nvPr/>
          </p:nvSpPr>
          <p:spPr>
            <a:xfrm>
              <a:off x="297858" y="5456452"/>
              <a:ext cx="923358" cy="92335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0" name="Shape 470"/>
            <p:cNvSpPr/>
            <p:nvPr/>
          </p:nvSpPr>
          <p:spPr>
            <a:xfrm>
              <a:off x="4212283" y="5456452"/>
              <a:ext cx="923358" cy="923358"/>
            </a:xfrm>
            <a:prstGeom prst="rect">
              <a:avLst/>
            </a:prstGeom>
            <a:noFill/>
            <a:ln w="762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1" name="Shape 471"/>
            <p:cNvSpPr/>
            <p:nvPr/>
          </p:nvSpPr>
          <p:spPr>
            <a:xfrm>
              <a:off x="1227610" y="720720"/>
              <a:ext cx="2978279" cy="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2" name="Shape 472"/>
            <p:cNvSpPr/>
            <p:nvPr/>
          </p:nvSpPr>
          <p:spPr>
            <a:xfrm>
              <a:off x="1227610" y="5918131"/>
              <a:ext cx="2978279" cy="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3" name="Shape 473"/>
            <p:cNvSpPr/>
            <p:nvPr/>
          </p:nvSpPr>
          <p:spPr>
            <a:xfrm flipV="1">
              <a:off x="759536" y="3838992"/>
              <a:ext cx="1" cy="159442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4" name="Shape 474"/>
            <p:cNvSpPr/>
            <p:nvPr/>
          </p:nvSpPr>
          <p:spPr>
            <a:xfrm>
              <a:off x="5130897" y="720720"/>
              <a:ext cx="2655627" cy="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5" name="Shape 475"/>
            <p:cNvSpPr/>
            <p:nvPr/>
          </p:nvSpPr>
          <p:spPr>
            <a:xfrm>
              <a:off x="5130897" y="5803315"/>
              <a:ext cx="2655627" cy="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6" name="Shape 476"/>
            <p:cNvSpPr/>
            <p:nvPr/>
          </p:nvSpPr>
          <p:spPr>
            <a:xfrm flipV="1">
              <a:off x="753510" y="1219686"/>
              <a:ext cx="1" cy="1646852"/>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7" name="Shape 477"/>
            <p:cNvSpPr/>
            <p:nvPr/>
          </p:nvSpPr>
          <p:spPr>
            <a:xfrm flipV="1">
              <a:off x="8237975" y="3813747"/>
              <a:ext cx="1" cy="164491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8" name="Shape 478"/>
            <p:cNvSpPr/>
            <p:nvPr/>
          </p:nvSpPr>
          <p:spPr>
            <a:xfrm flipV="1">
              <a:off x="8229569" y="1221307"/>
              <a:ext cx="1" cy="164361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79" name="Shape 479"/>
            <p:cNvSpPr/>
            <p:nvPr/>
          </p:nvSpPr>
          <p:spPr>
            <a:xfrm flipV="1">
              <a:off x="1224728" y="1118611"/>
              <a:ext cx="2984042" cy="1849002"/>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0" name="Shape 480"/>
            <p:cNvSpPr/>
            <p:nvPr/>
          </p:nvSpPr>
          <p:spPr>
            <a:xfrm>
              <a:off x="1193244" y="3365504"/>
              <a:ext cx="6602618" cy="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1" name="Shape 481"/>
            <p:cNvSpPr/>
            <p:nvPr/>
          </p:nvSpPr>
          <p:spPr>
            <a:xfrm>
              <a:off x="1240471" y="3738977"/>
              <a:ext cx="2952557" cy="179445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2" name="Shape 482"/>
            <p:cNvSpPr/>
            <p:nvPr/>
          </p:nvSpPr>
          <p:spPr>
            <a:xfrm flipV="1">
              <a:off x="1224729" y="964397"/>
              <a:ext cx="6533622" cy="2157431"/>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3" name="Shape 483"/>
            <p:cNvSpPr/>
            <p:nvPr/>
          </p:nvSpPr>
          <p:spPr>
            <a:xfrm>
              <a:off x="1256213" y="3599332"/>
              <a:ext cx="6470654" cy="197015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4" name="Shape 484"/>
            <p:cNvSpPr/>
            <p:nvPr/>
          </p:nvSpPr>
          <p:spPr>
            <a:xfrm>
              <a:off x="5144786" y="1094193"/>
              <a:ext cx="2627848" cy="1897839"/>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5" name="Shape 485"/>
            <p:cNvSpPr/>
            <p:nvPr/>
          </p:nvSpPr>
          <p:spPr>
            <a:xfrm>
              <a:off x="4935914" y="1190239"/>
              <a:ext cx="2942944" cy="4260365"/>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6" name="Shape 486"/>
            <p:cNvSpPr/>
            <p:nvPr/>
          </p:nvSpPr>
          <p:spPr>
            <a:xfrm flipV="1">
              <a:off x="4674267" y="1208706"/>
              <a:ext cx="1" cy="4221439"/>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87" name="Shape 487"/>
            <p:cNvSpPr/>
            <p:nvPr/>
          </p:nvSpPr>
          <p:spPr>
            <a:xfrm flipV="1">
              <a:off x="965541" y="1224950"/>
              <a:ext cx="3368861" cy="422876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00" name="Shape 500"/>
            <p:cNvSpPr/>
            <p:nvPr/>
          </p:nvSpPr>
          <p:spPr>
            <a:xfrm>
              <a:off x="1236985" y="0"/>
              <a:ext cx="6509815" cy="27724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275" y="-5387"/>
                    <a:pt x="14475" y="-5400"/>
                    <a:pt x="21600" y="16162"/>
                  </a:cubicBezTo>
                </a:path>
              </a:pathLst>
            </a:custGeom>
            <a:noFill/>
            <a:ln w="63500" cap="flat">
              <a:solidFill>
                <a:srgbClr val="000000"/>
              </a:solidFill>
              <a:prstDash val="solid"/>
              <a:miter lim="400000"/>
              <a:headEnd type="triangle" w="med" len="med"/>
              <a:tailEnd type="triangle" w="med" len="med"/>
            </a:ln>
            <a:effectLst/>
          </p:spPr>
          <p:txBody>
            <a:bodyPr/>
            <a:lstStyle/>
            <a:p>
              <a:pPr/>
            </a:p>
          </p:txBody>
        </p:sp>
        <p:sp>
          <p:nvSpPr>
            <p:cNvPr id="501" name="Shape 501"/>
            <p:cNvSpPr/>
            <p:nvPr/>
          </p:nvSpPr>
          <p:spPr>
            <a:xfrm>
              <a:off x="8732809" y="1204656"/>
              <a:ext cx="277922" cy="4247087"/>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18" y="0"/>
                  </a:moveTo>
                  <a:cubicBezTo>
                    <a:pt x="21600" y="7276"/>
                    <a:pt x="21561" y="14476"/>
                    <a:pt x="0" y="21600"/>
                  </a:cubicBezTo>
                </a:path>
              </a:pathLst>
            </a:custGeom>
            <a:noFill/>
            <a:ln w="63500" cap="flat">
              <a:solidFill>
                <a:srgbClr val="000000"/>
              </a:solidFill>
              <a:prstDash val="solid"/>
              <a:miter lim="400000"/>
              <a:headEnd type="triangle" w="med" len="med"/>
              <a:tailEnd type="triangle" w="med" len="med"/>
            </a:ln>
            <a:effectLst/>
          </p:spPr>
          <p:txBody>
            <a:bodyPr/>
            <a:lstStyle/>
            <a:p>
              <a:pPr/>
            </a:p>
          </p:txBody>
        </p:sp>
        <p:sp>
          <p:nvSpPr>
            <p:cNvPr id="502" name="Shape 502"/>
            <p:cNvSpPr/>
            <p:nvPr/>
          </p:nvSpPr>
          <p:spPr>
            <a:xfrm>
              <a:off x="1280376" y="6350174"/>
              <a:ext cx="6455086" cy="317389"/>
            </a:xfrm>
            <a:custGeom>
              <a:avLst/>
              <a:gdLst/>
              <a:ahLst/>
              <a:cxnLst>
                <a:cxn ang="0">
                  <a:pos x="wd2" y="hd2"/>
                </a:cxn>
                <a:cxn ang="5400000">
                  <a:pos x="wd2" y="hd2"/>
                </a:cxn>
                <a:cxn ang="10800000">
                  <a:pos x="wd2" y="hd2"/>
                </a:cxn>
                <a:cxn ang="16200000">
                  <a:pos x="wd2" y="hd2"/>
                </a:cxn>
              </a:cxnLst>
              <a:rect l="0" t="0" r="r" b="b"/>
              <a:pathLst>
                <a:path w="21600" h="16212" fill="norm" stroke="1" extrusionOk="0">
                  <a:moveTo>
                    <a:pt x="0" y="0"/>
                  </a:moveTo>
                  <a:cubicBezTo>
                    <a:pt x="7821" y="21031"/>
                    <a:pt x="15021" y="21600"/>
                    <a:pt x="21600" y="1708"/>
                  </a:cubicBezTo>
                </a:path>
              </a:pathLst>
            </a:custGeom>
            <a:noFill/>
            <a:ln w="63500" cap="flat">
              <a:solidFill>
                <a:srgbClr val="000000"/>
              </a:solidFill>
              <a:prstDash val="solid"/>
              <a:miter lim="400000"/>
              <a:headEnd type="triangle" w="med" len="med"/>
              <a:tailEnd type="triangle" w="med" len="med"/>
            </a:ln>
            <a:effectLst/>
          </p:spPr>
          <p:txBody>
            <a:bodyPr/>
            <a:lstStyle/>
            <a:p>
              <a:pPr/>
            </a:p>
          </p:txBody>
        </p:sp>
        <p:sp>
          <p:nvSpPr>
            <p:cNvPr id="503" name="Shape 503"/>
            <p:cNvSpPr/>
            <p:nvPr/>
          </p:nvSpPr>
          <p:spPr>
            <a:xfrm>
              <a:off x="-1" y="1229239"/>
              <a:ext cx="325770" cy="4251775"/>
            </a:xfrm>
            <a:custGeom>
              <a:avLst/>
              <a:gdLst/>
              <a:ahLst/>
              <a:cxnLst>
                <a:cxn ang="0">
                  <a:pos x="wd2" y="hd2"/>
                </a:cxn>
                <a:cxn ang="5400000">
                  <a:pos x="wd2" y="hd2"/>
                </a:cxn>
                <a:cxn ang="10800000">
                  <a:pos x="wd2" y="hd2"/>
                </a:cxn>
                <a:cxn ang="16200000">
                  <a:pos x="wd2" y="hd2"/>
                </a:cxn>
              </a:cxnLst>
              <a:rect l="0" t="0" r="r" b="b"/>
              <a:pathLst>
                <a:path w="16237" h="21600" fill="norm" stroke="1" extrusionOk="0">
                  <a:moveTo>
                    <a:pt x="13273" y="21600"/>
                  </a:moveTo>
                  <a:cubicBezTo>
                    <a:pt x="-5363" y="14252"/>
                    <a:pt x="-4375" y="7052"/>
                    <a:pt x="16237" y="0"/>
                  </a:cubicBezTo>
                </a:path>
              </a:pathLst>
            </a:custGeom>
            <a:noFill/>
            <a:ln w="63500" cap="flat">
              <a:solidFill>
                <a:srgbClr val="000000"/>
              </a:solidFill>
              <a:prstDash val="solid"/>
              <a:miter lim="400000"/>
              <a:headEnd type="triangle" w="med" len="med"/>
              <a:tailEnd type="triangle" w="med" len="med"/>
            </a:ln>
            <a:effectLst/>
          </p:spPr>
          <p:txBody>
            <a:bodyPr/>
            <a:lstStyle/>
            <a:p>
              <a:pPr/>
            </a:p>
          </p:txBody>
        </p:sp>
        <p:sp>
          <p:nvSpPr>
            <p:cNvPr id="492" name="Shape 492"/>
            <p:cNvSpPr/>
            <p:nvPr/>
          </p:nvSpPr>
          <p:spPr>
            <a:xfrm>
              <a:off x="1224728" y="951295"/>
              <a:ext cx="6563500" cy="2183634"/>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3" name="Shape 493"/>
            <p:cNvSpPr/>
            <p:nvPr/>
          </p:nvSpPr>
          <p:spPr>
            <a:xfrm>
              <a:off x="1224728" y="1168260"/>
              <a:ext cx="6576361" cy="4302332"/>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4" name="Shape 494"/>
            <p:cNvSpPr/>
            <p:nvPr/>
          </p:nvSpPr>
          <p:spPr>
            <a:xfrm>
              <a:off x="1058234" y="1234939"/>
              <a:ext cx="3392347" cy="4235652"/>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5" name="Shape 495"/>
            <p:cNvSpPr/>
            <p:nvPr/>
          </p:nvSpPr>
          <p:spPr>
            <a:xfrm flipV="1">
              <a:off x="4939731" y="1194517"/>
              <a:ext cx="3142548" cy="4247086"/>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6" name="Shape 496"/>
            <p:cNvSpPr/>
            <p:nvPr/>
          </p:nvSpPr>
          <p:spPr>
            <a:xfrm flipV="1">
              <a:off x="1227611" y="1183300"/>
              <a:ext cx="6560617" cy="4258303"/>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7" name="Shape 497"/>
            <p:cNvSpPr/>
            <p:nvPr/>
          </p:nvSpPr>
          <p:spPr>
            <a:xfrm flipV="1">
              <a:off x="1227610" y="3552079"/>
              <a:ext cx="6569024" cy="2152710"/>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498" name="Shape 498"/>
            <p:cNvSpPr/>
            <p:nvPr/>
          </p:nvSpPr>
          <p:spPr>
            <a:xfrm flipV="1">
              <a:off x="5144786" y="3763396"/>
              <a:ext cx="2732437" cy="1810100"/>
            </a:xfrm>
            <a:prstGeom prst="line">
              <a:avLst/>
            </a:prstGeom>
            <a:noFill/>
            <a:ln w="63500" cap="flat">
              <a:solidFill>
                <a:srgbClr val="000000"/>
              </a:solidFill>
              <a:prstDash val="solid"/>
              <a:miter lim="400000"/>
              <a:headEnd type="triangle" w="med" len="med"/>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title"/>
          </p:nvPr>
        </p:nvSpPr>
        <p:spPr>
          <a:prstGeom prst="rect">
            <a:avLst/>
          </a:prstGeom>
        </p:spPr>
        <p:txBody>
          <a:bodyPr/>
          <a:lstStyle/>
          <a:p>
            <a:pPr/>
            <a:r>
              <a:t>Helper Groups</a:t>
            </a:r>
          </a:p>
        </p:txBody>
      </p:sp>
      <p:sp>
        <p:nvSpPr>
          <p:cNvPr id="508" name="Shape 50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9" name="Shape 509"/>
          <p:cNvSpPr/>
          <p:nvPr/>
        </p:nvSpPr>
        <p:spPr>
          <a:xfrm>
            <a:off x="2207534" y="4521116"/>
            <a:ext cx="944957" cy="944957"/>
          </a:xfrm>
          <a:prstGeom prst="rect">
            <a:avLst/>
          </a:prstGeom>
          <a:solidFill>
            <a:schemeClr val="accent5"/>
          </a:solidFill>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0" name="Shape 510"/>
          <p:cNvSpPr/>
          <p:nvPr/>
        </p:nvSpPr>
        <p:spPr>
          <a:xfrm>
            <a:off x="2207534" y="1837439"/>
            <a:ext cx="944957"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1" name="Shape 511"/>
          <p:cNvSpPr/>
          <p:nvPr/>
        </p:nvSpPr>
        <p:spPr>
          <a:xfrm>
            <a:off x="6213527" y="1837439"/>
            <a:ext cx="944958"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2" name="Shape 512"/>
          <p:cNvSpPr/>
          <p:nvPr/>
        </p:nvSpPr>
        <p:spPr>
          <a:xfrm>
            <a:off x="9852309" y="1837439"/>
            <a:ext cx="944958"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3" name="Shape 513"/>
          <p:cNvSpPr/>
          <p:nvPr/>
        </p:nvSpPr>
        <p:spPr>
          <a:xfrm>
            <a:off x="9852309" y="4521116"/>
            <a:ext cx="944958" cy="944957"/>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4" name="Shape 514"/>
          <p:cNvSpPr/>
          <p:nvPr/>
        </p:nvSpPr>
        <p:spPr>
          <a:xfrm>
            <a:off x="9852309" y="7144943"/>
            <a:ext cx="944958"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5" name="Shape 515"/>
          <p:cNvSpPr/>
          <p:nvPr/>
        </p:nvSpPr>
        <p:spPr>
          <a:xfrm>
            <a:off x="2207534" y="7144943"/>
            <a:ext cx="944957"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6" name="Shape 516"/>
          <p:cNvSpPr/>
          <p:nvPr/>
        </p:nvSpPr>
        <p:spPr>
          <a:xfrm>
            <a:off x="6213527" y="7144943"/>
            <a:ext cx="944958"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7" name="Shape 517"/>
          <p:cNvSpPr/>
          <p:nvPr/>
        </p:nvSpPr>
        <p:spPr>
          <a:xfrm>
            <a:off x="2195767" y="7144943"/>
            <a:ext cx="944958" cy="944958"/>
          </a:xfrm>
          <a:prstGeom prst="rect">
            <a:avLst/>
          </a:prstGeom>
          <a:solidFill>
            <a:schemeClr val="accent2"/>
          </a:solidFill>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8" name="Shape 518"/>
          <p:cNvSpPr/>
          <p:nvPr/>
        </p:nvSpPr>
        <p:spPr>
          <a:xfrm>
            <a:off x="6225294" y="7144943"/>
            <a:ext cx="944957" cy="944958"/>
          </a:xfrm>
          <a:prstGeom prst="rect">
            <a:avLst/>
          </a:prstGeom>
          <a:solidFill>
            <a:schemeClr val="accent2"/>
          </a:solidFill>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19" name="Shape 519"/>
          <p:cNvSpPr/>
          <p:nvPr/>
        </p:nvSpPr>
        <p:spPr>
          <a:xfrm>
            <a:off x="2207534" y="4550371"/>
            <a:ext cx="944957" cy="944958"/>
          </a:xfrm>
          <a:prstGeom prst="rect">
            <a:avLst/>
          </a:prstGeom>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20" name="Shape 520"/>
          <p:cNvSpPr/>
          <p:nvPr/>
        </p:nvSpPr>
        <p:spPr>
          <a:xfrm flipV="1">
            <a:off x="2680012" y="5489646"/>
            <a:ext cx="1" cy="1631723"/>
          </a:xfrm>
          <a:prstGeom prst="line">
            <a:avLst/>
          </a:prstGeom>
          <a:ln w="635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21" name="Shape 521"/>
          <p:cNvSpPr/>
          <p:nvPr/>
        </p:nvSpPr>
        <p:spPr>
          <a:xfrm>
            <a:off x="3172197" y="5387291"/>
            <a:ext cx="3021625" cy="1836434"/>
          </a:xfrm>
          <a:prstGeom prst="line">
            <a:avLst/>
          </a:prstGeom>
          <a:ln w="63500">
            <a:solidFill>
              <a:srgbClr val="000000"/>
            </a:solidFill>
            <a:miter lim="400000"/>
            <a:head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22" name="Shape 522"/>
          <p:cNvSpPr/>
          <p:nvPr/>
        </p:nvSpPr>
        <p:spPr>
          <a:xfrm>
            <a:off x="2207534" y="1837439"/>
            <a:ext cx="944957" cy="944958"/>
          </a:xfrm>
          <a:prstGeom prst="rect">
            <a:avLst/>
          </a:prstGeom>
          <a:solidFill>
            <a:schemeClr val="accent3">
              <a:satOff val="18648"/>
              <a:lumOff val="5971"/>
            </a:schemeClr>
          </a:solidFill>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23" name="Shape 523"/>
          <p:cNvSpPr/>
          <p:nvPr/>
        </p:nvSpPr>
        <p:spPr>
          <a:xfrm>
            <a:off x="6213527" y="1837439"/>
            <a:ext cx="944958" cy="944958"/>
          </a:xfrm>
          <a:prstGeom prst="rect">
            <a:avLst/>
          </a:prstGeom>
          <a:solidFill>
            <a:schemeClr val="accent3">
              <a:satOff val="18648"/>
              <a:lumOff val="5971"/>
            </a:schemeClr>
          </a:solidFill>
          <a:ln w="762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24" name="Shape 524"/>
          <p:cNvSpPr/>
          <p:nvPr/>
        </p:nvSpPr>
        <p:spPr>
          <a:xfrm flipV="1">
            <a:off x="2673844" y="2809068"/>
            <a:ext cx="1" cy="1685376"/>
          </a:xfrm>
          <a:prstGeom prst="line">
            <a:avLst/>
          </a:prstGeom>
          <a:ln w="635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25" name="Shape 525"/>
          <p:cNvSpPr/>
          <p:nvPr/>
        </p:nvSpPr>
        <p:spPr>
          <a:xfrm flipV="1">
            <a:off x="3156086" y="2705629"/>
            <a:ext cx="3053846" cy="1892254"/>
          </a:xfrm>
          <a:prstGeom prst="line">
            <a:avLst/>
          </a:prstGeom>
          <a:ln w="635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20"/>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52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518"/>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5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523"/>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522"/>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525"/>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0" grpId="2"/>
      <p:bldP build="whole" bldLvl="1" animBg="1" rev="0" advAuto="0" spid="522" grpId="7"/>
      <p:bldP build="whole" bldLvl="1" animBg="1" rev="0" advAuto="0" spid="525" grpId="8"/>
      <p:bldP build="whole" bldLvl="1" animBg="1" rev="0" advAuto="0" spid="517" grpId="5"/>
      <p:bldP build="whole" bldLvl="1" animBg="1" rev="0" advAuto="0" spid="524" grpId="9"/>
      <p:bldP build="whole" bldLvl="1" animBg="1" rev="0" advAuto="0" spid="518" grpId="4"/>
      <p:bldP build="whole" bldLvl="1" animBg="1" rev="0" advAuto="0" spid="523" grpId="6"/>
      <p:bldP build="whole" bldLvl="1" animBg="1" rev="0" advAuto="0" spid="521" grpId="3"/>
      <p:bldP build="whole" bldLvl="1" animBg="1" rev="0" advAuto="0" spid="509"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pPr/>
            <a:r>
              <a:t>RR Protocol</a:t>
            </a:r>
          </a:p>
        </p:txBody>
      </p:sp>
      <p:sp>
        <p:nvSpPr>
          <p:cNvPr id="530" name="Shape 53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1" name="Shape 531"/>
          <p:cNvSpPr/>
          <p:nvPr>
            <p:ph type="body" sz="quarter" idx="1"/>
          </p:nvPr>
        </p:nvSpPr>
        <p:spPr>
          <a:xfrm>
            <a:off x="310600" y="2159842"/>
            <a:ext cx="4047844" cy="5726016"/>
          </a:xfrm>
          <a:prstGeom prst="rect">
            <a:avLst/>
          </a:prstGeom>
        </p:spPr>
        <p:txBody>
          <a:bodyPr/>
          <a:lstStyle/>
          <a:p>
            <a:pPr/>
            <a:r>
              <a:t>Driven by fast workers</a:t>
            </a:r>
          </a:p>
          <a:p>
            <a:pPr/>
          </a:p>
          <a:p>
            <a:pPr/>
            <a:r>
              <a:t>Multicast to preset eligible helpees</a:t>
            </a:r>
          </a:p>
          <a:p>
            <a:pPr/>
          </a:p>
          <a:p>
            <a:pPr/>
          </a:p>
        </p:txBody>
      </p:sp>
      <p:sp>
        <p:nvSpPr>
          <p:cNvPr id="532" name="Shape 532"/>
          <p:cNvSpPr/>
          <p:nvPr/>
        </p:nvSpPr>
        <p:spPr>
          <a:xfrm flipH="1" flipV="1">
            <a:off x="8964622" y="5518919"/>
            <a:ext cx="2128941" cy="1921289"/>
          </a:xfrm>
          <a:prstGeom prst="line">
            <a:avLst/>
          </a:prstGeom>
          <a:ln w="38100">
            <a:solidFill>
              <a:schemeClr val="accent5"/>
            </a:solidFill>
            <a:custDash>
              <a:ds d="200000" sp="200000"/>
            </a:custDash>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grpSp>
        <p:nvGrpSpPr>
          <p:cNvPr id="537" name="Group 537"/>
          <p:cNvGrpSpPr/>
          <p:nvPr/>
        </p:nvGrpSpPr>
        <p:grpSpPr>
          <a:xfrm>
            <a:off x="6318326" y="4008381"/>
            <a:ext cx="4943080" cy="665102"/>
            <a:chOff x="0" y="0"/>
            <a:chExt cx="4943079" cy="665100"/>
          </a:xfrm>
        </p:grpSpPr>
        <p:sp>
          <p:nvSpPr>
            <p:cNvPr id="533" name="Shape 533"/>
            <p:cNvSpPr/>
            <p:nvPr/>
          </p:nvSpPr>
          <p:spPr>
            <a:xfrm flipH="1">
              <a:off x="-1" y="391281"/>
              <a:ext cx="2467898" cy="54884"/>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34" name="Shape 534"/>
            <p:cNvSpPr/>
            <p:nvPr/>
          </p:nvSpPr>
          <p:spPr>
            <a:xfrm rot="21540000">
              <a:off x="298272" y="26657"/>
              <a:ext cx="1599006"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200">
                  <a:latin typeface="Times"/>
                  <a:ea typeface="Times"/>
                  <a:cs typeface="Times"/>
                  <a:sym typeface="Times"/>
                </a:defRPr>
              </a:lvl1pPr>
            </a:lstStyle>
            <a:p>
              <a:pPr/>
              <a:r>
                <a:t>I’m this far</a:t>
              </a:r>
            </a:p>
          </p:txBody>
        </p:sp>
        <p:sp>
          <p:nvSpPr>
            <p:cNvPr id="535" name="Shape 535"/>
            <p:cNvSpPr/>
            <p:nvPr/>
          </p:nvSpPr>
          <p:spPr>
            <a:xfrm>
              <a:off x="2482858" y="391281"/>
              <a:ext cx="2460222" cy="233252"/>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36" name="Shape 536"/>
            <p:cNvSpPr/>
            <p:nvPr/>
          </p:nvSpPr>
          <p:spPr>
            <a:xfrm rot="360000">
              <a:off x="2773345" y="85578"/>
              <a:ext cx="1663310" cy="4939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200">
                  <a:latin typeface="Times"/>
                  <a:ea typeface="Times"/>
                  <a:cs typeface="Times"/>
                  <a:sym typeface="Times"/>
                </a:defRPr>
              </a:lvl1pPr>
            </a:lstStyle>
            <a:p>
              <a:pPr/>
              <a:r>
                <a:t>I’m this far</a:t>
              </a:r>
            </a:p>
          </p:txBody>
        </p:sp>
      </p:grpSp>
      <p:grpSp>
        <p:nvGrpSpPr>
          <p:cNvPr id="541" name="Group 541"/>
          <p:cNvGrpSpPr/>
          <p:nvPr/>
        </p:nvGrpSpPr>
        <p:grpSpPr>
          <a:xfrm>
            <a:off x="6045037" y="4229966"/>
            <a:ext cx="504041" cy="504042"/>
            <a:chOff x="0" y="0"/>
            <a:chExt cx="504040" cy="504040"/>
          </a:xfrm>
        </p:grpSpPr>
        <p:sp>
          <p:nvSpPr>
            <p:cNvPr id="538" name="Shape 538"/>
            <p:cNvSpPr/>
            <p:nvPr/>
          </p:nvSpPr>
          <p:spPr>
            <a:xfrm flipV="1">
              <a:off x="-1" y="0"/>
              <a:ext cx="504042" cy="504041"/>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39" name="Shape 539"/>
            <p:cNvSpPr/>
            <p:nvPr/>
          </p:nvSpPr>
          <p:spPr>
            <a:xfrm>
              <a:off x="1953" y="1953"/>
              <a:ext cx="500135" cy="500135"/>
            </a:xfrm>
            <a:prstGeom prst="line">
              <a:avLst/>
            </a:prstGeom>
            <a:noFill/>
            <a:ln w="12700" cap="flat">
              <a:solidFill>
                <a:schemeClr val="accent5"/>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40" name="Shape 540"/>
            <p:cNvSpPr/>
            <p:nvPr/>
          </p:nvSpPr>
          <p:spPr>
            <a:xfrm>
              <a:off x="181531" y="186160"/>
              <a:ext cx="140979" cy="131720"/>
            </a:xfrm>
            <a:prstGeom prst="ellipse">
              <a:avLst/>
            </a:prstGeom>
            <a:solidFill>
              <a:srgbClr val="FF2600"/>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latin typeface="Helvetica Light"/>
                  <a:ea typeface="Helvetica Light"/>
                  <a:cs typeface="Helvetica Light"/>
                  <a:sym typeface="Helvetica Light"/>
                </a:defRPr>
              </a:pPr>
            </a:p>
          </p:txBody>
        </p:sp>
      </p:grpSp>
      <p:sp>
        <p:nvSpPr>
          <p:cNvPr id="542" name="Shape 542"/>
          <p:cNvSpPr/>
          <p:nvPr/>
        </p:nvSpPr>
        <p:spPr>
          <a:xfrm>
            <a:off x="4333641" y="4010329"/>
            <a:ext cx="1861615" cy="6997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000">
                <a:latin typeface="Times"/>
                <a:ea typeface="Times"/>
                <a:cs typeface="Times"/>
                <a:sym typeface="Times"/>
              </a:defRPr>
            </a:pPr>
            <a:r>
              <a:t>Ignore</a:t>
            </a:r>
          </a:p>
          <a:p>
            <a:pPr>
              <a:defRPr b="1" sz="1600">
                <a:latin typeface="Times"/>
                <a:ea typeface="Times"/>
                <a:cs typeface="Times"/>
                <a:sym typeface="Times"/>
              </a:defRPr>
            </a:pPr>
            <a:r>
              <a:t>(I don’t need help)</a:t>
            </a:r>
          </a:p>
        </p:txBody>
      </p:sp>
      <p:sp>
        <p:nvSpPr>
          <p:cNvPr id="543" name="Shape 543"/>
          <p:cNvSpPr/>
          <p:nvPr/>
        </p:nvSpPr>
        <p:spPr>
          <a:xfrm flipH="1">
            <a:off x="8789821" y="4682732"/>
            <a:ext cx="2467897" cy="137207"/>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44" name="Shape 544"/>
          <p:cNvSpPr/>
          <p:nvPr/>
        </p:nvSpPr>
        <p:spPr>
          <a:xfrm rot="21420000">
            <a:off x="9136211" y="5654680"/>
            <a:ext cx="2302584" cy="617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1600">
                <a:latin typeface="Times"/>
                <a:ea typeface="Times"/>
                <a:cs typeface="Times"/>
                <a:sym typeface="Times"/>
              </a:defRPr>
            </a:pPr>
            <a:r>
              <a:t>Do assignment #2</a:t>
            </a:r>
          </a:p>
          <a:p>
            <a:pPr>
              <a:defRPr b="1" sz="1500">
                <a:latin typeface="Times"/>
                <a:ea typeface="Times"/>
                <a:cs typeface="Times"/>
                <a:sym typeface="Times"/>
              </a:defRPr>
            </a:pPr>
            <a:r>
              <a:t>  (green work)</a:t>
            </a:r>
          </a:p>
        </p:txBody>
      </p:sp>
      <p:sp>
        <p:nvSpPr>
          <p:cNvPr id="545" name="Shape 545"/>
          <p:cNvSpPr/>
          <p:nvPr/>
        </p:nvSpPr>
        <p:spPr>
          <a:xfrm>
            <a:off x="8810532" y="5318759"/>
            <a:ext cx="2450874" cy="260694"/>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46" name="Shape 546"/>
          <p:cNvSpPr/>
          <p:nvPr/>
        </p:nvSpPr>
        <p:spPr>
          <a:xfrm rot="300000">
            <a:off x="8878786" y="5333371"/>
            <a:ext cx="2093151" cy="3567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500">
                <a:latin typeface="Times"/>
                <a:ea typeface="Times"/>
                <a:cs typeface="Times"/>
                <a:sym typeface="Times"/>
              </a:defRPr>
            </a:lvl1pPr>
          </a:lstStyle>
          <a:p>
            <a:pPr/>
            <a:r>
              <a:t>Started Working</a:t>
            </a:r>
          </a:p>
        </p:txBody>
      </p:sp>
      <p:sp>
        <p:nvSpPr>
          <p:cNvPr id="547" name="Shape 547"/>
          <p:cNvSpPr/>
          <p:nvPr/>
        </p:nvSpPr>
        <p:spPr>
          <a:xfrm flipH="1">
            <a:off x="8801640" y="5666670"/>
            <a:ext cx="2467897" cy="137207"/>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grpSp>
        <p:nvGrpSpPr>
          <p:cNvPr id="561" name="Group 561"/>
          <p:cNvGrpSpPr/>
          <p:nvPr/>
        </p:nvGrpSpPr>
        <p:grpSpPr>
          <a:xfrm>
            <a:off x="5751477" y="1596960"/>
            <a:ext cx="6136814" cy="6559680"/>
            <a:chOff x="0" y="0"/>
            <a:chExt cx="6136812" cy="6559678"/>
          </a:xfrm>
        </p:grpSpPr>
        <p:sp>
          <p:nvSpPr>
            <p:cNvPr id="548" name="Shape 548"/>
            <p:cNvSpPr/>
            <p:nvPr/>
          </p:nvSpPr>
          <p:spPr>
            <a:xfrm flipV="1">
              <a:off x="5526210" y="594987"/>
              <a:ext cx="1" cy="5963950"/>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49" name="Shape 549"/>
            <p:cNvSpPr/>
            <p:nvPr/>
          </p:nvSpPr>
          <p:spPr>
            <a:xfrm>
              <a:off x="4915608" y="587903"/>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0" name="Shape 550"/>
            <p:cNvSpPr/>
            <p:nvPr/>
          </p:nvSpPr>
          <p:spPr>
            <a:xfrm>
              <a:off x="4915608" y="6009373"/>
              <a:ext cx="1221205" cy="505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1" name="Shape 551"/>
            <p:cNvSpPr/>
            <p:nvPr/>
          </p:nvSpPr>
          <p:spPr>
            <a:xfrm flipV="1">
              <a:off x="3038344" y="570636"/>
              <a:ext cx="1" cy="3122106"/>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2" name="Shape 552"/>
            <p:cNvSpPr/>
            <p:nvPr/>
          </p:nvSpPr>
          <p:spPr>
            <a:xfrm>
              <a:off x="2432169" y="587903"/>
              <a:ext cx="1221206"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3" name="Shape 553"/>
            <p:cNvSpPr/>
            <p:nvPr/>
          </p:nvSpPr>
          <p:spPr>
            <a:xfrm flipV="1">
              <a:off x="2439777" y="3690241"/>
              <a:ext cx="1221205"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4" name="Shape 554"/>
            <p:cNvSpPr/>
            <p:nvPr/>
          </p:nvSpPr>
          <p:spPr>
            <a:xfrm>
              <a:off x="5064254" y="11439"/>
              <a:ext cx="923914"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Slow</a:t>
              </a:r>
            </a:p>
          </p:txBody>
        </p:sp>
        <p:sp>
          <p:nvSpPr>
            <p:cNvPr id="555" name="Shape 555"/>
            <p:cNvSpPr/>
            <p:nvPr/>
          </p:nvSpPr>
          <p:spPr>
            <a:xfrm>
              <a:off x="2577775" y="11439"/>
              <a:ext cx="828781" cy="521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Fast</a:t>
              </a:r>
            </a:p>
          </p:txBody>
        </p:sp>
        <p:sp>
          <p:nvSpPr>
            <p:cNvPr id="556" name="Shape 556"/>
            <p:cNvSpPr/>
            <p:nvPr/>
          </p:nvSpPr>
          <p:spPr>
            <a:xfrm flipV="1">
              <a:off x="550478" y="581467"/>
              <a:ext cx="1" cy="597727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7" name="Shape 557"/>
            <p:cNvSpPr/>
            <p:nvPr/>
          </p:nvSpPr>
          <p:spPr>
            <a:xfrm>
              <a:off x="0" y="581466"/>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8" name="Shape 558"/>
            <p:cNvSpPr/>
            <p:nvPr/>
          </p:nvSpPr>
          <p:spPr>
            <a:xfrm>
              <a:off x="0" y="3695632"/>
              <a:ext cx="110095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sp>
          <p:nvSpPr>
            <p:cNvPr id="559" name="Shape 559"/>
            <p:cNvSpPr/>
            <p:nvPr/>
          </p:nvSpPr>
          <p:spPr>
            <a:xfrm>
              <a:off x="180880" y="0"/>
              <a:ext cx="739197" cy="5442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500">
                  <a:latin typeface="Helvetica"/>
                  <a:ea typeface="Helvetica"/>
                  <a:cs typeface="Helvetica"/>
                  <a:sym typeface="Helvetica"/>
                </a:defRPr>
              </a:lvl1pPr>
            </a:lstStyle>
            <a:p>
              <a:pPr/>
              <a:r>
                <a:t>Ok</a:t>
              </a:r>
            </a:p>
          </p:txBody>
        </p:sp>
        <p:sp>
          <p:nvSpPr>
            <p:cNvPr id="560" name="Shape 560"/>
            <p:cNvSpPr/>
            <p:nvPr/>
          </p:nvSpPr>
          <p:spPr>
            <a:xfrm flipV="1">
              <a:off x="3038344" y="3327678"/>
              <a:ext cx="1" cy="3232001"/>
            </a:xfrm>
            <a:prstGeom prst="line">
              <a:avLst/>
            </a:prstGeom>
            <a:noFill/>
            <a:ln w="63500" cap="flat">
              <a:solidFill>
                <a:srgbClr val="000000"/>
              </a:solidFill>
              <a:prstDash val="solid"/>
              <a:miter lim="400000"/>
              <a:headEnd type="triangle" w="med" len="med"/>
            </a:ln>
            <a:effectLst/>
          </p:spPr>
          <p:txBody>
            <a:bodyPr wrap="square" lIns="50800" tIns="50800" rIns="50800" bIns="50800" numCol="1" anchor="ctr">
              <a:noAutofit/>
            </a:bodyPr>
            <a:lstStyle/>
            <a:p>
              <a:pPr>
                <a:defRPr sz="2400">
                  <a:latin typeface="Helvetica Light"/>
                  <a:ea typeface="Helvetica Light"/>
                  <a:cs typeface="Helvetica Light"/>
                  <a:sym typeface="Helvetica Light"/>
                </a:defRPr>
              </a:pPr>
            </a:p>
          </p:txBody>
        </p:sp>
      </p:grpSp>
      <p:sp>
        <p:nvSpPr>
          <p:cNvPr id="562" name="Shape 562"/>
          <p:cNvSpPr/>
          <p:nvPr/>
        </p:nvSpPr>
        <p:spPr>
          <a:xfrm flipH="1" flipV="1">
            <a:off x="9126397" y="6158527"/>
            <a:ext cx="1811520" cy="760048"/>
          </a:xfrm>
          <a:prstGeom prst="line">
            <a:avLst/>
          </a:prstGeom>
          <a:ln w="38100">
            <a:solidFill>
              <a:srgbClr val="92FA1C"/>
            </a:solidFill>
            <a:custDash>
              <a:ds d="200000" sp="200000"/>
            </a:custDash>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63" name="Shape 563"/>
          <p:cNvSpPr/>
          <p:nvPr/>
        </p:nvSpPr>
        <p:spPr>
          <a:xfrm>
            <a:off x="8446806" y="5815213"/>
            <a:ext cx="686033" cy="686034"/>
          </a:xfrm>
          <a:prstGeom prst="ellipse">
            <a:avLst/>
          </a:prstGeom>
          <a:solidFill>
            <a:srgbClr val="A4FA18"/>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64" name="Shape 564"/>
          <p:cNvSpPr/>
          <p:nvPr/>
        </p:nvSpPr>
        <p:spPr>
          <a:xfrm rot="21420000">
            <a:off x="8774081" y="4683340"/>
            <a:ext cx="2302584" cy="617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1600">
                <a:latin typeface="Times"/>
                <a:ea typeface="Times"/>
                <a:cs typeface="Times"/>
                <a:sym typeface="Times"/>
              </a:defRPr>
            </a:pPr>
            <a:r>
              <a:t>Do assignment #1</a:t>
            </a:r>
          </a:p>
          <a:p>
            <a:pPr>
              <a:defRPr b="1" sz="1500">
                <a:latin typeface="Times"/>
                <a:ea typeface="Times"/>
                <a:cs typeface="Times"/>
                <a:sym typeface="Times"/>
              </a:defRPr>
            </a:pPr>
            <a:r>
              <a:t>(red work</a:t>
            </a:r>
          </a:p>
        </p:txBody>
      </p:sp>
      <p:sp>
        <p:nvSpPr>
          <p:cNvPr id="565" name="Shape 565"/>
          <p:cNvSpPr/>
          <p:nvPr/>
        </p:nvSpPr>
        <p:spPr>
          <a:xfrm>
            <a:off x="11275476" y="4281536"/>
            <a:ext cx="1633201" cy="7546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200">
                <a:latin typeface="Times"/>
                <a:ea typeface="Times"/>
                <a:cs typeface="Times"/>
                <a:sym typeface="Times"/>
              </a:defRPr>
            </a:pPr>
            <a:r>
              <a:t>I’m behind</a:t>
            </a:r>
          </a:p>
          <a:p>
            <a:pPr>
              <a:defRPr b="1" sz="1600">
                <a:latin typeface="Times"/>
                <a:ea typeface="Times"/>
                <a:cs typeface="Times"/>
                <a:sym typeface="Times"/>
              </a:defRPr>
            </a:pPr>
            <a:r>
              <a:t>(I need help)</a:t>
            </a:r>
          </a:p>
        </p:txBody>
      </p:sp>
      <p:sp>
        <p:nvSpPr>
          <p:cNvPr id="566" name="Shape 566"/>
          <p:cNvSpPr/>
          <p:nvPr/>
        </p:nvSpPr>
        <p:spPr>
          <a:xfrm>
            <a:off x="8618461" y="5335224"/>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67" name="Shape 567"/>
          <p:cNvSpPr/>
          <p:nvPr/>
        </p:nvSpPr>
        <p:spPr>
          <a:xfrm>
            <a:off x="10934672" y="6579909"/>
            <a:ext cx="686033" cy="686033"/>
          </a:xfrm>
          <a:prstGeom prst="ellipse">
            <a:avLst/>
          </a:prstGeom>
          <a:solidFill>
            <a:srgbClr val="97FA1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68" name="Shape 568"/>
          <p:cNvSpPr/>
          <p:nvPr/>
        </p:nvSpPr>
        <p:spPr>
          <a:xfrm>
            <a:off x="11106327" y="7272628"/>
            <a:ext cx="342723" cy="347278"/>
          </a:xfrm>
          <a:prstGeom prst="ellipse">
            <a:avLst/>
          </a:prstGeom>
          <a:solidFill>
            <a:srgbClr val="FF2600"/>
          </a:solidFill>
          <a:ln w="25400">
            <a:solidFill>
              <a:srgbClr val="000000"/>
            </a:solidFill>
            <a:miter lim="400000"/>
          </a:ln>
        </p:spPr>
        <p:txBody>
          <a:bodyPr lIns="50800" tIns="50800" rIns="50800" bIns="50800" anchor="ctr"/>
          <a:lstStyle/>
          <a:p>
            <a:pPr>
              <a:defRPr sz="2400">
                <a:latin typeface="Helvetica Light"/>
                <a:ea typeface="Helvetica Light"/>
                <a:cs typeface="Helvetica Light"/>
                <a:sym typeface="Helvetica Light"/>
              </a:defRPr>
            </a:pPr>
          </a:p>
        </p:txBody>
      </p:sp>
      <p:sp>
        <p:nvSpPr>
          <p:cNvPr id="569" name="Shape 569"/>
          <p:cNvSpPr/>
          <p:nvPr/>
        </p:nvSpPr>
        <p:spPr>
          <a:xfrm flipH="1" flipV="1">
            <a:off x="8798086" y="5777524"/>
            <a:ext cx="2470984" cy="770971"/>
          </a:xfrm>
          <a:prstGeom prst="line">
            <a:avLst/>
          </a:prstGeom>
          <a:ln w="25400">
            <a:solidFill>
              <a:srgbClr val="000000"/>
            </a:solidFill>
            <a:miter lim="400000"/>
            <a:tailEnd type="triangle"/>
          </a:ln>
        </p:spPr>
        <p:txBody>
          <a:bodyPr lIns="50800" tIns="50800" rIns="50800" bIns="50800" anchor="ctr"/>
          <a:lstStyle/>
          <a:p>
            <a:pPr>
              <a:defRPr sz="2400">
                <a:latin typeface="Helvetica Light"/>
                <a:ea typeface="Helvetica Light"/>
                <a:cs typeface="Helvetica Light"/>
                <a:sym typeface="Helvetica Light"/>
              </a:defRPr>
            </a:pPr>
          </a:p>
        </p:txBody>
      </p:sp>
      <p:sp>
        <p:nvSpPr>
          <p:cNvPr id="570" name="Shape 570"/>
          <p:cNvSpPr/>
          <p:nvPr/>
        </p:nvSpPr>
        <p:spPr>
          <a:xfrm rot="1080000">
            <a:off x="9697918" y="6100691"/>
            <a:ext cx="67510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latin typeface="Times"/>
                <a:ea typeface="Times"/>
                <a:cs typeface="Times"/>
                <a:sym typeface="Times"/>
              </a:defRPr>
            </a:lvl1pPr>
          </a:lstStyle>
          <a:p>
            <a:pPr/>
            <a:r>
              <a:t>Cancel</a:t>
            </a:r>
          </a:p>
        </p:txBody>
      </p:sp>
      <p:sp>
        <p:nvSpPr>
          <p:cNvPr id="571" name="Shape 571"/>
          <p:cNvSpPr/>
          <p:nvPr/>
        </p:nvSpPr>
        <p:spPr>
          <a:xfrm flipV="1">
            <a:off x="8367071" y="5754845"/>
            <a:ext cx="845503" cy="845503"/>
          </a:xfrm>
          <a:prstGeom prst="line">
            <a:avLst/>
          </a:prstGeom>
          <a:ln w="88900">
            <a:solidFill>
              <a:schemeClr val="accent5"/>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
        <p:nvSpPr>
          <p:cNvPr id="572" name="Shape 572"/>
          <p:cNvSpPr/>
          <p:nvPr/>
        </p:nvSpPr>
        <p:spPr>
          <a:xfrm>
            <a:off x="8365528" y="5714569"/>
            <a:ext cx="887321" cy="887321"/>
          </a:xfrm>
          <a:prstGeom prst="line">
            <a:avLst/>
          </a:prstGeom>
          <a:ln w="88900">
            <a:solidFill>
              <a:schemeClr val="accent5"/>
            </a:solidFill>
            <a:miter lim="400000"/>
          </a:ln>
        </p:spPr>
        <p:txBody>
          <a:bodyPr lIns="50800" tIns="50800" rIns="50800" bIns="50800" anchor="ctr"/>
          <a:lstStyle/>
          <a:p>
            <a:pPr>
              <a:defRPr sz="4000">
                <a:solidFill>
                  <a:srgbClr val="FFFFFF"/>
                </a:solidFill>
                <a:effectLst>
                  <a:outerShdw sx="100000" sy="100000" kx="0" ky="0" algn="b" rotWithShape="0" blurRad="38100" dist="12700" dir="5400000">
                    <a:srgbClr val="000000">
                      <a:alpha val="50000"/>
                    </a:srgbClr>
                  </a:outerShdw>
                </a:effectLs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42"/>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54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56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564"/>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543"/>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532"/>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5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546"/>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1" fill="hold">
                                  <p:stCondLst>
                                    <p:cond delay="0"/>
                                  </p:stCondLst>
                                  <p:iterate type="el" backwards="0">
                                    <p:tmAbs val="0"/>
                                  </p:iterate>
                                  <p:childTnLst>
                                    <p:set>
                                      <p:cBhvr>
                                        <p:cTn id="41" fill="hold"/>
                                        <p:tgtEl>
                                          <p:spTgt spid="566"/>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2" fill="hold">
                                  <p:stCondLst>
                                    <p:cond delay="0"/>
                                  </p:stCondLst>
                                  <p:iterate type="el" backwards="0">
                                    <p:tmAbs val="0"/>
                                  </p:iterate>
                                  <p:childTnLst>
                                    <p:set>
                                      <p:cBhvr>
                                        <p:cTn id="44" fill="hold"/>
                                        <p:tgtEl>
                                          <p:spTgt spid="5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3" fill="hold">
                                  <p:stCondLst>
                                    <p:cond delay="0"/>
                                  </p:stCondLst>
                                  <p:iterate type="el" backwards="0">
                                    <p:tmAbs val="0"/>
                                  </p:iterate>
                                  <p:childTnLst>
                                    <p:set>
                                      <p:cBhvr>
                                        <p:cTn id="48" fill="hold"/>
                                        <p:tgtEl>
                                          <p:spTgt spid="544"/>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4" fill="hold">
                                  <p:stCondLst>
                                    <p:cond delay="0"/>
                                  </p:stCondLst>
                                  <p:iterate type="el" backwards="0">
                                    <p:tmAbs val="0"/>
                                  </p:iterate>
                                  <p:childTnLst>
                                    <p:set>
                                      <p:cBhvr>
                                        <p:cTn id="51" fill="hold"/>
                                        <p:tgtEl>
                                          <p:spTgt spid="547"/>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5" fill="hold">
                                  <p:stCondLst>
                                    <p:cond delay="0"/>
                                  </p:stCondLst>
                                  <p:iterate type="el" backwards="0">
                                    <p:tmAbs val="0"/>
                                  </p:iterate>
                                  <p:childTnLst>
                                    <p:set>
                                      <p:cBhvr>
                                        <p:cTn id="54" fill="hold"/>
                                        <p:tgtEl>
                                          <p:spTgt spid="563"/>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6" fill="hold">
                                  <p:stCondLst>
                                    <p:cond delay="0"/>
                                  </p:stCondLst>
                                  <p:iterate type="el" backwards="0">
                                    <p:tmAbs val="0"/>
                                  </p:iterate>
                                  <p:childTnLst>
                                    <p:set>
                                      <p:cBhvr>
                                        <p:cTn id="57" fill="hold"/>
                                        <p:tgtEl>
                                          <p:spTgt spid="562"/>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7" fill="hold">
                                  <p:stCondLst>
                                    <p:cond delay="0"/>
                                  </p:stCondLst>
                                  <p:iterate type="el" backwards="0">
                                    <p:tmAbs val="0"/>
                                  </p:iterate>
                                  <p:childTnLst>
                                    <p:set>
                                      <p:cBhvr>
                                        <p:cTn id="60" fill="hold"/>
                                        <p:tgtEl>
                                          <p:spTgt spid="5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8" fill="hold">
                                  <p:stCondLst>
                                    <p:cond delay="0"/>
                                  </p:stCondLst>
                                  <p:iterate type="el" backwards="0">
                                    <p:tmAbs val="0"/>
                                  </p:iterate>
                                  <p:childTnLst>
                                    <p:set>
                                      <p:cBhvr>
                                        <p:cTn id="64" fill="hold"/>
                                        <p:tgtEl>
                                          <p:spTgt spid="569"/>
                                        </p:tgtEl>
                                        <p:attrNameLst>
                                          <p:attrName>style.visibility</p:attrName>
                                        </p:attrNameLst>
                                      </p:cBhvr>
                                      <p:to>
                                        <p:strVal val="visible"/>
                                      </p:to>
                                    </p:set>
                                  </p:childTnLst>
                                </p:cTn>
                              </p:par>
                            </p:childTnLst>
                          </p:cTn>
                        </p:par>
                        <p:par>
                          <p:cTn id="65" fill="hold">
                            <p:stCondLst>
                              <p:cond delay="0"/>
                            </p:stCondLst>
                            <p:childTnLst>
                              <p:par>
                                <p:cTn id="66" presetClass="entr" nodeType="afterEffect" presetSubtype="0" presetID="1" grpId="19" fill="hold">
                                  <p:stCondLst>
                                    <p:cond delay="0"/>
                                  </p:stCondLst>
                                  <p:iterate type="el" backwards="0">
                                    <p:tmAbs val="0"/>
                                  </p:iterate>
                                  <p:childTnLst>
                                    <p:set>
                                      <p:cBhvr>
                                        <p:cTn id="67" fill="hold"/>
                                        <p:tgtEl>
                                          <p:spTgt spid="572"/>
                                        </p:tgtEl>
                                        <p:attrNameLst>
                                          <p:attrName>style.visibility</p:attrName>
                                        </p:attrNameLst>
                                      </p:cBhvr>
                                      <p:to>
                                        <p:strVal val="visible"/>
                                      </p:to>
                                    </p:set>
                                  </p:childTnLst>
                                </p:cTn>
                              </p:par>
                            </p:childTnLst>
                          </p:cTn>
                        </p:par>
                        <p:par>
                          <p:cTn id="68" fill="hold">
                            <p:stCondLst>
                              <p:cond delay="0"/>
                            </p:stCondLst>
                            <p:childTnLst>
                              <p:par>
                                <p:cTn id="69" presetClass="entr" nodeType="afterEffect" presetSubtype="0" presetID="1" grpId="20" fill="hold">
                                  <p:stCondLst>
                                    <p:cond delay="0"/>
                                  </p:stCondLst>
                                  <p:iterate type="el" backwards="0">
                                    <p:tmAbs val="0"/>
                                  </p:iterate>
                                  <p:childTnLst>
                                    <p:set>
                                      <p:cBhvr>
                                        <p:cTn id="70" fill="hold"/>
                                        <p:tgtEl>
                                          <p:spTgt spid="571"/>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1" fill="hold">
                                  <p:stCondLst>
                                    <p:cond delay="0"/>
                                  </p:stCondLst>
                                  <p:iterate type="el" backwards="0">
                                    <p:tmAbs val="0"/>
                                  </p:iterate>
                                  <p:childTnLst>
                                    <p:set>
                                      <p:cBhvr>
                                        <p:cTn id="73" fill="hold"/>
                                        <p:tgtEl>
                                          <p:spTgt spid="570"/>
                                        </p:tgtEl>
                                        <p:attrNameLst>
                                          <p:attrName>style.visibility</p:attrName>
                                        </p:attrNameLst>
                                      </p:cBhvr>
                                      <p:to>
                                        <p:strVal val="visible"/>
                                      </p:to>
                                    </p:set>
                                  </p:childTnLst>
                                </p:cTn>
                              </p:par>
                            </p:childTnLst>
                          </p:cTn>
                        </p:par>
                        <p:par>
                          <p:cTn id="74" fill="hold">
                            <p:stCondLst>
                              <p:cond delay="0"/>
                            </p:stCondLst>
                            <p:childTnLst>
                              <p:par>
                                <p:cTn id="75" presetClass="exit" nodeType="afterEffect" presetSubtype="0" presetID="1" grpId="22" fill="hold">
                                  <p:stCondLst>
                                    <p:cond delay="0"/>
                                  </p:stCondLst>
                                  <p:iterate type="el" backwards="0">
                                    <p:tmAbs val="0"/>
                                  </p:iterate>
                                  <p:childTnLst>
                                    <p:set>
                                      <p:cBhvr>
                                        <p:cTn id="76" fill="hold">
                                          <p:stCondLst>
                                            <p:cond delay="0"/>
                                          </p:stCondLst>
                                        </p:cTn>
                                        <p:tgtEl>
                                          <p:spTgt spid="544"/>
                                        </p:tgtEl>
                                        <p:attrNameLst>
                                          <p:attrName>style.visibility</p:attrName>
                                        </p:attrNameLst>
                                      </p:cBhvr>
                                      <p:to>
                                        <p:strVal val="hidden"/>
                                      </p:to>
                                    </p:set>
                                  </p:childTnLst>
                                </p:cTn>
                              </p:par>
                            </p:childTnLst>
                          </p:cTn>
                        </p:par>
                        <p:par>
                          <p:cTn id="77" fill="hold">
                            <p:stCondLst>
                              <p:cond delay="0"/>
                            </p:stCondLst>
                            <p:childTnLst>
                              <p:par>
                                <p:cTn id="78" presetClass="exit" nodeType="afterEffect" presetSubtype="0" presetID="1" grpId="23" fill="hold">
                                  <p:stCondLst>
                                    <p:cond delay="0"/>
                                  </p:stCondLst>
                                  <p:iterate type="el" backwards="0">
                                    <p:tmAbs val="0"/>
                                  </p:iterate>
                                  <p:childTnLst>
                                    <p:set>
                                      <p:cBhvr>
                                        <p:cTn id="79" fill="hold">
                                          <p:stCondLst>
                                            <p:cond delay="0"/>
                                          </p:stCondLst>
                                        </p:cTn>
                                        <p:tgtEl>
                                          <p:spTgt spid="5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7" grpId="17"/>
      <p:bldP build="whole" bldLvl="1" animBg="1" rev="0" advAuto="0" spid="537" grpId="2"/>
      <p:bldP build="whole" bldLvl="1" animBg="1" rev="0" advAuto="0" spid="542" grpId="3"/>
      <p:bldP build="whole" bldLvl="1" animBg="1" rev="0" advAuto="0" spid="532" grpId="8"/>
      <p:bldP build="whole" bldLvl="1" animBg="1" rev="0" advAuto="0" spid="561" grpId="1"/>
      <p:bldP build="whole" bldLvl="1" animBg="1" rev="0" advAuto="0" spid="544" grpId="13"/>
      <p:bldP build="whole" bldLvl="1" animBg="1" rev="0" advAuto="0" spid="572" grpId="19"/>
      <p:bldP build="whole" bldLvl="1" animBg="1" rev="0" advAuto="0" spid="547" grpId="14"/>
      <p:bldP build="whole" bldLvl="1" animBg="1" rev="0" advAuto="0" spid="564" grpId="6"/>
      <p:bldP build="whole" bldLvl="1" animBg="1" rev="0" advAuto="0" spid="546" grpId="10"/>
      <p:bldP build="whole" bldLvl="1" animBg="1" rev="0" advAuto="0" spid="569" grpId="18"/>
      <p:bldP build="whole" bldLvl="1" animBg="1" rev="0" advAuto="0" spid="544" grpId="22"/>
      <p:bldP build="whole" bldLvl="1" animBg="1" rev="0" advAuto="0" spid="543" grpId="7"/>
      <p:bldP build="whole" bldLvl="1" animBg="1" rev="0" advAuto="0" spid="565" grpId="5"/>
      <p:bldP build="whole" bldLvl="1" animBg="1" rev="0" advAuto="0" spid="562" grpId="16"/>
      <p:bldP build="whole" bldLvl="1" animBg="1" rev="0" advAuto="0" spid="541" grpId="4"/>
      <p:bldP build="whole" bldLvl="1" animBg="1" rev="0" advAuto="0" spid="566" grpId="11"/>
      <p:bldP build="whole" bldLvl="1" animBg="1" rev="0" advAuto="0" spid="547" grpId="23"/>
      <p:bldP build="whole" bldLvl="1" animBg="1" rev="0" advAuto="0" spid="545" grpId="12"/>
      <p:bldP build="whole" bldLvl="1" animBg="1" rev="0" advAuto="0" spid="570" grpId="21"/>
      <p:bldP build="whole" bldLvl="1" animBg="1" rev="0" advAuto="0" spid="568" grpId="9"/>
      <p:bldP build="whole" bldLvl="1" animBg="1" rev="0" advAuto="0" spid="571" grpId="20"/>
      <p:bldP build="whole" bldLvl="1" animBg="1" rev="0" advAuto="0" spid="563" grpId="15"/>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title"/>
          </p:nvPr>
        </p:nvSpPr>
        <p:spPr>
          <a:prstGeom prst="rect">
            <a:avLst/>
          </a:prstGeom>
        </p:spPr>
        <p:txBody>
          <a:bodyPr/>
          <a:lstStyle/>
          <a:p>
            <a:pPr/>
            <a:r>
              <a:t>Workloads</a:t>
            </a:r>
          </a:p>
        </p:txBody>
      </p:sp>
      <p:sp>
        <p:nvSpPr>
          <p:cNvPr id="577" name="Shape 577"/>
          <p:cNvSpPr/>
          <p:nvPr>
            <p:ph type="body" idx="1"/>
          </p:nvPr>
        </p:nvSpPr>
        <p:spPr>
          <a:xfrm>
            <a:off x="361950" y="1520555"/>
            <a:ext cx="12280900" cy="6998253"/>
          </a:xfrm>
          <a:prstGeom prst="rect">
            <a:avLst/>
          </a:prstGeom>
        </p:spPr>
        <p:txBody>
          <a:bodyPr/>
          <a:lstStyle/>
          <a:p>
            <a:pPr>
              <a:defRPr sz="3800"/>
            </a:pPr>
            <a:r>
              <a:t>Movie Recommendation System</a:t>
            </a:r>
          </a:p>
          <a:p>
            <a:pPr lvl="2">
              <a:defRPr i="1" sz="3200"/>
            </a:pPr>
            <a:r>
              <a:t>Netflix (MF) -</a:t>
            </a:r>
            <a:r>
              <a:rPr i="0"/>
              <a:t> 480k-by-18k matrix, 100m known elements</a:t>
            </a:r>
            <a:endParaRPr i="0"/>
          </a:p>
          <a:p>
            <a:pPr lvl="2">
              <a:defRPr i="1" sz="3200"/>
            </a:pPr>
            <a:r>
              <a:t>Netflix*256 (MF) </a:t>
            </a:r>
            <a:r>
              <a:rPr i="0"/>
              <a:t>- 7634k-by-284k matrix, 4.24b known elements</a:t>
            </a:r>
            <a:endParaRPr i="0"/>
          </a:p>
          <a:p>
            <a:pPr marL="807357" indent="-489857">
              <a:defRPr i="1" sz="3800"/>
            </a:pPr>
            <a:r>
              <a:rPr i="0"/>
              <a:t>News classification</a:t>
            </a:r>
            <a:endParaRPr i="0"/>
          </a:p>
          <a:p>
            <a:pPr lvl="2">
              <a:defRPr i="1" sz="3200"/>
            </a:pPr>
            <a:r>
              <a:t>Nytimes (LDA)</a:t>
            </a:r>
            <a:r>
              <a:rPr i="0"/>
              <a:t> - 100m words in 300k documents, w/ a vocabulary size of 100k</a:t>
            </a:r>
            <a:endParaRPr i="0"/>
          </a:p>
          <a:p>
            <a:pPr>
              <a:defRPr i="1" sz="3800"/>
            </a:pPr>
            <a:r>
              <a:rPr i="0"/>
              <a:t>Image classification</a:t>
            </a:r>
            <a:endParaRPr i="0"/>
          </a:p>
          <a:p>
            <a:pPr lvl="2">
              <a:defRPr i="1" sz="3200"/>
            </a:pPr>
            <a:r>
              <a:t>ImageNet (MLR)</a:t>
            </a:r>
            <a:r>
              <a:rPr i="0"/>
              <a:t> - 64K observations w/ feature dimensions of 21k &amp; 1k classes</a:t>
            </a:r>
          </a:p>
        </p:txBody>
      </p:sp>
      <p:sp>
        <p:nvSpPr>
          <p:cNvPr id="578" name="Shape 57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 name="Shape 582"/>
          <p:cNvSpPr/>
          <p:nvPr>
            <p:ph type="title"/>
          </p:nvPr>
        </p:nvSpPr>
        <p:spPr>
          <a:prstGeom prst="rect">
            <a:avLst/>
          </a:prstGeom>
        </p:spPr>
        <p:txBody>
          <a:bodyPr/>
          <a:lstStyle/>
          <a:p>
            <a:pPr/>
            <a:r>
              <a:t>LDA Class Comparison</a:t>
            </a:r>
          </a:p>
        </p:txBody>
      </p:sp>
      <p:sp>
        <p:nvSpPr>
          <p:cNvPr id="583" name="Shape 5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4" name="TMclassCompareTest.pdf"/>
          <p:cNvPicPr>
            <a:picLocks noChangeAspect="1"/>
          </p:cNvPicPr>
          <p:nvPr/>
        </p:nvPicPr>
        <p:blipFill>
          <a:blip r:embed="rId2">
            <a:extLst/>
          </a:blip>
          <a:stretch>
            <a:fillRect/>
          </a:stretch>
        </p:blipFill>
        <p:spPr>
          <a:xfrm>
            <a:off x="2058226" y="1494779"/>
            <a:ext cx="9548186" cy="7172978"/>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title"/>
          </p:nvPr>
        </p:nvSpPr>
        <p:spPr>
          <a:prstGeom prst="rect">
            <a:avLst/>
          </a:prstGeom>
        </p:spPr>
        <p:txBody>
          <a:bodyPr/>
          <a:lstStyle/>
          <a:p>
            <a:pPr/>
            <a:r>
              <a:t>FlexRR close to Ideal</a:t>
            </a:r>
          </a:p>
        </p:txBody>
      </p:sp>
      <p:sp>
        <p:nvSpPr>
          <p:cNvPr id="587" name="Shape 587"/>
          <p:cNvSpPr/>
          <p:nvPr>
            <p:ph type="body" idx="1"/>
          </p:nvPr>
        </p:nvSpPr>
        <p:spPr>
          <a:xfrm>
            <a:off x="361950" y="1578232"/>
            <a:ext cx="12280900" cy="5715001"/>
          </a:xfrm>
          <a:prstGeom prst="rect">
            <a:avLst/>
          </a:prstGeom>
        </p:spPr>
        <p:txBody>
          <a:bodyPr/>
          <a:lstStyle/>
          <a:p>
            <a:pPr>
              <a:defRPr i="1"/>
            </a:pPr>
            <a:r>
              <a:t>Netflix </a:t>
            </a:r>
            <a:r>
              <a:rPr i="0"/>
              <a:t>(MF)</a:t>
            </a:r>
            <a:r>
              <a:t> </a:t>
            </a:r>
            <a:r>
              <a:rPr i="0"/>
              <a:t>workload </a:t>
            </a:r>
            <a:endParaRPr i="0"/>
          </a:p>
          <a:p>
            <a:pPr>
              <a:defRPr i="1"/>
            </a:pPr>
            <a:r>
              <a:rPr i="0"/>
              <a:t>c4.2xlarge machines </a:t>
            </a:r>
          </a:p>
        </p:txBody>
      </p:sp>
      <p:sp>
        <p:nvSpPr>
          <p:cNvPr id="588" name="Shape 58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9" name="cfSpeedTest.pdf"/>
          <p:cNvPicPr>
            <a:picLocks noChangeAspect="1"/>
          </p:cNvPicPr>
          <p:nvPr/>
        </p:nvPicPr>
        <p:blipFill>
          <a:blip r:embed="rId3">
            <a:extLst/>
          </a:blip>
          <a:stretch>
            <a:fillRect/>
          </a:stretch>
        </p:blipFill>
        <p:spPr>
          <a:xfrm>
            <a:off x="2184400" y="3441700"/>
            <a:ext cx="10067941" cy="4869869"/>
          </a:xfrm>
          <a:prstGeom prst="rect">
            <a:avLst/>
          </a:prstGeom>
          <a:ln w="12700">
            <a:miter lim="400000"/>
          </a:ln>
        </p:spPr>
      </p:pic>
      <p:pic>
        <p:nvPicPr>
          <p:cNvPr id="590" name="p17_3.pdf"/>
          <p:cNvPicPr>
            <a:picLocks noChangeAspect="1"/>
          </p:cNvPicPr>
          <p:nvPr/>
        </p:nvPicPr>
        <p:blipFill>
          <a:blip r:embed="rId4">
            <a:extLst/>
          </a:blip>
          <a:stretch>
            <a:fillRect/>
          </a:stretch>
        </p:blipFill>
        <p:spPr>
          <a:xfrm>
            <a:off x="2184400" y="3441700"/>
            <a:ext cx="10071100" cy="4883325"/>
          </a:xfrm>
          <a:prstGeom prst="rect">
            <a:avLst/>
          </a:prstGeom>
          <a:ln w="12700">
            <a:miter lim="400000"/>
          </a:ln>
        </p:spPr>
      </p:pic>
      <p:pic>
        <p:nvPicPr>
          <p:cNvPr id="591" name="p8_2.pdf"/>
          <p:cNvPicPr>
            <a:picLocks noChangeAspect="1"/>
          </p:cNvPicPr>
          <p:nvPr/>
        </p:nvPicPr>
        <p:blipFill>
          <a:blip r:embed="rId5">
            <a:extLst/>
          </a:blip>
          <a:stretch>
            <a:fillRect/>
          </a:stretch>
        </p:blipFill>
        <p:spPr>
          <a:xfrm>
            <a:off x="2184400" y="3441700"/>
            <a:ext cx="10051838" cy="4864100"/>
          </a:xfrm>
          <a:prstGeom prst="rect">
            <a:avLst/>
          </a:prstGeom>
          <a:ln w="12700">
            <a:miter lim="400000"/>
          </a:ln>
        </p:spPr>
      </p:pic>
      <p:pic>
        <p:nvPicPr>
          <p:cNvPr id="592" name="p17_4.pdf"/>
          <p:cNvPicPr>
            <a:picLocks noChangeAspect="1"/>
          </p:cNvPicPr>
          <p:nvPr/>
        </p:nvPicPr>
        <p:blipFill>
          <a:blip r:embed="rId6">
            <a:extLst/>
          </a:blip>
          <a:stretch>
            <a:fillRect/>
          </a:stretch>
        </p:blipFill>
        <p:spPr>
          <a:xfrm>
            <a:off x="2161869" y="3444584"/>
            <a:ext cx="10113002" cy="4864101"/>
          </a:xfrm>
          <a:prstGeom prst="rect">
            <a:avLst/>
          </a:prstGeom>
          <a:ln w="12700">
            <a:miter lim="400000"/>
          </a:ln>
        </p:spPr>
      </p:pic>
      <p:pic>
        <p:nvPicPr>
          <p:cNvPr id="593" name="p17_2.pdf"/>
          <p:cNvPicPr>
            <a:picLocks noChangeAspect="1"/>
          </p:cNvPicPr>
          <p:nvPr/>
        </p:nvPicPr>
        <p:blipFill>
          <a:blip r:embed="rId7">
            <a:extLst/>
          </a:blip>
          <a:stretch>
            <a:fillRect/>
          </a:stretch>
        </p:blipFill>
        <p:spPr>
          <a:xfrm>
            <a:off x="2184400" y="3441700"/>
            <a:ext cx="10098616" cy="48641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591"/>
                                        </p:tgtEl>
                                        <p:attrNameLst>
                                          <p:attrName>style.visibility</p:attrName>
                                        </p:attrNameLst>
                                      </p:cBhvr>
                                      <p:to>
                                        <p:strVal val="hidden"/>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59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0" presetID="1" grpId="4" fill="hold">
                                  <p:stCondLst>
                                    <p:cond delay="0"/>
                                  </p:stCondLst>
                                  <p:iterate type="el" backwards="0">
                                    <p:tmAbs val="0"/>
                                  </p:iterate>
                                  <p:childTnLst>
                                    <p:set>
                                      <p:cBhvr>
                                        <p:cTn id="17" fill="hold">
                                          <p:stCondLst>
                                            <p:cond delay="0"/>
                                          </p:stCondLst>
                                        </p:cTn>
                                        <p:tgtEl>
                                          <p:spTgt spid="593"/>
                                        </p:tgtEl>
                                        <p:attrNameLst>
                                          <p:attrName>style.visibility</p:attrName>
                                        </p:attrNameLst>
                                      </p:cBhvr>
                                      <p:to>
                                        <p:strVal val="hidden"/>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5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 grpId="6" fill="hold">
                                  <p:stCondLst>
                                    <p:cond delay="0"/>
                                  </p:stCondLst>
                                  <p:iterate type="el" backwards="0">
                                    <p:tmAbs val="0"/>
                                  </p:iterate>
                                  <p:childTnLst>
                                    <p:set>
                                      <p:cBhvr>
                                        <p:cTn id="24" fill="hold">
                                          <p:stCondLst>
                                            <p:cond delay="0"/>
                                          </p:stCondLst>
                                        </p:cTn>
                                        <p:tgtEl>
                                          <p:spTgt spid="590"/>
                                        </p:tgtEl>
                                        <p:attrNameLst>
                                          <p:attrName>style.visibility</p:attrName>
                                        </p:attrNameLst>
                                      </p:cBhvr>
                                      <p:to>
                                        <p:strVal val="hidden"/>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59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0" presetID="1" grpId="8" fill="hold">
                                  <p:stCondLst>
                                    <p:cond delay="0"/>
                                  </p:stCondLst>
                                  <p:iterate type="el" backwards="0">
                                    <p:tmAbs val="0"/>
                                  </p:iterate>
                                  <p:childTnLst>
                                    <p:set>
                                      <p:cBhvr>
                                        <p:cTn id="31" fill="hold">
                                          <p:stCondLst>
                                            <p:cond delay="0"/>
                                          </p:stCondLst>
                                        </p:cTn>
                                        <p:tgtEl>
                                          <p:spTgt spid="592"/>
                                        </p:tgtEl>
                                        <p:attrNameLst>
                                          <p:attrName>style.visibility</p:attrName>
                                        </p:attrNameLst>
                                      </p:cBhvr>
                                      <p:to>
                                        <p:strVal val="hidden"/>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1" grpId="1"/>
      <p:bldP build="whole" bldLvl="1" animBg="1" rev="0" advAuto="0" spid="591" grpId="2"/>
      <p:bldP build="whole" bldLvl="1" animBg="1" rev="0" advAuto="0" spid="593" grpId="4"/>
      <p:bldP build="whole" bldLvl="1" animBg="1" rev="0" advAuto="0" spid="593" grpId="3"/>
      <p:bldP build="whole" bldLvl="1" animBg="1" rev="0" advAuto="0" spid="589" grpId="9"/>
      <p:bldP build="whole" bldLvl="1" animBg="1" rev="0" advAuto="0" spid="590" grpId="5"/>
      <p:bldP build="whole" bldLvl="1" animBg="1" rev="0" advAuto="0" spid="590" grpId="6"/>
      <p:bldP build="whole" bldLvl="1" animBg="1" rev="0" advAuto="0" spid="592" grpId="7"/>
      <p:bldP build="whole" bldLvl="1" animBg="1" rev="0" advAuto="0" spid="592" grpId="8"/>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Shape 597"/>
          <p:cNvSpPr/>
          <p:nvPr>
            <p:ph type="title"/>
          </p:nvPr>
        </p:nvSpPr>
        <p:spPr>
          <a:prstGeom prst="rect">
            <a:avLst/>
          </a:prstGeom>
        </p:spPr>
        <p:txBody>
          <a:bodyPr/>
          <a:lstStyle/>
          <a:p>
            <a:pPr/>
            <a:r>
              <a:t>FlexRR Helps on Azure Also</a:t>
            </a:r>
          </a:p>
        </p:txBody>
      </p:sp>
      <p:sp>
        <p:nvSpPr>
          <p:cNvPr id="598" name="Shape 598"/>
          <p:cNvSpPr/>
          <p:nvPr>
            <p:ph type="body" idx="1"/>
          </p:nvPr>
        </p:nvSpPr>
        <p:spPr>
          <a:xfrm>
            <a:off x="368300" y="1514052"/>
            <a:ext cx="12280900" cy="5715001"/>
          </a:xfrm>
          <a:prstGeom prst="rect">
            <a:avLst/>
          </a:prstGeom>
        </p:spPr>
        <p:txBody>
          <a:bodyPr/>
          <a:lstStyle/>
          <a:p>
            <a:pPr>
              <a:defRPr i="1"/>
            </a:pPr>
            <a:r>
              <a:t>Netflix </a:t>
            </a:r>
            <a:r>
              <a:rPr i="0"/>
              <a:t>(MF)</a:t>
            </a:r>
            <a:r>
              <a:t> </a:t>
            </a:r>
            <a:r>
              <a:rPr i="0"/>
              <a:t>workload </a:t>
            </a:r>
            <a:endParaRPr i="0"/>
          </a:p>
          <a:p>
            <a:pPr>
              <a:defRPr i="1"/>
            </a:pPr>
            <a:r>
              <a:rPr i="0"/>
              <a:t>X percentage improvement</a:t>
            </a:r>
          </a:p>
        </p:txBody>
      </p:sp>
      <p:sp>
        <p:nvSpPr>
          <p:cNvPr id="599" name="Shape 5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0" name="azure_compare.pdf"/>
          <p:cNvPicPr>
            <a:picLocks noChangeAspect="1"/>
          </p:cNvPicPr>
          <p:nvPr/>
        </p:nvPicPr>
        <p:blipFill>
          <a:blip r:embed="rId2">
            <a:extLst/>
          </a:blip>
          <a:stretch>
            <a:fillRect/>
          </a:stretch>
        </p:blipFill>
        <p:spPr>
          <a:xfrm>
            <a:off x="3019495" y="3339040"/>
            <a:ext cx="6978510" cy="5328717"/>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title"/>
          </p:nvPr>
        </p:nvSpPr>
        <p:spPr>
          <a:prstGeom prst="rect">
            <a:avLst/>
          </a:prstGeom>
        </p:spPr>
        <p:txBody>
          <a:bodyPr/>
          <a:lstStyle/>
          <a:p>
            <a:pPr/>
            <a:r>
              <a:t>MLR Straggler Test</a:t>
            </a:r>
          </a:p>
        </p:txBody>
      </p:sp>
      <p:sp>
        <p:nvSpPr>
          <p:cNvPr id="603" name="Shape 6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4" name="MLRspeedTest.pdf"/>
          <p:cNvPicPr>
            <a:picLocks noChangeAspect="1"/>
          </p:cNvPicPr>
          <p:nvPr/>
        </p:nvPicPr>
        <p:blipFill>
          <a:blip r:embed="rId2">
            <a:extLst/>
          </a:blip>
          <a:stretch>
            <a:fillRect/>
          </a:stretch>
        </p:blipFill>
        <p:spPr>
          <a:xfrm>
            <a:off x="702824" y="2025492"/>
            <a:ext cx="11978443" cy="564548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Iterative Convergent ML</a:t>
            </a:r>
          </a:p>
        </p:txBody>
      </p:sp>
      <p:sp>
        <p:nvSpPr>
          <p:cNvPr id="141" name="Shape 141"/>
          <p:cNvSpPr/>
          <p:nvPr>
            <p:ph type="body" idx="1"/>
          </p:nvPr>
        </p:nvSpPr>
        <p:spPr>
          <a:prstGeom prst="rect">
            <a:avLst/>
          </a:prstGeom>
        </p:spPr>
        <p:txBody>
          <a:bodyPr/>
          <a:lstStyle/>
          <a:p>
            <a:pPr/>
            <a:r>
              <a:t>Matrix Factorization, LDA, PageRank, Multi Class Regression, etc…</a:t>
            </a:r>
          </a:p>
          <a:p>
            <a:pPr/>
            <a:r>
              <a:t>Start with an initial guess</a:t>
            </a:r>
          </a:p>
          <a:p>
            <a:pPr/>
            <a:r>
              <a:t>Iterate over training data improving solution </a:t>
            </a:r>
          </a:p>
          <a:p>
            <a:pPr/>
            <a:r>
              <a:t>Converge to a “good” solution</a:t>
            </a:r>
          </a:p>
        </p:txBody>
      </p:sp>
      <p:sp>
        <p:nvSpPr>
          <p:cNvPr id="142" name="Shape 142"/>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Shape 606"/>
          <p:cNvSpPr/>
          <p:nvPr>
            <p:ph type="title"/>
          </p:nvPr>
        </p:nvSpPr>
        <p:spPr>
          <a:prstGeom prst="rect">
            <a:avLst/>
          </a:prstGeom>
        </p:spPr>
        <p:txBody>
          <a:bodyPr/>
          <a:lstStyle/>
          <a:p>
            <a:pPr/>
            <a:r>
              <a:t>Long Term Stragglers</a:t>
            </a:r>
          </a:p>
        </p:txBody>
      </p:sp>
      <p:sp>
        <p:nvSpPr>
          <p:cNvPr id="607" name="Shape 607"/>
          <p:cNvSpPr/>
          <p:nvPr>
            <p:ph type="body" idx="1"/>
          </p:nvPr>
        </p:nvSpPr>
        <p:spPr>
          <a:xfrm>
            <a:off x="368300" y="1594364"/>
            <a:ext cx="12280900" cy="5715001"/>
          </a:xfrm>
          <a:prstGeom prst="rect">
            <a:avLst/>
          </a:prstGeom>
        </p:spPr>
        <p:txBody>
          <a:bodyPr/>
          <a:lstStyle/>
          <a:p>
            <a:pPr/>
            <a:r>
              <a:t>50% of machines given 75% of the workload</a:t>
            </a:r>
          </a:p>
        </p:txBody>
      </p:sp>
      <p:sp>
        <p:nvSpPr>
          <p:cNvPr id="608" name="Shape 60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9" name="p19_1.pdf"/>
          <p:cNvPicPr>
            <a:picLocks noChangeAspect="1"/>
          </p:cNvPicPr>
          <p:nvPr/>
        </p:nvPicPr>
        <p:blipFill>
          <a:blip r:embed="rId3">
            <a:extLst/>
          </a:blip>
          <a:stretch>
            <a:fillRect/>
          </a:stretch>
        </p:blipFill>
        <p:spPr>
          <a:xfrm>
            <a:off x="2279019" y="2325261"/>
            <a:ext cx="8609416" cy="6076157"/>
          </a:xfrm>
          <a:prstGeom prst="rect">
            <a:avLst/>
          </a:prstGeom>
          <a:ln w="12700">
            <a:miter lim="400000"/>
          </a:ln>
        </p:spPr>
      </p:pic>
      <p:pic>
        <p:nvPicPr>
          <p:cNvPr id="610" name="p19_2.pdf"/>
          <p:cNvPicPr>
            <a:picLocks noChangeAspect="1"/>
          </p:cNvPicPr>
          <p:nvPr/>
        </p:nvPicPr>
        <p:blipFill>
          <a:blip r:embed="rId4">
            <a:extLst/>
          </a:blip>
          <a:stretch>
            <a:fillRect/>
          </a:stretch>
        </p:blipFill>
        <p:spPr>
          <a:xfrm>
            <a:off x="2273300" y="2324100"/>
            <a:ext cx="8581119" cy="6070600"/>
          </a:xfrm>
          <a:prstGeom prst="rect">
            <a:avLst/>
          </a:prstGeom>
          <a:ln w="12700">
            <a:miter lim="400000"/>
          </a:ln>
        </p:spPr>
      </p:pic>
      <p:pic>
        <p:nvPicPr>
          <p:cNvPr id="611" name="p19_3.pdf"/>
          <p:cNvPicPr>
            <a:picLocks noChangeAspect="1"/>
          </p:cNvPicPr>
          <p:nvPr/>
        </p:nvPicPr>
        <p:blipFill>
          <a:blip r:embed="rId5">
            <a:extLst/>
          </a:blip>
          <a:stretch>
            <a:fillRect/>
          </a:stretch>
        </p:blipFill>
        <p:spPr>
          <a:xfrm>
            <a:off x="2273300" y="2324100"/>
            <a:ext cx="8568212" cy="6070600"/>
          </a:xfrm>
          <a:prstGeom prst="rect">
            <a:avLst/>
          </a:prstGeom>
          <a:ln w="12700">
            <a:miter lim="400000"/>
          </a:ln>
        </p:spPr>
      </p:pic>
      <p:pic>
        <p:nvPicPr>
          <p:cNvPr id="612" name="p19_4.pdf"/>
          <p:cNvPicPr>
            <a:picLocks noChangeAspect="1"/>
          </p:cNvPicPr>
          <p:nvPr/>
        </p:nvPicPr>
        <p:blipFill>
          <a:blip r:embed="rId6">
            <a:extLst/>
          </a:blip>
          <a:stretch>
            <a:fillRect/>
          </a:stretch>
        </p:blipFill>
        <p:spPr>
          <a:xfrm>
            <a:off x="2273300" y="2324100"/>
            <a:ext cx="8572852" cy="6070600"/>
          </a:xfrm>
          <a:prstGeom prst="rect">
            <a:avLst/>
          </a:prstGeom>
          <a:ln w="12700">
            <a:miter lim="400000"/>
          </a:ln>
        </p:spPr>
      </p:pic>
      <p:pic>
        <p:nvPicPr>
          <p:cNvPr id="613" name="p19_5.pdf"/>
          <p:cNvPicPr>
            <a:picLocks noChangeAspect="1"/>
          </p:cNvPicPr>
          <p:nvPr/>
        </p:nvPicPr>
        <p:blipFill>
          <a:blip r:embed="rId7">
            <a:extLst/>
          </a:blip>
          <a:stretch>
            <a:fillRect/>
          </a:stretch>
        </p:blipFill>
        <p:spPr>
          <a:xfrm>
            <a:off x="2273300" y="2324100"/>
            <a:ext cx="8547069" cy="60706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609"/>
                                        </p:tgtEl>
                                        <p:attrNameLst>
                                          <p:attrName>style.visibility</p:attrName>
                                        </p:attrNameLst>
                                      </p:cBhvr>
                                      <p:to>
                                        <p:strVal val="hidden"/>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6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0" presetID="1" grpId="4" fill="hold">
                                  <p:stCondLst>
                                    <p:cond delay="0"/>
                                  </p:stCondLst>
                                  <p:iterate type="el" backwards="0">
                                    <p:tmAbs val="0"/>
                                  </p:iterate>
                                  <p:childTnLst>
                                    <p:set>
                                      <p:cBhvr>
                                        <p:cTn id="17" fill="hold">
                                          <p:stCondLst>
                                            <p:cond delay="0"/>
                                          </p:stCondLst>
                                        </p:cTn>
                                        <p:tgtEl>
                                          <p:spTgt spid="610"/>
                                        </p:tgtEl>
                                        <p:attrNameLst>
                                          <p:attrName>style.visibility</p:attrName>
                                        </p:attrNameLst>
                                      </p:cBhvr>
                                      <p:to>
                                        <p:strVal val="hidden"/>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6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 grpId="6" fill="hold">
                                  <p:stCondLst>
                                    <p:cond delay="0"/>
                                  </p:stCondLst>
                                  <p:iterate type="el" backwards="0">
                                    <p:tmAbs val="0"/>
                                  </p:iterate>
                                  <p:childTnLst>
                                    <p:set>
                                      <p:cBhvr>
                                        <p:cTn id="24" fill="hold">
                                          <p:stCondLst>
                                            <p:cond delay="0"/>
                                          </p:stCondLst>
                                        </p:cTn>
                                        <p:tgtEl>
                                          <p:spTgt spid="611"/>
                                        </p:tgtEl>
                                        <p:attrNameLst>
                                          <p:attrName>style.visibility</p:attrName>
                                        </p:attrNameLst>
                                      </p:cBhvr>
                                      <p:to>
                                        <p:strVal val="hidden"/>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6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0" presetID="1" grpId="8" fill="hold">
                                  <p:stCondLst>
                                    <p:cond delay="0"/>
                                  </p:stCondLst>
                                  <p:iterate type="el" backwards="0">
                                    <p:tmAbs val="0"/>
                                  </p:iterate>
                                  <p:childTnLst>
                                    <p:set>
                                      <p:cBhvr>
                                        <p:cTn id="31" fill="hold">
                                          <p:stCondLst>
                                            <p:cond delay="0"/>
                                          </p:stCondLst>
                                        </p:cTn>
                                        <p:tgtEl>
                                          <p:spTgt spid="612"/>
                                        </p:tgtEl>
                                        <p:attrNameLst>
                                          <p:attrName>style.visibility</p:attrName>
                                        </p:attrNameLst>
                                      </p:cBhvr>
                                      <p:to>
                                        <p:strVal val="hidden"/>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1" grpId="6"/>
      <p:bldP build="whole" bldLvl="1" animBg="1" rev="0" advAuto="0" spid="612" grpId="7"/>
      <p:bldP build="whole" bldLvl="1" animBg="1" rev="0" advAuto="0" spid="612" grpId="8"/>
      <p:bldP build="whole" bldLvl="1" animBg="1" rev="0" advAuto="0" spid="613" grpId="9"/>
      <p:bldP build="whole" bldLvl="1" animBg="1" rev="0" advAuto="0" spid="610" grpId="3"/>
      <p:bldP build="whole" bldLvl="1" animBg="1" rev="0" advAuto="0" spid="609" grpId="1"/>
      <p:bldP build="whole" bldLvl="1" animBg="1" rev="0" advAuto="0" spid="609" grpId="2"/>
      <p:bldP build="whole" bldLvl="1" animBg="1" rev="0" advAuto="0" spid="611" grpId="5"/>
      <p:bldP build="whole" bldLvl="1" animBg="1" rev="0" advAuto="0" spid="610" grpId="4"/>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Shape 617"/>
          <p:cNvSpPr/>
          <p:nvPr>
            <p:ph type="title"/>
          </p:nvPr>
        </p:nvSpPr>
        <p:spPr>
          <a:prstGeom prst="rect">
            <a:avLst/>
          </a:prstGeom>
        </p:spPr>
        <p:txBody>
          <a:bodyPr/>
          <a:lstStyle/>
          <a:p>
            <a:pPr/>
            <a:r>
              <a:t>Works well w/ Partial Replication</a:t>
            </a:r>
          </a:p>
        </p:txBody>
      </p:sp>
      <p:sp>
        <p:nvSpPr>
          <p:cNvPr id="618" name="Shape 618"/>
          <p:cNvSpPr/>
          <p:nvPr>
            <p:ph type="body" sz="quarter" idx="1"/>
          </p:nvPr>
        </p:nvSpPr>
        <p:spPr>
          <a:xfrm>
            <a:off x="355600" y="1562100"/>
            <a:ext cx="3727016" cy="5715000"/>
          </a:xfrm>
          <a:prstGeom prst="rect">
            <a:avLst/>
          </a:prstGeom>
        </p:spPr>
        <p:txBody>
          <a:bodyPr/>
          <a:lstStyle/>
          <a:p>
            <a:pPr>
              <a:defRPr i="1"/>
            </a:pPr>
            <a:r>
              <a:t>Netflix workload</a:t>
            </a:r>
          </a:p>
          <a:p>
            <a:pPr/>
            <a:r>
              <a:t>Replicate from the end input data / work assignment</a:t>
            </a:r>
          </a:p>
        </p:txBody>
      </p:sp>
      <p:sp>
        <p:nvSpPr>
          <p:cNvPr id="619" name="Shape 61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0" name="pasted-image.pdf"/>
          <p:cNvPicPr>
            <a:picLocks noChangeAspect="1"/>
          </p:cNvPicPr>
          <p:nvPr/>
        </p:nvPicPr>
        <p:blipFill>
          <a:blip r:embed="rId3">
            <a:extLst/>
          </a:blip>
          <a:stretch>
            <a:fillRect/>
          </a:stretch>
        </p:blipFill>
        <p:spPr>
          <a:xfrm>
            <a:off x="4609742" y="2119112"/>
            <a:ext cx="7791330" cy="5515376"/>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Single Thread ML</a:t>
            </a:r>
          </a:p>
        </p:txBody>
      </p:sp>
      <p:sp>
        <p:nvSpPr>
          <p:cNvPr id="147" name="Shape 147"/>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3" name="Group 173"/>
          <p:cNvGrpSpPr/>
          <p:nvPr/>
        </p:nvGrpSpPr>
        <p:grpSpPr>
          <a:xfrm>
            <a:off x="1143486" y="1932958"/>
            <a:ext cx="10775378" cy="6147799"/>
            <a:chOff x="-308685" y="0"/>
            <a:chExt cx="10775376" cy="6147798"/>
          </a:xfrm>
        </p:grpSpPr>
        <p:sp>
          <p:nvSpPr>
            <p:cNvPr id="148" name="Shape 148"/>
            <p:cNvSpPr/>
            <p:nvPr/>
          </p:nvSpPr>
          <p:spPr>
            <a:xfrm>
              <a:off x="3429766" y="2069558"/>
              <a:ext cx="1615054" cy="1624244"/>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49" name="Shape 149"/>
            <p:cNvSpPr/>
            <p:nvPr/>
          </p:nvSpPr>
          <p:spPr>
            <a:xfrm>
              <a:off x="2611544" y="4988266"/>
              <a:ext cx="3869872" cy="1088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914400">
                <a:defRPr b="1" sz="2800">
                  <a:latin typeface="+mn-lt"/>
                  <a:ea typeface="+mn-ea"/>
                  <a:cs typeface="+mn-cs"/>
                  <a:sym typeface="Arial"/>
                </a:defRPr>
              </a:pPr>
              <a:r>
                <a:t>Iterative program</a:t>
              </a:r>
              <a:br/>
              <a:r>
                <a:t>fits model</a:t>
              </a:r>
            </a:p>
          </p:txBody>
        </p:sp>
        <p:sp>
          <p:nvSpPr>
            <p:cNvPr id="150" name="Shape 150"/>
            <p:cNvSpPr/>
            <p:nvPr/>
          </p:nvSpPr>
          <p:spPr>
            <a:xfrm>
              <a:off x="2151230" y="2462141"/>
              <a:ext cx="996108" cy="677354"/>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51" name="Shape 151"/>
            <p:cNvSpPr/>
            <p:nvPr/>
          </p:nvSpPr>
          <p:spPr>
            <a:xfrm>
              <a:off x="-308686" y="5021233"/>
              <a:ext cx="3692794" cy="11265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l" defTabSz="914400">
                <a:defRPr b="1" sz="3000">
                  <a:latin typeface="+mn-lt"/>
                  <a:ea typeface="+mn-ea"/>
                  <a:cs typeface="+mn-cs"/>
                  <a:sym typeface="Arial"/>
                </a:defRPr>
              </a:pPr>
              <a:r>
                <a:t>    </a:t>
              </a:r>
              <a:r>
                <a:t>Input data</a:t>
              </a:r>
            </a:p>
            <a:p>
              <a:pPr algn="l" defTabSz="914400">
                <a:defRPr b="1" sz="3000">
                  <a:latin typeface="+mn-lt"/>
                  <a:ea typeface="+mn-ea"/>
                  <a:cs typeface="+mn-cs"/>
                  <a:sym typeface="Arial"/>
                </a:defRPr>
              </a:pPr>
              <a:r>
                <a:t> (training data)</a:t>
              </a:r>
            </a:p>
          </p:txBody>
        </p:sp>
        <p:sp>
          <p:nvSpPr>
            <p:cNvPr id="152" name="Shape 152"/>
            <p:cNvSpPr/>
            <p:nvPr/>
          </p:nvSpPr>
          <p:spPr>
            <a:xfrm>
              <a:off x="6801021" y="5013160"/>
              <a:ext cx="3665671" cy="10880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914400">
                <a:defRPr b="1" sz="2800">
                  <a:latin typeface="+mn-lt"/>
                  <a:ea typeface="+mn-ea"/>
                  <a:cs typeface="+mn-cs"/>
                  <a:sym typeface="Arial"/>
                </a:defRPr>
              </a:pPr>
              <a:r>
                <a:t>Model parameters</a:t>
              </a:r>
            </a:p>
            <a:p>
              <a:pPr defTabSz="914400">
                <a:defRPr b="1" sz="2800">
                  <a:latin typeface="+mn-lt"/>
                  <a:ea typeface="+mn-ea"/>
                  <a:cs typeface="+mn-cs"/>
                  <a:sym typeface="Arial"/>
                </a:defRPr>
              </a:pPr>
              <a:r>
                <a:t>(solution)</a:t>
              </a:r>
            </a:p>
          </p:txBody>
        </p:sp>
        <p:grpSp>
          <p:nvGrpSpPr>
            <p:cNvPr id="159" name="Group 159"/>
            <p:cNvGrpSpPr/>
            <p:nvPr/>
          </p:nvGrpSpPr>
          <p:grpSpPr>
            <a:xfrm>
              <a:off x="549600" y="768365"/>
              <a:ext cx="1348798" cy="3616254"/>
              <a:chOff x="0" y="0"/>
              <a:chExt cx="1348797" cy="3616253"/>
            </a:xfrm>
          </p:grpSpPr>
          <p:sp>
            <p:nvSpPr>
              <p:cNvPr id="153" name="Shape 153"/>
              <p:cNvSpPr/>
              <p:nvPr/>
            </p:nvSpPr>
            <p:spPr>
              <a:xfrm>
                <a:off x="-1" y="-1"/>
                <a:ext cx="1348799" cy="3616255"/>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54" name="Shape 154"/>
              <p:cNvSpPr/>
              <p:nvPr/>
            </p:nvSpPr>
            <p:spPr>
              <a:xfrm>
                <a:off x="35156" y="592928"/>
                <a:ext cx="1279704"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55" name="Shape 155"/>
              <p:cNvSpPr/>
              <p:nvPr/>
            </p:nvSpPr>
            <p:spPr>
              <a:xfrm>
                <a:off x="47459" y="1169005"/>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56" name="Shape 156"/>
              <p:cNvSpPr/>
              <p:nvPr/>
            </p:nvSpPr>
            <p:spPr>
              <a:xfrm>
                <a:off x="10545" y="1805722"/>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57" name="Shape 157"/>
              <p:cNvSpPr/>
              <p:nvPr/>
            </p:nvSpPr>
            <p:spPr>
              <a:xfrm>
                <a:off x="10544" y="2472760"/>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58" name="Shape 158"/>
              <p:cNvSpPr/>
              <p:nvPr/>
            </p:nvSpPr>
            <p:spPr>
              <a:xfrm>
                <a:off x="35154" y="3038727"/>
                <a:ext cx="1279705"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sp>
          <p:nvSpPr>
            <p:cNvPr id="160" name="Shape 160"/>
            <p:cNvSpPr/>
            <p:nvPr/>
          </p:nvSpPr>
          <p:spPr>
            <a:xfrm>
              <a:off x="3826020" y="2331128"/>
              <a:ext cx="276059" cy="836728"/>
            </a:xfrm>
            <a:custGeom>
              <a:avLst/>
              <a:gdLst/>
              <a:ahLst/>
              <a:cxnLst>
                <a:cxn ang="0">
                  <a:pos x="wd2" y="hd2"/>
                </a:cxn>
                <a:cxn ang="5400000">
                  <a:pos x="wd2" y="hd2"/>
                </a:cxn>
                <a:cxn ang="10800000">
                  <a:pos x="wd2" y="hd2"/>
                </a:cxn>
                <a:cxn ang="16200000">
                  <a:pos x="wd2" y="hd2"/>
                </a:cxn>
              </a:cxnLst>
              <a:rect l="0" t="0" r="r" b="b"/>
              <a:pathLst>
                <a:path w="21379" h="21600" fill="norm" stroke="1"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nvGrpSpPr>
            <p:cNvPr id="167" name="Group 167"/>
            <p:cNvGrpSpPr/>
            <p:nvPr/>
          </p:nvGrpSpPr>
          <p:grpSpPr>
            <a:xfrm>
              <a:off x="147177" y="900264"/>
              <a:ext cx="745210" cy="3326516"/>
              <a:chOff x="0" y="0"/>
              <a:chExt cx="745208" cy="3326514"/>
            </a:xfrm>
          </p:grpSpPr>
          <p:sp>
            <p:nvSpPr>
              <p:cNvPr id="161" name="Shape 161"/>
              <p:cNvSpPr/>
              <p:nvPr/>
            </p:nvSpPr>
            <p:spPr>
              <a:xfrm>
                <a:off x="0" y="49576"/>
                <a:ext cx="511388" cy="3192053"/>
              </a:xfrm>
              <a:custGeom>
                <a:avLst/>
                <a:gdLst/>
                <a:ahLst/>
                <a:cxnLst>
                  <a:cxn ang="0">
                    <a:pos x="wd2" y="hd2"/>
                  </a:cxn>
                  <a:cxn ang="5400000">
                    <a:pos x="wd2" y="hd2"/>
                  </a:cxn>
                  <a:cxn ang="10800000">
                    <a:pos x="wd2" y="hd2"/>
                  </a:cxn>
                  <a:cxn ang="16200000">
                    <a:pos x="wd2" y="hd2"/>
                  </a:cxn>
                </a:cxnLst>
                <a:rect l="0" t="0" r="r" b="b"/>
                <a:pathLst>
                  <a:path w="21375" h="21600" fill="norm" stroke="1"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b="1" sz="3200">
                    <a:solidFill>
                      <a:srgbClr val="C00000"/>
                    </a:solidFill>
                    <a:latin typeface="+mn-lt"/>
                    <a:ea typeface="+mn-ea"/>
                    <a:cs typeface="+mn-cs"/>
                    <a:sym typeface="Arial"/>
                  </a:defRPr>
                </a:pPr>
              </a:p>
            </p:txBody>
          </p:sp>
          <p:sp>
            <p:nvSpPr>
              <p:cNvPr id="162" name="Shape 162"/>
              <p:cNvSpPr/>
              <p:nvPr/>
            </p:nvSpPr>
            <p:spPr>
              <a:xfrm flipH="1">
                <a:off x="745208" y="0"/>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63" name="Shape 163"/>
              <p:cNvSpPr/>
              <p:nvPr/>
            </p:nvSpPr>
            <p:spPr>
              <a:xfrm flipH="1">
                <a:off x="723188" y="684839"/>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64" name="Shape 164"/>
              <p:cNvSpPr/>
              <p:nvPr/>
            </p:nvSpPr>
            <p:spPr>
              <a:xfrm flipH="1">
                <a:off x="734197" y="1341534"/>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65" name="Shape 165"/>
              <p:cNvSpPr/>
              <p:nvPr/>
            </p:nvSpPr>
            <p:spPr>
              <a:xfrm flipH="1">
                <a:off x="723188" y="2063896"/>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66" name="Shape 166"/>
              <p:cNvSpPr/>
              <p:nvPr/>
            </p:nvSpPr>
            <p:spPr>
              <a:xfrm flipH="1">
                <a:off x="723188" y="2739353"/>
                <a:ext cx="1" cy="58716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sp>
          <p:nvSpPr>
            <p:cNvPr id="168" name="Shape 168"/>
            <p:cNvSpPr/>
            <p:nvPr/>
          </p:nvSpPr>
          <p:spPr>
            <a:xfrm>
              <a:off x="5441072" y="2506705"/>
              <a:ext cx="2643808" cy="660574"/>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69" name="Shape 169"/>
            <p:cNvSpPr/>
            <p:nvPr/>
          </p:nvSpPr>
          <p:spPr>
            <a:xfrm>
              <a:off x="8279382" y="768365"/>
              <a:ext cx="1294939" cy="3735782"/>
            </a:xfrm>
            <a:prstGeom prst="rect">
              <a:avLst/>
            </a:prstGeom>
            <a:solidFill>
              <a:srgbClr val="FF0000">
                <a:alpha val="36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70" name="Shape 170"/>
            <p:cNvSpPr/>
            <p:nvPr/>
          </p:nvSpPr>
          <p:spPr>
            <a:xfrm>
              <a:off x="5692364" y="1847770"/>
              <a:ext cx="2184018" cy="515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000">
                  <a:latin typeface="+mn-lt"/>
                  <a:ea typeface="+mn-ea"/>
                  <a:cs typeface="+mn-cs"/>
                  <a:sym typeface="Arial"/>
                </a:defRPr>
              </a:lvl1pPr>
            </a:lstStyle>
            <a:p>
              <a:pPr>
                <a:defRPr b="1" sz="3200"/>
              </a:pPr>
              <a:r>
                <a:rPr b="0" sz="2000"/>
                <a:t>READ, INC</a:t>
              </a:r>
            </a:p>
          </p:txBody>
        </p:sp>
        <p:sp>
          <p:nvSpPr>
            <p:cNvPr id="171" name="Shape 171"/>
            <p:cNvSpPr/>
            <p:nvPr/>
          </p:nvSpPr>
          <p:spPr>
            <a:xfrm>
              <a:off x="0" y="0"/>
              <a:ext cx="2951997" cy="633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800">
                  <a:latin typeface="+mn-lt"/>
                  <a:ea typeface="+mn-ea"/>
                  <a:cs typeface="+mn-cs"/>
                  <a:sym typeface="Arial"/>
                </a:defRPr>
              </a:lvl1pPr>
            </a:lstStyle>
            <a:p>
              <a:pPr>
                <a:defRPr b="1"/>
              </a:pPr>
              <a:r>
                <a:rPr b="0"/>
                <a:t>Eg. a web graph</a:t>
              </a:r>
            </a:p>
          </p:txBody>
        </p:sp>
        <p:sp>
          <p:nvSpPr>
            <p:cNvPr id="172" name="Shape 172"/>
            <p:cNvSpPr/>
            <p:nvPr/>
          </p:nvSpPr>
          <p:spPr>
            <a:xfrm>
              <a:off x="7455280" y="0"/>
              <a:ext cx="2951997" cy="553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800">
                  <a:latin typeface="+mn-lt"/>
                  <a:ea typeface="+mn-ea"/>
                  <a:cs typeface="+mn-cs"/>
                  <a:sym typeface="Arial"/>
                </a:defRPr>
              </a:lvl1pPr>
            </a:lstStyle>
            <a:p>
              <a:pPr>
                <a:defRPr b="1"/>
              </a:pPr>
              <a:r>
                <a:rPr b="0"/>
                <a:t>Eg. page ranks</a:t>
              </a: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Parallel ML</a:t>
            </a:r>
          </a:p>
        </p:txBody>
      </p:sp>
      <p:sp>
        <p:nvSpPr>
          <p:cNvPr id="178" name="Shape 178"/>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3" name="Group 223"/>
          <p:cNvGrpSpPr/>
          <p:nvPr/>
        </p:nvGrpSpPr>
        <p:grpSpPr>
          <a:xfrm>
            <a:off x="713402" y="1952437"/>
            <a:ext cx="11590696" cy="5848726"/>
            <a:chOff x="0" y="0"/>
            <a:chExt cx="11590695" cy="5848725"/>
          </a:xfrm>
        </p:grpSpPr>
        <p:sp>
          <p:nvSpPr>
            <p:cNvPr id="179" name="Shape 179"/>
            <p:cNvSpPr/>
            <p:nvPr/>
          </p:nvSpPr>
          <p:spPr>
            <a:xfrm>
              <a:off x="8719904" y="762113"/>
              <a:ext cx="1412972" cy="3273131"/>
            </a:xfrm>
            <a:prstGeom prst="rect">
              <a:avLst/>
            </a:prstGeom>
            <a:solidFill>
              <a:srgbClr val="FF0000">
                <a:alpha val="36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nvGrpSpPr>
            <p:cNvPr id="188" name="Group 188"/>
            <p:cNvGrpSpPr/>
            <p:nvPr/>
          </p:nvGrpSpPr>
          <p:grpSpPr>
            <a:xfrm>
              <a:off x="0" y="3248907"/>
              <a:ext cx="3226141" cy="979990"/>
              <a:chOff x="0" y="0"/>
              <a:chExt cx="3226140" cy="979989"/>
            </a:xfrm>
          </p:grpSpPr>
          <p:sp>
            <p:nvSpPr>
              <p:cNvPr id="180" name="Shape 180"/>
              <p:cNvSpPr/>
              <p:nvPr/>
            </p:nvSpPr>
            <p:spPr>
              <a:xfrm>
                <a:off x="2139240" y="214626"/>
                <a:ext cx="1086901" cy="469873"/>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nvGrpSpPr>
              <p:cNvPr id="187" name="Group 187"/>
              <p:cNvGrpSpPr/>
              <p:nvPr/>
            </p:nvGrpSpPr>
            <p:grpSpPr>
              <a:xfrm>
                <a:off x="0" y="0"/>
                <a:ext cx="1917288" cy="979990"/>
                <a:chOff x="0" y="0"/>
                <a:chExt cx="1917287" cy="979989"/>
              </a:xfrm>
            </p:grpSpPr>
            <p:grpSp>
              <p:nvGrpSpPr>
                <p:cNvPr id="183" name="Group 183"/>
                <p:cNvGrpSpPr/>
                <p:nvPr/>
              </p:nvGrpSpPr>
              <p:grpSpPr>
                <a:xfrm>
                  <a:off x="445549" y="0"/>
                  <a:ext cx="1471739" cy="979990"/>
                  <a:chOff x="0" y="0"/>
                  <a:chExt cx="1471738" cy="979989"/>
                </a:xfrm>
              </p:grpSpPr>
              <p:sp>
                <p:nvSpPr>
                  <p:cNvPr id="181" name="Shape 181"/>
                  <p:cNvSpPr/>
                  <p:nvPr/>
                </p:nvSpPr>
                <p:spPr>
                  <a:xfrm>
                    <a:off x="-1" y="0"/>
                    <a:ext cx="1471740" cy="97999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82" name="Shape 182"/>
                  <p:cNvSpPr/>
                  <p:nvPr/>
                </p:nvSpPr>
                <p:spPr>
                  <a:xfrm>
                    <a:off x="58766" y="450772"/>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grpSp>
              <p:nvGrpSpPr>
                <p:cNvPr id="186" name="Group 186"/>
                <p:cNvGrpSpPr/>
                <p:nvPr/>
              </p:nvGrpSpPr>
              <p:grpSpPr>
                <a:xfrm>
                  <a:off x="0" y="245914"/>
                  <a:ext cx="799707" cy="478003"/>
                  <a:chOff x="0" y="0"/>
                  <a:chExt cx="799706" cy="478001"/>
                </a:xfrm>
              </p:grpSpPr>
              <p:sp>
                <p:nvSpPr>
                  <p:cNvPr id="184" name="Shape 184"/>
                  <p:cNvSpPr/>
                  <p:nvPr/>
                </p:nvSpPr>
                <p:spPr>
                  <a:xfrm flipH="1">
                    <a:off x="799706" y="0"/>
                    <a:ext cx="1" cy="478002"/>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85" name="Shape 185"/>
                  <p:cNvSpPr/>
                  <p:nvPr/>
                </p:nvSpPr>
                <p:spPr>
                  <a:xfrm>
                    <a:off x="0" y="8744"/>
                    <a:ext cx="558000" cy="460515"/>
                  </a:xfrm>
                  <a:custGeom>
                    <a:avLst/>
                    <a:gdLst/>
                    <a:ahLst/>
                    <a:cxnLst>
                      <a:cxn ang="0">
                        <a:pos x="wd2" y="hd2"/>
                      </a:cxn>
                      <a:cxn ang="5400000">
                        <a:pos x="wd2" y="hd2"/>
                      </a:cxn>
                      <a:cxn ang="10800000">
                        <a:pos x="wd2" y="hd2"/>
                      </a:cxn>
                      <a:cxn ang="16200000">
                        <a:pos x="wd2" y="hd2"/>
                      </a:cxn>
                    </a:cxnLst>
                    <a:rect l="0" t="0" r="r" b="b"/>
                    <a:pathLst>
                      <a:path w="21375" h="21600" fill="norm" stroke="1"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grpSp>
        </p:grpSp>
        <p:grpSp>
          <p:nvGrpSpPr>
            <p:cNvPr id="197" name="Group 197"/>
            <p:cNvGrpSpPr/>
            <p:nvPr/>
          </p:nvGrpSpPr>
          <p:grpSpPr>
            <a:xfrm>
              <a:off x="13426" y="2006549"/>
              <a:ext cx="3226142" cy="932495"/>
              <a:chOff x="0" y="0"/>
              <a:chExt cx="3226140" cy="932494"/>
            </a:xfrm>
          </p:grpSpPr>
          <p:sp>
            <p:nvSpPr>
              <p:cNvPr id="189" name="Shape 189"/>
              <p:cNvSpPr/>
              <p:nvPr/>
            </p:nvSpPr>
            <p:spPr>
              <a:xfrm>
                <a:off x="2139240" y="204224"/>
                <a:ext cx="1086901" cy="447101"/>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nvGrpSpPr>
              <p:cNvPr id="196" name="Group 196"/>
              <p:cNvGrpSpPr/>
              <p:nvPr/>
            </p:nvGrpSpPr>
            <p:grpSpPr>
              <a:xfrm>
                <a:off x="0" y="0"/>
                <a:ext cx="1917288" cy="932495"/>
                <a:chOff x="0" y="0"/>
                <a:chExt cx="1917287" cy="932494"/>
              </a:xfrm>
            </p:grpSpPr>
            <p:grpSp>
              <p:nvGrpSpPr>
                <p:cNvPr id="192" name="Group 192"/>
                <p:cNvGrpSpPr/>
                <p:nvPr/>
              </p:nvGrpSpPr>
              <p:grpSpPr>
                <a:xfrm>
                  <a:off x="445549" y="0"/>
                  <a:ext cx="1471739" cy="932495"/>
                  <a:chOff x="0" y="0"/>
                  <a:chExt cx="1471738" cy="932494"/>
                </a:xfrm>
              </p:grpSpPr>
              <p:sp>
                <p:nvSpPr>
                  <p:cNvPr id="190" name="Shape 190"/>
                  <p:cNvSpPr/>
                  <p:nvPr/>
                </p:nvSpPr>
                <p:spPr>
                  <a:xfrm>
                    <a:off x="-1" y="-1"/>
                    <a:ext cx="1471740" cy="932496"/>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191" name="Shape 191"/>
                  <p:cNvSpPr/>
                  <p:nvPr/>
                </p:nvSpPr>
                <p:spPr>
                  <a:xfrm>
                    <a:off x="58766" y="428926"/>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grpSp>
              <p:nvGrpSpPr>
                <p:cNvPr id="195" name="Group 195"/>
                <p:cNvGrpSpPr/>
                <p:nvPr/>
              </p:nvGrpSpPr>
              <p:grpSpPr>
                <a:xfrm>
                  <a:off x="0" y="233996"/>
                  <a:ext cx="799707" cy="454836"/>
                  <a:chOff x="0" y="0"/>
                  <a:chExt cx="799706" cy="454835"/>
                </a:xfrm>
              </p:grpSpPr>
              <p:sp>
                <p:nvSpPr>
                  <p:cNvPr id="193" name="Shape 193"/>
                  <p:cNvSpPr/>
                  <p:nvPr/>
                </p:nvSpPr>
                <p:spPr>
                  <a:xfrm flipH="1">
                    <a:off x="799706" y="0"/>
                    <a:ext cx="1" cy="454836"/>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194" name="Shape 194"/>
                  <p:cNvSpPr/>
                  <p:nvPr/>
                </p:nvSpPr>
                <p:spPr>
                  <a:xfrm>
                    <a:off x="0" y="8320"/>
                    <a:ext cx="558000" cy="438196"/>
                  </a:xfrm>
                  <a:custGeom>
                    <a:avLst/>
                    <a:gdLst/>
                    <a:ahLst/>
                    <a:cxnLst>
                      <a:cxn ang="0">
                        <a:pos x="wd2" y="hd2"/>
                      </a:cxn>
                      <a:cxn ang="5400000">
                        <a:pos x="wd2" y="hd2"/>
                      </a:cxn>
                      <a:cxn ang="10800000">
                        <a:pos x="wd2" y="hd2"/>
                      </a:cxn>
                      <a:cxn ang="16200000">
                        <a:pos x="wd2" y="hd2"/>
                      </a:cxn>
                    </a:cxnLst>
                    <a:rect l="0" t="0" r="r" b="b"/>
                    <a:pathLst>
                      <a:path w="21375" h="21600" fill="norm" stroke="1"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grpSp>
        </p:grpSp>
        <p:grpSp>
          <p:nvGrpSpPr>
            <p:cNvPr id="206" name="Group 206"/>
            <p:cNvGrpSpPr/>
            <p:nvPr/>
          </p:nvGrpSpPr>
          <p:grpSpPr>
            <a:xfrm>
              <a:off x="13426" y="568850"/>
              <a:ext cx="3226142" cy="1060430"/>
              <a:chOff x="0" y="0"/>
              <a:chExt cx="3226140" cy="1060428"/>
            </a:xfrm>
          </p:grpSpPr>
          <p:sp>
            <p:nvSpPr>
              <p:cNvPr id="198" name="Shape 198"/>
              <p:cNvSpPr/>
              <p:nvPr/>
            </p:nvSpPr>
            <p:spPr>
              <a:xfrm>
                <a:off x="2139240" y="232243"/>
                <a:ext cx="1086901" cy="508442"/>
              </a:xfrm>
              <a:prstGeom prs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nvGrpSpPr>
              <p:cNvPr id="205" name="Group 205"/>
              <p:cNvGrpSpPr/>
              <p:nvPr/>
            </p:nvGrpSpPr>
            <p:grpSpPr>
              <a:xfrm>
                <a:off x="0" y="0"/>
                <a:ext cx="1917288" cy="1060429"/>
                <a:chOff x="0" y="0"/>
                <a:chExt cx="1917287" cy="1060428"/>
              </a:xfrm>
            </p:grpSpPr>
            <p:grpSp>
              <p:nvGrpSpPr>
                <p:cNvPr id="201" name="Group 201"/>
                <p:cNvGrpSpPr/>
                <p:nvPr/>
              </p:nvGrpSpPr>
              <p:grpSpPr>
                <a:xfrm>
                  <a:off x="445549" y="0"/>
                  <a:ext cx="1471739" cy="1060429"/>
                  <a:chOff x="0" y="0"/>
                  <a:chExt cx="1471738" cy="1060428"/>
                </a:xfrm>
              </p:grpSpPr>
              <p:sp>
                <p:nvSpPr>
                  <p:cNvPr id="199" name="Shape 199"/>
                  <p:cNvSpPr/>
                  <p:nvPr/>
                </p:nvSpPr>
                <p:spPr>
                  <a:xfrm>
                    <a:off x="-1" y="-1"/>
                    <a:ext cx="1471740" cy="1060430"/>
                  </a:xfrm>
                  <a:prstGeom prst="rect">
                    <a:avLst/>
                  </a:prstGeom>
                  <a:solidFill>
                    <a:srgbClr val="00B050">
                      <a:alpha val="40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00" name="Shape 200"/>
                  <p:cNvSpPr/>
                  <p:nvPr/>
                </p:nvSpPr>
                <p:spPr>
                  <a:xfrm>
                    <a:off x="58766" y="487773"/>
                    <a:ext cx="1396348" cy="1"/>
                  </a:xfrm>
                  <a:prstGeom prst="line">
                    <a:avLst/>
                  </a:prstGeom>
                  <a:solidFill>
                    <a:srgbClr val="00CC99"/>
                  </a:solidFill>
                  <a:ln w="12700" cap="flat">
                    <a:solidFill>
                      <a:srgbClr val="0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grpSp>
            <p:grpSp>
              <p:nvGrpSpPr>
                <p:cNvPr id="204" name="Group 204"/>
                <p:cNvGrpSpPr/>
                <p:nvPr/>
              </p:nvGrpSpPr>
              <p:grpSpPr>
                <a:xfrm>
                  <a:off x="0" y="266099"/>
                  <a:ext cx="799707" cy="517238"/>
                  <a:chOff x="0" y="0"/>
                  <a:chExt cx="799706" cy="517236"/>
                </a:xfrm>
              </p:grpSpPr>
              <p:sp>
                <p:nvSpPr>
                  <p:cNvPr id="202" name="Shape 202"/>
                  <p:cNvSpPr/>
                  <p:nvPr/>
                </p:nvSpPr>
                <p:spPr>
                  <a:xfrm flipH="1">
                    <a:off x="799706" y="0"/>
                    <a:ext cx="1" cy="517237"/>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03" name="Shape 203"/>
                  <p:cNvSpPr/>
                  <p:nvPr/>
                </p:nvSpPr>
                <p:spPr>
                  <a:xfrm>
                    <a:off x="0" y="9461"/>
                    <a:ext cx="558000" cy="498316"/>
                  </a:xfrm>
                  <a:custGeom>
                    <a:avLst/>
                    <a:gdLst/>
                    <a:ahLst/>
                    <a:cxnLst>
                      <a:cxn ang="0">
                        <a:pos x="wd2" y="hd2"/>
                      </a:cxn>
                      <a:cxn ang="5400000">
                        <a:pos x="wd2" y="hd2"/>
                      </a:cxn>
                      <a:cxn ang="10800000">
                        <a:pos x="wd2" y="hd2"/>
                      </a:cxn>
                      <a:cxn ang="16200000">
                        <a:pos x="wd2" y="hd2"/>
                      </a:cxn>
                    </a:cxnLst>
                    <a:rect l="0" t="0" r="r" b="b"/>
                    <a:pathLst>
                      <a:path w="21375" h="21600" fill="norm" stroke="1" extrusionOk="0">
                        <a:moveTo>
                          <a:pt x="21375" y="0"/>
                        </a:moveTo>
                        <a:cubicBezTo>
                          <a:pt x="10802" y="3942"/>
                          <a:pt x="230" y="7884"/>
                          <a:pt x="2" y="11484"/>
                        </a:cubicBezTo>
                        <a:cubicBezTo>
                          <a:pt x="-225" y="15084"/>
                          <a:pt x="20011" y="21600"/>
                          <a:pt x="20011" y="21600"/>
                        </a:cubicBezTo>
                      </a:path>
                    </a:pathLst>
                  </a:custGeom>
                  <a:noFill/>
                  <a:ln w="38100" cap="flat">
                    <a:solidFill>
                      <a:srgbClr val="000000"/>
                    </a:solidFill>
                    <a:prstDash val="solid"/>
                    <a:round/>
                    <a:headEnd type="triangle" w="med" len="me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grpSp>
        </p:grpSp>
        <p:sp>
          <p:nvSpPr>
            <p:cNvPr id="207" name="Shape 207"/>
            <p:cNvSpPr/>
            <p:nvPr/>
          </p:nvSpPr>
          <p:spPr>
            <a:xfrm>
              <a:off x="7590904" y="4661548"/>
              <a:ext cx="3999792" cy="118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914400">
                <a:defRPr b="1" sz="2800">
                  <a:latin typeface="+mn-lt"/>
                  <a:ea typeface="+mn-ea"/>
                  <a:cs typeface="+mn-cs"/>
                  <a:sym typeface="Arial"/>
                </a:defRPr>
              </a:pPr>
              <a:r>
                <a:t>Model parameters</a:t>
              </a:r>
            </a:p>
            <a:p>
              <a:pPr defTabSz="914400">
                <a:defRPr b="1" sz="2800">
                  <a:latin typeface="+mn-lt"/>
                  <a:ea typeface="+mn-ea"/>
                  <a:cs typeface="+mn-cs"/>
                  <a:sym typeface="Arial"/>
                </a:defRPr>
              </a:pPr>
              <a:r>
                <a:t>(solution)</a:t>
              </a:r>
            </a:p>
          </p:txBody>
        </p:sp>
        <p:sp>
          <p:nvSpPr>
            <p:cNvPr id="208" name="Shape 208"/>
            <p:cNvSpPr/>
            <p:nvPr/>
          </p:nvSpPr>
          <p:spPr>
            <a:xfrm>
              <a:off x="5200489" y="2160086"/>
              <a:ext cx="2986251" cy="508526"/>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09" name="Shape 209"/>
            <p:cNvSpPr/>
            <p:nvPr/>
          </p:nvSpPr>
          <p:spPr>
            <a:xfrm rot="972244">
              <a:off x="5033117" y="1207609"/>
              <a:ext cx="3358583" cy="522747"/>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10" name="Shape 210"/>
            <p:cNvSpPr/>
            <p:nvPr/>
          </p:nvSpPr>
          <p:spPr>
            <a:xfrm rot="20548228">
              <a:off x="5044577" y="3125632"/>
              <a:ext cx="3269289" cy="491980"/>
            </a:xfrm>
            <a:prstGeom prst="leftRightArrow">
              <a:avLst>
                <a:gd name="adj1" fmla="val 50000"/>
                <a:gd name="adj2" fmla="val 50000"/>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11" name="Shape 211"/>
            <p:cNvSpPr/>
            <p:nvPr/>
          </p:nvSpPr>
          <p:spPr>
            <a:xfrm>
              <a:off x="3019561" y="4634384"/>
              <a:ext cx="4222606" cy="118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914400">
                <a:defRPr b="1" sz="2800">
                  <a:latin typeface="+mn-lt"/>
                  <a:ea typeface="+mn-ea"/>
                  <a:cs typeface="+mn-cs"/>
                  <a:sym typeface="Arial"/>
                </a:defRPr>
              </a:pPr>
              <a:r>
                <a:t>Parallel iterative</a:t>
              </a:r>
            </a:p>
            <a:p>
              <a:pPr defTabSz="914400">
                <a:defRPr b="1" sz="2800">
                  <a:latin typeface="+mn-lt"/>
                  <a:ea typeface="+mn-ea"/>
                  <a:cs typeface="+mn-cs"/>
                  <a:sym typeface="Arial"/>
                </a:defRPr>
              </a:pPr>
              <a:r>
                <a:t>workers</a:t>
              </a:r>
            </a:p>
          </p:txBody>
        </p:sp>
        <p:sp>
          <p:nvSpPr>
            <p:cNvPr id="212" name="Shape 212"/>
            <p:cNvSpPr/>
            <p:nvPr/>
          </p:nvSpPr>
          <p:spPr>
            <a:xfrm>
              <a:off x="3713989" y="3320548"/>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13" name="Shape 213"/>
            <p:cNvSpPr/>
            <p:nvPr/>
          </p:nvSpPr>
          <p:spPr>
            <a:xfrm>
              <a:off x="3948930" y="3367773"/>
              <a:ext cx="240550" cy="730768"/>
            </a:xfrm>
            <a:custGeom>
              <a:avLst/>
              <a:gdLst/>
              <a:ahLst/>
              <a:cxnLst>
                <a:cxn ang="0">
                  <a:pos x="wd2" y="hd2"/>
                </a:cxn>
                <a:cxn ang="5400000">
                  <a:pos x="wd2" y="hd2"/>
                </a:cxn>
                <a:cxn ang="10800000">
                  <a:pos x="wd2" y="hd2"/>
                </a:cxn>
                <a:cxn ang="16200000">
                  <a:pos x="wd2" y="hd2"/>
                </a:cxn>
              </a:cxnLst>
              <a:rect l="0" t="0" r="r" b="b"/>
              <a:pathLst>
                <a:path w="21379" h="21600" fill="norm" stroke="1"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14" name="Shape 214"/>
            <p:cNvSpPr/>
            <p:nvPr/>
          </p:nvSpPr>
          <p:spPr>
            <a:xfrm rot="921993">
              <a:off x="5022805" y="522122"/>
              <a:ext cx="4016463" cy="5619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2000">
                  <a:latin typeface="+mn-lt"/>
                  <a:ea typeface="+mn-ea"/>
                  <a:cs typeface="+mn-cs"/>
                  <a:sym typeface="Arial"/>
                </a:defRPr>
              </a:lvl1pPr>
            </a:lstStyle>
            <a:p>
              <a:pPr>
                <a:defRPr b="1" sz="3200"/>
              </a:pPr>
              <a:r>
                <a:rPr b="0" sz="2000"/>
                <a:t>READ, INC, CLOCK</a:t>
              </a:r>
            </a:p>
          </p:txBody>
        </p:sp>
        <p:sp>
          <p:nvSpPr>
            <p:cNvPr id="215" name="Shape 215"/>
            <p:cNvSpPr/>
            <p:nvPr/>
          </p:nvSpPr>
          <p:spPr>
            <a:xfrm>
              <a:off x="7749400" y="171111"/>
              <a:ext cx="3676011" cy="4059310"/>
            </a:xfrm>
            <a:prstGeom prst="rect">
              <a:avLst/>
            </a:prstGeom>
            <a:solidFill>
              <a:srgbClr val="FFFFFF">
                <a:alpha val="51000"/>
              </a:srgbClr>
            </a:solidFill>
            <a:ln w="38100" cap="flat">
              <a:solidFill>
                <a:srgbClr val="000000"/>
              </a:solidFill>
              <a:prstDash val="dash"/>
              <a:bevel/>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defTabSz="914400">
                <a:defRPr b="1" sz="3200">
                  <a:latin typeface="+mn-lt"/>
                  <a:ea typeface="+mn-ea"/>
                  <a:cs typeface="+mn-cs"/>
                  <a:sym typeface="Arial"/>
                </a:defRPr>
              </a:pPr>
              <a:endParaRPr sz="2400"/>
            </a:p>
            <a:p>
              <a:pPr defTabSz="914400">
                <a:defRPr b="1" sz="3200">
                  <a:latin typeface="+mn-lt"/>
                  <a:ea typeface="+mn-ea"/>
                  <a:cs typeface="+mn-cs"/>
                  <a:sym typeface="Arial"/>
                </a:defRPr>
              </a:pPr>
            </a:p>
            <a:p>
              <a:pPr defTabSz="914400">
                <a:defRPr b="1" sz="3200">
                  <a:latin typeface="+mn-lt"/>
                  <a:ea typeface="+mn-ea"/>
                  <a:cs typeface="+mn-cs"/>
                  <a:sym typeface="Arial"/>
                </a:defRPr>
              </a:pPr>
              <a:r>
                <a:t>Parameter server</a:t>
              </a:r>
            </a:p>
            <a:p>
              <a:pPr defTabSz="914400">
                <a:defRPr b="1" sz="3200">
                  <a:latin typeface="+mn-lt"/>
                  <a:ea typeface="+mn-ea"/>
                  <a:cs typeface="+mn-cs"/>
                  <a:sym typeface="Arial"/>
                </a:defRPr>
              </a:pPr>
            </a:p>
          </p:txBody>
        </p:sp>
        <p:sp>
          <p:nvSpPr>
            <p:cNvPr id="216" name="Shape 216"/>
            <p:cNvSpPr/>
            <p:nvPr/>
          </p:nvSpPr>
          <p:spPr>
            <a:xfrm>
              <a:off x="445549" y="1605666"/>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17" name="Shape 217"/>
            <p:cNvSpPr/>
            <p:nvPr/>
          </p:nvSpPr>
          <p:spPr>
            <a:xfrm>
              <a:off x="445549" y="2915432"/>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18" name="Shape 218"/>
            <p:cNvSpPr/>
            <p:nvPr/>
          </p:nvSpPr>
          <p:spPr>
            <a:xfrm>
              <a:off x="445549" y="4199244"/>
              <a:ext cx="1455114" cy="1"/>
            </a:xfrm>
            <a:prstGeom prst="line">
              <a:avLst/>
            </a:prstGeom>
            <a:solidFill>
              <a:srgbClr val="00CC99"/>
            </a:solidFill>
            <a:ln w="63500" cap="flat">
              <a:solidFill>
                <a:srgbClr val="C00000"/>
              </a:solidFill>
              <a:prstDash val="solid"/>
              <a:roun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p>
          </p:txBody>
        </p:sp>
        <p:sp>
          <p:nvSpPr>
            <p:cNvPr id="219" name="Shape 219"/>
            <p:cNvSpPr/>
            <p:nvPr/>
          </p:nvSpPr>
          <p:spPr>
            <a:xfrm>
              <a:off x="3737543" y="2016634"/>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20" name="Shape 220"/>
            <p:cNvSpPr/>
            <p:nvPr/>
          </p:nvSpPr>
          <p:spPr>
            <a:xfrm>
              <a:off x="3972484" y="2063859"/>
              <a:ext cx="240550" cy="730768"/>
            </a:xfrm>
            <a:custGeom>
              <a:avLst/>
              <a:gdLst/>
              <a:ahLst/>
              <a:cxnLst>
                <a:cxn ang="0">
                  <a:pos x="wd2" y="hd2"/>
                </a:cxn>
                <a:cxn ang="5400000">
                  <a:pos x="wd2" y="hd2"/>
                </a:cxn>
                <a:cxn ang="10800000">
                  <a:pos x="wd2" y="hd2"/>
                </a:cxn>
                <a:cxn ang="16200000">
                  <a:pos x="wd2" y="hd2"/>
                </a:cxn>
              </a:cxnLst>
              <a:rect l="0" t="0" r="r" b="b"/>
              <a:pathLst>
                <a:path w="21379" h="21600" fill="norm" stroke="1"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21" name="Shape 221"/>
            <p:cNvSpPr/>
            <p:nvPr/>
          </p:nvSpPr>
          <p:spPr>
            <a:xfrm>
              <a:off x="3722018" y="616077"/>
              <a:ext cx="1175378" cy="878695"/>
            </a:xfrm>
            <a:prstGeom prst="roundRect">
              <a:avLst>
                <a:gd name="adj" fmla="val 16667"/>
              </a:avLst>
            </a:prstGeom>
            <a:solidFill>
              <a:srgbClr val="0070C0">
                <a:alpha val="45000"/>
              </a:srgbClr>
            </a:solidFill>
            <a:ln w="254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sp>
          <p:nvSpPr>
            <p:cNvPr id="222" name="Shape 222"/>
            <p:cNvSpPr/>
            <p:nvPr/>
          </p:nvSpPr>
          <p:spPr>
            <a:xfrm>
              <a:off x="3956959" y="663302"/>
              <a:ext cx="240550" cy="730768"/>
            </a:xfrm>
            <a:custGeom>
              <a:avLst/>
              <a:gdLst/>
              <a:ahLst/>
              <a:cxnLst>
                <a:cxn ang="0">
                  <a:pos x="wd2" y="hd2"/>
                </a:cxn>
                <a:cxn ang="5400000">
                  <a:pos x="wd2" y="hd2"/>
                </a:cxn>
                <a:cxn ang="10800000">
                  <a:pos x="wd2" y="hd2"/>
                </a:cxn>
                <a:cxn ang="16200000">
                  <a:pos x="wd2" y="hd2"/>
                </a:cxn>
              </a:cxnLst>
              <a:rect l="0" t="0" r="r" b="b"/>
              <a:pathLst>
                <a:path w="21379" h="21600" fill="norm" stroke="1" extrusionOk="0">
                  <a:moveTo>
                    <a:pt x="0" y="0"/>
                  </a:moveTo>
                  <a:cubicBezTo>
                    <a:pt x="9909" y="971"/>
                    <a:pt x="19819" y="1942"/>
                    <a:pt x="20041" y="2842"/>
                  </a:cubicBezTo>
                  <a:cubicBezTo>
                    <a:pt x="20264" y="3742"/>
                    <a:pt x="1113" y="4405"/>
                    <a:pt x="1336" y="5400"/>
                  </a:cubicBezTo>
                  <a:cubicBezTo>
                    <a:pt x="1559" y="6395"/>
                    <a:pt x="21377" y="7768"/>
                    <a:pt x="21377" y="8811"/>
                  </a:cubicBezTo>
                  <a:cubicBezTo>
                    <a:pt x="21377" y="9853"/>
                    <a:pt x="1336" y="10563"/>
                    <a:pt x="1336" y="11653"/>
                  </a:cubicBezTo>
                  <a:cubicBezTo>
                    <a:pt x="1336" y="12742"/>
                    <a:pt x="21600" y="14116"/>
                    <a:pt x="21377" y="15347"/>
                  </a:cubicBezTo>
                  <a:cubicBezTo>
                    <a:pt x="21155" y="16579"/>
                    <a:pt x="0" y="18000"/>
                    <a:pt x="0" y="19042"/>
                  </a:cubicBezTo>
                  <a:cubicBezTo>
                    <a:pt x="0" y="20084"/>
                    <a:pt x="10689" y="20842"/>
                    <a:pt x="21377" y="21600"/>
                  </a:cubicBezTo>
                </a:path>
              </a:pathLst>
            </a:custGeom>
            <a:noFill/>
            <a:ln w="38100" cap="flat">
              <a:solidFill>
                <a:srgbClr val="000000"/>
              </a:solidFill>
              <a:prstDash val="solid"/>
              <a:round/>
            </a:ln>
            <a:effectLst/>
          </p:spPr>
          <p:txBody>
            <a:bodyPr wrap="square" lIns="45719" tIns="45719" rIns="45719" bIns="45719" numCol="1" anchor="t">
              <a:noAutofit/>
            </a:bodyPr>
            <a:lstStyle/>
            <a:p>
              <a:pPr algn="l" defTabSz="914400">
                <a:defRPr b="1" sz="3200">
                  <a:latin typeface="+mn-lt"/>
                  <a:ea typeface="+mn-ea"/>
                  <a:cs typeface="+mn-cs"/>
                  <a:sym typeface="Arial"/>
                </a:defRPr>
              </a:pPr>
            </a:p>
          </p:txBody>
        </p:sp>
      </p:grpSp>
      <p:sp>
        <p:nvSpPr>
          <p:cNvPr id="224" name="Shape 224"/>
          <p:cNvSpPr/>
          <p:nvPr/>
        </p:nvSpPr>
        <p:spPr>
          <a:xfrm>
            <a:off x="555173" y="6530606"/>
            <a:ext cx="3692794" cy="1126566"/>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lgn="l" defTabSz="914400">
              <a:defRPr b="1" sz="3000">
                <a:latin typeface="+mn-lt"/>
                <a:ea typeface="+mn-ea"/>
                <a:cs typeface="+mn-cs"/>
                <a:sym typeface="Arial"/>
              </a:defRPr>
            </a:pPr>
            <a:r>
              <a:t>    </a:t>
            </a:r>
            <a:r>
              <a:t>Input data</a:t>
            </a:r>
          </a:p>
          <a:p>
            <a:pPr algn="l" defTabSz="914400">
              <a:defRPr b="1" sz="3000">
                <a:latin typeface="+mn-lt"/>
                <a:ea typeface="+mn-ea"/>
                <a:cs typeface="+mn-cs"/>
                <a:sym typeface="Arial"/>
              </a:defRPr>
            </a:pPr>
            <a:r>
              <a:t> (training data)</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Parallelization Models</a:t>
            </a:r>
          </a:p>
        </p:txBody>
      </p:sp>
      <p:sp>
        <p:nvSpPr>
          <p:cNvPr id="229" name="Shape 229"/>
          <p:cNvSpPr/>
          <p:nvPr>
            <p:ph type="body" sz="quarter" idx="1"/>
          </p:nvPr>
        </p:nvSpPr>
        <p:spPr>
          <a:xfrm>
            <a:off x="368300" y="1562100"/>
            <a:ext cx="12280900" cy="703769"/>
          </a:xfrm>
          <a:prstGeom prst="rect">
            <a:avLst/>
          </a:prstGeom>
        </p:spPr>
        <p:txBody>
          <a:bodyPr/>
          <a:lstStyle>
            <a:lvl1pPr marL="807357" indent="-489857"/>
          </a:lstStyle>
          <a:p>
            <a:pPr/>
            <a:r>
              <a:t>BSP: wait at each clock(barrier)</a:t>
            </a:r>
          </a:p>
        </p:txBody>
      </p:sp>
      <p:sp>
        <p:nvSpPr>
          <p:cNvPr id="230" name="Shape 230"/>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1" name="ssp.pdf"/>
          <p:cNvPicPr>
            <a:picLocks noChangeAspect="1"/>
          </p:cNvPicPr>
          <p:nvPr/>
        </p:nvPicPr>
        <p:blipFill>
          <a:blip r:embed="rId3">
            <a:extLst/>
          </a:blip>
          <a:stretch>
            <a:fillRect/>
          </a:stretch>
        </p:blipFill>
        <p:spPr>
          <a:xfrm>
            <a:off x="2945577" y="3993564"/>
            <a:ext cx="7556330" cy="5076341"/>
          </a:xfrm>
          <a:prstGeom prst="rect">
            <a:avLst/>
          </a:prstGeom>
          <a:ln w="12700">
            <a:miter lim="400000"/>
          </a:ln>
        </p:spPr>
      </p:pic>
      <p:sp>
        <p:nvSpPr>
          <p:cNvPr id="232" name="Shape 232"/>
          <p:cNvSpPr/>
          <p:nvPr/>
        </p:nvSpPr>
        <p:spPr>
          <a:xfrm>
            <a:off x="360933" y="2418012"/>
            <a:ext cx="8525994" cy="6937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807357" indent="-489857" algn="l">
              <a:spcBef>
                <a:spcPts val="2400"/>
              </a:spcBef>
              <a:buSzPct val="110000"/>
              <a:buChar char="•"/>
              <a:defRPr>
                <a:latin typeface="+mn-lt"/>
                <a:ea typeface="+mn-ea"/>
                <a:cs typeface="+mn-cs"/>
                <a:sym typeface="Arial"/>
              </a:defRPr>
            </a:lvl1pPr>
          </a:lstStyle>
          <a:p>
            <a:pPr/>
            <a:r>
              <a:t>SSP: fastest &lt;= slack + slowest </a:t>
            </a:r>
          </a:p>
        </p:txBody>
      </p:sp>
      <p:sp>
        <p:nvSpPr>
          <p:cNvPr id="233" name="Shape 233"/>
          <p:cNvSpPr/>
          <p:nvPr/>
        </p:nvSpPr>
        <p:spPr>
          <a:xfrm>
            <a:off x="329223" y="3205788"/>
            <a:ext cx="12010023" cy="6937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807357" indent="-489857" algn="l">
              <a:spcBef>
                <a:spcPts val="2400"/>
              </a:spcBef>
              <a:buSzPct val="110000"/>
              <a:buChar char="•"/>
              <a:defRPr>
                <a:latin typeface="+mn-lt"/>
                <a:ea typeface="+mn-ea"/>
                <a:cs typeface="+mn-cs"/>
                <a:sym typeface="Arial"/>
              </a:defRPr>
            </a:lvl1pPr>
          </a:lstStyle>
          <a:p>
            <a:pPr/>
            <a:r>
              <a:t>Increase in Slack bound lowers quality of work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3"/>
      <p:bldP build="whole" bldLvl="1" animBg="1" rev="0" advAuto="0" spid="231" grpId="2"/>
      <p:bldP build="whole" bldLvl="1" animBg="1" rev="0" advAuto="0" spid="232"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Origin of Stragglers </a:t>
            </a:r>
          </a:p>
        </p:txBody>
      </p:sp>
      <p:sp>
        <p:nvSpPr>
          <p:cNvPr id="238" name="Shape 238"/>
          <p:cNvSpPr/>
          <p:nvPr>
            <p:ph type="body" idx="1"/>
          </p:nvPr>
        </p:nvSpPr>
        <p:spPr>
          <a:prstGeom prst="rect">
            <a:avLst/>
          </a:prstGeom>
        </p:spPr>
        <p:txBody>
          <a:bodyPr/>
          <a:lstStyle/>
          <a:p>
            <a:pPr/>
            <a:r>
              <a:t>One worker slower than others</a:t>
            </a:r>
          </a:p>
          <a:p>
            <a:pPr/>
            <a:r>
              <a:t>Short Term Causes  </a:t>
            </a:r>
          </a:p>
          <a:p>
            <a:pPr lvl="1"/>
            <a:r>
              <a:t>Garbage collection, Objective function computation (computing stopping criteria), resource contention</a:t>
            </a:r>
          </a:p>
          <a:p>
            <a:pPr/>
            <a:r>
              <a:t>Long Term Causes</a:t>
            </a:r>
          </a:p>
          <a:p>
            <a:pPr lvl="1"/>
            <a:r>
              <a:t>Load imbalance, heterogeneity of hardware  </a:t>
            </a:r>
          </a:p>
        </p:txBody>
      </p:sp>
      <p:sp>
        <p:nvSpPr>
          <p:cNvPr id="239" name="Shape 239"/>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xfrm>
            <a:off x="19050" y="247663"/>
            <a:ext cx="12966700" cy="1104901"/>
          </a:xfrm>
          <a:prstGeom prst="rect">
            <a:avLst/>
          </a:prstGeom>
        </p:spPr>
        <p:txBody>
          <a:bodyPr/>
          <a:lstStyle/>
          <a:p>
            <a:pPr/>
            <a:r>
              <a:t>Effect of Stragglers</a:t>
            </a:r>
          </a:p>
        </p:txBody>
      </p:sp>
      <p:sp>
        <p:nvSpPr>
          <p:cNvPr id="244" name="Shape 244"/>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5" name="Shape 245"/>
          <p:cNvSpPr/>
          <p:nvPr/>
        </p:nvSpPr>
        <p:spPr>
          <a:xfrm>
            <a:off x="627876" y="1662639"/>
            <a:ext cx="1216673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700"/>
            </a:lvl1pPr>
          </a:lstStyle>
          <a:p>
            <a:pPr/>
            <a:r>
              <a:t>Emulating the effect of stragglers by injecting artificial stragglers</a:t>
            </a:r>
          </a:p>
        </p:txBody>
      </p:sp>
      <p:pic>
        <p:nvPicPr>
          <p:cNvPr id="246" name="p8_2.pdf"/>
          <p:cNvPicPr>
            <a:picLocks noChangeAspect="1"/>
          </p:cNvPicPr>
          <p:nvPr/>
        </p:nvPicPr>
        <p:blipFill>
          <a:blip r:embed="rId3">
            <a:extLst/>
          </a:blip>
          <a:stretch>
            <a:fillRect/>
          </a:stretch>
        </p:blipFill>
        <p:spPr>
          <a:xfrm>
            <a:off x="509219" y="2631095"/>
            <a:ext cx="12107061" cy="5858625"/>
          </a:xfrm>
          <a:prstGeom prst="rect">
            <a:avLst/>
          </a:prstGeom>
          <a:ln w="12700">
            <a:miter lim="400000"/>
          </a:ln>
        </p:spPr>
      </p:pic>
      <p:pic>
        <p:nvPicPr>
          <p:cNvPr id="247" name="p8_3.pdf"/>
          <p:cNvPicPr>
            <a:picLocks noChangeAspect="1"/>
          </p:cNvPicPr>
          <p:nvPr/>
        </p:nvPicPr>
        <p:blipFill>
          <a:blip r:embed="rId4">
            <a:extLst/>
          </a:blip>
          <a:stretch>
            <a:fillRect/>
          </a:stretch>
        </p:blipFill>
        <p:spPr>
          <a:xfrm>
            <a:off x="508000" y="2628900"/>
            <a:ext cx="12159572" cy="5854700"/>
          </a:xfrm>
          <a:prstGeom prst="rect">
            <a:avLst/>
          </a:prstGeom>
          <a:ln w="12700">
            <a:miter lim="400000"/>
          </a:ln>
        </p:spPr>
      </p:pic>
      <p:pic>
        <p:nvPicPr>
          <p:cNvPr id="248" name="p8_4.pdf"/>
          <p:cNvPicPr>
            <a:picLocks noChangeAspect="1"/>
          </p:cNvPicPr>
          <p:nvPr/>
        </p:nvPicPr>
        <p:blipFill>
          <a:blip r:embed="rId5">
            <a:extLst/>
          </a:blip>
          <a:stretch>
            <a:fillRect/>
          </a:stretch>
        </p:blipFill>
        <p:spPr>
          <a:xfrm>
            <a:off x="508000" y="2628900"/>
            <a:ext cx="12155879" cy="58547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46"/>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4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247"/>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1"/>
      <p:bldP build="whole" bldLvl="1" animBg="1" rev="0" advAuto="0" spid="247" grpId="2"/>
      <p:bldP build="whole" bldLvl="1" animBg="1" rev="0" advAuto="0" spid="247" grpId="3"/>
      <p:bldP build="whole" bldLvl="1" animBg="1" rev="0" advAuto="0" spid="248" grpId="4"/>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Quick Preview of our Results</a:t>
            </a:r>
          </a:p>
        </p:txBody>
      </p:sp>
      <p:sp>
        <p:nvSpPr>
          <p:cNvPr id="253" name="Shape 253"/>
          <p:cNvSpPr/>
          <p:nvPr>
            <p:ph type="sldNum" sz="quarter" idx="2"/>
          </p:nvPr>
        </p:nvSpPr>
        <p:spPr>
          <a:xfrm>
            <a:off x="6382394" y="9105900"/>
            <a:ext cx="227312" cy="3235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4" name="speed_no_bsp_rr.pdf"/>
          <p:cNvPicPr>
            <a:picLocks noChangeAspect="1"/>
          </p:cNvPicPr>
          <p:nvPr/>
        </p:nvPicPr>
        <p:blipFill>
          <a:blip r:embed="rId2">
            <a:extLst/>
          </a:blip>
          <a:stretch>
            <a:fillRect/>
          </a:stretch>
        </p:blipFill>
        <p:spPr>
          <a:xfrm>
            <a:off x="830206" y="2199845"/>
            <a:ext cx="12124548" cy="5890055"/>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jpeg"/></Relationships>

</file>

<file path=ppt/theme/_rels/theme2.xml.rels><?xml version="1.0" encoding="UTF-8" standalone="yes"?><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000000"/>
          </a:solidFill>
          <a:prstDash val="solid"/>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