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EVALUATE!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dl.cmu.edu" TargetMode="Externa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33393" y="1333506"/>
            <a:ext cx="11925655" cy="8"/>
          </a:xfrm>
          <a:prstGeom prst="line">
            <a:avLst/>
          </a:prstGeom>
          <a:ln w="381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33400" y="9055100"/>
            <a:ext cx="11925655" cy="7"/>
          </a:xfrm>
          <a:prstGeom prst="line">
            <a:avLst/>
          </a:prstGeom>
          <a:ln w="635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458322" y="8343900"/>
            <a:ext cx="22098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Carnegie Mellon</a:t>
            </a:r>
          </a:p>
        </p:txBody>
      </p:sp>
      <p:sp>
        <p:nvSpPr>
          <p:cNvPr id="29" name="Shape 29"/>
          <p:cNvSpPr/>
          <p:nvPr/>
        </p:nvSpPr>
        <p:spPr>
          <a:xfrm>
            <a:off x="471022" y="8686800"/>
            <a:ext cx="29845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solidFill>
                  <a:srgbClr val="356C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Parallel Data Laboratory</a:t>
            </a:r>
          </a:p>
        </p:txBody>
      </p:sp>
      <p:sp>
        <p:nvSpPr>
          <p:cNvPr id="30" name="Shape 30"/>
          <p:cNvSpPr/>
          <p:nvPr/>
        </p:nvSpPr>
        <p:spPr>
          <a:xfrm>
            <a:off x="505097" y="9067800"/>
            <a:ext cx="200195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http://www.pdl.cmu.edu</a:t>
            </a:r>
            <a:r>
              <a:t>/</a:t>
            </a:r>
          </a:p>
        </p:txBody>
      </p:sp>
      <p:sp>
        <p:nvSpPr>
          <p:cNvPr id="31" name="Shape 31"/>
          <p:cNvSpPr/>
          <p:nvPr/>
        </p:nvSpPr>
        <p:spPr>
          <a:xfrm>
            <a:off x="9662380" y="9067800"/>
            <a:ext cx="286438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Aaron Harlap </a:t>
            </a:r>
            <a:r>
              <a:t>© </a:t>
            </a:r>
            <a:r>
              <a:t>October 17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25400" y="254000"/>
            <a:ext cx="12966700" cy="1104900"/>
          </a:xfrm>
          <a:prstGeom prst="rect">
            <a:avLst/>
          </a:prstGeom>
        </p:spPr>
        <p:txBody>
          <a:bodyPr anchor="ctr"/>
          <a:lstStyle>
            <a:lvl1pPr>
              <a:defRPr sz="65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5600" y="1562100"/>
            <a:ext cx="12280900" cy="5715000"/>
          </a:xfrm>
          <a:prstGeom prst="rect">
            <a:avLst/>
          </a:prstGeom>
        </p:spPr>
        <p:txBody>
          <a:bodyPr/>
          <a:lstStyle>
            <a:lvl1pPr marL="889000" indent="-571500" algn="l">
              <a:spcBef>
                <a:spcPts val="2400"/>
              </a:spcBef>
              <a:buSzPct val="110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10000"/>
              <a:buChar char="•"/>
              <a:defRPr sz="3600"/>
            </a:lvl2pPr>
            <a:lvl3pPr marL="1778000" indent="-571500" algn="l">
              <a:spcBef>
                <a:spcPts val="2400"/>
              </a:spcBef>
              <a:buSzPct val="110000"/>
              <a:buChar char="-"/>
              <a:defRPr>
                <a:latin typeface="+mn-lt"/>
                <a:ea typeface="+mn-ea"/>
                <a:cs typeface="+mn-cs"/>
                <a:sym typeface="Arial"/>
              </a:defRPr>
            </a:lvl3pPr>
            <a:lvl4pPr marL="2222500" indent="-571500" algn="l">
              <a:spcBef>
                <a:spcPts val="2400"/>
              </a:spcBef>
              <a:buSzPct val="110000"/>
              <a:buChar char="•"/>
              <a:defRPr sz="3200">
                <a:latin typeface="+mn-lt"/>
                <a:ea typeface="+mn-ea"/>
                <a:cs typeface="+mn-cs"/>
                <a:sym typeface="Arial"/>
              </a:defRPr>
            </a:lvl4pPr>
            <a:lvl5pPr marL="2667000" indent="-571500" algn="l">
              <a:spcBef>
                <a:spcPts val="2400"/>
              </a:spcBef>
              <a:buSzPct val="110000"/>
              <a:buChar char="-"/>
              <a:defRPr sz="3200"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6325889" y="9105900"/>
            <a:ext cx="340322" cy="32355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anchor="ctr"/>
          <a:lstStyle>
            <a:lvl1pPr>
              <a:defRPr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 sz="3400"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 sz="3400"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33393" y="1333506"/>
            <a:ext cx="11925655" cy="8"/>
          </a:xfrm>
          <a:prstGeom prst="line">
            <a:avLst/>
          </a:prstGeom>
          <a:ln w="381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3556673" y="6977503"/>
            <a:ext cx="5430765" cy="829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PARALLEL DATA LABORATORY</a:t>
            </a:r>
          </a:p>
          <a:p>
            <a:pPr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t>Carnegie Mellon University</a:t>
            </a:r>
          </a:p>
        </p:txBody>
      </p:sp>
      <p:sp>
        <p:nvSpPr>
          <p:cNvPr id="4" name="Shape 4"/>
          <p:cNvSpPr/>
          <p:nvPr/>
        </p:nvSpPr>
        <p:spPr>
          <a:xfrm>
            <a:off x="533400" y="9055100"/>
            <a:ext cx="11925655" cy="7"/>
          </a:xfrm>
          <a:prstGeom prst="line">
            <a:avLst/>
          </a:prstGeom>
          <a:ln w="63500">
            <a:solidFill>
              <a:srgbClr val="356CA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458322" y="8343900"/>
            <a:ext cx="22098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Carnegie Mellon</a:t>
            </a:r>
          </a:p>
        </p:txBody>
      </p:sp>
      <p:sp>
        <p:nvSpPr>
          <p:cNvPr id="6" name="Shape 6"/>
          <p:cNvSpPr/>
          <p:nvPr/>
        </p:nvSpPr>
        <p:spPr>
          <a:xfrm>
            <a:off x="471022" y="8686800"/>
            <a:ext cx="29845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solidFill>
                  <a:srgbClr val="356C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Parallel Data Laboratory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46100" y="2463800"/>
            <a:ext cx="119253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282700" y="4838700"/>
            <a:ext cx="104648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defRPr sz="4000"/>
            </a:lvl2pPr>
            <a:lvl3pPr>
              <a:defRPr sz="3600"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 sz="3600"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 sz="36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/>
          <p:nvPr/>
        </p:nvSpPr>
        <p:spPr>
          <a:xfrm>
            <a:off x="4957196" y="7772399"/>
            <a:ext cx="2629719" cy="42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Microsoft Research*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56CA9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55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711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066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422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595066" y="1879559"/>
            <a:ext cx="12313369" cy="2432145"/>
          </a:xfrm>
          <a:prstGeom prst="rect">
            <a:avLst/>
          </a:prstGeom>
        </p:spPr>
        <p:txBody>
          <a:bodyPr/>
          <a:lstStyle/>
          <a:p>
            <a:pPr>
              <a:defRPr sz="7800"/>
            </a:pPr>
            <a:r>
              <a:t>PipeDream: </a:t>
            </a:r>
          </a:p>
          <a:p>
            <a:pPr>
              <a:defRPr sz="5500"/>
            </a:pPr>
            <a:r>
              <a:t>Pipeline Parallelism for DNN Training     </a:t>
            </a:r>
          </a:p>
        </p:txBody>
      </p:sp>
      <p:sp>
        <p:nvSpPr>
          <p:cNvPr id="133" name="Shape 13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Aaron Harlap, Deepak Narayanan, Amar Phanishayee*, Vivek Seshadri*, Greg Ganger, Phil Gibbons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More Interesting Details</a:t>
            </a:r>
          </a:p>
        </p:txBody>
      </p:sp>
      <p:sp>
        <p:nvSpPr>
          <p:cNvPr id="713" name="Shape 713"/>
          <p:cNvSpPr/>
          <p:nvPr>
            <p:ph type="body" idx="1"/>
          </p:nvPr>
        </p:nvSpPr>
        <p:spPr>
          <a:xfrm>
            <a:off x="355600" y="1562100"/>
            <a:ext cx="12280900" cy="6629400"/>
          </a:xfrm>
          <a:prstGeom prst="rect">
            <a:avLst/>
          </a:prstGeom>
        </p:spPr>
        <p:txBody>
          <a:bodyPr/>
          <a:lstStyle/>
          <a:p>
            <a:pPr/>
            <a:r>
              <a:t>Staleness vs Speed trade-off </a:t>
            </a:r>
          </a:p>
          <a:p>
            <a:pPr/>
            <a:r>
              <a:t>How staleness in pipelining is different from data-parallel staleness</a:t>
            </a:r>
          </a:p>
          <a:p>
            <a:pPr/>
            <a:r>
              <a:t>How to divide works amongst machines</a:t>
            </a:r>
          </a:p>
          <a:p>
            <a:pPr/>
            <a:r>
              <a:t>GPU Memory Management</a:t>
            </a:r>
          </a:p>
          <a:p>
            <a:pPr/>
            <a:r>
              <a:t>This and more at our poster! </a:t>
            </a:r>
          </a:p>
        </p:txBody>
      </p:sp>
      <p:sp>
        <p:nvSpPr>
          <p:cNvPr id="714" name="Shape 7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717" name="Shape 7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way to parallelize for DNN training</a:t>
            </a:r>
          </a:p>
          <a:p>
            <a:pPr/>
            <a:r>
              <a:t>Communicate layer activations instead of model parameters</a:t>
            </a:r>
          </a:p>
          <a:p>
            <a:pPr/>
            <a:r>
              <a:t>Improves over data-parallel for networks w/ large solution state</a:t>
            </a:r>
          </a:p>
        </p:txBody>
      </p:sp>
      <p:sp>
        <p:nvSpPr>
          <p:cNvPr id="718" name="Shape 718"/>
          <p:cNvSpPr/>
          <p:nvPr>
            <p:ph type="sldNum" sz="quarter" idx="2"/>
          </p:nvPr>
        </p:nvSpPr>
        <p:spPr>
          <a:xfrm>
            <a:off x="6333430" y="9105900"/>
            <a:ext cx="325240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DNN 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" name="image6-624x1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299704" y="2882719"/>
            <a:ext cx="12405392" cy="34194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 149"/>
          <p:cNvGrpSpPr/>
          <p:nvPr/>
        </p:nvGrpSpPr>
        <p:grpSpPr>
          <a:xfrm>
            <a:off x="2853837" y="5077012"/>
            <a:ext cx="2406682" cy="2959001"/>
            <a:chOff x="0" y="0"/>
            <a:chExt cx="2406680" cy="2959000"/>
          </a:xfrm>
        </p:grpSpPr>
        <p:sp>
          <p:nvSpPr>
            <p:cNvPr id="138" name="Shape 138"/>
            <p:cNvSpPr/>
            <p:nvPr/>
          </p:nvSpPr>
          <p:spPr>
            <a:xfrm>
              <a:off x="1056813" y="377637"/>
              <a:ext cx="346820" cy="3429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056813" y="831750"/>
              <a:ext cx="346820" cy="3429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056813" y="2194088"/>
              <a:ext cx="346820" cy="3429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056813" y="2616100"/>
              <a:ext cx="346820" cy="3429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206614" y="1386554"/>
              <a:ext cx="47218" cy="3810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206614" y="1560543"/>
              <a:ext cx="47218" cy="3810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206614" y="1778893"/>
              <a:ext cx="47218" cy="3810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206614" y="1946751"/>
              <a:ext cx="47218" cy="3810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255930" y="0"/>
              <a:ext cx="1150751" cy="238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0" y="5519"/>
              <a:ext cx="1266942" cy="235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2658" y="1393812"/>
              <a:ext cx="96232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1000s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781988" y="4317482"/>
            <a:ext cx="122537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</a:t>
            </a:r>
          </a:p>
        </p:txBody>
      </p:sp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DNN - How they Work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bill-belichick-050917-getty-ftr_8idm5s4wzx6d1gzyaf09cc47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28" y="3432106"/>
            <a:ext cx="3099700" cy="24946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oup 159"/>
          <p:cNvGrpSpPr/>
          <p:nvPr/>
        </p:nvGrpSpPr>
        <p:grpSpPr>
          <a:xfrm>
            <a:off x="10549705" y="3432106"/>
            <a:ext cx="1933539" cy="2771951"/>
            <a:chOff x="0" y="0"/>
            <a:chExt cx="1933537" cy="2771950"/>
          </a:xfrm>
        </p:grpSpPr>
        <p:sp>
          <p:nvSpPr>
            <p:cNvPr id="157" name="Shape 157"/>
            <p:cNvSpPr/>
            <p:nvPr/>
          </p:nvSpPr>
          <p:spPr>
            <a:xfrm>
              <a:off x="-1" y="0"/>
              <a:ext cx="1933539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Yes: 99%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60684" y="2048050"/>
              <a:ext cx="1812170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No:  1%</a:t>
              </a:r>
            </a:p>
          </p:txBody>
        </p:sp>
      </p:grpSp>
      <p:sp>
        <p:nvSpPr>
          <p:cNvPr id="160" name="Shape 160"/>
          <p:cNvSpPr/>
          <p:nvPr/>
        </p:nvSpPr>
        <p:spPr>
          <a:xfrm>
            <a:off x="8523475" y="2030384"/>
            <a:ext cx="417184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Good NFL Coach?</a:t>
            </a:r>
          </a:p>
        </p:txBody>
      </p:sp>
      <p:pic>
        <p:nvPicPr>
          <p:cNvPr id="161" name="tomlin.jpg"/>
          <p:cNvPicPr>
            <a:picLocks noChangeAspect="1"/>
          </p:cNvPicPr>
          <p:nvPr/>
        </p:nvPicPr>
        <p:blipFill>
          <a:blip r:embed="rId3">
            <a:extLst/>
          </a:blip>
          <a:srcRect l="11490" t="440" r="0" b="0"/>
          <a:stretch>
            <a:fillRect/>
          </a:stretch>
        </p:blipFill>
        <p:spPr>
          <a:xfrm>
            <a:off x="207793" y="3509445"/>
            <a:ext cx="3128008" cy="23398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 164"/>
          <p:cNvGrpSpPr/>
          <p:nvPr/>
        </p:nvGrpSpPr>
        <p:grpSpPr>
          <a:xfrm>
            <a:off x="10477040" y="3432106"/>
            <a:ext cx="2078869" cy="2771951"/>
            <a:chOff x="-72665" y="0"/>
            <a:chExt cx="2078868" cy="2771950"/>
          </a:xfrm>
        </p:grpSpPr>
        <p:sp>
          <p:nvSpPr>
            <p:cNvPr id="162" name="Shape 162"/>
            <p:cNvSpPr/>
            <p:nvPr/>
          </p:nvSpPr>
          <p:spPr>
            <a:xfrm>
              <a:off x="-1" y="0"/>
              <a:ext cx="1933539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Yes: 12%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-72666" y="2048050"/>
              <a:ext cx="2078870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No:  88%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3476256" y="2200810"/>
            <a:ext cx="6846256" cy="4957245"/>
            <a:chOff x="0" y="0"/>
            <a:chExt cx="6846255" cy="4957243"/>
          </a:xfrm>
        </p:grpSpPr>
        <p:sp>
          <p:nvSpPr>
            <p:cNvPr id="165" name="Shape 165"/>
            <p:cNvSpPr/>
            <p:nvPr/>
          </p:nvSpPr>
          <p:spPr>
            <a:xfrm>
              <a:off x="0" y="1077615"/>
              <a:ext cx="758415" cy="75721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2100015"/>
              <a:ext cx="758415" cy="75721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3122414"/>
              <a:ext cx="758415" cy="757215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521325" y="3729214"/>
              <a:ext cx="758415" cy="757215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21325" y="532140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21325" y="1597831"/>
              <a:ext cx="758415" cy="757215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21325" y="2663523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 flipV="1">
              <a:off x="767994" y="1032091"/>
              <a:ext cx="787429" cy="38965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042651" y="4200030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042651" y="1001898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042651" y="2068647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042651" y="3134338"/>
              <a:ext cx="758415" cy="757215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563977" y="3755530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563977" y="558456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563977" y="1624147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563977" y="2689838"/>
              <a:ext cx="758415" cy="757215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087841" y="1610531"/>
              <a:ext cx="758415" cy="757215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087128" y="2684745"/>
              <a:ext cx="758415" cy="757214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042651" y="0"/>
              <a:ext cx="758415" cy="75721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760878" y="1415453"/>
              <a:ext cx="779314" cy="59629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760707" y="1419448"/>
              <a:ext cx="784500" cy="163576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750425" y="1420316"/>
              <a:ext cx="790177" cy="25488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 flipV="1">
              <a:off x="767684" y="1041706"/>
              <a:ext cx="784427" cy="14317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 flipV="1">
              <a:off x="767684" y="2020012"/>
              <a:ext cx="777499" cy="45345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60707" y="2473466"/>
              <a:ext cx="779569" cy="582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60707" y="2474156"/>
              <a:ext cx="798593" cy="152044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 flipV="1">
              <a:off x="760707" y="1038484"/>
              <a:ext cx="793165" cy="24771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 flipV="1">
              <a:off x="767684" y="3052061"/>
              <a:ext cx="775936" cy="4636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 flipV="1">
              <a:off x="767684" y="2007635"/>
              <a:ext cx="767645" cy="15232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54849" y="3517608"/>
              <a:ext cx="802923" cy="453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 flipV="1">
              <a:off x="2275308" y="508851"/>
              <a:ext cx="799035" cy="38677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279194" y="896388"/>
              <a:ext cx="754833" cy="49041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2271851" y="896388"/>
              <a:ext cx="769150" cy="15513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2279194" y="896388"/>
              <a:ext cx="754917" cy="26246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275988" y="890017"/>
              <a:ext cx="766716" cy="369430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 flipV="1">
              <a:off x="2281592" y="505761"/>
              <a:ext cx="789168" cy="14444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 flipV="1">
              <a:off x="2282506" y="1385904"/>
              <a:ext cx="751794" cy="5642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282506" y="1950189"/>
              <a:ext cx="760808" cy="4899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275308" y="1954892"/>
              <a:ext cx="763573" cy="156614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282506" y="1950188"/>
              <a:ext cx="760303" cy="26308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 flipV="1">
              <a:off x="2282506" y="518139"/>
              <a:ext cx="797617" cy="253082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2273007" y="1392794"/>
              <a:ext cx="767524" cy="165986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 flipV="1">
              <a:off x="2273020" y="2443423"/>
              <a:ext cx="766539" cy="6065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273028" y="3052906"/>
              <a:ext cx="767634" cy="46724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273189" y="4110188"/>
              <a:ext cx="765836" cy="46455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273549" y="3059399"/>
              <a:ext cx="765680" cy="15252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 flipV="1">
              <a:off x="2273549" y="3522894"/>
              <a:ext cx="761258" cy="590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 flipV="1">
              <a:off x="2273243" y="2441345"/>
              <a:ext cx="767478" cy="16723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 flipV="1">
              <a:off x="2282434" y="1387730"/>
              <a:ext cx="760219" cy="272591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 flipV="1">
              <a:off x="2275684" y="496735"/>
              <a:ext cx="805169" cy="361654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803294" y="338476"/>
              <a:ext cx="773940" cy="597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805260" y="338476"/>
              <a:ext cx="765280" cy="166264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791966" y="338136"/>
              <a:ext cx="789355" cy="27349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805260" y="343575"/>
              <a:ext cx="747130" cy="37860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 flipV="1">
              <a:off x="3796306" y="938398"/>
              <a:ext cx="780776" cy="4472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796306" y="1385622"/>
              <a:ext cx="780070" cy="6178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806382" y="2406505"/>
              <a:ext cx="767369" cy="6559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806382" y="1393584"/>
              <a:ext cx="774498" cy="16693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794913" y="1391000"/>
              <a:ext cx="777156" cy="27483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 flipV="1">
              <a:off x="3804383" y="929382"/>
              <a:ext cx="772347" cy="148403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 flipV="1">
              <a:off x="3804383" y="1994985"/>
              <a:ext cx="775949" cy="41175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804384" y="2406738"/>
              <a:ext cx="777285" cy="17311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 flipV="1">
              <a:off x="3795738" y="933920"/>
              <a:ext cx="779434" cy="25342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 flipV="1">
              <a:off x="3796781" y="2002754"/>
              <a:ext cx="779229" cy="14654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 flipV="1">
              <a:off x="3804557" y="3070198"/>
              <a:ext cx="776670" cy="40576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806033" y="3470728"/>
              <a:ext cx="768839" cy="66537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 flipV="1">
              <a:off x="3804247" y="4133753"/>
              <a:ext cx="776844" cy="4107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 flipV="1">
              <a:off x="3804247" y="934315"/>
              <a:ext cx="768063" cy="361014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 flipV="1">
              <a:off x="3804247" y="2005718"/>
              <a:ext cx="773467" cy="25344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 flipV="1">
              <a:off x="3796334" y="3063932"/>
              <a:ext cx="778147" cy="147625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5320477" y="929388"/>
              <a:ext cx="766007" cy="105744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5318818" y="935065"/>
              <a:ext cx="764394" cy="213143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 flipV="1">
              <a:off x="5322130" y="1982099"/>
              <a:ext cx="770273" cy="127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329296" y="2001838"/>
              <a:ext cx="760933" cy="105985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328349" y="3067530"/>
              <a:ext cx="78297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 flipV="1">
              <a:off x="5329859" y="1989138"/>
              <a:ext cx="752416" cy="107839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 flipV="1">
              <a:off x="5322912" y="3070072"/>
              <a:ext cx="768140" cy="1063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 flipV="1">
              <a:off x="5322130" y="1989138"/>
              <a:ext cx="770859" cy="21440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44" name="Shape 244"/>
          <p:cNvSpPr/>
          <p:nvPr/>
        </p:nvSpPr>
        <p:spPr>
          <a:xfrm>
            <a:off x="10662089" y="4317482"/>
            <a:ext cx="170877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2"/>
      <p:bldP build="whole" bldLvl="1" animBg="1" rev="0" advAuto="0" spid="161" grpId="8"/>
      <p:bldP build="whole" bldLvl="1" animBg="1" rev="0" advAuto="0" spid="160" grpId="3"/>
      <p:bldP build="whole" bldLvl="1" animBg="1" rev="0" advAuto="0" spid="164" grpId="9"/>
      <p:bldP build="whole" bldLvl="1" animBg="1" rev="0" advAuto="0" spid="156" grpId="4"/>
      <p:bldP build="whole" bldLvl="1" animBg="1" rev="0" advAuto="0" spid="159" grpId="5"/>
      <p:bldP build="whole" bldLvl="1" animBg="1" rev="0" advAuto="0" spid="156" grpId="6"/>
      <p:bldP build="whole" bldLvl="1" animBg="1" rev="0" advAuto="0" spid="159" grpId="7"/>
      <p:bldP build="whole" bldLvl="1" animBg="1" rev="0" advAuto="0" spid="15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DNN Training - How do they Learn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0" name="Group 250"/>
          <p:cNvGrpSpPr/>
          <p:nvPr/>
        </p:nvGrpSpPr>
        <p:grpSpPr>
          <a:xfrm>
            <a:off x="2030201" y="1707189"/>
            <a:ext cx="8374977" cy="1499135"/>
            <a:chOff x="0" y="0"/>
            <a:chExt cx="8374975" cy="1499133"/>
          </a:xfrm>
        </p:grpSpPr>
        <p:sp>
          <p:nvSpPr>
            <p:cNvPr id="248" name="Shape 248"/>
            <p:cNvSpPr/>
            <p:nvPr/>
          </p:nvSpPr>
          <p:spPr>
            <a:xfrm>
              <a:off x="0" y="229133"/>
              <a:ext cx="8374976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59166" y="0"/>
              <a:ext cx="7344631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Forward Pass - Make a Prediction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623819" y="6156324"/>
            <a:ext cx="11757162" cy="1978027"/>
            <a:chOff x="0" y="0"/>
            <a:chExt cx="11757161" cy="1978025"/>
          </a:xfrm>
        </p:grpSpPr>
        <p:sp>
          <p:nvSpPr>
            <p:cNvPr id="251" name="Shape 251"/>
            <p:cNvSpPr/>
            <p:nvPr/>
          </p:nvSpPr>
          <p:spPr>
            <a:xfrm rot="10800000">
              <a:off x="1415288" y="0"/>
              <a:ext cx="7645152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-1" y="1254125"/>
              <a:ext cx="11757163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Backward Pass - Update Solution Depending on Error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2277949" y="2815154"/>
            <a:ext cx="8666474" cy="3655568"/>
            <a:chOff x="0" y="0"/>
            <a:chExt cx="8666472" cy="3655566"/>
          </a:xfrm>
        </p:grpSpPr>
        <p:sp>
          <p:nvSpPr>
            <p:cNvPr id="254" name="Shape 254"/>
            <p:cNvSpPr/>
            <p:nvPr/>
          </p:nvSpPr>
          <p:spPr>
            <a:xfrm>
              <a:off x="-1" y="1465833"/>
              <a:ext cx="1225378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Input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6957702" y="1465833"/>
              <a:ext cx="1708771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grpSp>
          <p:nvGrpSpPr>
            <p:cNvPr id="334" name="Group 334"/>
            <p:cNvGrpSpPr/>
            <p:nvPr/>
          </p:nvGrpSpPr>
          <p:grpSpPr>
            <a:xfrm>
              <a:off x="1567259" y="0"/>
              <a:ext cx="5048561" cy="3655567"/>
              <a:chOff x="0" y="0"/>
              <a:chExt cx="5048560" cy="3655566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0" y="794654"/>
                <a:ext cx="559270" cy="558384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0" y="1548591"/>
                <a:ext cx="559270" cy="558385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2302528"/>
                <a:ext cx="559270" cy="558385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1121854" y="2749994"/>
                <a:ext cx="559270" cy="558385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1121854" y="392410"/>
                <a:ext cx="559270" cy="558385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1121854" y="1178271"/>
                <a:ext cx="559270" cy="558385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1121854" y="1964133"/>
                <a:ext cx="559270" cy="558384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3" name="Shape 263"/>
              <p:cNvSpPr/>
              <p:nvPr/>
            </p:nvSpPr>
            <p:spPr>
              <a:xfrm flipV="1">
                <a:off x="566334" y="761083"/>
                <a:ext cx="580665" cy="28734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2243709" y="3097183"/>
                <a:ext cx="559270" cy="558384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2243709" y="738819"/>
                <a:ext cx="559270" cy="558384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2243709" y="1525460"/>
                <a:ext cx="559270" cy="558385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2243709" y="2311321"/>
                <a:ext cx="559270" cy="558385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3365564" y="2769400"/>
                <a:ext cx="559270" cy="558384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3365564" y="411816"/>
                <a:ext cx="559270" cy="558384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3365564" y="1197677"/>
                <a:ext cx="559270" cy="558385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3365564" y="1983538"/>
                <a:ext cx="559270" cy="558385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4489291" y="1187636"/>
                <a:ext cx="559270" cy="558385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4488765" y="1979782"/>
                <a:ext cx="559270" cy="558385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2243709" y="0"/>
                <a:ext cx="559270" cy="558384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561086" y="1043782"/>
                <a:ext cx="574681" cy="43971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560959" y="1046728"/>
                <a:ext cx="578507" cy="120624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553378" y="1047368"/>
                <a:ext cx="582691" cy="187958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8" name="Shape 278"/>
              <p:cNvSpPr/>
              <p:nvPr/>
            </p:nvSpPr>
            <p:spPr>
              <a:xfrm flipV="1">
                <a:off x="566105" y="768174"/>
                <a:ext cx="578452" cy="105580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9" name="Shape 279"/>
              <p:cNvSpPr/>
              <p:nvPr/>
            </p:nvSpPr>
            <p:spPr>
              <a:xfrm flipV="1">
                <a:off x="566105" y="1489595"/>
                <a:ext cx="573343" cy="33438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560960" y="1823981"/>
                <a:ext cx="574870" cy="42917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560960" y="1824490"/>
                <a:ext cx="588898" cy="112120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2" name="Shape 282"/>
              <p:cNvSpPr/>
              <p:nvPr/>
            </p:nvSpPr>
            <p:spPr>
              <a:xfrm flipV="1">
                <a:off x="560960" y="765798"/>
                <a:ext cx="584895" cy="182672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3" name="Shape 283"/>
              <p:cNvSpPr/>
              <p:nvPr/>
            </p:nvSpPr>
            <p:spPr>
              <a:xfrm flipV="1">
                <a:off x="566105" y="2250648"/>
                <a:ext cx="572190" cy="3418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4" name="Shape 284"/>
              <p:cNvSpPr/>
              <p:nvPr/>
            </p:nvSpPr>
            <p:spPr>
              <a:xfrm flipV="1">
                <a:off x="566105" y="1480468"/>
                <a:ext cx="566076" cy="112326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556640" y="2593952"/>
                <a:ext cx="592091" cy="33442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 flipV="1">
                <a:off x="1677856" y="375236"/>
                <a:ext cx="589223" cy="2852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680721" y="661013"/>
                <a:ext cx="556629" cy="36164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1675307" y="661013"/>
                <a:ext cx="567186" cy="11440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1680721" y="661013"/>
                <a:ext cx="556691" cy="193546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1678357" y="656316"/>
                <a:ext cx="565391" cy="272425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1" name="Shape 291"/>
              <p:cNvSpPr/>
              <p:nvPr/>
            </p:nvSpPr>
            <p:spPr>
              <a:xfrm flipV="1">
                <a:off x="1682489" y="372958"/>
                <a:ext cx="581948" cy="106514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2" name="Shape 292"/>
              <p:cNvSpPr/>
              <p:nvPr/>
            </p:nvSpPr>
            <p:spPr>
              <a:xfrm flipV="1">
                <a:off x="1683164" y="1021992"/>
                <a:ext cx="554387" cy="41611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1683164" y="1438106"/>
                <a:ext cx="561034" cy="36128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1677856" y="1441575"/>
                <a:ext cx="563073" cy="115490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1683164" y="1438106"/>
                <a:ext cx="560662" cy="194006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6" name="Shape 296"/>
              <p:cNvSpPr/>
              <p:nvPr/>
            </p:nvSpPr>
            <p:spPr>
              <a:xfrm flipV="1">
                <a:off x="1683164" y="382085"/>
                <a:ext cx="588178" cy="18662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7" name="Shape 297"/>
              <p:cNvSpPr/>
              <p:nvPr/>
            </p:nvSpPr>
            <p:spPr>
              <a:xfrm flipV="1">
                <a:off x="1676159" y="1027073"/>
                <a:ext cx="565987" cy="12240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8" name="Shape 298"/>
              <p:cNvSpPr/>
              <p:nvPr/>
            </p:nvSpPr>
            <p:spPr>
              <a:xfrm flipV="1">
                <a:off x="1676169" y="1801827"/>
                <a:ext cx="565260" cy="44724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676174" y="2251271"/>
                <a:ext cx="566068" cy="34455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1676293" y="3030931"/>
                <a:ext cx="564743" cy="34257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1676558" y="2256059"/>
                <a:ext cx="564628" cy="112476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2" name="Shape 302"/>
              <p:cNvSpPr/>
              <p:nvPr/>
            </p:nvSpPr>
            <p:spPr>
              <a:xfrm flipV="1">
                <a:off x="1676558" y="2597850"/>
                <a:ext cx="561367" cy="43535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3" name="Shape 303"/>
              <p:cNvSpPr/>
              <p:nvPr/>
            </p:nvSpPr>
            <p:spPr>
              <a:xfrm flipV="1">
                <a:off x="1676333" y="1800294"/>
                <a:ext cx="565953" cy="12331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4" name="Shape 304"/>
              <p:cNvSpPr/>
              <p:nvPr/>
            </p:nvSpPr>
            <p:spPr>
              <a:xfrm flipV="1">
                <a:off x="1683111" y="1023339"/>
                <a:ext cx="560600" cy="201014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5" name="Shape 305"/>
              <p:cNvSpPr/>
              <p:nvPr/>
            </p:nvSpPr>
            <p:spPr>
              <a:xfrm flipV="1">
                <a:off x="1678133" y="366301"/>
                <a:ext cx="593747" cy="266690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2804622" y="249598"/>
                <a:ext cx="570718" cy="44073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2806071" y="249598"/>
                <a:ext cx="564333" cy="122606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2796268" y="249348"/>
                <a:ext cx="582086" cy="201678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2806072" y="253359"/>
                <a:ext cx="550948" cy="279187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0" name="Shape 310"/>
              <p:cNvSpPr/>
              <p:nvPr/>
            </p:nvSpPr>
            <p:spPr>
              <a:xfrm flipV="1">
                <a:off x="2799469" y="691992"/>
                <a:ext cx="575759" cy="32979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2799469" y="1021784"/>
                <a:ext cx="575238" cy="45559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2806899" y="1774603"/>
                <a:ext cx="565873" cy="48369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2806899" y="1027656"/>
                <a:ext cx="571130" cy="12309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2798442" y="1025750"/>
                <a:ext cx="573089" cy="202671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5" name="Shape 315"/>
              <p:cNvSpPr/>
              <p:nvPr/>
            </p:nvSpPr>
            <p:spPr>
              <a:xfrm flipV="1">
                <a:off x="2805425" y="685344"/>
                <a:ext cx="569544" cy="109435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6" name="Shape 316"/>
              <p:cNvSpPr/>
              <p:nvPr/>
            </p:nvSpPr>
            <p:spPr>
              <a:xfrm flipV="1">
                <a:off x="2805425" y="1471140"/>
                <a:ext cx="572199" cy="30363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805425" y="1774774"/>
                <a:ext cx="573186" cy="12766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8" name="Shape 318"/>
              <p:cNvSpPr/>
              <p:nvPr/>
            </p:nvSpPr>
            <p:spPr>
              <a:xfrm flipV="1">
                <a:off x="2799050" y="688690"/>
                <a:ext cx="574769" cy="18688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9" name="Shape 319"/>
              <p:cNvSpPr/>
              <p:nvPr/>
            </p:nvSpPr>
            <p:spPr>
              <a:xfrm flipV="1">
                <a:off x="2799819" y="1476869"/>
                <a:ext cx="574618" cy="108064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 flipV="1">
                <a:off x="2805553" y="2264023"/>
                <a:ext cx="572732" cy="2992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2806641" y="2559382"/>
                <a:ext cx="566957" cy="49065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 flipV="1">
                <a:off x="2805324" y="3048309"/>
                <a:ext cx="572860" cy="30286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 flipV="1">
                <a:off x="2805325" y="688982"/>
                <a:ext cx="566384" cy="266218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4" name="Shape 324"/>
              <p:cNvSpPr/>
              <p:nvPr/>
            </p:nvSpPr>
            <p:spPr>
              <a:xfrm flipV="1">
                <a:off x="2805324" y="1479055"/>
                <a:ext cx="570371" cy="186896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5" name="Shape 325"/>
              <p:cNvSpPr/>
              <p:nvPr/>
            </p:nvSpPr>
            <p:spPr>
              <a:xfrm flipV="1">
                <a:off x="2799490" y="2259402"/>
                <a:ext cx="573820" cy="108861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3923422" y="685348"/>
                <a:ext cx="564868" cy="77977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3922199" y="689535"/>
                <a:ext cx="563679" cy="157176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8" name="Shape 328"/>
              <p:cNvSpPr/>
              <p:nvPr/>
            </p:nvSpPr>
            <p:spPr>
              <a:xfrm flipV="1">
                <a:off x="3924641" y="1461638"/>
                <a:ext cx="568014" cy="936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3929925" y="1476194"/>
                <a:ext cx="561127" cy="78155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929227" y="2262055"/>
                <a:ext cx="577379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31" name="Shape 331"/>
              <p:cNvSpPr/>
              <p:nvPr/>
            </p:nvSpPr>
            <p:spPr>
              <a:xfrm flipV="1">
                <a:off x="3930340" y="1466829"/>
                <a:ext cx="554846" cy="79522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32" name="Shape 332"/>
              <p:cNvSpPr/>
              <p:nvPr/>
            </p:nvSpPr>
            <p:spPr>
              <a:xfrm flipV="1">
                <a:off x="3925217" y="2263930"/>
                <a:ext cx="566442" cy="78398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33" name="Shape 333"/>
              <p:cNvSpPr/>
              <p:nvPr/>
            </p:nvSpPr>
            <p:spPr>
              <a:xfrm flipV="1">
                <a:off x="3924641" y="1466829"/>
                <a:ext cx="568446" cy="15810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  <p:bldP build="whole" bldLvl="1" animBg="1" rev="0" advAuto="0" spid="25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Data-Parallel Training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Separate copy of model on each machine</a:t>
            </a:r>
          </a:p>
          <a:p>
            <a:pPr/>
            <a:r>
              <a:t>Communicate updates to model parameters</a:t>
            </a:r>
          </a:p>
          <a:p>
            <a:pPr lvl="2"/>
            <a:r>
              <a:t>various synchronization models can be used</a:t>
            </a:r>
          </a:p>
        </p:txBody>
      </p:sp>
      <p:sp>
        <p:nvSpPr>
          <p:cNvPr id="341" name="Shape 341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Shape 342"/>
          <p:cNvSpPr/>
          <p:nvPr/>
        </p:nvSpPr>
        <p:spPr>
          <a:xfrm>
            <a:off x="5258229" y="6814680"/>
            <a:ext cx="2488342" cy="199747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2080832" y="4627361"/>
            <a:ext cx="2488342" cy="199747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8511100" y="4627361"/>
            <a:ext cx="2488342" cy="199747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4596028" y="5581845"/>
            <a:ext cx="1313107" cy="1239768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46" name="Shape 346"/>
          <p:cNvSpPr/>
          <p:nvPr/>
        </p:nvSpPr>
        <p:spPr>
          <a:xfrm flipV="1">
            <a:off x="7105405" y="5592318"/>
            <a:ext cx="1368947" cy="1231523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4590659" y="5126286"/>
            <a:ext cx="3886256" cy="2808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426" name="Group 426"/>
          <p:cNvGrpSpPr/>
          <p:nvPr/>
        </p:nvGrpSpPr>
        <p:grpSpPr>
          <a:xfrm>
            <a:off x="2220102" y="4826062"/>
            <a:ext cx="2209801" cy="1600076"/>
            <a:chOff x="0" y="0"/>
            <a:chExt cx="2209800" cy="1600074"/>
          </a:xfrm>
        </p:grpSpPr>
        <p:sp>
          <p:nvSpPr>
            <p:cNvPr id="348" name="Shape 348"/>
            <p:cNvSpPr/>
            <p:nvPr/>
          </p:nvSpPr>
          <p:spPr>
            <a:xfrm>
              <a:off x="0" y="347827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0" y="677832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1007837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91045" y="1203697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491045" y="171761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91045" y="515740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91045" y="859718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 flipV="1">
              <a:off x="247889" y="333133"/>
              <a:ext cx="254163" cy="12577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982091" y="1355664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982091" y="323387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982091" y="667707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982091" y="1011686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73137" y="1212191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473137" y="180255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473137" y="524234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473137" y="868212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965002" y="519839"/>
              <a:ext cx="244799" cy="24441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964772" y="866568"/>
              <a:ext cx="244798" cy="24441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982091" y="0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5592" y="456872"/>
              <a:ext cx="251544" cy="1924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45537" y="458162"/>
              <a:ext cx="253218" cy="5279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2218" y="458442"/>
              <a:ext cx="255050" cy="8227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 flipV="1">
              <a:off x="247789" y="336236"/>
              <a:ext cx="253194" cy="4621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 flipV="1">
              <a:off x="247789" y="652009"/>
              <a:ext cx="250958" cy="1463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45537" y="798373"/>
              <a:ext cx="251626" cy="18785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45537" y="798595"/>
              <a:ext cx="257767" cy="490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 flipV="1">
              <a:off x="245537" y="335196"/>
              <a:ext cx="256014" cy="7995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 flipV="1">
              <a:off x="247789" y="985129"/>
              <a:ext cx="250453" cy="1496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 flipV="1">
              <a:off x="247789" y="648014"/>
              <a:ext cx="247777" cy="4916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43646" y="1135396"/>
              <a:ext cx="259164" cy="14638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 flipV="1">
              <a:off x="734412" y="164244"/>
              <a:ext cx="257909" cy="12484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35666" y="289331"/>
              <a:ext cx="243642" cy="1582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733296" y="289331"/>
              <a:ext cx="248263" cy="50074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735666" y="289331"/>
              <a:ext cx="243670" cy="8471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734631" y="287275"/>
              <a:ext cx="247478" cy="119243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736440" y="163247"/>
              <a:ext cx="254725" cy="4662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 flipV="1">
              <a:off x="736735" y="447335"/>
              <a:ext cx="242662" cy="1821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736736" y="629472"/>
              <a:ext cx="245570" cy="1581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734412" y="630990"/>
              <a:ext cx="246463" cy="5055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736736" y="629472"/>
              <a:ext cx="245407" cy="84918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 flipV="1">
              <a:off x="736736" y="167242"/>
              <a:ext cx="257451" cy="8168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733669" y="449559"/>
              <a:ext cx="247739" cy="535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733674" y="788676"/>
              <a:ext cx="247420" cy="1957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733676" y="985401"/>
              <a:ext cx="247774" cy="1508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>
              <a:off x="733728" y="1326665"/>
              <a:ext cx="247194" cy="1499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3" name="Shape 393"/>
            <p:cNvSpPr/>
            <p:nvPr/>
          </p:nvSpPr>
          <p:spPr>
            <a:xfrm>
              <a:off x="733844" y="987497"/>
              <a:ext cx="247143" cy="49232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 flipV="1">
              <a:off x="733844" y="1137102"/>
              <a:ext cx="245716" cy="1905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 flipV="1">
              <a:off x="733746" y="788005"/>
              <a:ext cx="247723" cy="53977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 flipV="1">
              <a:off x="736712" y="447924"/>
              <a:ext cx="245381" cy="8798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 flipV="1">
              <a:off x="734534" y="160333"/>
              <a:ext cx="259889" cy="116733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227608" y="109251"/>
              <a:ext cx="249809" cy="1929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228242" y="109251"/>
              <a:ext cx="247014" cy="5366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223951" y="109141"/>
              <a:ext cx="254785" cy="88276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228242" y="110897"/>
              <a:ext cx="241156" cy="12220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 flipV="1">
              <a:off x="1225352" y="302891"/>
              <a:ext cx="252016" cy="14435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225352" y="447244"/>
              <a:ext cx="251788" cy="19941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228604" y="776759"/>
              <a:ext cx="247689" cy="21171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228604" y="449814"/>
              <a:ext cx="249990" cy="5388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224903" y="448980"/>
              <a:ext cx="250847" cy="8871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 flipV="1">
              <a:off x="1227959" y="299981"/>
              <a:ext cx="249295" cy="4790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 flipV="1">
              <a:off x="1227959" y="643931"/>
              <a:ext cx="250458" cy="1329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227959" y="776834"/>
              <a:ext cx="250889" cy="5587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 flipV="1">
              <a:off x="1225169" y="301446"/>
              <a:ext cx="251582" cy="8180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 flipV="1">
              <a:off x="1225506" y="646438"/>
              <a:ext cx="251516" cy="4730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 flipV="1">
              <a:off x="1228016" y="990983"/>
              <a:ext cx="250690" cy="1309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228492" y="1120264"/>
              <a:ext cx="248162" cy="21476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 flipV="1">
              <a:off x="1227915" y="1334272"/>
              <a:ext cx="250747" cy="1325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 flipV="1">
              <a:off x="1227915" y="301573"/>
              <a:ext cx="247913" cy="11652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 flipV="1">
              <a:off x="1227915" y="647395"/>
              <a:ext cx="249657" cy="8180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 flipV="1">
              <a:off x="1225361" y="988960"/>
              <a:ext cx="251167" cy="47649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717317" y="299983"/>
              <a:ext cx="247248" cy="3413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716781" y="301815"/>
              <a:ext cx="246728" cy="6879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 flipV="1">
              <a:off x="1717850" y="639772"/>
              <a:ext cx="248625" cy="41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720163" y="646143"/>
              <a:ext cx="245611" cy="34209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719858" y="990122"/>
              <a:ext cx="252724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 flipV="1">
              <a:off x="1720345" y="642044"/>
              <a:ext cx="242861" cy="34807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 flipV="1">
              <a:off x="1718103" y="990942"/>
              <a:ext cx="247937" cy="3431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 flipV="1">
              <a:off x="1717850" y="642044"/>
              <a:ext cx="248815" cy="69205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5397500" y="7013381"/>
            <a:ext cx="2209801" cy="1600076"/>
            <a:chOff x="0" y="0"/>
            <a:chExt cx="2209800" cy="1600074"/>
          </a:xfrm>
        </p:grpSpPr>
        <p:sp>
          <p:nvSpPr>
            <p:cNvPr id="427" name="Shape 427"/>
            <p:cNvSpPr/>
            <p:nvPr/>
          </p:nvSpPr>
          <p:spPr>
            <a:xfrm>
              <a:off x="0" y="347827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677832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0" y="1007837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91045" y="1203697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91045" y="171761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91045" y="515740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491045" y="859718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4" name="Shape 434"/>
            <p:cNvSpPr/>
            <p:nvPr/>
          </p:nvSpPr>
          <p:spPr>
            <a:xfrm flipV="1">
              <a:off x="247889" y="333133"/>
              <a:ext cx="254163" cy="12577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5" name="Shape 435"/>
            <p:cNvSpPr/>
            <p:nvPr/>
          </p:nvSpPr>
          <p:spPr>
            <a:xfrm>
              <a:off x="982091" y="1355664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982091" y="323387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982091" y="667707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8" name="Shape 438"/>
            <p:cNvSpPr/>
            <p:nvPr/>
          </p:nvSpPr>
          <p:spPr>
            <a:xfrm>
              <a:off x="982091" y="1011686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73137" y="1212191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73137" y="180255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73137" y="524234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473137" y="868212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965002" y="519839"/>
              <a:ext cx="244799" cy="24441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964772" y="866568"/>
              <a:ext cx="244798" cy="24441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5" name="Shape 445"/>
            <p:cNvSpPr/>
            <p:nvPr/>
          </p:nvSpPr>
          <p:spPr>
            <a:xfrm>
              <a:off x="982091" y="0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45592" y="456872"/>
              <a:ext cx="251544" cy="1924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45537" y="458162"/>
              <a:ext cx="253218" cy="5279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42218" y="458442"/>
              <a:ext cx="255050" cy="8227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 flipV="1">
              <a:off x="247789" y="336236"/>
              <a:ext cx="253194" cy="4621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0" name="Shape 450"/>
            <p:cNvSpPr/>
            <p:nvPr/>
          </p:nvSpPr>
          <p:spPr>
            <a:xfrm flipV="1">
              <a:off x="247789" y="652009"/>
              <a:ext cx="250958" cy="1463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245537" y="798373"/>
              <a:ext cx="251626" cy="18785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>
              <a:off x="245537" y="798595"/>
              <a:ext cx="257767" cy="490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 flipV="1">
              <a:off x="245537" y="335196"/>
              <a:ext cx="256014" cy="7995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 flipV="1">
              <a:off x="247789" y="985129"/>
              <a:ext cx="250453" cy="1496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 flipV="1">
              <a:off x="247789" y="648014"/>
              <a:ext cx="247777" cy="4916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243646" y="1135396"/>
              <a:ext cx="259164" cy="14638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 flipV="1">
              <a:off x="734412" y="164244"/>
              <a:ext cx="257909" cy="12484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735666" y="289331"/>
              <a:ext cx="243642" cy="1582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>
              <a:off x="733296" y="289331"/>
              <a:ext cx="248263" cy="50074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735666" y="289331"/>
              <a:ext cx="243670" cy="8471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34631" y="287275"/>
              <a:ext cx="247478" cy="119243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 flipV="1">
              <a:off x="736440" y="163247"/>
              <a:ext cx="254725" cy="4662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3" name="Shape 463"/>
            <p:cNvSpPr/>
            <p:nvPr/>
          </p:nvSpPr>
          <p:spPr>
            <a:xfrm flipV="1">
              <a:off x="736735" y="447335"/>
              <a:ext cx="242662" cy="1821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736736" y="629472"/>
              <a:ext cx="245570" cy="1581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734412" y="630990"/>
              <a:ext cx="246463" cy="5055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36736" y="629472"/>
              <a:ext cx="245407" cy="84918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 flipV="1">
              <a:off x="736736" y="167242"/>
              <a:ext cx="257451" cy="8168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8" name="Shape 468"/>
            <p:cNvSpPr/>
            <p:nvPr/>
          </p:nvSpPr>
          <p:spPr>
            <a:xfrm flipV="1">
              <a:off x="733669" y="449559"/>
              <a:ext cx="247739" cy="535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 flipV="1">
              <a:off x="733674" y="788676"/>
              <a:ext cx="247420" cy="1957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733676" y="985401"/>
              <a:ext cx="247774" cy="1508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33728" y="1326665"/>
              <a:ext cx="247194" cy="1499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33844" y="987497"/>
              <a:ext cx="247143" cy="49232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 flipV="1">
              <a:off x="733844" y="1137102"/>
              <a:ext cx="245716" cy="1905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 flipV="1">
              <a:off x="733746" y="788005"/>
              <a:ext cx="247723" cy="53977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 flipV="1">
              <a:off x="736712" y="447924"/>
              <a:ext cx="245381" cy="8798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 flipV="1">
              <a:off x="734534" y="160333"/>
              <a:ext cx="259889" cy="116733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227608" y="109251"/>
              <a:ext cx="249809" cy="1929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228242" y="109251"/>
              <a:ext cx="247014" cy="5366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223951" y="109141"/>
              <a:ext cx="254785" cy="88276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228242" y="110897"/>
              <a:ext cx="241156" cy="12220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 flipV="1">
              <a:off x="1225352" y="302891"/>
              <a:ext cx="252016" cy="14435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225352" y="447244"/>
              <a:ext cx="251788" cy="19941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228604" y="776759"/>
              <a:ext cx="247689" cy="21171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228604" y="449814"/>
              <a:ext cx="249990" cy="5388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224903" y="448980"/>
              <a:ext cx="250847" cy="8871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1227959" y="299981"/>
              <a:ext cx="249295" cy="4790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7" name="Shape 487"/>
            <p:cNvSpPr/>
            <p:nvPr/>
          </p:nvSpPr>
          <p:spPr>
            <a:xfrm flipV="1">
              <a:off x="1227959" y="643931"/>
              <a:ext cx="250458" cy="1329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227959" y="776834"/>
              <a:ext cx="250889" cy="5587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89" name="Shape 489"/>
            <p:cNvSpPr/>
            <p:nvPr/>
          </p:nvSpPr>
          <p:spPr>
            <a:xfrm flipV="1">
              <a:off x="1225169" y="301446"/>
              <a:ext cx="251582" cy="8180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0" name="Shape 490"/>
            <p:cNvSpPr/>
            <p:nvPr/>
          </p:nvSpPr>
          <p:spPr>
            <a:xfrm flipV="1">
              <a:off x="1225506" y="646438"/>
              <a:ext cx="251516" cy="4730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 flipV="1">
              <a:off x="1228016" y="990983"/>
              <a:ext cx="250690" cy="1309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228492" y="1120264"/>
              <a:ext cx="248162" cy="21476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3" name="Shape 493"/>
            <p:cNvSpPr/>
            <p:nvPr/>
          </p:nvSpPr>
          <p:spPr>
            <a:xfrm flipV="1">
              <a:off x="1227915" y="1334272"/>
              <a:ext cx="250747" cy="1325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4" name="Shape 494"/>
            <p:cNvSpPr/>
            <p:nvPr/>
          </p:nvSpPr>
          <p:spPr>
            <a:xfrm flipV="1">
              <a:off x="1227915" y="301573"/>
              <a:ext cx="247913" cy="11652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5" name="Shape 495"/>
            <p:cNvSpPr/>
            <p:nvPr/>
          </p:nvSpPr>
          <p:spPr>
            <a:xfrm flipV="1">
              <a:off x="1227915" y="647395"/>
              <a:ext cx="249657" cy="8180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1225361" y="988960"/>
              <a:ext cx="251167" cy="47649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717317" y="299983"/>
              <a:ext cx="247248" cy="3413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716781" y="301815"/>
              <a:ext cx="246728" cy="6879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99" name="Shape 499"/>
            <p:cNvSpPr/>
            <p:nvPr/>
          </p:nvSpPr>
          <p:spPr>
            <a:xfrm flipV="1">
              <a:off x="1717850" y="639772"/>
              <a:ext cx="248625" cy="41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720163" y="646143"/>
              <a:ext cx="245611" cy="34209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719858" y="990122"/>
              <a:ext cx="252724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 flipV="1">
              <a:off x="1720345" y="642044"/>
              <a:ext cx="242861" cy="34807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 flipV="1">
              <a:off x="1718103" y="990942"/>
              <a:ext cx="247937" cy="3431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 flipV="1">
              <a:off x="1717850" y="642044"/>
              <a:ext cx="248815" cy="69205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8650370" y="4826062"/>
            <a:ext cx="2209801" cy="1600076"/>
            <a:chOff x="0" y="0"/>
            <a:chExt cx="2209800" cy="1600074"/>
          </a:xfrm>
        </p:grpSpPr>
        <p:sp>
          <p:nvSpPr>
            <p:cNvPr id="506" name="Shape 506"/>
            <p:cNvSpPr/>
            <p:nvPr/>
          </p:nvSpPr>
          <p:spPr>
            <a:xfrm>
              <a:off x="0" y="347827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677832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007837"/>
              <a:ext cx="244798" cy="24441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91045" y="1203697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91045" y="171761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491045" y="515740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491045" y="859718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 flipV="1">
              <a:off x="247889" y="333133"/>
              <a:ext cx="254163" cy="12577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982091" y="1355664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82091" y="323387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982091" y="667707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982091" y="1011686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473137" y="1212191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473137" y="180255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473137" y="524234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473137" y="868212"/>
              <a:ext cx="244798" cy="24441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965002" y="519839"/>
              <a:ext cx="244799" cy="24441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964772" y="866568"/>
              <a:ext cx="244798" cy="24441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982091" y="0"/>
              <a:ext cx="244798" cy="24441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45592" y="456872"/>
              <a:ext cx="251544" cy="1924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45537" y="458162"/>
              <a:ext cx="253218" cy="5279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242218" y="458442"/>
              <a:ext cx="255050" cy="8227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 flipV="1">
              <a:off x="247789" y="336236"/>
              <a:ext cx="253194" cy="4621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 flipV="1">
              <a:off x="247789" y="652009"/>
              <a:ext cx="250958" cy="1463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45537" y="798373"/>
              <a:ext cx="251626" cy="18785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45537" y="798595"/>
              <a:ext cx="257767" cy="490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 flipV="1">
              <a:off x="245537" y="335196"/>
              <a:ext cx="256014" cy="7995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 flipV="1">
              <a:off x="247789" y="985129"/>
              <a:ext cx="250453" cy="1496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 flipV="1">
              <a:off x="247789" y="648014"/>
              <a:ext cx="247777" cy="4916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43646" y="1135396"/>
              <a:ext cx="259164" cy="14638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6" name="Shape 536"/>
            <p:cNvSpPr/>
            <p:nvPr/>
          </p:nvSpPr>
          <p:spPr>
            <a:xfrm flipV="1">
              <a:off x="734412" y="164244"/>
              <a:ext cx="257909" cy="12484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>
              <a:off x="735666" y="289331"/>
              <a:ext cx="243642" cy="1582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33296" y="289331"/>
              <a:ext cx="248263" cy="50074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735666" y="289331"/>
              <a:ext cx="243670" cy="8471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734631" y="287275"/>
              <a:ext cx="247478" cy="119243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1" name="Shape 541"/>
            <p:cNvSpPr/>
            <p:nvPr/>
          </p:nvSpPr>
          <p:spPr>
            <a:xfrm flipV="1">
              <a:off x="736440" y="163247"/>
              <a:ext cx="254725" cy="4662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 flipV="1">
              <a:off x="736735" y="447335"/>
              <a:ext cx="242662" cy="1821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>
              <a:off x="736736" y="629472"/>
              <a:ext cx="245570" cy="1581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734412" y="630990"/>
              <a:ext cx="246463" cy="5055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>
              <a:off x="736736" y="629472"/>
              <a:ext cx="245407" cy="84918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 flipV="1">
              <a:off x="736736" y="167242"/>
              <a:ext cx="257451" cy="8168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7" name="Shape 547"/>
            <p:cNvSpPr/>
            <p:nvPr/>
          </p:nvSpPr>
          <p:spPr>
            <a:xfrm flipV="1">
              <a:off x="733669" y="449559"/>
              <a:ext cx="247739" cy="535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 flipV="1">
              <a:off x="733674" y="788676"/>
              <a:ext cx="247420" cy="1957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733676" y="985401"/>
              <a:ext cx="247774" cy="1508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733728" y="1326665"/>
              <a:ext cx="247194" cy="1499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733844" y="987497"/>
              <a:ext cx="247143" cy="49232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 flipV="1">
              <a:off x="733844" y="1137102"/>
              <a:ext cx="245716" cy="1905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3" name="Shape 553"/>
            <p:cNvSpPr/>
            <p:nvPr/>
          </p:nvSpPr>
          <p:spPr>
            <a:xfrm flipV="1">
              <a:off x="733746" y="788005"/>
              <a:ext cx="247723" cy="53977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 flipV="1">
              <a:off x="736712" y="447924"/>
              <a:ext cx="245381" cy="8798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 flipV="1">
              <a:off x="734534" y="160333"/>
              <a:ext cx="259889" cy="116733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6" name="Shape 556"/>
            <p:cNvSpPr/>
            <p:nvPr/>
          </p:nvSpPr>
          <p:spPr>
            <a:xfrm>
              <a:off x="1227608" y="109251"/>
              <a:ext cx="249809" cy="1929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228242" y="109251"/>
              <a:ext cx="247014" cy="5366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223951" y="109141"/>
              <a:ext cx="254785" cy="88276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228242" y="110897"/>
              <a:ext cx="241156" cy="12220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0" name="Shape 560"/>
            <p:cNvSpPr/>
            <p:nvPr/>
          </p:nvSpPr>
          <p:spPr>
            <a:xfrm flipV="1">
              <a:off x="1225352" y="302891"/>
              <a:ext cx="252016" cy="14435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>
              <a:off x="1225352" y="447244"/>
              <a:ext cx="251788" cy="19941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1228604" y="776759"/>
              <a:ext cx="247689" cy="21171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228604" y="449814"/>
              <a:ext cx="249990" cy="5388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224903" y="448980"/>
              <a:ext cx="250847" cy="8871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 flipV="1">
              <a:off x="1227959" y="299981"/>
              <a:ext cx="249295" cy="4790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 flipV="1">
              <a:off x="1227959" y="643931"/>
              <a:ext cx="250458" cy="1329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227959" y="776834"/>
              <a:ext cx="250889" cy="5587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8" name="Shape 568"/>
            <p:cNvSpPr/>
            <p:nvPr/>
          </p:nvSpPr>
          <p:spPr>
            <a:xfrm flipV="1">
              <a:off x="1225169" y="301446"/>
              <a:ext cx="251582" cy="8180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 flipV="1">
              <a:off x="1225506" y="646438"/>
              <a:ext cx="251516" cy="47301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 flipV="1">
              <a:off x="1228016" y="990983"/>
              <a:ext cx="250690" cy="1309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1228492" y="1120264"/>
              <a:ext cx="248162" cy="21476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 flipV="1">
              <a:off x="1227915" y="1334272"/>
              <a:ext cx="250747" cy="1325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3" name="Shape 573"/>
            <p:cNvSpPr/>
            <p:nvPr/>
          </p:nvSpPr>
          <p:spPr>
            <a:xfrm flipV="1">
              <a:off x="1227915" y="301573"/>
              <a:ext cx="247913" cy="11652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 flipV="1">
              <a:off x="1227915" y="647395"/>
              <a:ext cx="249657" cy="8180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5" name="Shape 575"/>
            <p:cNvSpPr/>
            <p:nvPr/>
          </p:nvSpPr>
          <p:spPr>
            <a:xfrm flipV="1">
              <a:off x="1225361" y="988960"/>
              <a:ext cx="251167" cy="47649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717317" y="299983"/>
              <a:ext cx="247248" cy="3413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716781" y="301815"/>
              <a:ext cx="246728" cy="6879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8" name="Shape 578"/>
            <p:cNvSpPr/>
            <p:nvPr/>
          </p:nvSpPr>
          <p:spPr>
            <a:xfrm flipV="1">
              <a:off x="1717850" y="639772"/>
              <a:ext cx="248625" cy="41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720163" y="646143"/>
              <a:ext cx="245611" cy="34209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719858" y="990122"/>
              <a:ext cx="252724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81" name="Shape 581"/>
            <p:cNvSpPr/>
            <p:nvPr/>
          </p:nvSpPr>
          <p:spPr>
            <a:xfrm flipV="1">
              <a:off x="1720345" y="642044"/>
              <a:ext cx="242861" cy="34807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82" name="Shape 582"/>
            <p:cNvSpPr/>
            <p:nvPr/>
          </p:nvSpPr>
          <p:spPr>
            <a:xfrm flipV="1">
              <a:off x="1718103" y="990942"/>
              <a:ext cx="247937" cy="3431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83" name="Shape 583"/>
            <p:cNvSpPr/>
            <p:nvPr/>
          </p:nvSpPr>
          <p:spPr>
            <a:xfrm flipV="1">
              <a:off x="1717850" y="642044"/>
              <a:ext cx="248815" cy="69205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Communication overhead can be high</a:t>
            </a:r>
          </a:p>
          <a:p>
            <a:pPr/>
            <a:r>
              <a:t>Less communication lowers quality of work</a:t>
            </a:r>
          </a:p>
        </p:txBody>
      </p:sp>
      <p:pic>
        <p:nvPicPr>
          <p:cNvPr id="587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4288" t="17929" r="24288" b="4525"/>
          <a:stretch>
            <a:fillRect/>
          </a:stretch>
        </p:blipFill>
        <p:spPr>
          <a:xfrm>
            <a:off x="7840134" y="3481679"/>
            <a:ext cx="4107153" cy="3722918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Shape 5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w/ Data Parallel</a:t>
            </a:r>
          </a:p>
        </p:txBody>
      </p:sp>
      <p:sp>
        <p:nvSpPr>
          <p:cNvPr id="589" name="Shape 589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0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24500" t="17252" r="24500" b="3806"/>
          <a:stretch>
            <a:fillRect/>
          </a:stretch>
        </p:blipFill>
        <p:spPr>
          <a:xfrm>
            <a:off x="756004" y="3534513"/>
            <a:ext cx="3990085" cy="3722955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Shape 591"/>
          <p:cNvSpPr/>
          <p:nvPr/>
        </p:nvSpPr>
        <p:spPr>
          <a:xfrm>
            <a:off x="1847013" y="7174433"/>
            <a:ext cx="1808163" cy="102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rial"/>
              </a:defRPr>
            </a:pPr>
            <a:r>
              <a:t>VGG </a:t>
            </a:r>
          </a:p>
          <a:p>
            <a:pPr>
              <a:defRPr sz="3200">
                <a:latin typeface="+mn-lt"/>
                <a:ea typeface="+mn-ea"/>
                <a:cs typeface="+mn-cs"/>
                <a:sym typeface="Arial"/>
              </a:defRPr>
            </a:pPr>
            <a:r>
              <a:t>OverFeat</a:t>
            </a:r>
          </a:p>
        </p:txBody>
      </p:sp>
      <p:sp>
        <p:nvSpPr>
          <p:cNvPr id="592" name="Shape 592"/>
          <p:cNvSpPr/>
          <p:nvPr/>
        </p:nvSpPr>
        <p:spPr>
          <a:xfrm>
            <a:off x="8603164" y="7174433"/>
            <a:ext cx="2689424" cy="102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rial"/>
              </a:defRPr>
            </a:pPr>
            <a:r>
              <a:t>Inception-BN </a:t>
            </a:r>
          </a:p>
          <a:p>
            <a:pPr>
              <a:defRPr sz="3200">
                <a:latin typeface="+mn-lt"/>
                <a:ea typeface="+mn-ea"/>
                <a:cs typeface="+mn-cs"/>
                <a:sym typeface="Arial"/>
              </a:defRPr>
            </a:pPr>
            <a:r>
              <a:t>GooLeNet</a:t>
            </a:r>
          </a:p>
        </p:txBody>
      </p:sp>
      <p:sp>
        <p:nvSpPr>
          <p:cNvPr id="593" name="Shape 593"/>
          <p:cNvSpPr/>
          <p:nvPr/>
        </p:nvSpPr>
        <p:spPr>
          <a:xfrm>
            <a:off x="4811405" y="3593940"/>
            <a:ext cx="409031" cy="407939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5255725" y="3518806"/>
            <a:ext cx="2937670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Communication</a:t>
            </a:r>
          </a:p>
        </p:txBody>
      </p:sp>
      <p:sp>
        <p:nvSpPr>
          <p:cNvPr id="595" name="Shape 595"/>
          <p:cNvSpPr/>
          <p:nvPr/>
        </p:nvSpPr>
        <p:spPr>
          <a:xfrm>
            <a:off x="4910073" y="4215631"/>
            <a:ext cx="409031" cy="407938"/>
          </a:xfrm>
          <a:prstGeom prst="ellipse">
            <a:avLst/>
          </a:prstGeom>
          <a:solidFill>
            <a:srgbClr val="00B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5370340" y="4140497"/>
            <a:ext cx="241855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Approach: Pipeline Parallel</a:t>
            </a:r>
          </a:p>
        </p:txBody>
      </p:sp>
      <p:sp>
        <p:nvSpPr>
          <p:cNvPr id="599" name="Shape 5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 layers to machines</a:t>
            </a:r>
          </a:p>
        </p:txBody>
      </p:sp>
      <p:sp>
        <p:nvSpPr>
          <p:cNvPr id="600" name="Shape 600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1" name="Shape 601"/>
          <p:cNvSpPr/>
          <p:nvPr/>
        </p:nvSpPr>
        <p:spPr>
          <a:xfrm>
            <a:off x="3230627" y="8126319"/>
            <a:ext cx="1998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Machine 1</a:t>
            </a:r>
          </a:p>
        </p:txBody>
      </p:sp>
      <p:sp>
        <p:nvSpPr>
          <p:cNvPr id="602" name="Shape 602"/>
          <p:cNvSpPr/>
          <p:nvPr/>
        </p:nvSpPr>
        <p:spPr>
          <a:xfrm>
            <a:off x="5509406" y="8126319"/>
            <a:ext cx="19986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Machine 2</a:t>
            </a:r>
          </a:p>
        </p:txBody>
      </p:sp>
      <p:sp>
        <p:nvSpPr>
          <p:cNvPr id="603" name="Shape 603"/>
          <p:cNvSpPr/>
          <p:nvPr/>
        </p:nvSpPr>
        <p:spPr>
          <a:xfrm>
            <a:off x="7908290" y="8126319"/>
            <a:ext cx="1998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Machine 3</a:t>
            </a:r>
          </a:p>
        </p:txBody>
      </p:sp>
      <p:grpSp>
        <p:nvGrpSpPr>
          <p:cNvPr id="686" name="Group 686"/>
          <p:cNvGrpSpPr/>
          <p:nvPr/>
        </p:nvGrpSpPr>
        <p:grpSpPr>
          <a:xfrm>
            <a:off x="2938298" y="2991393"/>
            <a:ext cx="7107181" cy="5143579"/>
            <a:chOff x="0" y="0"/>
            <a:chExt cx="7107179" cy="5143578"/>
          </a:xfrm>
        </p:grpSpPr>
        <p:sp>
          <p:nvSpPr>
            <p:cNvPr id="604" name="Shape 604"/>
            <p:cNvSpPr/>
            <p:nvPr/>
          </p:nvSpPr>
          <p:spPr>
            <a:xfrm>
              <a:off x="3034252" y="0"/>
              <a:ext cx="1127814" cy="5143578"/>
            </a:xfrm>
            <a:prstGeom prst="rect">
              <a:avLst/>
            </a:prstGeom>
            <a:noFill/>
            <a:ln w="63500" cap="flat">
              <a:solidFill>
                <a:srgbClr val="000000">
                  <a:alpha val="9697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5" name="Shape 605"/>
            <p:cNvSpPr/>
            <p:nvPr/>
          </p:nvSpPr>
          <p:spPr>
            <a:xfrm>
              <a:off x="0" y="0"/>
              <a:ext cx="2623082" cy="5143579"/>
            </a:xfrm>
            <a:prstGeom prst="rect">
              <a:avLst/>
            </a:prstGeom>
            <a:noFill/>
            <a:ln w="63500" cap="flat">
              <a:solidFill>
                <a:srgbClr val="000000">
                  <a:alpha val="9697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4573236" y="16202"/>
              <a:ext cx="2533944" cy="5124210"/>
            </a:xfrm>
            <a:prstGeom prst="rect">
              <a:avLst/>
            </a:prstGeom>
            <a:noFill/>
            <a:ln w="63500" cap="flat">
              <a:solidFill>
                <a:srgbClr val="000000">
                  <a:alpha val="9697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685" name="Group 685"/>
            <p:cNvGrpSpPr/>
            <p:nvPr/>
          </p:nvGrpSpPr>
          <p:grpSpPr>
            <a:xfrm>
              <a:off x="173008" y="86867"/>
              <a:ext cx="6850302" cy="4960175"/>
              <a:chOff x="0" y="0"/>
              <a:chExt cx="6850301" cy="4960173"/>
            </a:xfrm>
          </p:grpSpPr>
          <p:sp>
            <p:nvSpPr>
              <p:cNvPr id="607" name="Shape 607"/>
              <p:cNvSpPr/>
              <p:nvPr/>
            </p:nvSpPr>
            <p:spPr>
              <a:xfrm>
                <a:off x="0" y="1078252"/>
                <a:ext cx="758863" cy="757662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0" y="2101256"/>
                <a:ext cx="758863" cy="757662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0" y="3124260"/>
                <a:ext cx="758863" cy="757662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1522224" y="3731418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1522224" y="532454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1522224" y="1598776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1522224" y="2665097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4" name="Shape 614"/>
              <p:cNvSpPr/>
              <p:nvPr/>
            </p:nvSpPr>
            <p:spPr>
              <a:xfrm flipV="1">
                <a:off x="768448" y="1032701"/>
                <a:ext cx="787894" cy="3898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5" name="Shape 615"/>
              <p:cNvSpPr/>
              <p:nvPr/>
            </p:nvSpPr>
            <p:spPr>
              <a:xfrm>
                <a:off x="3044449" y="4202512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3044449" y="1002490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3044449" y="2069870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3044449" y="3136191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9" name="Shape 619"/>
              <p:cNvSpPr/>
              <p:nvPr/>
            </p:nvSpPr>
            <p:spPr>
              <a:xfrm>
                <a:off x="4566674" y="3757750"/>
                <a:ext cx="758863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4566674" y="558786"/>
                <a:ext cx="758863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1" name="Shape 621"/>
              <p:cNvSpPr/>
              <p:nvPr/>
            </p:nvSpPr>
            <p:spPr>
              <a:xfrm>
                <a:off x="4566674" y="1625107"/>
                <a:ext cx="758863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2" name="Shape 622"/>
              <p:cNvSpPr/>
              <p:nvPr/>
            </p:nvSpPr>
            <p:spPr>
              <a:xfrm>
                <a:off x="4566674" y="2691428"/>
                <a:ext cx="758863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6091439" y="1611483"/>
                <a:ext cx="758863" cy="75766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6090725" y="2686332"/>
                <a:ext cx="758864" cy="75766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3044449" y="0"/>
                <a:ext cx="758864" cy="75766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761328" y="1416290"/>
                <a:ext cx="779774" cy="59664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761156" y="1420287"/>
                <a:ext cx="784965" cy="163673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750869" y="1421156"/>
                <a:ext cx="790643" cy="255037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9" name="Shape 629"/>
              <p:cNvSpPr/>
              <p:nvPr/>
            </p:nvSpPr>
            <p:spPr>
              <a:xfrm flipV="1">
                <a:off x="768138" y="1042321"/>
                <a:ext cx="784890" cy="143260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0" name="Shape 630"/>
              <p:cNvSpPr/>
              <p:nvPr/>
            </p:nvSpPr>
            <p:spPr>
              <a:xfrm flipV="1">
                <a:off x="768138" y="2021206"/>
                <a:ext cx="777958" cy="45372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761156" y="2474928"/>
                <a:ext cx="780031" cy="58234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761156" y="2475618"/>
                <a:ext cx="799066" cy="152134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3" name="Shape 633"/>
              <p:cNvSpPr/>
              <p:nvPr/>
            </p:nvSpPr>
            <p:spPr>
              <a:xfrm flipV="1">
                <a:off x="761156" y="1039098"/>
                <a:ext cx="793634" cy="24786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4" name="Shape 634"/>
              <p:cNvSpPr/>
              <p:nvPr/>
            </p:nvSpPr>
            <p:spPr>
              <a:xfrm flipV="1">
                <a:off x="768137" y="3053865"/>
                <a:ext cx="776395" cy="46388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5" name="Shape 635"/>
              <p:cNvSpPr/>
              <p:nvPr/>
            </p:nvSpPr>
            <p:spPr>
              <a:xfrm flipV="1">
                <a:off x="768137" y="2008822"/>
                <a:ext cx="768100" cy="152413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755295" y="3519687"/>
                <a:ext cx="803398" cy="45378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7" name="Shape 637"/>
              <p:cNvSpPr/>
              <p:nvPr/>
            </p:nvSpPr>
            <p:spPr>
              <a:xfrm flipV="1">
                <a:off x="2276653" y="509152"/>
                <a:ext cx="799507" cy="38700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2280541" y="896917"/>
                <a:ext cx="755279" cy="49070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2273194" y="896917"/>
                <a:ext cx="769604" cy="155229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2280541" y="896918"/>
                <a:ext cx="755364" cy="262619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2277333" y="890543"/>
                <a:ext cx="767169" cy="369649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2" name="Shape 642"/>
              <p:cNvSpPr/>
              <p:nvPr/>
            </p:nvSpPr>
            <p:spPr>
              <a:xfrm flipV="1">
                <a:off x="2282940" y="506060"/>
                <a:ext cx="789635" cy="14452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3" name="Shape 643"/>
              <p:cNvSpPr/>
              <p:nvPr/>
            </p:nvSpPr>
            <p:spPr>
              <a:xfrm flipV="1">
                <a:off x="2283855" y="1386723"/>
                <a:ext cx="752238" cy="56461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2283855" y="1951341"/>
                <a:ext cx="761257" cy="49021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2276653" y="1956048"/>
                <a:ext cx="764024" cy="156706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2283855" y="1951341"/>
                <a:ext cx="760752" cy="263243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7" name="Shape 647"/>
              <p:cNvSpPr/>
              <p:nvPr/>
            </p:nvSpPr>
            <p:spPr>
              <a:xfrm flipV="1">
                <a:off x="2283855" y="518445"/>
                <a:ext cx="798088" cy="25323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8" name="Shape 648"/>
              <p:cNvSpPr/>
              <p:nvPr/>
            </p:nvSpPr>
            <p:spPr>
              <a:xfrm flipV="1">
                <a:off x="2274350" y="1393617"/>
                <a:ext cx="767978" cy="166084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49" name="Shape 649"/>
              <p:cNvSpPr/>
              <p:nvPr/>
            </p:nvSpPr>
            <p:spPr>
              <a:xfrm flipV="1">
                <a:off x="2274364" y="2444867"/>
                <a:ext cx="766991" cy="60686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2274371" y="3054710"/>
                <a:ext cx="768087" cy="46752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2274532" y="4112617"/>
                <a:ext cx="766289" cy="46483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2274892" y="3061207"/>
                <a:ext cx="766133" cy="15261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3" name="Shape 653"/>
              <p:cNvSpPr/>
              <p:nvPr/>
            </p:nvSpPr>
            <p:spPr>
              <a:xfrm flipV="1">
                <a:off x="2274892" y="3524977"/>
                <a:ext cx="761708" cy="59072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4" name="Shape 654"/>
              <p:cNvSpPr/>
              <p:nvPr/>
            </p:nvSpPr>
            <p:spPr>
              <a:xfrm flipV="1">
                <a:off x="2274587" y="2442788"/>
                <a:ext cx="767931" cy="167329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5" name="Shape 655"/>
              <p:cNvSpPr/>
              <p:nvPr/>
            </p:nvSpPr>
            <p:spPr>
              <a:xfrm flipV="1">
                <a:off x="2283783" y="1388551"/>
                <a:ext cx="760668" cy="272752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6" name="Shape 656"/>
              <p:cNvSpPr/>
              <p:nvPr/>
            </p:nvSpPr>
            <p:spPr>
              <a:xfrm flipV="1">
                <a:off x="2277029" y="497029"/>
                <a:ext cx="805645" cy="361867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3805542" y="338676"/>
                <a:ext cx="774397" cy="59802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3807509" y="338676"/>
                <a:ext cx="765732" cy="166362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3794206" y="338336"/>
                <a:ext cx="789822" cy="273654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3807509" y="343778"/>
                <a:ext cx="747571" cy="378824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1" name="Shape 661"/>
              <p:cNvSpPr/>
              <p:nvPr/>
            </p:nvSpPr>
            <p:spPr>
              <a:xfrm flipV="1">
                <a:off x="3798550" y="938952"/>
                <a:ext cx="781237" cy="44749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3798550" y="1386441"/>
                <a:ext cx="780530" cy="61819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3808631" y="2407928"/>
                <a:ext cx="767823" cy="6563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3808631" y="1394408"/>
                <a:ext cx="774956" cy="16702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3797156" y="1391822"/>
                <a:ext cx="777615" cy="27500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6" name="Shape 666"/>
              <p:cNvSpPr/>
              <p:nvPr/>
            </p:nvSpPr>
            <p:spPr>
              <a:xfrm flipV="1">
                <a:off x="3806631" y="929931"/>
                <a:ext cx="772804" cy="148490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7" name="Shape 667"/>
              <p:cNvSpPr/>
              <p:nvPr/>
            </p:nvSpPr>
            <p:spPr>
              <a:xfrm flipV="1">
                <a:off x="3806632" y="1996165"/>
                <a:ext cx="776406" cy="41199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3806632" y="2408161"/>
                <a:ext cx="777745" cy="17322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69" name="Shape 669"/>
              <p:cNvSpPr/>
              <p:nvPr/>
            </p:nvSpPr>
            <p:spPr>
              <a:xfrm flipV="1">
                <a:off x="3797981" y="934472"/>
                <a:ext cx="779894" cy="253577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0" name="Shape 670"/>
              <p:cNvSpPr/>
              <p:nvPr/>
            </p:nvSpPr>
            <p:spPr>
              <a:xfrm flipV="1">
                <a:off x="3799025" y="2003938"/>
                <a:ext cx="779689" cy="14663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1" name="Shape 671"/>
              <p:cNvSpPr/>
              <p:nvPr/>
            </p:nvSpPr>
            <p:spPr>
              <a:xfrm flipV="1">
                <a:off x="3806806" y="3072013"/>
                <a:ext cx="777129" cy="40600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3808282" y="3472780"/>
                <a:ext cx="769293" cy="66576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3" name="Shape 673"/>
              <p:cNvSpPr/>
              <p:nvPr/>
            </p:nvSpPr>
            <p:spPr>
              <a:xfrm flipV="1">
                <a:off x="3806495" y="4136197"/>
                <a:ext cx="777303" cy="41094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4" name="Shape 674"/>
              <p:cNvSpPr/>
              <p:nvPr/>
            </p:nvSpPr>
            <p:spPr>
              <a:xfrm flipV="1">
                <a:off x="3806495" y="934868"/>
                <a:ext cx="768517" cy="361227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5" name="Shape 675"/>
              <p:cNvSpPr/>
              <p:nvPr/>
            </p:nvSpPr>
            <p:spPr>
              <a:xfrm flipV="1">
                <a:off x="3806495" y="2006904"/>
                <a:ext cx="773925" cy="253596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6" name="Shape 676"/>
              <p:cNvSpPr/>
              <p:nvPr/>
            </p:nvSpPr>
            <p:spPr>
              <a:xfrm flipV="1">
                <a:off x="3798578" y="3065742"/>
                <a:ext cx="778606" cy="14771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5323622" y="929937"/>
                <a:ext cx="766459" cy="105806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5321962" y="935618"/>
                <a:ext cx="764845" cy="213269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79" name="Shape 679"/>
              <p:cNvSpPr/>
              <p:nvPr/>
            </p:nvSpPr>
            <p:spPr>
              <a:xfrm flipV="1">
                <a:off x="5325276" y="1983271"/>
                <a:ext cx="770727" cy="1270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80" name="Shape 680"/>
              <p:cNvSpPr/>
              <p:nvPr/>
            </p:nvSpPr>
            <p:spPr>
              <a:xfrm>
                <a:off x="5332445" y="2003021"/>
                <a:ext cx="761383" cy="106048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81" name="Shape 681"/>
              <p:cNvSpPr/>
              <p:nvPr/>
            </p:nvSpPr>
            <p:spPr>
              <a:xfrm>
                <a:off x="5331498" y="3069343"/>
                <a:ext cx="78343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82" name="Shape 682"/>
              <p:cNvSpPr/>
              <p:nvPr/>
            </p:nvSpPr>
            <p:spPr>
              <a:xfrm flipV="1">
                <a:off x="5333009" y="1990314"/>
                <a:ext cx="752861" cy="107903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83" name="Shape 683"/>
              <p:cNvSpPr/>
              <p:nvPr/>
            </p:nvSpPr>
            <p:spPr>
              <a:xfrm flipV="1">
                <a:off x="5326058" y="3071887"/>
                <a:ext cx="768594" cy="106377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84" name="Shape 684"/>
              <p:cNvSpPr/>
              <p:nvPr/>
            </p:nvSpPr>
            <p:spPr>
              <a:xfrm flipV="1">
                <a:off x="5325275" y="1990314"/>
                <a:ext cx="771315" cy="214535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sp>
        <p:nvSpPr>
          <p:cNvPr id="687" name="Shape 687"/>
          <p:cNvSpPr/>
          <p:nvPr/>
        </p:nvSpPr>
        <p:spPr>
          <a:xfrm>
            <a:off x="1116933" y="2124315"/>
            <a:ext cx="7991179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457200" indent="-228600" algn="l">
              <a:spcBef>
                <a:spcPts val="2400"/>
              </a:spcBef>
              <a:buClr>
                <a:srgbClr val="000000"/>
              </a:buClr>
              <a:buSzPct val="100000"/>
              <a:buChar char="-"/>
              <a:defRPr sz="3600">
                <a:latin typeface="+mn-lt"/>
                <a:ea typeface="+mn-ea"/>
                <a:cs typeface="+mn-cs"/>
                <a:sym typeface="Arial"/>
              </a:defRPr>
            </a:pPr>
            <a:r>
              <a:t>  communicate inter-layer activations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Alternate forward / backward work</a:t>
            </a:r>
          </a:p>
        </p:txBody>
      </p:sp>
      <p:sp>
        <p:nvSpPr>
          <p:cNvPr id="690" name="Shape 690"/>
          <p:cNvSpPr/>
          <p:nvPr>
            <p:ph type="body" idx="1"/>
          </p:nvPr>
        </p:nvSpPr>
        <p:spPr>
          <a:xfrm>
            <a:off x="361950" y="1380774"/>
            <a:ext cx="12280900" cy="571500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Each machine does forward work then backwards work, then forward work etc…</a:t>
            </a:r>
          </a:p>
        </p:txBody>
      </p:sp>
      <p:sp>
        <p:nvSpPr>
          <p:cNvPr id="691" name="Shape 691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2" name="Shape 692"/>
          <p:cNvSpPr/>
          <p:nvPr/>
        </p:nvSpPr>
        <p:spPr>
          <a:xfrm>
            <a:off x="2489605" y="2872470"/>
            <a:ext cx="4241405" cy="698501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Forward Compute Work #5</a:t>
            </a:r>
          </a:p>
        </p:txBody>
      </p:sp>
      <p:sp>
        <p:nvSpPr>
          <p:cNvPr id="693" name="Shape 693"/>
          <p:cNvSpPr/>
          <p:nvPr/>
        </p:nvSpPr>
        <p:spPr>
          <a:xfrm>
            <a:off x="715360" y="2948670"/>
            <a:ext cx="173696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Machine 1</a:t>
            </a:r>
          </a:p>
        </p:txBody>
      </p:sp>
      <p:sp>
        <p:nvSpPr>
          <p:cNvPr id="694" name="Shape 694"/>
          <p:cNvSpPr/>
          <p:nvPr/>
        </p:nvSpPr>
        <p:spPr>
          <a:xfrm>
            <a:off x="2487225" y="4681417"/>
            <a:ext cx="4241405" cy="698501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Forward Compute Work #4</a:t>
            </a:r>
          </a:p>
          <a:p>
            <a:pPr>
              <a:defRPr sz="2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712979" y="4757617"/>
            <a:ext cx="173696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Machine 2</a:t>
            </a:r>
          </a:p>
        </p:txBody>
      </p:sp>
      <p:sp>
        <p:nvSpPr>
          <p:cNvPr id="696" name="Shape 696"/>
          <p:cNvSpPr/>
          <p:nvPr/>
        </p:nvSpPr>
        <p:spPr>
          <a:xfrm>
            <a:off x="2471052" y="6490365"/>
            <a:ext cx="4241405" cy="698501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Forward Compute Work #3</a:t>
            </a:r>
          </a:p>
        </p:txBody>
      </p:sp>
      <p:sp>
        <p:nvSpPr>
          <p:cNvPr id="697" name="Shape 697"/>
          <p:cNvSpPr/>
          <p:nvPr/>
        </p:nvSpPr>
        <p:spPr>
          <a:xfrm>
            <a:off x="696807" y="6566565"/>
            <a:ext cx="173696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Machine 3</a:t>
            </a:r>
          </a:p>
        </p:txBody>
      </p:sp>
      <p:grpSp>
        <p:nvGrpSpPr>
          <p:cNvPr id="703" name="Group 703"/>
          <p:cNvGrpSpPr/>
          <p:nvPr/>
        </p:nvGrpSpPr>
        <p:grpSpPr>
          <a:xfrm>
            <a:off x="6722057" y="2872470"/>
            <a:ext cx="4577346" cy="4316396"/>
            <a:chOff x="0" y="0"/>
            <a:chExt cx="4577344" cy="4316394"/>
          </a:xfrm>
        </p:grpSpPr>
        <p:sp>
          <p:nvSpPr>
            <p:cNvPr id="698" name="Shape 698"/>
            <p:cNvSpPr/>
            <p:nvPr/>
          </p:nvSpPr>
          <p:spPr>
            <a:xfrm>
              <a:off x="18553" y="0"/>
              <a:ext cx="4558792" cy="698500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7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Backward Compute Work #1</a:t>
              </a:r>
            </a:p>
            <a:p>
              <a:pPr>
                <a:defRPr sz="27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99" name="Shape 699"/>
            <p:cNvSpPr/>
            <p:nvPr/>
          </p:nvSpPr>
          <p:spPr>
            <a:xfrm>
              <a:off x="18553" y="709212"/>
              <a:ext cx="2184401" cy="6985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7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Fw. Send  #5</a:t>
              </a:r>
            </a:p>
          </p:txBody>
        </p:sp>
        <p:sp>
          <p:nvSpPr>
            <p:cNvPr id="700" name="Shape 700"/>
            <p:cNvSpPr/>
            <p:nvPr/>
          </p:nvSpPr>
          <p:spPr>
            <a:xfrm>
              <a:off x="16172" y="1808947"/>
              <a:ext cx="4558792" cy="698501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7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Backward Compute Work #2</a:t>
              </a:r>
            </a:p>
            <a:p>
              <a:pPr>
                <a:defRPr sz="27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>
              <a:off x="16172" y="2518159"/>
              <a:ext cx="2184401" cy="6985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7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Fw. Send  #4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0" y="3617894"/>
              <a:ext cx="4558791" cy="698501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7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Backward Compute Work #3</a:t>
              </a:r>
            </a:p>
          </p:txBody>
        </p:sp>
      </p:grpSp>
      <p:sp>
        <p:nvSpPr>
          <p:cNvPr id="704" name="Shape 704"/>
          <p:cNvSpPr/>
          <p:nvPr/>
        </p:nvSpPr>
        <p:spPr>
          <a:xfrm>
            <a:off x="2471033" y="7199577"/>
            <a:ext cx="2184401" cy="6985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Bw. Send  #2</a:t>
            </a:r>
          </a:p>
        </p:txBody>
      </p:sp>
      <p:sp>
        <p:nvSpPr>
          <p:cNvPr id="705" name="Shape 705"/>
          <p:cNvSpPr/>
          <p:nvPr/>
        </p:nvSpPr>
        <p:spPr>
          <a:xfrm>
            <a:off x="2471033" y="5397974"/>
            <a:ext cx="2184401" cy="6985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Bw. Send  #1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One Quick Result - Pipeline 2.5x better</a:t>
            </a:r>
          </a:p>
        </p:txBody>
      </p:sp>
      <p:sp>
        <p:nvSpPr>
          <p:cNvPr id="708" name="Shape 7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VGG Network w/ ImageNet Dataset</a:t>
            </a:r>
          </a:p>
        </p:txBody>
      </p:sp>
      <p:sp>
        <p:nvSpPr>
          <p:cNvPr id="709" name="Shape 709"/>
          <p:cNvSpPr/>
          <p:nvPr>
            <p:ph type="sldNum" sz="quarter" idx="2"/>
          </p:nvPr>
        </p:nvSpPr>
        <p:spPr>
          <a:xfrm>
            <a:off x="6382394" y="9105900"/>
            <a:ext cx="227312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0467" y="2344005"/>
            <a:ext cx="13338434" cy="675237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