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65" d="100"/>
          <a:sy n="65" d="100"/>
        </p:scale>
        <p:origin x="16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2494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 of services with SLOs include web hosting such as online store and machine learning inference services. </a:t>
            </a:r>
          </a:p>
        </p:txBody>
      </p:sp>
    </p:spTree>
    <p:extLst>
      <p:ext uri="{BB962C8B-B14F-4D97-AF65-F5344CB8AC3E}">
        <p14:creationId xmlns:p14="http://schemas.microsoft.com/office/powerpoint/2010/main" val="184242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RM assumes failures are uncorrelated and uncommon </a:t>
            </a:r>
          </a:p>
        </p:txBody>
      </p:sp>
    </p:spTree>
    <p:extLst>
      <p:ext uri="{BB962C8B-B14F-4D97-AF65-F5344CB8AC3E}">
        <p14:creationId xmlns:p14="http://schemas.microsoft.com/office/powerpoint/2010/main" val="101393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 b="1"/>
            </a:pPr>
            <a:r>
              <a:t>what amazon calls the on-demand price</a:t>
            </a:r>
          </a:p>
          <a:p>
            <a:pPr>
              <a:defRPr sz="1700" b="1"/>
            </a:pPr>
            <a:r>
              <a:t>After red describe how cheap it is and explain spot market rules</a:t>
            </a:r>
          </a:p>
          <a:p>
            <a:pPr>
              <a:defRPr sz="1700" b="1"/>
            </a:pPr>
            <a:r>
              <a:t>after blue uncorrelated markets - move indecently</a:t>
            </a:r>
          </a:p>
          <a:p>
            <a:pPr>
              <a:defRPr sz="1700" b="1"/>
            </a:pPr>
            <a:r>
              <a:t>nickels on the dollar</a:t>
            </a:r>
          </a:p>
        </p:txBody>
      </p:sp>
    </p:spTree>
    <p:extLst>
      <p:ext uri="{BB962C8B-B14F-4D97-AF65-F5344CB8AC3E}">
        <p14:creationId xmlns:p14="http://schemas.microsoft.com/office/powerpoint/2010/main" val="8697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dl.cmu.edu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dl.cmu.edu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dl.cmu.edu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Carnegie Mellon University"/>
          <p:cNvSpPr txBox="1"/>
          <p:nvPr/>
        </p:nvSpPr>
        <p:spPr>
          <a:xfrm>
            <a:off x="3833204" y="7056966"/>
            <a:ext cx="533839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Carnegie Mellon University</a:t>
            </a:r>
          </a:p>
        </p:txBody>
      </p:sp>
      <p:sp>
        <p:nvSpPr>
          <p:cNvPr id="131" name="Line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Carnegie Mellon"/>
          <p:cNvSpPr txBox="1"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t>Carnegie Mellon</a:t>
            </a:r>
          </a:p>
        </p:txBody>
      </p:sp>
      <p:sp>
        <p:nvSpPr>
          <p:cNvPr id="133" name="Parallel Data Laboratory"/>
          <p:cNvSpPr txBox="1"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Parallel Data Laboratory</a:t>
            </a:r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* UC Berkeley"/>
          <p:cNvSpPr txBox="1"/>
          <p:nvPr/>
        </p:nvSpPr>
        <p:spPr>
          <a:xfrm>
            <a:off x="3833204" y="7623175"/>
            <a:ext cx="5338392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 UC Berkeley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Carnegie Mellon"/>
          <p:cNvSpPr txBox="1"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t>Carnegie Mellon</a:t>
            </a:r>
          </a:p>
        </p:txBody>
      </p:sp>
      <p:sp>
        <p:nvSpPr>
          <p:cNvPr id="147" name="Parallel Data Laboratory"/>
          <p:cNvSpPr txBox="1"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Parallel Data Laboratory</a:t>
            </a:r>
          </a:p>
        </p:txBody>
      </p:sp>
      <p:sp>
        <p:nvSpPr>
          <p:cNvPr id="148" name="http://www.pdl.cmu.edu/"/>
          <p:cNvSpPr txBox="1"/>
          <p:nvPr/>
        </p:nvSpPr>
        <p:spPr>
          <a:xfrm>
            <a:off x="505097" y="9067800"/>
            <a:ext cx="200195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http://www.pdl.cmu.edu</a:t>
            </a:r>
            <a:r>
              <a:t>/</a:t>
            </a:r>
          </a:p>
        </p:txBody>
      </p:sp>
      <p:sp>
        <p:nvSpPr>
          <p:cNvPr id="149" name="Aaron Harlap © July 18"/>
          <p:cNvSpPr txBox="1"/>
          <p:nvPr/>
        </p:nvSpPr>
        <p:spPr>
          <a:xfrm>
            <a:off x="9662380" y="9067800"/>
            <a:ext cx="286438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Aaron Harlap © July 18</a:t>
            </a:r>
          </a:p>
        </p:txBody>
      </p:sp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25400" y="254000"/>
            <a:ext cx="12966700" cy="1104900"/>
          </a:xfrm>
          <a:prstGeom prst="rect">
            <a:avLst/>
          </a:prstGeom>
        </p:spPr>
        <p:txBody>
          <a:bodyPr anchor="ctr"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1562100"/>
            <a:ext cx="12280900" cy="5715000"/>
          </a:xfrm>
          <a:prstGeom prst="rect">
            <a:avLst/>
          </a:prstGeom>
        </p:spPr>
        <p:txBody>
          <a:bodyPr/>
          <a:lstStyle>
            <a:lvl1pPr marL="889000" indent="-571500" algn="l">
              <a:spcBef>
                <a:spcPts val="2400"/>
              </a:spcBef>
              <a:buSzPct val="110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10000"/>
              <a:buChar char="•"/>
              <a:defRPr sz="3600"/>
            </a:lvl2pPr>
            <a:lvl3pPr marL="1778000" indent="-571500" algn="l">
              <a:spcBef>
                <a:spcPts val="2400"/>
              </a:spcBef>
              <a:buSzPct val="110000"/>
              <a:buChar char="-"/>
              <a:defRPr>
                <a:latin typeface="+mn-lt"/>
                <a:ea typeface="+mn-ea"/>
                <a:cs typeface="+mn-cs"/>
                <a:sym typeface="Arial"/>
              </a:defRPr>
            </a:lvl3pPr>
            <a:lvl4pPr marL="2222500" indent="-571500" algn="l">
              <a:spcBef>
                <a:spcPts val="2400"/>
              </a:spcBef>
              <a:buSzPct val="110000"/>
              <a:buChar char="•"/>
              <a:defRPr sz="3200">
                <a:latin typeface="+mn-lt"/>
                <a:ea typeface="+mn-ea"/>
                <a:cs typeface="+mn-cs"/>
                <a:sym typeface="Arial"/>
              </a:defRPr>
            </a:lvl4pPr>
            <a:lvl5pPr marL="2667000" indent="-571500" algn="l">
              <a:spcBef>
                <a:spcPts val="2400"/>
              </a:spcBef>
              <a:buSzPct val="110000"/>
              <a:buChar char="-"/>
              <a:defRPr sz="320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889" y="9105900"/>
            <a:ext cx="340322" cy="32355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" name="Carnegie Mellon"/>
          <p:cNvSpPr txBox="1"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t>Carnegie Mellon</a:t>
            </a:r>
          </a:p>
        </p:txBody>
      </p:sp>
      <p:sp>
        <p:nvSpPr>
          <p:cNvPr id="192" name="Parallel Data Laboratory"/>
          <p:cNvSpPr txBox="1"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Parallel Data Laboratory</a:t>
            </a:r>
          </a:p>
        </p:txBody>
      </p:sp>
      <p:sp>
        <p:nvSpPr>
          <p:cNvPr id="193" name="http://www.pdl.cmu.edu/"/>
          <p:cNvSpPr txBox="1"/>
          <p:nvPr/>
        </p:nvSpPr>
        <p:spPr>
          <a:xfrm>
            <a:off x="505097" y="9067800"/>
            <a:ext cx="200195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http://www.pdl.cmu.edu</a:t>
            </a:r>
            <a:r>
              <a:t>/</a:t>
            </a:r>
          </a:p>
        </p:txBody>
      </p:sp>
      <p:sp>
        <p:nvSpPr>
          <p:cNvPr id="194" name="Aaron Harlap © July 18"/>
          <p:cNvSpPr txBox="1"/>
          <p:nvPr/>
        </p:nvSpPr>
        <p:spPr>
          <a:xfrm>
            <a:off x="9642280" y="9067800"/>
            <a:ext cx="286438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Aaron Harlap © July 18</a:t>
            </a:r>
          </a:p>
        </p:txBody>
      </p:sp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25400" y="254000"/>
            <a:ext cx="12966700" cy="1104900"/>
          </a:xfrm>
          <a:prstGeom prst="rect">
            <a:avLst/>
          </a:prstGeom>
        </p:spPr>
        <p:txBody>
          <a:bodyPr anchor="ctr"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196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1562100"/>
            <a:ext cx="12280900" cy="5715000"/>
          </a:xfrm>
          <a:prstGeom prst="rect">
            <a:avLst/>
          </a:prstGeom>
        </p:spPr>
        <p:txBody>
          <a:bodyPr/>
          <a:lstStyle>
            <a:lvl1pPr marL="889000" indent="-571500" algn="l">
              <a:spcBef>
                <a:spcPts val="2400"/>
              </a:spcBef>
              <a:buSzPct val="110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10000"/>
              <a:buChar char="•"/>
              <a:defRPr sz="3600"/>
            </a:lvl2pPr>
            <a:lvl3pPr marL="1778000" indent="-571500" algn="l">
              <a:spcBef>
                <a:spcPts val="2400"/>
              </a:spcBef>
              <a:buSzPct val="110000"/>
              <a:buChar char="-"/>
              <a:defRPr>
                <a:latin typeface="+mn-lt"/>
                <a:ea typeface="+mn-ea"/>
                <a:cs typeface="+mn-cs"/>
                <a:sym typeface="Arial"/>
              </a:defRPr>
            </a:lvl3pPr>
            <a:lvl4pPr marL="2222500" indent="-571500" algn="l">
              <a:spcBef>
                <a:spcPts val="2400"/>
              </a:spcBef>
              <a:buSzPct val="110000"/>
              <a:buChar char="•"/>
              <a:defRPr sz="3200">
                <a:latin typeface="+mn-lt"/>
                <a:ea typeface="+mn-ea"/>
                <a:cs typeface="+mn-cs"/>
                <a:sym typeface="Arial"/>
              </a:defRPr>
            </a:lvl4pPr>
            <a:lvl5pPr marL="2667000" indent="-571500" algn="l">
              <a:spcBef>
                <a:spcPts val="2400"/>
              </a:spcBef>
              <a:buSzPct val="110000"/>
              <a:buChar char="-"/>
              <a:defRPr sz="320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889" y="9105900"/>
            <a:ext cx="340322" cy="32355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Carnegie Mellon"/>
          <p:cNvSpPr txBox="1"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t>Carnegie Mellon</a:t>
            </a:r>
          </a:p>
        </p:txBody>
      </p:sp>
      <p:sp>
        <p:nvSpPr>
          <p:cNvPr id="28" name="Parallel Data Laboratory"/>
          <p:cNvSpPr txBox="1"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Parallel Data Laboratory</a:t>
            </a:r>
          </a:p>
        </p:txBody>
      </p:sp>
      <p:sp>
        <p:nvSpPr>
          <p:cNvPr id="29" name="http://www.pdl.cmu.edu/"/>
          <p:cNvSpPr txBox="1"/>
          <p:nvPr/>
        </p:nvSpPr>
        <p:spPr>
          <a:xfrm>
            <a:off x="505097" y="9067800"/>
            <a:ext cx="200195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http://www.pdl.cmu.edu</a:t>
            </a:r>
            <a:r>
              <a:t>/</a:t>
            </a:r>
          </a:p>
        </p:txBody>
      </p:sp>
      <p:sp>
        <p:nvSpPr>
          <p:cNvPr id="30" name="Aaron Harlap © July 18"/>
          <p:cNvSpPr txBox="1"/>
          <p:nvPr/>
        </p:nvSpPr>
        <p:spPr>
          <a:xfrm>
            <a:off x="9662380" y="9067800"/>
            <a:ext cx="286438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Aaron Harlap © July 18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25400" y="254000"/>
            <a:ext cx="12966700" cy="1104900"/>
          </a:xfrm>
          <a:prstGeom prst="rect">
            <a:avLst/>
          </a:prstGeom>
        </p:spPr>
        <p:txBody>
          <a:bodyPr anchor="ctr"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1562100"/>
            <a:ext cx="12280900" cy="5715000"/>
          </a:xfrm>
          <a:prstGeom prst="rect">
            <a:avLst/>
          </a:prstGeom>
        </p:spPr>
        <p:txBody>
          <a:bodyPr/>
          <a:lstStyle>
            <a:lvl1pPr marL="889000" indent="-571500" algn="l">
              <a:spcBef>
                <a:spcPts val="2400"/>
              </a:spcBef>
              <a:buSzPct val="110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10000"/>
              <a:buChar char="•"/>
              <a:defRPr sz="3600"/>
            </a:lvl2pPr>
            <a:lvl3pPr marL="1778000" indent="-571500" algn="l">
              <a:spcBef>
                <a:spcPts val="2400"/>
              </a:spcBef>
              <a:buSzPct val="110000"/>
              <a:buChar char="-"/>
              <a:defRPr>
                <a:latin typeface="+mn-lt"/>
                <a:ea typeface="+mn-ea"/>
                <a:cs typeface="+mn-cs"/>
                <a:sym typeface="Arial"/>
              </a:defRPr>
            </a:lvl3pPr>
            <a:lvl4pPr marL="2222500" indent="-571500" algn="l">
              <a:spcBef>
                <a:spcPts val="2400"/>
              </a:spcBef>
              <a:buSzPct val="110000"/>
              <a:buChar char="•"/>
              <a:defRPr sz="3200">
                <a:latin typeface="+mn-lt"/>
                <a:ea typeface="+mn-ea"/>
                <a:cs typeface="+mn-cs"/>
                <a:sym typeface="Arial"/>
              </a:defRPr>
            </a:lvl4pPr>
            <a:lvl5pPr marL="2667000" indent="-571500" algn="l">
              <a:spcBef>
                <a:spcPts val="2400"/>
              </a:spcBef>
              <a:buSzPct val="110000"/>
              <a:buChar char="-"/>
              <a:defRPr sz="320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889" y="9105900"/>
            <a:ext cx="340322" cy="32355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PARALLEL DATA LABORATORY…"/>
          <p:cNvSpPr txBox="1"/>
          <p:nvPr/>
        </p:nvSpPr>
        <p:spPr>
          <a:xfrm>
            <a:off x="3781790" y="7618220"/>
            <a:ext cx="5430764" cy="82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PARALLEL DATA LABORATORY</a:t>
            </a:r>
          </a:p>
          <a:p>
            <a:pPr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t>Carnegie Mellon University</a:t>
            </a:r>
          </a:p>
        </p:txBody>
      </p:sp>
      <p:sp>
        <p:nvSpPr>
          <p:cNvPr id="4" name="Line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Carnegie Mellon"/>
          <p:cNvSpPr txBox="1"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t>Carnegie Mellon</a:t>
            </a:r>
          </a:p>
        </p:txBody>
      </p:sp>
      <p:sp>
        <p:nvSpPr>
          <p:cNvPr id="6" name="Parallel Data Laboratory"/>
          <p:cNvSpPr txBox="1"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Parallel Data Laboratory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546100" y="2463800"/>
            <a:ext cx="119253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282700" y="4838700"/>
            <a:ext cx="104648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defRPr sz="4000"/>
            </a:lvl2pPr>
            <a:lvl3pPr>
              <a:defRPr sz="3600"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 sz="3600"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 sz="3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ibutary: spot-dancing for elastic services with latency SLOs"/>
          <p:cNvSpPr txBox="1">
            <a:spLocks noGrp="1"/>
          </p:cNvSpPr>
          <p:nvPr>
            <p:ph type="title"/>
          </p:nvPr>
        </p:nvSpPr>
        <p:spPr>
          <a:xfrm>
            <a:off x="552450" y="936753"/>
            <a:ext cx="11925300" cy="3954110"/>
          </a:xfrm>
          <a:prstGeom prst="rect">
            <a:avLst/>
          </a:prstGeom>
        </p:spPr>
        <p:txBody>
          <a:bodyPr/>
          <a:lstStyle/>
          <a:p>
            <a:r>
              <a:t>Tributary: spot-dancing for elastic services with latency SLOs</a:t>
            </a:r>
          </a:p>
        </p:txBody>
      </p:sp>
      <p:sp>
        <p:nvSpPr>
          <p:cNvPr id="207" name="Aaron Harlap, Andrew Chung,…"/>
          <p:cNvSpPr txBox="1">
            <a:spLocks noGrp="1"/>
          </p:cNvSpPr>
          <p:nvPr>
            <p:ph type="body" sz="quarter" idx="1"/>
          </p:nvPr>
        </p:nvSpPr>
        <p:spPr>
          <a:xfrm>
            <a:off x="926362" y="5324963"/>
            <a:ext cx="11152076" cy="2209801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Aaron Harlap, Andrew Chung, </a:t>
            </a:r>
          </a:p>
          <a:p>
            <a:pPr>
              <a:defRPr sz="4200"/>
            </a:pPr>
            <a:r>
              <a:t>Alexey Tumanov*, Greg Ganger, Phil Gibbons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redicting P[preemption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Predicting P[preemption]</a:t>
            </a:r>
          </a:p>
        </p:txBody>
      </p:sp>
      <p:sp>
        <p:nvSpPr>
          <p:cNvPr id="286" name="Predict P[preemption] as a function of bid deltas…"/>
          <p:cNvSpPr txBox="1">
            <a:spLocks noGrp="1"/>
          </p:cNvSpPr>
          <p:nvPr>
            <p:ph type="body" idx="1"/>
          </p:nvPr>
        </p:nvSpPr>
        <p:spPr>
          <a:xfrm>
            <a:off x="149417" y="1562100"/>
            <a:ext cx="12487083" cy="6806943"/>
          </a:xfrm>
          <a:prstGeom prst="rect">
            <a:avLst/>
          </a:prstGeom>
        </p:spPr>
        <p:txBody>
          <a:bodyPr/>
          <a:lstStyle/>
          <a:p>
            <a:r>
              <a:t>Predict P[preemption] as a function of bid deltas</a:t>
            </a:r>
          </a:p>
          <a:p>
            <a:r>
              <a:t>Extract features</a:t>
            </a:r>
          </a:p>
          <a:p>
            <a:pPr lvl="2"/>
            <a:r>
              <a:t>calendrical</a:t>
            </a:r>
          </a:p>
          <a:p>
            <a:pPr lvl="2"/>
            <a:r>
              <a:t>temporal</a:t>
            </a:r>
          </a:p>
          <a:p>
            <a:r>
              <a:t>Plug features into LSTM Model</a:t>
            </a:r>
          </a:p>
          <a:p>
            <a:pPr lvl="2"/>
            <a:r>
              <a:t>models EC2 as a sequence of events</a:t>
            </a:r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nstructing the Resource Footpr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Constructing the Resource Footprint</a:t>
            </a:r>
          </a:p>
        </p:txBody>
      </p:sp>
      <p:sp>
        <p:nvSpPr>
          <p:cNvPr id="290" name="Need to achieve capacity to satisfy SLO of client workload…"/>
          <p:cNvSpPr txBox="1">
            <a:spLocks noGrp="1"/>
          </p:cNvSpPr>
          <p:nvPr>
            <p:ph type="body" idx="1"/>
          </p:nvPr>
        </p:nvSpPr>
        <p:spPr>
          <a:xfrm>
            <a:off x="361950" y="1717920"/>
            <a:ext cx="12280900" cy="7022623"/>
          </a:xfrm>
          <a:prstGeom prst="rect">
            <a:avLst/>
          </a:prstGeom>
        </p:spPr>
        <p:txBody>
          <a:bodyPr/>
          <a:lstStyle/>
          <a:p>
            <a:pPr marL="957035" indent="-639535">
              <a:defRPr sz="4700"/>
            </a:pPr>
            <a:r>
              <a:t>Need to achieve capacity to satisfy SLO of client workload</a:t>
            </a:r>
          </a:p>
          <a:p>
            <a:pPr marL="957035" indent="-639535">
              <a:lnSpc>
                <a:spcPct val="200000"/>
              </a:lnSpc>
              <a:defRPr sz="4700"/>
            </a:pPr>
            <a:r>
              <a:t>Need sufficient diversity across markets</a:t>
            </a:r>
          </a:p>
          <a:p>
            <a:pPr marL="0" lvl="2" indent="457200">
              <a:buSzTx/>
              <a:buNone/>
              <a:defRPr sz="4700"/>
            </a:pPr>
            <a:r>
              <a:t>While expected request capacity &lt; SLO:</a:t>
            </a:r>
          </a:p>
          <a:p>
            <a:pPr lvl="5" indent="1143000" algn="l">
              <a:spcBef>
                <a:spcPts val="2400"/>
              </a:spcBef>
              <a:defRPr sz="3700"/>
            </a:pPr>
            <a:r>
              <a:t>Add resource that increases expected cost the least and increases request capacity the most.</a:t>
            </a:r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3430" y="9105900"/>
            <a:ext cx="325240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mputing Expected Request Capac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Computing Expected Request Capacity</a:t>
            </a:r>
          </a:p>
        </p:txBody>
      </p:sp>
      <p:sp>
        <p:nvSpPr>
          <p:cNvPr id="294" name="Compute probability of exactly 0 - N resources not pre-empted…"/>
          <p:cNvSpPr txBox="1">
            <a:spLocks noGrp="1"/>
          </p:cNvSpPr>
          <p:nvPr>
            <p:ph type="body" idx="1"/>
          </p:nvPr>
        </p:nvSpPr>
        <p:spPr>
          <a:xfrm>
            <a:off x="361950" y="1562100"/>
            <a:ext cx="12280900" cy="7296164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Compute probability of exactly 0 - N resources not pre-empted</a:t>
            </a:r>
          </a:p>
          <a:p>
            <a:pPr>
              <a:defRPr sz="4000"/>
            </a:pPr>
            <a:r>
              <a:t>Accounts for spot market dependencies</a:t>
            </a:r>
          </a:p>
          <a:p>
            <a:pPr>
              <a:defRPr sz="4000"/>
            </a:pPr>
            <a:r>
              <a:t>Encourages diversity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302" name="Group"/>
          <p:cNvGrpSpPr/>
          <p:nvPr/>
        </p:nvGrpSpPr>
        <p:grpSpPr>
          <a:xfrm>
            <a:off x="2316477" y="4660900"/>
            <a:ext cx="1334731" cy="2051050"/>
            <a:chOff x="0" y="0"/>
            <a:chExt cx="1334729" cy="205104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736600"/>
              <a:ext cx="1334730" cy="1314450"/>
              <a:chOff x="0" y="0"/>
              <a:chExt cx="1334729" cy="1314450"/>
            </a:xfrm>
          </p:grpSpPr>
          <p:sp>
            <p:nvSpPr>
              <p:cNvPr id="296" name="Square"/>
              <p:cNvSpPr/>
              <p:nvPr/>
            </p:nvSpPr>
            <p:spPr>
              <a:xfrm>
                <a:off x="0" y="0"/>
                <a:ext cx="635000" cy="635000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7" name="Square"/>
              <p:cNvSpPr/>
              <p:nvPr/>
            </p:nvSpPr>
            <p:spPr>
              <a:xfrm>
                <a:off x="0" y="676820"/>
                <a:ext cx="635000" cy="635001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8" name="Square"/>
              <p:cNvSpPr/>
              <p:nvPr/>
            </p:nvSpPr>
            <p:spPr>
              <a:xfrm>
                <a:off x="699729" y="0"/>
                <a:ext cx="635001" cy="635000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9" name="Square"/>
              <p:cNvSpPr/>
              <p:nvPr/>
            </p:nvSpPr>
            <p:spPr>
              <a:xfrm>
                <a:off x="699729" y="679450"/>
                <a:ext cx="635001" cy="635000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01" name="50%"/>
            <p:cNvSpPr txBox="1"/>
            <p:nvPr/>
          </p:nvSpPr>
          <p:spPr>
            <a:xfrm>
              <a:off x="163283" y="0"/>
              <a:ext cx="1008163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50%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6999096" y="4660900"/>
            <a:ext cx="1008163" cy="2048421"/>
            <a:chOff x="0" y="0"/>
            <a:chExt cx="1008161" cy="2048420"/>
          </a:xfrm>
        </p:grpSpPr>
        <p:grpSp>
          <p:nvGrpSpPr>
            <p:cNvPr id="305" name="Group"/>
            <p:cNvGrpSpPr/>
            <p:nvPr/>
          </p:nvGrpSpPr>
          <p:grpSpPr>
            <a:xfrm>
              <a:off x="186580" y="736600"/>
              <a:ext cx="635001" cy="1311821"/>
              <a:chOff x="0" y="0"/>
              <a:chExt cx="635000" cy="1311820"/>
            </a:xfrm>
          </p:grpSpPr>
          <p:sp>
            <p:nvSpPr>
              <p:cNvPr id="303" name="Square"/>
              <p:cNvSpPr/>
              <p:nvPr/>
            </p:nvSpPr>
            <p:spPr>
              <a:xfrm>
                <a:off x="0" y="0"/>
                <a:ext cx="635000" cy="635000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4" name="Square"/>
              <p:cNvSpPr/>
              <p:nvPr/>
            </p:nvSpPr>
            <p:spPr>
              <a:xfrm>
                <a:off x="0" y="676820"/>
                <a:ext cx="635000" cy="635001"/>
              </a:xfrm>
              <a:prstGeom prst="rect">
                <a:avLst/>
              </a:prstGeom>
              <a:solidFill>
                <a:srgbClr val="FFFFFF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06" name="50%"/>
            <p:cNvSpPr txBox="1"/>
            <p:nvPr/>
          </p:nvSpPr>
          <p:spPr>
            <a:xfrm>
              <a:off x="-1" y="0"/>
              <a:ext cx="1008163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50%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300698" y="6690295"/>
            <a:ext cx="5578674" cy="1576090"/>
            <a:chOff x="0" y="0"/>
            <a:chExt cx="5578673" cy="1576089"/>
          </a:xfrm>
        </p:grpSpPr>
        <p:sp>
          <p:nvSpPr>
            <p:cNvPr id="308" name="1 * 0.5 + 0.5 * 0.5 = 0.75"/>
            <p:cNvSpPr txBox="1"/>
            <p:nvPr/>
          </p:nvSpPr>
          <p:spPr>
            <a:xfrm>
              <a:off x="-1" y="775989"/>
              <a:ext cx="5578675" cy="800101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 * 0.5 + 0.5 * 0.5 = 0.75</a:t>
              </a:r>
            </a:p>
          </p:txBody>
        </p:sp>
        <p:sp>
          <p:nvSpPr>
            <p:cNvPr id="309" name="Line"/>
            <p:cNvSpPr/>
            <p:nvPr/>
          </p:nvSpPr>
          <p:spPr>
            <a:xfrm>
              <a:off x="349212" y="2229"/>
              <a:ext cx="296134" cy="7178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 flipH="1">
              <a:off x="3160215" y="-1"/>
              <a:ext cx="728505" cy="72850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  <p:bldP spid="307" grpId="2" animBg="1" advAuto="0"/>
      <p:bldP spid="311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o Why Does this Wor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Why Does this Work?</a:t>
            </a:r>
          </a:p>
        </p:txBody>
      </p:sp>
      <p:sp>
        <p:nvSpPr>
          <p:cNvPr id="314" name="Creates a diversified, oversized footprint…"/>
          <p:cNvSpPr txBox="1">
            <a:spLocks noGrp="1"/>
          </p:cNvSpPr>
          <p:nvPr>
            <p:ph type="body" idx="1"/>
          </p:nvPr>
        </p:nvSpPr>
        <p:spPr>
          <a:xfrm>
            <a:off x="355600" y="1562100"/>
            <a:ext cx="12280900" cy="6351681"/>
          </a:xfrm>
          <a:prstGeom prst="rect">
            <a:avLst/>
          </a:prstGeom>
        </p:spPr>
        <p:txBody>
          <a:bodyPr/>
          <a:lstStyle/>
          <a:p>
            <a:r>
              <a:t>Creates a diversified, oversized footprint</a:t>
            </a:r>
          </a:p>
          <a:p>
            <a:pPr lvl="2"/>
            <a:r>
              <a:t>able to tolerate preemptions </a:t>
            </a:r>
          </a:p>
          <a:p>
            <a:pPr lvl="2"/>
            <a:r>
              <a:t>little or no extra cost</a:t>
            </a:r>
          </a:p>
          <a:p>
            <a:r>
              <a:t>Handles unexpected workload spikes</a:t>
            </a:r>
          </a:p>
          <a:p>
            <a:pPr lvl="2"/>
            <a:r>
              <a:t>handled via oversized natural resource buffers  </a:t>
            </a:r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me for an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for an Example</a:t>
            </a:r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321" name="Group"/>
          <p:cNvGrpSpPr/>
          <p:nvPr/>
        </p:nvGrpSpPr>
        <p:grpSpPr>
          <a:xfrm>
            <a:off x="330339" y="2717800"/>
            <a:ext cx="12344122" cy="3680513"/>
            <a:chOff x="0" y="0"/>
            <a:chExt cx="12344120" cy="3680512"/>
          </a:xfrm>
        </p:grpSpPr>
        <p:pic>
          <p:nvPicPr>
            <p:cNvPr id="319" name="step-autoscale-toy (5).pdf" descr="step-autoscale-toy (5)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924"/>
              <a:ext cx="6030901" cy="3654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step-tributary-toy (5).pdf" descr="step-tributary-toy (5)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13220" y="0"/>
              <a:ext cx="6030901" cy="3680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2" name="AutoScale"/>
          <p:cNvSpPr txBox="1"/>
          <p:nvPr/>
        </p:nvSpPr>
        <p:spPr>
          <a:xfrm>
            <a:off x="2161143" y="6559776"/>
            <a:ext cx="23815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AutoScale</a:t>
            </a:r>
          </a:p>
        </p:txBody>
      </p:sp>
      <p:sp>
        <p:nvSpPr>
          <p:cNvPr id="323" name="Tributary"/>
          <p:cNvSpPr txBox="1"/>
          <p:nvPr/>
        </p:nvSpPr>
        <p:spPr>
          <a:xfrm>
            <a:off x="8089853" y="6559776"/>
            <a:ext cx="20973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Tributary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me for an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for an Example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27" name="Copy of new-tributary-toy (4).pdf" descr="Copy of new-tributary-toy (4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Copy of new-AWS-autoscale-toy.pdf" descr="Copy of new-AWS-autoscale-toy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21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utoScale"/>
          <p:cNvSpPr txBox="1"/>
          <p:nvPr/>
        </p:nvSpPr>
        <p:spPr>
          <a:xfrm>
            <a:off x="2161143" y="6559776"/>
            <a:ext cx="23815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AutoScale</a:t>
            </a:r>
          </a:p>
        </p:txBody>
      </p:sp>
      <p:sp>
        <p:nvSpPr>
          <p:cNvPr id="330" name="Tributary"/>
          <p:cNvSpPr txBox="1"/>
          <p:nvPr/>
        </p:nvSpPr>
        <p:spPr>
          <a:xfrm>
            <a:off x="8089853" y="6559776"/>
            <a:ext cx="20973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Tributary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ributary Serves More Requ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Tributary Serves More Requests</a:t>
            </a:r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34" name="Copy of new-tributary-toy (3).pdf" descr="Copy of new-tributary-toy (3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new-AWS-autoscale-toy (2).pdf" descr="new-AWS-autoscale-toy (2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21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AutoScale"/>
          <p:cNvSpPr txBox="1"/>
          <p:nvPr/>
        </p:nvSpPr>
        <p:spPr>
          <a:xfrm>
            <a:off x="2161143" y="6559776"/>
            <a:ext cx="23815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AutoScale</a:t>
            </a:r>
          </a:p>
        </p:txBody>
      </p:sp>
      <p:sp>
        <p:nvSpPr>
          <p:cNvPr id="337" name="Tributary"/>
          <p:cNvSpPr txBox="1"/>
          <p:nvPr/>
        </p:nvSpPr>
        <p:spPr>
          <a:xfrm>
            <a:off x="8089853" y="6559776"/>
            <a:ext cx="20973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Tributary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quest Rate Decre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Request Rate Decreases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41" name="Copy of new-tributary-toy (2).pdf" descr="Copy of new-tributary-toy (2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new-AWS-autoscale-toy (1).pdf" descr="new-AWS-autoscale-toy (1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21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AutoScale"/>
          <p:cNvSpPr txBox="1"/>
          <p:nvPr/>
        </p:nvSpPr>
        <p:spPr>
          <a:xfrm>
            <a:off x="2161143" y="6559776"/>
            <a:ext cx="23815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AutoScale</a:t>
            </a:r>
          </a:p>
        </p:txBody>
      </p:sp>
      <p:sp>
        <p:nvSpPr>
          <p:cNvPr id="344" name="Tributary"/>
          <p:cNvSpPr txBox="1"/>
          <p:nvPr/>
        </p:nvSpPr>
        <p:spPr>
          <a:xfrm>
            <a:off x="8089853" y="6559776"/>
            <a:ext cx="20973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Tributary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ributary’s Resources are Pre-emp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Tributary’s Resources are Pre-empted</a:t>
            </a:r>
          </a:p>
        </p:txBody>
      </p:sp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48" name="Copy of new-tributary-toy (1).pdf" descr="Copy of new-tributary-toy (1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new-AWS-autoscale-toy (1).pdf" descr="new-AWS-autoscale-toy (1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2100" y="1765300"/>
            <a:ext cx="6667500" cy="4731775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AutoScale"/>
          <p:cNvSpPr txBox="1"/>
          <p:nvPr/>
        </p:nvSpPr>
        <p:spPr>
          <a:xfrm>
            <a:off x="2161143" y="6559776"/>
            <a:ext cx="23815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AutoScale</a:t>
            </a:r>
          </a:p>
        </p:txBody>
      </p:sp>
      <p:sp>
        <p:nvSpPr>
          <p:cNvPr id="351" name="Tributary"/>
          <p:cNvSpPr txBox="1"/>
          <p:nvPr/>
        </p:nvSpPr>
        <p:spPr>
          <a:xfrm>
            <a:off x="8089853" y="6559776"/>
            <a:ext cx="20973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Tributary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Experimental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Experimental Setup</a:t>
            </a:r>
          </a:p>
        </p:txBody>
      </p:sp>
      <p:sp>
        <p:nvSpPr>
          <p:cNvPr id="354" name="4 Traces Evaluated…"/>
          <p:cNvSpPr txBox="1">
            <a:spLocks noGrp="1"/>
          </p:cNvSpPr>
          <p:nvPr>
            <p:ph type="body" idx="1"/>
          </p:nvPr>
        </p:nvSpPr>
        <p:spPr>
          <a:xfrm>
            <a:off x="355600" y="1562100"/>
            <a:ext cx="12280900" cy="7442207"/>
          </a:xfrm>
          <a:prstGeom prst="rect">
            <a:avLst/>
          </a:prstGeom>
        </p:spPr>
        <p:txBody>
          <a:bodyPr/>
          <a:lstStyle/>
          <a:p>
            <a:r>
              <a:t>4 Traces Evaluated</a:t>
            </a:r>
          </a:p>
          <a:p>
            <a:pPr lvl="2"/>
            <a:r>
              <a:t>show Clarknet </a:t>
            </a:r>
          </a:p>
          <a:p>
            <a:r>
              <a:t>3 Scaling Policies</a:t>
            </a:r>
          </a:p>
          <a:p>
            <a:pPr lvl="2"/>
            <a:r>
              <a:t>show reactive</a:t>
            </a:r>
          </a:p>
          <a:p>
            <a:pPr marL="807357" indent="-489857">
              <a:defRPr sz="3600"/>
            </a:pPr>
            <a:r>
              <a:t>Comparisons</a:t>
            </a:r>
          </a:p>
          <a:p>
            <a:pPr lvl="2"/>
            <a:r>
              <a:t>Autoscale on spot</a:t>
            </a:r>
          </a:p>
          <a:p>
            <a:pPr lvl="2"/>
            <a:r>
              <a:t>Autoscale+Buffer on spot</a:t>
            </a:r>
          </a:p>
          <a:p>
            <a:pPr lvl="2"/>
            <a:r>
              <a:t>Tributary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0201" y="2148526"/>
            <a:ext cx="6237810" cy="4817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110" y="2598664"/>
            <a:ext cx="6705967" cy="5178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ervices with SL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Services with SLOs</a:t>
            </a:r>
          </a:p>
        </p:txBody>
      </p:sp>
      <p:sp>
        <p:nvSpPr>
          <p:cNvPr id="211" name="Time varying client workloads…"/>
          <p:cNvSpPr txBox="1">
            <a:spLocks noGrp="1"/>
          </p:cNvSpPr>
          <p:nvPr>
            <p:ph type="body" sz="half" idx="1"/>
          </p:nvPr>
        </p:nvSpPr>
        <p:spPr>
          <a:xfrm>
            <a:off x="-48761" y="1384313"/>
            <a:ext cx="6705967" cy="7270738"/>
          </a:xfrm>
          <a:prstGeom prst="rect">
            <a:avLst/>
          </a:prstGeom>
        </p:spPr>
        <p:txBody>
          <a:bodyPr/>
          <a:lstStyle/>
          <a:p>
            <a:r>
              <a:t>Time varying client workloads</a:t>
            </a:r>
          </a:p>
          <a:p>
            <a:pPr lvl="1">
              <a:buChar char="-"/>
            </a:pPr>
            <a:r>
              <a:t>handled with elastically sized resources</a:t>
            </a:r>
          </a:p>
          <a:p>
            <a:r>
              <a:t>How are they sized?</a:t>
            </a:r>
          </a:p>
          <a:p>
            <a:pPr lvl="1">
              <a:buChar char="-"/>
            </a:pPr>
            <a:r>
              <a:t>decide how many resources are needed</a:t>
            </a:r>
          </a:p>
          <a:p>
            <a:pPr lvl="1">
              <a:buChar char="-"/>
            </a:pPr>
            <a:r>
              <a:t>add/release resources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aring to AutoSca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to AutoScale</a:t>
            </a:r>
          </a:p>
        </p:txBody>
      </p:sp>
      <p:sp>
        <p:nvSpPr>
          <p:cNvPr id="359" name="AWS AutoScale…"/>
          <p:cNvSpPr txBox="1">
            <a:spLocks noGrp="1"/>
          </p:cNvSpPr>
          <p:nvPr>
            <p:ph type="body" idx="1"/>
          </p:nvPr>
        </p:nvSpPr>
        <p:spPr>
          <a:xfrm>
            <a:off x="361950" y="1476372"/>
            <a:ext cx="12280900" cy="5715001"/>
          </a:xfrm>
          <a:prstGeom prst="rect">
            <a:avLst/>
          </a:prstGeom>
        </p:spPr>
        <p:txBody>
          <a:bodyPr/>
          <a:lstStyle/>
          <a:p>
            <a:r>
              <a:t>AWS AutoScale </a:t>
            </a:r>
          </a:p>
          <a:p>
            <a:pPr lvl="2"/>
            <a:r>
              <a:t>AWS service that acquires cheapest spot instances</a:t>
            </a:r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80" y="3820872"/>
            <a:ext cx="6223001" cy="3937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8959" y="3861585"/>
            <a:ext cx="6223001" cy="385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ther Interesting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Interesting Results</a:t>
            </a:r>
          </a:p>
        </p:txBody>
      </p:sp>
      <p:sp>
        <p:nvSpPr>
          <p:cNvPr id="365" name="Across 4 traces Tributary reduces cost by 47-62%…"/>
          <p:cNvSpPr txBox="1">
            <a:spLocks noGrp="1"/>
          </p:cNvSpPr>
          <p:nvPr>
            <p:ph type="body" idx="1"/>
          </p:nvPr>
        </p:nvSpPr>
        <p:spPr>
          <a:xfrm>
            <a:off x="-10947" y="1562100"/>
            <a:ext cx="12833212" cy="5715000"/>
          </a:xfrm>
          <a:prstGeom prst="rect">
            <a:avLst/>
          </a:prstGeom>
        </p:spPr>
        <p:txBody>
          <a:bodyPr/>
          <a:lstStyle/>
          <a:p>
            <a:r>
              <a:t>Across 4 traces Tributary reduces cost by 47-62%</a:t>
            </a:r>
          </a:p>
          <a:p>
            <a:r>
              <a:t>Outperformed recent research systems</a:t>
            </a:r>
          </a:p>
          <a:p>
            <a:pPr lvl="2"/>
            <a:r>
              <a:t>ExoSphere [Sharma 2017]</a:t>
            </a:r>
          </a:p>
          <a:p>
            <a:pPr lvl="2"/>
            <a:r>
              <a:t>Proteus [Harlap 2017]</a:t>
            </a:r>
          </a:p>
          <a:p>
            <a:r>
              <a:t>Only ~50% of cost saving come from preemptions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69" name="Provides reliable service using transient re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Provides reliable service using transient resources</a:t>
            </a:r>
          </a:p>
          <a:p>
            <a:r>
              <a:t>Uses diversified buffers of resources</a:t>
            </a:r>
          </a:p>
          <a:p>
            <a:r>
              <a:t>Reduces cost by ~85% over on-demand</a:t>
            </a:r>
          </a:p>
        </p:txBody>
      </p: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"/>
          <p:cNvGrpSpPr/>
          <p:nvPr/>
        </p:nvGrpSpPr>
        <p:grpSpPr>
          <a:xfrm>
            <a:off x="7945683" y="2441821"/>
            <a:ext cx="4957540" cy="1530927"/>
            <a:chOff x="0" y="0"/>
            <a:chExt cx="4957538" cy="1530926"/>
          </a:xfrm>
        </p:grpSpPr>
        <p:sp>
          <p:nvSpPr>
            <p:cNvPr id="216" name="Rectangle"/>
            <p:cNvSpPr/>
            <p:nvPr/>
          </p:nvSpPr>
          <p:spPr>
            <a:xfrm>
              <a:off x="0" y="308274"/>
              <a:ext cx="4670174" cy="1222653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7" name="Rectangle"/>
            <p:cNvSpPr/>
            <p:nvPr/>
          </p:nvSpPr>
          <p:spPr>
            <a:xfrm>
              <a:off x="287364" y="0"/>
              <a:ext cx="4670175" cy="1222652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19" name="Elastic Service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Elastic Service Architecture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23" name="Group"/>
          <p:cNvGrpSpPr/>
          <p:nvPr/>
        </p:nvGrpSpPr>
        <p:grpSpPr>
          <a:xfrm>
            <a:off x="1252658" y="3045998"/>
            <a:ext cx="4670175" cy="1222653"/>
            <a:chOff x="0" y="0"/>
            <a:chExt cx="4670173" cy="1222651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4670174" cy="1222652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2" name="Load Balancer"/>
            <p:cNvSpPr txBox="1"/>
            <p:nvPr/>
          </p:nvSpPr>
          <p:spPr>
            <a:xfrm>
              <a:off x="343551" y="154723"/>
              <a:ext cx="3983072" cy="9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Load Balancer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252658" y="5512014"/>
            <a:ext cx="4670175" cy="1222653"/>
            <a:chOff x="0" y="0"/>
            <a:chExt cx="4670173" cy="1222651"/>
          </a:xfrm>
        </p:grpSpPr>
        <p:sp>
          <p:nvSpPr>
            <p:cNvPr id="224" name="Rectangle"/>
            <p:cNvSpPr/>
            <p:nvPr/>
          </p:nvSpPr>
          <p:spPr>
            <a:xfrm>
              <a:off x="0" y="0"/>
              <a:ext cx="4670174" cy="1222652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5" name="Scaling Policy"/>
            <p:cNvSpPr txBox="1"/>
            <p:nvPr/>
          </p:nvSpPr>
          <p:spPr>
            <a:xfrm>
              <a:off x="474153" y="154723"/>
              <a:ext cx="3721867" cy="9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Scaling Policy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7361400" y="5512014"/>
            <a:ext cx="5205311" cy="1222653"/>
            <a:chOff x="-267568" y="0"/>
            <a:chExt cx="5205309" cy="1222651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4670174" cy="1222652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8" name="Resource Manager"/>
            <p:cNvSpPr txBox="1"/>
            <p:nvPr/>
          </p:nvSpPr>
          <p:spPr>
            <a:xfrm>
              <a:off x="-267569" y="154723"/>
              <a:ext cx="5205311" cy="9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Resource Manager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7361400" y="3045998"/>
            <a:ext cx="5205311" cy="1222653"/>
            <a:chOff x="-267568" y="0"/>
            <a:chExt cx="5205309" cy="1222651"/>
          </a:xfrm>
        </p:grpSpPr>
        <p:sp>
          <p:nvSpPr>
            <p:cNvPr id="230" name="Rectangle"/>
            <p:cNvSpPr/>
            <p:nvPr/>
          </p:nvSpPr>
          <p:spPr>
            <a:xfrm>
              <a:off x="0" y="0"/>
              <a:ext cx="4670174" cy="1222652"/>
            </a:xfrm>
            <a:prstGeom prst="rect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1" name="Resources"/>
            <p:cNvSpPr txBox="1"/>
            <p:nvPr/>
          </p:nvSpPr>
          <p:spPr>
            <a:xfrm>
              <a:off x="-267569" y="154723"/>
              <a:ext cx="5205311" cy="9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Resources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75407" y="1837331"/>
            <a:ext cx="3266778" cy="1842565"/>
            <a:chOff x="0" y="0"/>
            <a:chExt cx="3266777" cy="1842564"/>
          </a:xfrm>
        </p:grpSpPr>
        <p:sp>
          <p:nvSpPr>
            <p:cNvPr id="233" name="Line"/>
            <p:cNvSpPr/>
            <p:nvPr/>
          </p:nvSpPr>
          <p:spPr>
            <a:xfrm>
              <a:off x="449353" y="1819993"/>
              <a:ext cx="61884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4" name="User Requests"/>
            <p:cNvSpPr txBox="1"/>
            <p:nvPr/>
          </p:nvSpPr>
          <p:spPr>
            <a:xfrm>
              <a:off x="0" y="0"/>
              <a:ext cx="326677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User Requests</a:t>
              </a: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468102" y="619912"/>
              <a:ext cx="1" cy="12226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5224786" y="1837331"/>
            <a:ext cx="3123010" cy="1819994"/>
            <a:chOff x="0" y="0"/>
            <a:chExt cx="3123009" cy="1819993"/>
          </a:xfrm>
        </p:grpSpPr>
        <p:sp>
          <p:nvSpPr>
            <p:cNvPr id="237" name="Line"/>
            <p:cNvSpPr/>
            <p:nvPr/>
          </p:nvSpPr>
          <p:spPr>
            <a:xfrm>
              <a:off x="745421" y="1819993"/>
              <a:ext cx="16321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1417329" y="678788"/>
              <a:ext cx="1" cy="1104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9" name="Fwd Requests"/>
            <p:cNvSpPr txBox="1"/>
            <p:nvPr/>
          </p:nvSpPr>
          <p:spPr>
            <a:xfrm>
              <a:off x="-1" y="0"/>
              <a:ext cx="312301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Fwd Requests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3587745" y="4265474"/>
            <a:ext cx="1194794" cy="1222653"/>
            <a:chOff x="0" y="0"/>
            <a:chExt cx="1194792" cy="1222651"/>
          </a:xfrm>
        </p:grpSpPr>
        <p:sp>
          <p:nvSpPr>
            <p:cNvPr id="241" name="Line"/>
            <p:cNvSpPr/>
            <p:nvPr/>
          </p:nvSpPr>
          <p:spPr>
            <a:xfrm flipH="1">
              <a:off x="-1" y="0"/>
              <a:ext cx="2" cy="12226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2" name="Stats"/>
            <p:cNvSpPr txBox="1"/>
            <p:nvPr/>
          </p:nvSpPr>
          <p:spPr>
            <a:xfrm>
              <a:off x="48072" y="262908"/>
              <a:ext cx="114672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Stats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2515854" y="6115441"/>
            <a:ext cx="8540875" cy="1861765"/>
            <a:chOff x="-634193" y="0"/>
            <a:chExt cx="8540874" cy="1861763"/>
          </a:xfrm>
        </p:grpSpPr>
        <p:sp>
          <p:nvSpPr>
            <p:cNvPr id="244" name="Line"/>
            <p:cNvSpPr/>
            <p:nvPr/>
          </p:nvSpPr>
          <p:spPr>
            <a:xfrm>
              <a:off x="2820159" y="7899"/>
              <a:ext cx="16321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3505885" y="0"/>
              <a:ext cx="1" cy="1104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6" name="How many resources currently needed"/>
            <p:cNvSpPr txBox="1"/>
            <p:nvPr/>
          </p:nvSpPr>
          <p:spPr>
            <a:xfrm>
              <a:off x="-634194" y="1137863"/>
              <a:ext cx="854087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How many resources currently needed</a:t>
              </a: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8893681" y="4272991"/>
            <a:ext cx="3061544" cy="1222653"/>
            <a:chOff x="0" y="0"/>
            <a:chExt cx="3061543" cy="1222651"/>
          </a:xfrm>
        </p:grpSpPr>
        <p:sp>
          <p:nvSpPr>
            <p:cNvPr id="248" name="Line"/>
            <p:cNvSpPr/>
            <p:nvPr/>
          </p:nvSpPr>
          <p:spPr>
            <a:xfrm flipV="1">
              <a:off x="1139481" y="-1"/>
              <a:ext cx="1" cy="12226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9" name="Add  Remove"/>
            <p:cNvSpPr txBox="1"/>
            <p:nvPr/>
          </p:nvSpPr>
          <p:spPr>
            <a:xfrm>
              <a:off x="-1" y="241858"/>
              <a:ext cx="306154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Add  Remove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  <p:bldP spid="240" grpId="2" animBg="1" advAuto="0"/>
      <p:bldP spid="243" grpId="3" animBg="1" advAuto="0"/>
      <p:bldP spid="247" grpId="4" animBg="1" advAuto="0"/>
      <p:bldP spid="250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hy Tributa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Tributary?</a:t>
            </a:r>
          </a:p>
        </p:txBody>
      </p:sp>
      <p:sp>
        <p:nvSpPr>
          <p:cNvPr id="255" name="CSPs offer cheaper resources that come with potential of being taken awa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CSPs offer cheaper resources that come with potential of being taken away</a:t>
            </a:r>
          </a:p>
          <a:p>
            <a:pPr lvl="2"/>
            <a:r>
              <a:t>GCE preemptible instances</a:t>
            </a:r>
          </a:p>
          <a:p>
            <a:pPr lvl="2"/>
            <a:r>
              <a:t>AWS EC2 spot instances</a:t>
            </a:r>
          </a:p>
          <a:p>
            <a:r>
              <a:t>Preemptions are bad for services w/ SLOs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ransient resources much cheap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Transient resources much cheaper</a:t>
            </a:r>
          </a:p>
        </p:txBody>
      </p:sp>
      <p:sp>
        <p:nvSpPr>
          <p:cNvPr id="259" name="Often 75-85% cheaper to use Spot Instances"/>
          <p:cNvSpPr txBox="1">
            <a:spLocks noGrp="1"/>
          </p:cNvSpPr>
          <p:nvPr>
            <p:ph type="body" idx="1"/>
          </p:nvPr>
        </p:nvSpPr>
        <p:spPr>
          <a:xfrm>
            <a:off x="361950" y="1723126"/>
            <a:ext cx="12280900" cy="5715001"/>
          </a:xfrm>
          <a:prstGeom prst="rect">
            <a:avLst/>
          </a:prstGeom>
        </p:spPr>
        <p:txBody>
          <a:bodyPr/>
          <a:lstStyle/>
          <a:p>
            <a:r>
              <a:t>Often 75-85% cheaper to use Spot Instances</a:t>
            </a: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61" name="aws_trace_on_demand.pdf" descr="aws_trace_on_deman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9434" y="2514606"/>
            <a:ext cx="10142986" cy="6411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aws_trace_1.pdf" descr="aws_trace_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9603" y="2514606"/>
            <a:ext cx="10118524" cy="64111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437449" y="6861234"/>
            <a:ext cx="2610072" cy="1069681"/>
            <a:chOff x="0" y="0"/>
            <a:chExt cx="2610070" cy="1069680"/>
          </a:xfrm>
        </p:grpSpPr>
        <p:sp>
          <p:nvSpPr>
            <p:cNvPr id="263" name="Line"/>
            <p:cNvSpPr/>
            <p:nvPr/>
          </p:nvSpPr>
          <p:spPr>
            <a:xfrm>
              <a:off x="1836799" y="669410"/>
              <a:ext cx="773272" cy="40027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4" name="Low Cost"/>
            <p:cNvSpPr txBox="1"/>
            <p:nvPr/>
          </p:nvSpPr>
          <p:spPr>
            <a:xfrm>
              <a:off x="-1" y="0"/>
              <a:ext cx="225154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Low Cost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1" animBg="1" advAuto="0"/>
      <p:bldP spid="262" grpId="2" animBg="1" advAuto="0"/>
      <p:bldP spid="265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pot Market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 Market Details</a:t>
            </a:r>
          </a:p>
        </p:txBody>
      </p:sp>
      <p:sp>
        <p:nvSpPr>
          <p:cNvPr id="270" name="Many different spot markets…"/>
          <p:cNvSpPr txBox="1">
            <a:spLocks noGrp="1"/>
          </p:cNvSpPr>
          <p:nvPr>
            <p:ph type="body" idx="1"/>
          </p:nvPr>
        </p:nvSpPr>
        <p:spPr>
          <a:xfrm>
            <a:off x="361950" y="1401735"/>
            <a:ext cx="12280900" cy="8128001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Many different spot markets</a:t>
            </a:r>
          </a:p>
          <a:p>
            <a:pPr lvl="1">
              <a:buChar char="-"/>
              <a:defRPr sz="3200"/>
            </a:pPr>
            <a:r>
              <a:t>each instance type, in each availability zone, in each datacenter</a:t>
            </a:r>
          </a:p>
          <a:p>
            <a:pPr lvl="1">
              <a:buChar char="-"/>
              <a:defRPr sz="3200"/>
            </a:pPr>
            <a:r>
              <a:t>empirically, markets are uncorrelated</a:t>
            </a:r>
          </a:p>
          <a:p>
            <a:pPr>
              <a:defRPr sz="3600"/>
            </a:pPr>
            <a:r>
              <a:t>If pre-empted, Amazon issues refund</a:t>
            </a:r>
          </a:p>
          <a:p>
            <a:pPr lvl="1">
              <a:buChar char="-"/>
              <a:defRPr sz="3200"/>
            </a:pPr>
            <a:r>
              <a:t>during first hour only</a:t>
            </a:r>
          </a:p>
          <a:p>
            <a:pPr>
              <a:defRPr sz="3600"/>
            </a:pPr>
            <a:r>
              <a:t>Aquire resource(machines) by specifying:</a:t>
            </a:r>
          </a:p>
          <a:p>
            <a:pPr lvl="1">
              <a:buChar char="-"/>
              <a:defRPr sz="3200"/>
            </a:pPr>
            <a:r>
              <a:t>&lt;spot market, bid price, number of machines&gt;</a:t>
            </a:r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ributary Changes how we Aquire 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Tributary Changes how we Aquire Resources</a:t>
            </a:r>
          </a:p>
        </p:txBody>
      </p:sp>
      <p:sp>
        <p:nvSpPr>
          <p:cNvPr id="274" name="Uses transient instead of reliable re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transient instead of reliable resources</a:t>
            </a:r>
          </a:p>
          <a:p>
            <a:pPr lvl="2"/>
            <a:r>
              <a:t>while addressing bulk preemptions </a:t>
            </a:r>
          </a:p>
          <a:p>
            <a:r>
              <a:t>Uses resource from multiple spot markets</a:t>
            </a:r>
          </a:p>
          <a:p>
            <a:pPr lvl="2"/>
            <a:r>
              <a:t>predicts allocation P[preemption]</a:t>
            </a:r>
          </a:p>
          <a:p>
            <a:pPr lvl="2"/>
            <a:r>
              <a:t>tracks inter-market correlations</a:t>
            </a:r>
          </a:p>
          <a:p>
            <a:pPr lvl="2"/>
            <a:r>
              <a:t>maintains diverse resource buffer</a:t>
            </a:r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ributary 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Tributary Components</a:t>
            </a:r>
          </a:p>
        </p:txBody>
      </p:sp>
      <p:sp>
        <p:nvSpPr>
          <p:cNvPr id="278" name="Predicting resource reliab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Predicting resource reliability</a:t>
            </a:r>
          </a:p>
          <a:p>
            <a:endParaRPr/>
          </a:p>
          <a:p>
            <a:endParaRPr/>
          </a:p>
          <a:p>
            <a:r>
              <a:t>Constructing resource footprint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Influencing P[preemption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Influencing P[preemption]</a:t>
            </a:r>
          </a:p>
        </p:txBody>
      </p:sp>
      <p:sp>
        <p:nvSpPr>
          <p:cNvPr id="282" name="User’s bids influence P[preemption] of spot instances…"/>
          <p:cNvSpPr txBox="1">
            <a:spLocks noGrp="1"/>
          </p:cNvSpPr>
          <p:nvPr>
            <p:ph type="body" idx="1"/>
          </p:nvPr>
        </p:nvSpPr>
        <p:spPr>
          <a:xfrm>
            <a:off x="269325" y="1577981"/>
            <a:ext cx="12478850" cy="7302501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User’s bids influence P[preemption] of spot instances</a:t>
            </a:r>
          </a:p>
          <a:p>
            <a:pPr lvl="2"/>
            <a:r>
              <a:t>bid delta = user bid price - spot market price</a:t>
            </a:r>
          </a:p>
          <a:p>
            <a:pPr>
              <a:defRPr sz="3600"/>
            </a:pPr>
            <a:r>
              <a:t>Bigger Delta</a:t>
            </a:r>
          </a:p>
          <a:p>
            <a:pPr marL="1746250" lvl="2" indent="-539750"/>
            <a:r>
              <a:t>lower P[preemption] and higher cost</a:t>
            </a:r>
          </a:p>
          <a:p>
            <a:pPr>
              <a:defRPr sz="3600"/>
            </a:pPr>
            <a:r>
              <a:t>Smaller Delta</a:t>
            </a:r>
          </a:p>
          <a:p>
            <a:pPr lvl="2"/>
            <a:r>
              <a:t>higher P[preemption] and lower cost</a:t>
            </a:r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Macintosh PowerPoint</Application>
  <PresentationFormat>Custom</PresentationFormat>
  <Paragraphs>143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Bodoni SvtyTwo ITC TT-Bold</vt:lpstr>
      <vt:lpstr>Gill Sans</vt:lpstr>
      <vt:lpstr>Helvetica</vt:lpstr>
      <vt:lpstr>Lucida Grande</vt:lpstr>
      <vt:lpstr>White</vt:lpstr>
      <vt:lpstr>Tributary: spot-dancing for elastic services with latency SLOs</vt:lpstr>
      <vt:lpstr>Services with SLOs</vt:lpstr>
      <vt:lpstr>Elastic Service Architecture</vt:lpstr>
      <vt:lpstr>Why Tributary?</vt:lpstr>
      <vt:lpstr>Transient resources much cheaper</vt:lpstr>
      <vt:lpstr>Spot Market Details</vt:lpstr>
      <vt:lpstr>Tributary Changes how we Aquire Resources</vt:lpstr>
      <vt:lpstr>Tributary Components</vt:lpstr>
      <vt:lpstr>Influencing P[preemption]</vt:lpstr>
      <vt:lpstr>Predicting P[preemption]</vt:lpstr>
      <vt:lpstr>Constructing the Resource Footprint</vt:lpstr>
      <vt:lpstr>Computing Expected Request Capacity</vt:lpstr>
      <vt:lpstr>So Why Does this Work?</vt:lpstr>
      <vt:lpstr>Time for an Example</vt:lpstr>
      <vt:lpstr>Time for an Example</vt:lpstr>
      <vt:lpstr>Tributary Serves More Requests</vt:lpstr>
      <vt:lpstr>Request Rate Decreases</vt:lpstr>
      <vt:lpstr>Tributary’s Resources are Pre-empted</vt:lpstr>
      <vt:lpstr>Experimental Setup</vt:lpstr>
      <vt:lpstr>Comparing to AutoScale</vt:lpstr>
      <vt:lpstr>Other Interesting Results</vt:lpstr>
      <vt:lpstr>Conclusion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Tributary: spot-dancing for elastic services with latency SLOs</dc:title>
  <cp:lastModifiedBy>Aaron Harlap</cp:lastModifiedBy>
  <cp:revision>1</cp:revision>
  <dcterms:modified xsi:type="dcterms:W3CDTF">2018-07-11T15:35:13Z</dcterms:modified>
</cp:coreProperties>
</file>