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2FB3E6-D1AC-4B35-B9AE-F6DFBE580C3B}">
  <a:tblStyle styleId="{0A2FB3E6-D1AC-4B35-B9AE-F6DFBE580C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kx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eed94fe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eed94fe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eed94feb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eed94feb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ed94feb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eed94feb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eed94feb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eed94feb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f0b7225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f0b7225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1bdadbed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1bdadbed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kx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1bdadbed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1bdadbed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kx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1bdadbed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1bdadbed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kx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b2280428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b2280428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1bdadbed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1bdadbed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b2280428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b2280428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x	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f36a013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f36a013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b2280428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b2280428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ee7824c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ee7824c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kx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ee7824ce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ee7824ce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kx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1bdadbed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1bdadbed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b2280428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b2280428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1bdadbed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1bdadbed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b2280428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b2280428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b2280428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b2280428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0.png"/><Relationship Id="rId4" Type="http://schemas.openxmlformats.org/officeDocument/2006/relationships/image" Target="../media/image21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Relationship Id="rId6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Relationship Id="rId5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41.png"/><Relationship Id="rId5" Type="http://schemas.openxmlformats.org/officeDocument/2006/relationships/image" Target="../media/image39.png"/><Relationship Id="rId6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23.jpg"/><Relationship Id="rId5" Type="http://schemas.openxmlformats.org/officeDocument/2006/relationships/image" Target="../media/image14.jp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34.png"/><Relationship Id="rId5" Type="http://schemas.openxmlformats.org/officeDocument/2006/relationships/image" Target="../media/image9.png"/><Relationship Id="rId6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A3A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076700" y="3106575"/>
            <a:ext cx="6990600" cy="17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Presented by: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Tang Wen Shuen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Chan Siang Sheng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</a:rPr>
              <a:t>Suen Kee Xian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175" y="697250"/>
            <a:ext cx="4295925" cy="13460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54575" y="2224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Business Plan Presentation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A3A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idx="1" type="subTitle"/>
          </p:nvPr>
        </p:nvSpPr>
        <p:spPr>
          <a:xfrm>
            <a:off x="311700" y="199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Eddie’s 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2"/>
          <p:cNvSpPr txBox="1"/>
          <p:nvPr>
            <p:ph idx="1" type="subTitle"/>
          </p:nvPr>
        </p:nvSpPr>
        <p:spPr>
          <a:xfrm>
            <a:off x="311700" y="929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Online Attendance Tracking System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25" y="1874900"/>
            <a:ext cx="4267174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2" y="1874900"/>
            <a:ext cx="42672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7475" y="4789875"/>
            <a:ext cx="979375" cy="3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A3A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idx="1" type="subTitle"/>
          </p:nvPr>
        </p:nvSpPr>
        <p:spPr>
          <a:xfrm>
            <a:off x="311700" y="199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Eddie’s 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311700" y="929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 startAt="2"/>
            </a:pPr>
            <a:r>
              <a:rPr lang="en" sz="2400">
                <a:solidFill>
                  <a:schemeClr val="lt1"/>
                </a:solidFill>
              </a:rPr>
              <a:t>Lecture Keyword Extraction System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12" y="1874900"/>
            <a:ext cx="4267174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7475" y="4789875"/>
            <a:ext cx="979375" cy="3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A3A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idx="1" type="subTitle"/>
          </p:nvPr>
        </p:nvSpPr>
        <p:spPr>
          <a:xfrm>
            <a:off x="311700" y="199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Eddie’s 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4"/>
          <p:cNvSpPr txBox="1"/>
          <p:nvPr>
            <p:ph idx="1" type="subTitle"/>
          </p:nvPr>
        </p:nvSpPr>
        <p:spPr>
          <a:xfrm>
            <a:off x="311700" y="929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 startAt="3"/>
            </a:pPr>
            <a:r>
              <a:rPr lang="en" sz="2400">
                <a:solidFill>
                  <a:schemeClr val="lt1"/>
                </a:solidFill>
              </a:rPr>
              <a:t>Student Behaviour Tracking System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12" y="1885800"/>
            <a:ext cx="4267174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287" y="1874900"/>
            <a:ext cx="4260314" cy="239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7475" y="4789875"/>
            <a:ext cx="979375" cy="3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A3A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idx="1" type="subTitle"/>
          </p:nvPr>
        </p:nvSpPr>
        <p:spPr>
          <a:xfrm>
            <a:off x="311700" y="199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Eddie’s 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25"/>
          <p:cNvSpPr txBox="1"/>
          <p:nvPr>
            <p:ph idx="1" type="subTitle"/>
          </p:nvPr>
        </p:nvSpPr>
        <p:spPr>
          <a:xfrm>
            <a:off x="311700" y="929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 startAt="3"/>
            </a:pPr>
            <a:r>
              <a:rPr lang="en" sz="2400">
                <a:solidFill>
                  <a:schemeClr val="lt1"/>
                </a:solidFill>
              </a:rPr>
              <a:t>Student Behaviour Tracking System (Continue)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25" y="1885800"/>
            <a:ext cx="4267174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7475" y="4789875"/>
            <a:ext cx="979375" cy="3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A3A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idx="1" type="subTitle"/>
          </p:nvPr>
        </p:nvSpPr>
        <p:spPr>
          <a:xfrm>
            <a:off x="311700" y="199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Competitors</a:t>
            </a:r>
            <a:r>
              <a:rPr lang="en">
                <a:solidFill>
                  <a:schemeClr val="lt1"/>
                </a:solidFill>
              </a:rPr>
              <a:t> Analysis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7475" y="4789875"/>
            <a:ext cx="979375" cy="306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2" name="Google Shape;192;p26"/>
          <p:cNvGraphicFramePr/>
          <p:nvPr/>
        </p:nvGraphicFramePr>
        <p:xfrm>
          <a:off x="437525" y="99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{0A2FB3E6-D1AC-4B35-B9AE-F6DFBE580C3B}</a:tableStyleId>
              </a:tblPr>
              <a:tblGrid>
                <a:gridCol w="1181275"/>
                <a:gridCol w="1181275"/>
                <a:gridCol w="1181275"/>
                <a:gridCol w="1181275"/>
                <a:gridCol w="1181275"/>
                <a:gridCol w="1279350"/>
                <a:gridCol w="1083200"/>
              </a:tblGrid>
              <a:tr h="76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Features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Provide Courses/ Lessons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Lesson Notes Extraction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Student Behaviour Tracking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Attendance Tracking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Pricing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Other Remarkable Features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Eddie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Intelligently by AI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Intelligently by AI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Intelligently by AI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Up to RM200/month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Flexibility in embedding into other platforms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Google Classroom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Manually by users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Manually by lecturers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Manually by lecturers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Free/Paid plans </a:t>
                      </a:r>
                      <a:r>
                        <a:rPr lang="en" sz="1000"/>
                        <a:t>for eligible institutions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Integration with Google Workspace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Udemy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Manually by users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Not applicable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Not applicable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Up to around RM84/month (for IT co</a:t>
                      </a:r>
                      <a:r>
                        <a:rPr lang="en" sz="1000"/>
                        <a:t>urses)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Q&amp;A section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Coursera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Manually by users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Not applicable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Not applicable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Up to around RM331/month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Financial aid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93" name="Google Shape;193;p26"/>
          <p:cNvGrpSpPr/>
          <p:nvPr/>
        </p:nvGrpSpPr>
        <p:grpSpPr>
          <a:xfrm>
            <a:off x="437545" y="1002368"/>
            <a:ext cx="1186295" cy="731191"/>
            <a:chOff x="418334" y="1843739"/>
            <a:chExt cx="1827600" cy="804303"/>
          </a:xfrm>
        </p:grpSpPr>
        <p:sp>
          <p:nvSpPr>
            <p:cNvPr id="194" name="Google Shape;194;p26"/>
            <p:cNvSpPr/>
            <p:nvPr/>
          </p:nvSpPr>
          <p:spPr>
            <a:xfrm>
              <a:off x="664531" y="2234041"/>
              <a:ext cx="1544100" cy="4140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Products</a:t>
              </a:r>
              <a:endParaRPr b="1" sz="1200"/>
            </a:p>
          </p:txBody>
        </p:sp>
        <p:cxnSp>
          <p:nvCxnSpPr>
            <p:cNvPr id="195" name="Google Shape;195;p26"/>
            <p:cNvCxnSpPr/>
            <p:nvPr/>
          </p:nvCxnSpPr>
          <p:spPr>
            <a:xfrm flipH="1" rot="10800000">
              <a:off x="418334" y="1843739"/>
              <a:ext cx="1827600" cy="80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A3A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idx="1" type="subTitle"/>
          </p:nvPr>
        </p:nvSpPr>
        <p:spPr>
          <a:xfrm>
            <a:off x="311700" y="199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Profit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1588913" y="4224070"/>
            <a:ext cx="199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Sell services &amp; provide maintenance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5578326" y="4295688"/>
            <a:ext cx="214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Develop &amp; release product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3583613" y="1967170"/>
            <a:ext cx="19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Fund new product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538" y="1086295"/>
            <a:ext cx="880875" cy="88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5825" y="3343195"/>
            <a:ext cx="880875" cy="88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5763" y="3343188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/>
          <p:nvPr/>
        </p:nvSpPr>
        <p:spPr>
          <a:xfrm rot="-2924465">
            <a:off x="2754953" y="2544001"/>
            <a:ext cx="952594" cy="35011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4004975" y="3895500"/>
            <a:ext cx="1152000" cy="400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 rot="2475535">
            <a:off x="5425315" y="2560478"/>
            <a:ext cx="952594" cy="35011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07475" y="4789875"/>
            <a:ext cx="979375" cy="3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A3A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idx="1" type="subTitle"/>
          </p:nvPr>
        </p:nvSpPr>
        <p:spPr>
          <a:xfrm>
            <a:off x="311700" y="199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Cost</a:t>
            </a:r>
            <a:r>
              <a:rPr lang="en">
                <a:solidFill>
                  <a:schemeClr val="lt1"/>
                </a:solidFill>
              </a:rPr>
              <a:t>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6248838" y="2879545"/>
            <a:ext cx="199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Research &amp; Development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3706913" y="2987245"/>
            <a:ext cx="19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Salary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1163626" y="2987238"/>
            <a:ext cx="21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Product Maintenance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1163626" y="3387438"/>
            <a:ext cx="21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RM 24,000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3630576" y="3443413"/>
            <a:ext cx="21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RM 30,000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6172501" y="3495138"/>
            <a:ext cx="21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RM 15,000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2825" y="1750463"/>
            <a:ext cx="986750" cy="98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950" y="1696613"/>
            <a:ext cx="986750" cy="98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4524" y="1768213"/>
            <a:ext cx="899500" cy="8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07475" y="4789875"/>
            <a:ext cx="979375" cy="3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A3A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idx="1" type="subTitle"/>
          </p:nvPr>
        </p:nvSpPr>
        <p:spPr>
          <a:xfrm>
            <a:off x="311700" y="199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Break Even Analysis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31" name="Google Shape;231;p2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350" y="992525"/>
            <a:ext cx="6341299" cy="39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7475" y="4789875"/>
            <a:ext cx="979375" cy="3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A3A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idx="1" type="subTitle"/>
          </p:nvPr>
        </p:nvSpPr>
        <p:spPr>
          <a:xfrm>
            <a:off x="311700" y="199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Our Competitive Edge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5322413" y="2987245"/>
            <a:ext cx="19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Price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1795851" y="2987238"/>
            <a:ext cx="21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AI Technology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300" y="183865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7025" y="1812154"/>
            <a:ext cx="1005500" cy="10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7475" y="4789875"/>
            <a:ext cx="979375" cy="3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A3A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idx="1" type="subTitle"/>
          </p:nvPr>
        </p:nvSpPr>
        <p:spPr>
          <a:xfrm>
            <a:off x="311700" y="199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 Plan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6003538" y="2987245"/>
            <a:ext cx="19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Digital Marketing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9" name="Google Shape;249;p31"/>
          <p:cNvSpPr txBox="1"/>
          <p:nvPr/>
        </p:nvSpPr>
        <p:spPr>
          <a:xfrm>
            <a:off x="918051" y="3033438"/>
            <a:ext cx="21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New product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3498301" y="2987238"/>
            <a:ext cx="21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Partnership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550" y="1851850"/>
            <a:ext cx="852900" cy="8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3700" y="185183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5500" y="18328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07475" y="4789875"/>
            <a:ext cx="979375" cy="3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A3A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99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Our 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929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Background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63" name="Google Shape;63;p14"/>
          <p:cNvGrpSpPr/>
          <p:nvPr/>
        </p:nvGrpSpPr>
        <p:grpSpPr>
          <a:xfrm>
            <a:off x="6009825" y="2136500"/>
            <a:ext cx="1798200" cy="1915000"/>
            <a:chOff x="5693050" y="2136500"/>
            <a:chExt cx="1798200" cy="1915000"/>
          </a:xfrm>
        </p:grpSpPr>
        <p:pic>
          <p:nvPicPr>
            <p:cNvPr id="64" name="Google Shape;6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79975" y="2136500"/>
              <a:ext cx="1024350" cy="1024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14"/>
            <p:cNvSpPr txBox="1"/>
            <p:nvPr/>
          </p:nvSpPr>
          <p:spPr>
            <a:xfrm>
              <a:off x="5693050" y="3312600"/>
              <a:ext cx="17982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Develops and provides AI-assisted smart education system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grpSp>
        <p:nvGrpSpPr>
          <p:cNvPr id="66" name="Google Shape;66;p14"/>
          <p:cNvGrpSpPr/>
          <p:nvPr/>
        </p:nvGrpSpPr>
        <p:grpSpPr>
          <a:xfrm>
            <a:off x="1149575" y="2136500"/>
            <a:ext cx="1798200" cy="1730200"/>
            <a:chOff x="1607250" y="2136500"/>
            <a:chExt cx="1798200" cy="1730200"/>
          </a:xfrm>
        </p:grpSpPr>
        <p:pic>
          <p:nvPicPr>
            <p:cNvPr id="67" name="Google Shape;67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94175" y="2136500"/>
              <a:ext cx="1024350" cy="1024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14"/>
            <p:cNvSpPr txBox="1"/>
            <p:nvPr/>
          </p:nvSpPr>
          <p:spPr>
            <a:xfrm>
              <a:off x="1607250" y="3312600"/>
              <a:ext cx="1798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Founded at January 2021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grpSp>
        <p:nvGrpSpPr>
          <p:cNvPr id="69" name="Google Shape;69;p14"/>
          <p:cNvGrpSpPr/>
          <p:nvPr/>
        </p:nvGrpSpPr>
        <p:grpSpPr>
          <a:xfrm>
            <a:off x="3579700" y="2136500"/>
            <a:ext cx="1798200" cy="1915000"/>
            <a:chOff x="3579700" y="2136500"/>
            <a:chExt cx="1798200" cy="1915000"/>
          </a:xfrm>
        </p:grpSpPr>
        <p:pic>
          <p:nvPicPr>
            <p:cNvPr id="70" name="Google Shape;70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66625" y="2136500"/>
              <a:ext cx="1024350" cy="1024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14"/>
            <p:cNvSpPr txBox="1"/>
            <p:nvPr/>
          </p:nvSpPr>
          <p:spPr>
            <a:xfrm>
              <a:off x="3579700" y="3312600"/>
              <a:ext cx="17982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Based in Suntech@Penang Cybercity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07475" y="4789875"/>
            <a:ext cx="979375" cy="3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A3A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7475" y="4789875"/>
            <a:ext cx="979375" cy="3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2"/>
          <p:cNvSpPr txBox="1"/>
          <p:nvPr/>
        </p:nvSpPr>
        <p:spPr>
          <a:xfrm>
            <a:off x="1014000" y="2102250"/>
            <a:ext cx="71160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chemeClr val="lt1"/>
                </a:solidFill>
              </a:rPr>
              <a:t>Thank You</a:t>
            </a:r>
            <a:endParaRPr b="1" sz="4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141A3A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idx="1" type="subTitle"/>
          </p:nvPr>
        </p:nvSpPr>
        <p:spPr>
          <a:xfrm>
            <a:off x="311700" y="199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Solutions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66" name="Google Shape;2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675" y="1608150"/>
            <a:ext cx="1222150" cy="12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3"/>
          <p:cNvSpPr txBox="1"/>
          <p:nvPr/>
        </p:nvSpPr>
        <p:spPr>
          <a:xfrm>
            <a:off x="974388" y="2933645"/>
            <a:ext cx="1994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Online Attendance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Tracking System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268" name="Google Shape;26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0929" y="1608150"/>
            <a:ext cx="1222150" cy="12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3"/>
          <p:cNvSpPr txBox="1"/>
          <p:nvPr/>
        </p:nvSpPr>
        <p:spPr>
          <a:xfrm>
            <a:off x="3574638" y="2933645"/>
            <a:ext cx="1994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Lecture Keyword Extraction System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270" name="Google Shape;27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3528" y="1608150"/>
            <a:ext cx="1222150" cy="12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/>
          <p:nvPr/>
        </p:nvSpPr>
        <p:spPr>
          <a:xfrm>
            <a:off x="6027238" y="2933645"/>
            <a:ext cx="1994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Student Behaviour Tracking System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272" name="Google Shape;27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07475" y="4789875"/>
            <a:ext cx="979375" cy="3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A3A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311700" y="199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Our 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311700" y="929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Vision &amp; Mission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607250" y="3160850"/>
            <a:ext cx="17982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Vision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Be the best AI-assisted smart education system provider in the industry, by equipping with the latest AI technologies.  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175" y="2136500"/>
            <a:ext cx="1024350" cy="10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5352250" y="3160850"/>
            <a:ext cx="24798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Mission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To make the AI-assisted smart education system accessible by any educational institution that wishes to bring changes to the existing mode of Teaching and Learning.</a:t>
            </a:r>
            <a:r>
              <a:rPr lang="en" sz="1200">
                <a:solidFill>
                  <a:schemeClr val="lt1"/>
                </a:solidFill>
              </a:rPr>
              <a:t>  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9975" y="2059575"/>
            <a:ext cx="1024350" cy="10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7475" y="4789875"/>
            <a:ext cx="979375" cy="3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A3A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311700" y="199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Our 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311700" y="929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Management Team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0" t="20616"/>
          <a:stretch/>
        </p:blipFill>
        <p:spPr>
          <a:xfrm>
            <a:off x="3799459" y="1797525"/>
            <a:ext cx="1545074" cy="185252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3672900" y="3803275"/>
            <a:ext cx="179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Tang Wen Shuen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Co-founder and President of Edu.AI</a:t>
            </a:r>
            <a:r>
              <a:rPr lang="en" sz="1200">
                <a:solidFill>
                  <a:schemeClr val="lt1"/>
                </a:solidFill>
              </a:rPr>
              <a:t>  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3000" y="1797525"/>
            <a:ext cx="1481661" cy="185252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6234725" y="3803275"/>
            <a:ext cx="179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Suen Kee Xian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Co-founder and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CIO of Edu.AI 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111075" y="3803275"/>
            <a:ext cx="179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Chan Siang Sheng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Co-founder and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CAO of Edu.AI  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9325" y="1812816"/>
            <a:ext cx="1481650" cy="1821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07475" y="4789875"/>
            <a:ext cx="979375" cy="3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A3A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311700" y="199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Operational Plan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6903938" y="2962507"/>
            <a:ext cx="19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Website Hosting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2343251" y="3044163"/>
            <a:ext cx="214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Customer Services Executive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623601" y="2997963"/>
            <a:ext cx="214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Development &amp; Technical Executive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700" y="1816250"/>
            <a:ext cx="850500" cy="85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2050" y="1816250"/>
            <a:ext cx="850500" cy="850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7"/>
          <p:cNvGrpSpPr/>
          <p:nvPr/>
        </p:nvGrpSpPr>
        <p:grpSpPr>
          <a:xfrm>
            <a:off x="7424123" y="1780799"/>
            <a:ext cx="954341" cy="957371"/>
            <a:chOff x="6727000" y="1805522"/>
            <a:chExt cx="1090925" cy="1065403"/>
          </a:xfrm>
        </p:grpSpPr>
        <p:pic>
          <p:nvPicPr>
            <p:cNvPr id="108" name="Google Shape;108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67425" y="2020425"/>
              <a:ext cx="850500" cy="85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727000" y="1805522"/>
              <a:ext cx="680925" cy="680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0" name="Google Shape;11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7475" y="4789875"/>
            <a:ext cx="979375" cy="3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2700" y="1816250"/>
            <a:ext cx="850500" cy="8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418850" y="2992350"/>
            <a:ext cx="179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Suntech@Penang Cybercity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A3A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311700" y="199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Business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6210688" y="2986570"/>
            <a:ext cx="199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Education Organization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554101" y="3032763"/>
            <a:ext cx="214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Business-to-Consumer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(B2C)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550" y="1793349"/>
            <a:ext cx="911825" cy="9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8013" y="1793350"/>
            <a:ext cx="860075" cy="8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708151" y="3062675"/>
            <a:ext cx="21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COVID-19 &amp; Elearning 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1812" y="1869462"/>
            <a:ext cx="860075" cy="86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07475" y="4789875"/>
            <a:ext cx="979375" cy="3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A3A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311700" y="199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Marketplace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1496675" y="1603300"/>
            <a:ext cx="5907900" cy="19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The emergence of AI-enabled e-learning solutions which helps in the development of a smarter e-learning system.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The closure of public and private schools due to the need for social distancing.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The huge advancement in various technological fields such as Cloud Computer and Virtual Reality.</a:t>
            </a:r>
            <a:endParaRPr b="1" sz="1700">
              <a:solidFill>
                <a:schemeClr val="lt1"/>
              </a:solidFill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7475" y="4789875"/>
            <a:ext cx="979375" cy="3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A3A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idx="1" type="subTitle"/>
          </p:nvPr>
        </p:nvSpPr>
        <p:spPr>
          <a:xfrm>
            <a:off x="311700" y="199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641" y="1771438"/>
            <a:ext cx="1274779" cy="134053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938638" y="3111970"/>
            <a:ext cx="1994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Online Class Attendance Taking Inaccuracy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3200" y="1842526"/>
            <a:ext cx="1139600" cy="119835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3654595" y="3111970"/>
            <a:ext cx="1994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Knowledge Discrepancy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6210672" y="3106224"/>
            <a:ext cx="1994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Unable to capture the students’ behaviour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7475" y="4789875"/>
            <a:ext cx="979375" cy="3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0638" y="1842525"/>
            <a:ext cx="1274775" cy="12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A3A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311700" y="199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Products and Services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025" y="1580150"/>
            <a:ext cx="1409950" cy="1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3672900" y="3084550"/>
            <a:ext cx="179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Eddie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The AI online learning classroom assistant</a:t>
            </a:r>
            <a:r>
              <a:rPr lang="en" sz="1200">
                <a:solidFill>
                  <a:schemeClr val="lt1"/>
                </a:solidFill>
              </a:rPr>
              <a:t>  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7475" y="4789875"/>
            <a:ext cx="979375" cy="3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