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4" r:id="rId5"/>
    <p:sldId id="258" r:id="rId6"/>
    <p:sldId id="259" r:id="rId7"/>
    <p:sldId id="263" r:id="rId8"/>
    <p:sldId id="260" r:id="rId9"/>
    <p:sldId id="261" r:id="rId10"/>
    <p:sldId id="267" r:id="rId11"/>
    <p:sldId id="266" r:id="rId12"/>
    <p:sldId id="262" r:id="rId13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86" autoAdjust="0"/>
  </p:normalViewPr>
  <p:slideViewPr>
    <p:cSldViewPr snapToGrid="0">
      <p:cViewPr varScale="1">
        <p:scale>
          <a:sx n="68" d="100"/>
          <a:sy n="68" d="100"/>
        </p:scale>
        <p:origin x="63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2B1C4-2EB4-4709-B2B7-751708137984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8E5613B-471E-40A7-A0A2-F36E342B05B5}">
      <dgm:prSet/>
      <dgm:spPr/>
      <dgm:t>
        <a:bodyPr/>
        <a:lstStyle/>
        <a:p>
          <a:r>
            <a:rPr lang="en-US"/>
            <a:t>Aaron Patula</a:t>
          </a:r>
        </a:p>
      </dgm:t>
    </dgm:pt>
    <dgm:pt modelId="{DB3254EC-8E13-4140-B2B0-C2DA5BC734DD}" type="parTrans" cxnId="{C3614C17-6AF6-4AD8-B78B-6FF0178BE3F0}">
      <dgm:prSet/>
      <dgm:spPr/>
      <dgm:t>
        <a:bodyPr/>
        <a:lstStyle/>
        <a:p>
          <a:endParaRPr lang="en-US"/>
        </a:p>
      </dgm:t>
    </dgm:pt>
    <dgm:pt modelId="{5F9D7429-03C3-4FBB-8139-16BDAD342213}" type="sibTrans" cxnId="{C3614C17-6AF6-4AD8-B78B-6FF0178BE3F0}">
      <dgm:prSet/>
      <dgm:spPr/>
      <dgm:t>
        <a:bodyPr/>
        <a:lstStyle/>
        <a:p>
          <a:endParaRPr lang="en-US"/>
        </a:p>
      </dgm:t>
    </dgm:pt>
    <dgm:pt modelId="{F719FF4C-6084-4DB0-9FD8-C7EF9D9531C3}">
      <dgm:prSet/>
      <dgm:spPr/>
      <dgm:t>
        <a:bodyPr/>
        <a:lstStyle/>
        <a:p>
          <a:r>
            <a:rPr lang="en-US" dirty="0"/>
            <a:t>Sr. Application Engineer @ Elavon</a:t>
          </a:r>
        </a:p>
      </dgm:t>
    </dgm:pt>
    <dgm:pt modelId="{644B0759-91E7-4FC8-ACD9-8E5782529C6F}" type="parTrans" cxnId="{82CA5FC4-4A64-4AF3-8373-3A1DF2B8A3A2}">
      <dgm:prSet/>
      <dgm:spPr/>
      <dgm:t>
        <a:bodyPr/>
        <a:lstStyle/>
        <a:p>
          <a:endParaRPr lang="en-US"/>
        </a:p>
      </dgm:t>
    </dgm:pt>
    <dgm:pt modelId="{48325741-0C2D-4800-9166-997321E4EEC7}" type="sibTrans" cxnId="{82CA5FC4-4A64-4AF3-8373-3A1DF2B8A3A2}">
      <dgm:prSet/>
      <dgm:spPr/>
      <dgm:t>
        <a:bodyPr/>
        <a:lstStyle/>
        <a:p>
          <a:endParaRPr lang="en-US"/>
        </a:p>
      </dgm:t>
    </dgm:pt>
    <dgm:pt modelId="{162D621F-ED6C-45A4-BC32-D387578F8BE4}">
      <dgm:prSet/>
      <dgm:spPr/>
      <dgm:t>
        <a:bodyPr/>
        <a:lstStyle/>
        <a:p>
          <a:r>
            <a:rPr lang="en-US" dirty="0"/>
            <a:t>github.com/aaron678/coding-interview</a:t>
          </a:r>
        </a:p>
      </dgm:t>
    </dgm:pt>
    <dgm:pt modelId="{2195F684-9770-4CA9-A2D9-ADFDC3A236D3}" type="parTrans" cxnId="{D99A8017-0EE4-4AF1-B6B8-9E76C3ACE118}">
      <dgm:prSet/>
      <dgm:spPr/>
      <dgm:t>
        <a:bodyPr/>
        <a:lstStyle/>
        <a:p>
          <a:endParaRPr lang="en-US"/>
        </a:p>
      </dgm:t>
    </dgm:pt>
    <dgm:pt modelId="{08F469BB-B9AD-4D42-A151-B5A004545C45}" type="sibTrans" cxnId="{D99A8017-0EE4-4AF1-B6B8-9E76C3ACE118}">
      <dgm:prSet/>
      <dgm:spPr/>
      <dgm:t>
        <a:bodyPr/>
        <a:lstStyle/>
        <a:p>
          <a:endParaRPr lang="en-US"/>
        </a:p>
      </dgm:t>
    </dgm:pt>
    <dgm:pt modelId="{8CD41F2C-36EA-4611-B644-7AE1105A9C84}" type="pres">
      <dgm:prSet presAssocID="{FA22B1C4-2EB4-4709-B2B7-751708137984}" presName="vert0" presStyleCnt="0">
        <dgm:presLayoutVars>
          <dgm:dir/>
          <dgm:animOne val="branch"/>
          <dgm:animLvl val="lvl"/>
        </dgm:presLayoutVars>
      </dgm:prSet>
      <dgm:spPr/>
    </dgm:pt>
    <dgm:pt modelId="{A0FF3B68-AB0D-4E84-ACEB-BA79DE0B1B8B}" type="pres">
      <dgm:prSet presAssocID="{F8E5613B-471E-40A7-A0A2-F36E342B05B5}" presName="thickLine" presStyleLbl="alignNode1" presStyleIdx="0" presStyleCnt="3"/>
      <dgm:spPr/>
    </dgm:pt>
    <dgm:pt modelId="{AA08D47D-D015-44EB-B110-20E3075CAB09}" type="pres">
      <dgm:prSet presAssocID="{F8E5613B-471E-40A7-A0A2-F36E342B05B5}" presName="horz1" presStyleCnt="0"/>
      <dgm:spPr/>
    </dgm:pt>
    <dgm:pt modelId="{CDA4B787-DF64-4D7B-8777-2B60F5CA5391}" type="pres">
      <dgm:prSet presAssocID="{F8E5613B-471E-40A7-A0A2-F36E342B05B5}" presName="tx1" presStyleLbl="revTx" presStyleIdx="0" presStyleCnt="3"/>
      <dgm:spPr/>
    </dgm:pt>
    <dgm:pt modelId="{BB910306-62ED-424D-A17D-28B0037080C6}" type="pres">
      <dgm:prSet presAssocID="{F8E5613B-471E-40A7-A0A2-F36E342B05B5}" presName="vert1" presStyleCnt="0"/>
      <dgm:spPr/>
    </dgm:pt>
    <dgm:pt modelId="{912BCE37-5818-49E0-95B5-FF2E87C2E9A2}" type="pres">
      <dgm:prSet presAssocID="{F719FF4C-6084-4DB0-9FD8-C7EF9D9531C3}" presName="thickLine" presStyleLbl="alignNode1" presStyleIdx="1" presStyleCnt="3"/>
      <dgm:spPr/>
    </dgm:pt>
    <dgm:pt modelId="{FC67BF08-0FA4-46B9-A1B3-315258FB3FA6}" type="pres">
      <dgm:prSet presAssocID="{F719FF4C-6084-4DB0-9FD8-C7EF9D9531C3}" presName="horz1" presStyleCnt="0"/>
      <dgm:spPr/>
    </dgm:pt>
    <dgm:pt modelId="{A3DD3F43-E12E-48F9-AB9E-5E50085244A8}" type="pres">
      <dgm:prSet presAssocID="{F719FF4C-6084-4DB0-9FD8-C7EF9D9531C3}" presName="tx1" presStyleLbl="revTx" presStyleIdx="1" presStyleCnt="3"/>
      <dgm:spPr/>
    </dgm:pt>
    <dgm:pt modelId="{03C16EB3-BD47-4C56-80B4-13316AB52F85}" type="pres">
      <dgm:prSet presAssocID="{F719FF4C-6084-4DB0-9FD8-C7EF9D9531C3}" presName="vert1" presStyleCnt="0"/>
      <dgm:spPr/>
    </dgm:pt>
    <dgm:pt modelId="{8404A1A5-63A5-46FE-B26A-62898B876B16}" type="pres">
      <dgm:prSet presAssocID="{162D621F-ED6C-45A4-BC32-D387578F8BE4}" presName="thickLine" presStyleLbl="alignNode1" presStyleIdx="2" presStyleCnt="3"/>
      <dgm:spPr/>
    </dgm:pt>
    <dgm:pt modelId="{F64FC399-AB63-4C67-B824-DF2A700F82A8}" type="pres">
      <dgm:prSet presAssocID="{162D621F-ED6C-45A4-BC32-D387578F8BE4}" presName="horz1" presStyleCnt="0"/>
      <dgm:spPr/>
    </dgm:pt>
    <dgm:pt modelId="{CE0D6F18-2641-4D6E-9901-332CF20FBEB2}" type="pres">
      <dgm:prSet presAssocID="{162D621F-ED6C-45A4-BC32-D387578F8BE4}" presName="tx1" presStyleLbl="revTx" presStyleIdx="2" presStyleCnt="3"/>
      <dgm:spPr/>
    </dgm:pt>
    <dgm:pt modelId="{36F32266-4234-490C-9511-AC02E009DC9F}" type="pres">
      <dgm:prSet presAssocID="{162D621F-ED6C-45A4-BC32-D387578F8BE4}" presName="vert1" presStyleCnt="0"/>
      <dgm:spPr/>
    </dgm:pt>
  </dgm:ptLst>
  <dgm:cxnLst>
    <dgm:cxn modelId="{C3614C17-6AF6-4AD8-B78B-6FF0178BE3F0}" srcId="{FA22B1C4-2EB4-4709-B2B7-751708137984}" destId="{F8E5613B-471E-40A7-A0A2-F36E342B05B5}" srcOrd="0" destOrd="0" parTransId="{DB3254EC-8E13-4140-B2B0-C2DA5BC734DD}" sibTransId="{5F9D7429-03C3-4FBB-8139-16BDAD342213}"/>
    <dgm:cxn modelId="{D99A8017-0EE4-4AF1-B6B8-9E76C3ACE118}" srcId="{FA22B1C4-2EB4-4709-B2B7-751708137984}" destId="{162D621F-ED6C-45A4-BC32-D387578F8BE4}" srcOrd="2" destOrd="0" parTransId="{2195F684-9770-4CA9-A2D9-ADFDC3A236D3}" sibTransId="{08F469BB-B9AD-4D42-A151-B5A004545C45}"/>
    <dgm:cxn modelId="{9272E067-BF46-4385-991C-AA4453441AB6}" type="presOf" srcId="{FA22B1C4-2EB4-4709-B2B7-751708137984}" destId="{8CD41F2C-36EA-4611-B644-7AE1105A9C84}" srcOrd="0" destOrd="0" presId="urn:microsoft.com/office/officeart/2008/layout/LinedList"/>
    <dgm:cxn modelId="{474866AF-4FEB-402C-8C7E-4142716AB480}" type="presOf" srcId="{162D621F-ED6C-45A4-BC32-D387578F8BE4}" destId="{CE0D6F18-2641-4D6E-9901-332CF20FBEB2}" srcOrd="0" destOrd="0" presId="urn:microsoft.com/office/officeart/2008/layout/LinedList"/>
    <dgm:cxn modelId="{07A5F7B4-37C0-400C-A6A8-615F27C4823A}" type="presOf" srcId="{F719FF4C-6084-4DB0-9FD8-C7EF9D9531C3}" destId="{A3DD3F43-E12E-48F9-AB9E-5E50085244A8}" srcOrd="0" destOrd="0" presId="urn:microsoft.com/office/officeart/2008/layout/LinedList"/>
    <dgm:cxn modelId="{82CA5FC4-4A64-4AF3-8373-3A1DF2B8A3A2}" srcId="{FA22B1C4-2EB4-4709-B2B7-751708137984}" destId="{F719FF4C-6084-4DB0-9FD8-C7EF9D9531C3}" srcOrd="1" destOrd="0" parTransId="{644B0759-91E7-4FC8-ACD9-8E5782529C6F}" sibTransId="{48325741-0C2D-4800-9166-997321E4EEC7}"/>
    <dgm:cxn modelId="{F3900BF8-6E01-4C05-B301-3ACEFA10E7F0}" type="presOf" srcId="{F8E5613B-471E-40A7-A0A2-F36E342B05B5}" destId="{CDA4B787-DF64-4D7B-8777-2B60F5CA5391}" srcOrd="0" destOrd="0" presId="urn:microsoft.com/office/officeart/2008/layout/LinedList"/>
    <dgm:cxn modelId="{4AFBE55A-0C8E-4E37-89C5-1C6A016F59D7}" type="presParOf" srcId="{8CD41F2C-36EA-4611-B644-7AE1105A9C84}" destId="{A0FF3B68-AB0D-4E84-ACEB-BA79DE0B1B8B}" srcOrd="0" destOrd="0" presId="urn:microsoft.com/office/officeart/2008/layout/LinedList"/>
    <dgm:cxn modelId="{1730C24F-015C-4F1E-BA56-FFF809F4BAFC}" type="presParOf" srcId="{8CD41F2C-36EA-4611-B644-7AE1105A9C84}" destId="{AA08D47D-D015-44EB-B110-20E3075CAB09}" srcOrd="1" destOrd="0" presId="urn:microsoft.com/office/officeart/2008/layout/LinedList"/>
    <dgm:cxn modelId="{4304DC15-C904-42A5-8938-B6E7053D5AAC}" type="presParOf" srcId="{AA08D47D-D015-44EB-B110-20E3075CAB09}" destId="{CDA4B787-DF64-4D7B-8777-2B60F5CA5391}" srcOrd="0" destOrd="0" presId="urn:microsoft.com/office/officeart/2008/layout/LinedList"/>
    <dgm:cxn modelId="{395DF8F2-4150-44EE-8853-4197E253312B}" type="presParOf" srcId="{AA08D47D-D015-44EB-B110-20E3075CAB09}" destId="{BB910306-62ED-424D-A17D-28B0037080C6}" srcOrd="1" destOrd="0" presId="urn:microsoft.com/office/officeart/2008/layout/LinedList"/>
    <dgm:cxn modelId="{9C768426-1923-429A-A862-BAD2AC1AD5E2}" type="presParOf" srcId="{8CD41F2C-36EA-4611-B644-7AE1105A9C84}" destId="{912BCE37-5818-49E0-95B5-FF2E87C2E9A2}" srcOrd="2" destOrd="0" presId="urn:microsoft.com/office/officeart/2008/layout/LinedList"/>
    <dgm:cxn modelId="{D6BD222A-6BD7-412B-A39F-10E2A4E85057}" type="presParOf" srcId="{8CD41F2C-36EA-4611-B644-7AE1105A9C84}" destId="{FC67BF08-0FA4-46B9-A1B3-315258FB3FA6}" srcOrd="3" destOrd="0" presId="urn:microsoft.com/office/officeart/2008/layout/LinedList"/>
    <dgm:cxn modelId="{6BAFE869-9630-4278-85FA-BB2BE65A0144}" type="presParOf" srcId="{FC67BF08-0FA4-46B9-A1B3-315258FB3FA6}" destId="{A3DD3F43-E12E-48F9-AB9E-5E50085244A8}" srcOrd="0" destOrd="0" presId="urn:microsoft.com/office/officeart/2008/layout/LinedList"/>
    <dgm:cxn modelId="{AC525501-1803-4D4D-BCFB-69B04510B965}" type="presParOf" srcId="{FC67BF08-0FA4-46B9-A1B3-315258FB3FA6}" destId="{03C16EB3-BD47-4C56-80B4-13316AB52F85}" srcOrd="1" destOrd="0" presId="urn:microsoft.com/office/officeart/2008/layout/LinedList"/>
    <dgm:cxn modelId="{0C77AB57-4E1E-4D60-A4AB-70F3D8E0DD0F}" type="presParOf" srcId="{8CD41F2C-36EA-4611-B644-7AE1105A9C84}" destId="{8404A1A5-63A5-46FE-B26A-62898B876B16}" srcOrd="4" destOrd="0" presId="urn:microsoft.com/office/officeart/2008/layout/LinedList"/>
    <dgm:cxn modelId="{75D36486-49D9-4CB8-B35F-CB24AFEFB476}" type="presParOf" srcId="{8CD41F2C-36EA-4611-B644-7AE1105A9C84}" destId="{F64FC399-AB63-4C67-B824-DF2A700F82A8}" srcOrd="5" destOrd="0" presId="urn:microsoft.com/office/officeart/2008/layout/LinedList"/>
    <dgm:cxn modelId="{DB3943B2-EA00-4D0A-9955-84808F33A927}" type="presParOf" srcId="{F64FC399-AB63-4C67-B824-DF2A700F82A8}" destId="{CE0D6F18-2641-4D6E-9901-332CF20FBEB2}" srcOrd="0" destOrd="0" presId="urn:microsoft.com/office/officeart/2008/layout/LinedList"/>
    <dgm:cxn modelId="{5B6AAFEA-F613-4C24-B4EB-72A8580B9571}" type="presParOf" srcId="{F64FC399-AB63-4C67-B824-DF2A700F82A8}" destId="{36F32266-4234-490C-9511-AC02E009DC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F3B68-AB0D-4E84-ACEB-BA79DE0B1B8B}">
      <dsp:nvSpPr>
        <dsp:cNvPr id="0" name=""/>
        <dsp:cNvSpPr/>
      </dsp:nvSpPr>
      <dsp:spPr>
        <a:xfrm>
          <a:off x="0" y="2581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A4B787-DF64-4D7B-8777-2B60F5CA5391}">
      <dsp:nvSpPr>
        <dsp:cNvPr id="0" name=""/>
        <dsp:cNvSpPr/>
      </dsp:nvSpPr>
      <dsp:spPr>
        <a:xfrm>
          <a:off x="0" y="2581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Aaron Patula</a:t>
          </a:r>
        </a:p>
      </dsp:txBody>
      <dsp:txXfrm>
        <a:off x="0" y="2581"/>
        <a:ext cx="5620474" cy="1760302"/>
      </dsp:txXfrm>
    </dsp:sp>
    <dsp:sp modelId="{912BCE37-5818-49E0-95B5-FF2E87C2E9A2}">
      <dsp:nvSpPr>
        <dsp:cNvPr id="0" name=""/>
        <dsp:cNvSpPr/>
      </dsp:nvSpPr>
      <dsp:spPr>
        <a:xfrm>
          <a:off x="0" y="1762883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DD3F43-E12E-48F9-AB9E-5E50085244A8}">
      <dsp:nvSpPr>
        <dsp:cNvPr id="0" name=""/>
        <dsp:cNvSpPr/>
      </dsp:nvSpPr>
      <dsp:spPr>
        <a:xfrm>
          <a:off x="0" y="1762883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Sr. Application Engineer @ Elavon</a:t>
          </a:r>
        </a:p>
      </dsp:txBody>
      <dsp:txXfrm>
        <a:off x="0" y="1762883"/>
        <a:ext cx="5620474" cy="1760302"/>
      </dsp:txXfrm>
    </dsp:sp>
    <dsp:sp modelId="{8404A1A5-63A5-46FE-B26A-62898B876B16}">
      <dsp:nvSpPr>
        <dsp:cNvPr id="0" name=""/>
        <dsp:cNvSpPr/>
      </dsp:nvSpPr>
      <dsp:spPr>
        <a:xfrm>
          <a:off x="0" y="3523186"/>
          <a:ext cx="562047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0D6F18-2641-4D6E-9901-332CF20FBEB2}">
      <dsp:nvSpPr>
        <dsp:cNvPr id="0" name=""/>
        <dsp:cNvSpPr/>
      </dsp:nvSpPr>
      <dsp:spPr>
        <a:xfrm>
          <a:off x="0" y="3523186"/>
          <a:ext cx="5620474" cy="1760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github.com/aaron678/coding-interview</a:t>
          </a:r>
        </a:p>
      </dsp:txBody>
      <dsp:txXfrm>
        <a:off x="0" y="3523186"/>
        <a:ext cx="5620474" cy="176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671500-503A-4E3A-9FB4-AD39CE47FA2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2A4A4-9DD4-4975-824D-F295BE58834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A2C2B-3EE7-4AC6-B349-DE4A59B8134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C535-F937-46D5-A39C-33813C5367A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A24EA1-06C9-4796-813E-1C51DEAA046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2124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B0E09-FE2B-4198-B0A3-FFFE9951F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A175F-43F8-486B-9B6A-024E6A2DE1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EC294AD-9230-4553-B6C8-E553AB2BC8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E6D0-C1FB-4FE1-AC12-3F0E4D17641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72F2-9ABA-4082-8ED7-850121C8F6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FDDB-C19D-4740-BE70-CE878759A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0923FD0-E349-4EFB-B4FF-16F06AF1FC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9770-CDB6-4CCC-BF0E-D53BBF0A1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3BFACD-23AC-4061-BAA8-6B168360129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9C0F5-F7CE-47BB-AB17-A907FBA56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BE809-77CC-4E65-9EA3-847B1F4FF1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based interview on what you can do, because there are always more 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8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FD39-C873-4DB9-8CD9-5CB147FDC5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70C0C8-E435-4137-91AF-3FA2CD67DEB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8136E-8DD6-4D0D-9561-1032232F2F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339D9-DA09-4B2B-A7CF-E082645A5C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4322-4DA2-4707-A645-7A1B81FE83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57790-EC50-475A-AA87-880AF831BE8B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5550-4229-4B3A-AC4D-905C1157FD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24622-8944-4185-9464-0BFF098EE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Size of short term memory is limited</a:t>
            </a:r>
          </a:p>
          <a:p>
            <a:pPr lvl="0"/>
            <a:r>
              <a:rPr lang="en-US"/>
              <a:t>Attention is a limited resource</a:t>
            </a:r>
          </a:p>
          <a:p>
            <a:pPr lvl="0"/>
            <a:r>
              <a:rPr lang="en-US"/>
              <a:t>White boarding coding tasks add additional cognitive load</a:t>
            </a:r>
          </a:p>
          <a:p>
            <a:pPr lvl="0"/>
            <a:r>
              <a:rPr lang="en-US"/>
              <a:t>Recall and performance declines</a:t>
            </a:r>
          </a:p>
          <a:p>
            <a:pPr lvl="0"/>
            <a:r>
              <a:rPr lang="en-US"/>
              <a:t>Start with something trivial- the method argument, inner loop</a:t>
            </a:r>
          </a:p>
          <a:p>
            <a:pPr lvl="0"/>
            <a:r>
              <a:rPr lang="en-US"/>
              <a:t>!!!! what to do when you are asked somethng you dont know- move forward relate to something you dont know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4322-4DA2-4707-A645-7A1B81FE83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AF57790-EC50-475A-AA87-880AF831BE8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55550-4229-4B3A-AC4D-905C1157FD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24622-8944-4185-9464-0BFF098EE1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Size of short term memory is limited</a:t>
            </a:r>
          </a:p>
          <a:p>
            <a:pPr lvl="0"/>
            <a:r>
              <a:rPr lang="en-US"/>
              <a:t>Attention is a limited resource</a:t>
            </a:r>
          </a:p>
          <a:p>
            <a:pPr lvl="0"/>
            <a:r>
              <a:rPr lang="en-US"/>
              <a:t>White boarding coding tasks add additional cognitive load</a:t>
            </a:r>
          </a:p>
          <a:p>
            <a:pPr lvl="0"/>
            <a:r>
              <a:rPr lang="en-US"/>
              <a:t>Recall and performance declines</a:t>
            </a:r>
          </a:p>
          <a:p>
            <a:pPr lvl="0"/>
            <a:r>
              <a:rPr lang="en-US"/>
              <a:t>Start with something trivial- the method argument, inner loop</a:t>
            </a:r>
          </a:p>
          <a:p>
            <a:pPr lvl="0"/>
            <a:r>
              <a:rPr lang="en-US"/>
              <a:t>!!!! what to do when you are asked somethng you dont know- move forward relate to something you dont know</a:t>
            </a:r>
          </a:p>
        </p:txBody>
      </p:sp>
    </p:spTree>
    <p:extLst>
      <p:ext uri="{BB962C8B-B14F-4D97-AF65-F5344CB8AC3E}">
        <p14:creationId xmlns:p14="http://schemas.microsoft.com/office/powerpoint/2010/main" val="246424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A186-27A3-4204-975E-36ACFCA00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6D77E28-DE5C-4D85-BA11-23601FA9BB2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0BA1E-D08D-41D4-BC81-ABE684DAA4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062F4-4232-48DD-A5FC-305CC10196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51F84-AC9D-4EAF-AB6A-9B013BBA5D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05F9C5-75A2-4005-AF97-60ED0C3A592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2F45F-0A20-4B79-A6A3-4D81233D08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15551-BE7A-43A3-B2E2-1B16567FFA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know that what ever feeling occurs you can handle it and still </a:t>
            </a:r>
            <a:r>
              <a:rPr lang="en-US" sz="200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solve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algorithmic problems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Talk </a:t>
            </a:r>
            <a:r>
              <a:rPr lang="en-US" sz="20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thu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algorithm before coding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talking, writing corner cases, mentally executing code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30% new, 70% what you know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You don’t to be problem solving and coding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6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F037-10AF-4313-88E2-FA87BCA269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494D30-4F50-4761-A7DF-5E2F666DDAD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D4D33-B8BB-48F1-B14E-EC12F05506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94345-B930-48F6-9E5F-1AEF182F53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871880"/>
          </a:xfrm>
        </p:spPr>
        <p:txBody>
          <a:bodyPr/>
          <a:lstStyle/>
          <a:p>
            <a:pPr lvl="0"/>
            <a:r>
              <a:rPr lang="en-US" dirty="0"/>
              <a:t>Backwards (in context) thinking</a:t>
            </a:r>
          </a:p>
          <a:p>
            <a:pPr lvl="0"/>
            <a:r>
              <a:rPr lang="en-US" dirty="0"/>
              <a:t>Trade-off between space complexity and processing time</a:t>
            </a:r>
          </a:p>
          <a:p>
            <a:pPr lvl="0"/>
            <a:r>
              <a:rPr lang="en-US" dirty="0"/>
              <a:t>Corner cases- throwing an exception fulfills the </a:t>
            </a:r>
            <a:r>
              <a:rPr lang="en-US" dirty="0" err="1"/>
              <a:t>api</a:t>
            </a:r>
            <a:endParaRPr lang="en-US" dirty="0"/>
          </a:p>
          <a:p>
            <a:pPr lvl="0"/>
            <a:r>
              <a:rPr lang="en-US" dirty="0"/>
              <a:t>Improve algorithms-</a:t>
            </a:r>
          </a:p>
          <a:p>
            <a:pPr lvl="0"/>
            <a:r>
              <a:rPr lang="en-US" dirty="0"/>
              <a:t>Data- sorted vs unsorted, single case vs collection, pos vs neg numbers, zero, large lists/ collections</a:t>
            </a:r>
          </a:p>
          <a:p>
            <a:pPr lvl="0"/>
            <a:r>
              <a:rPr lang="en-US" dirty="0"/>
              <a:t>Mental code execution, 'make the test fail'</a:t>
            </a:r>
          </a:p>
          <a:p>
            <a:pPr lvl="0"/>
            <a:r>
              <a:rPr lang="en-US" dirty="0"/>
              <a:t>Interviewer may be asking you to consider changed assumptions</a:t>
            </a:r>
          </a:p>
          <a:p>
            <a:pPr lvl="0"/>
            <a:r>
              <a:rPr lang="en-US" dirty="0"/>
              <a:t>Be first to discuss corner cases both in terms of data as well as typical cases (nulls, zero sized collections).</a:t>
            </a:r>
          </a:p>
          <a:p>
            <a:pPr lvl="0"/>
            <a:r>
              <a:rPr lang="en-US" dirty="0"/>
              <a:t>May be asked to consider changes in the initial assumptions of the problem</a:t>
            </a:r>
          </a:p>
          <a:p>
            <a:pPr lvl="0"/>
            <a:r>
              <a:rPr lang="en-US" dirty="0"/>
              <a:t>Consider improving the algorithm</a:t>
            </a:r>
          </a:p>
          <a:p>
            <a:pPr lvl="0"/>
            <a:r>
              <a:rPr lang="en-US" dirty="0"/>
              <a:t>Consider tradeoffs between space and time complexity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with you taking the initiative as opposed to you getting the answer right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1C12-EFE1-4CEB-AD08-CD282E605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DEF1D58-1112-48A2-8D42-827EEF70511E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21D2A-EDD7-44C5-92BB-03185F34D8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836BEA-C6D9-46FF-A98A-BC1B994FF6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, cloud, blog, twitter</a:t>
            </a:r>
          </a:p>
          <a:p>
            <a:r>
              <a:rPr lang="en-US" dirty="0"/>
              <a:t>Managerial or architectural discussion. Ask </a:t>
            </a:r>
            <a:r>
              <a:rPr lang="en-US" dirty="0" err="1"/>
              <a:t>abt</a:t>
            </a:r>
            <a:r>
              <a:rPr lang="en-US" dirty="0"/>
              <a:t> your resume. Ask a basic question about how requests are processed by a server. Have a two minute talk ready.</a:t>
            </a:r>
          </a:p>
          <a:p>
            <a:r>
              <a:rPr lang="en-US" dirty="0"/>
              <a:t>What problem did it solve? How?</a:t>
            </a:r>
          </a:p>
          <a:p>
            <a:r>
              <a:rPr lang="en-US" dirty="0"/>
              <a:t>What came before?</a:t>
            </a:r>
          </a:p>
          <a:p>
            <a:r>
              <a:rPr lang="en-US" dirty="0"/>
              <a:t>In-place vs algorithms that use a target data structure</a:t>
            </a:r>
          </a:p>
          <a:p>
            <a:pPr marL="216000" marR="0" lvl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Space complexity vs time complexity tradeoff- change algorithm or data</a:t>
            </a:r>
          </a:p>
          <a:p>
            <a:r>
              <a:rPr lang="en-US" dirty="0"/>
              <a:t>Consider </a:t>
            </a:r>
            <a:r>
              <a:rPr lang="en-US" dirty="0" err="1"/>
              <a:t>orderedness</a:t>
            </a:r>
            <a:r>
              <a:rPr lang="en-US" dirty="0"/>
              <a:t> of data, unsort vs grouped or sorted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0923FD0-E349-4EFB-B4FF-16F06AF1F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BC7F2-AA09-4715-B241-710A144869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841A6F-EF7E-42AA-B8D6-A443C331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83A131-B769-441D-8214-17CA3A48E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0E44CA-1408-49A1-94BB-684F0A798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B2C74-F160-48E6-BBF6-F23068AB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9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40DA87-EA17-47E8-8314-17A821E7A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63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10DA3-3BC9-4094-8FB7-C5AAA79E0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8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A23DE8-05FE-452A-A8DE-CE45D96B2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871722-C2A2-4312-8E40-1A182A19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3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93D78ABF-F528-4911-9D44-3DD68BBA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6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A70BB-5662-4289-A5D0-BE1E76BD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72EEA004-B0BC-44BC-9F7C-1D3B1307F8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Ku_SEDAyk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hilpapers.org/rec/FRAASA-2" TargetMode="External"/><Relationship Id="rId4" Type="http://schemas.openxmlformats.org/officeDocument/2006/relationships/hyperlink" Target="http://ccrg.cs.memphis.edu/assets/papers/Modeling%20Consciousness%20and%20Cognition%20in.do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hilpapers.org/rec/FRAASA-2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055696"/>
            <a:ext cx="10080625" cy="503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990810"/>
            <a:ext cx="10080625" cy="7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6839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5924" cy="755967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00EB7-A412-4836-8E75-93393ACEB8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4908" y="880099"/>
            <a:ext cx="2550620" cy="3323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/>
            <a:r>
              <a:rPr lang="en-US" sz="3500" spc="-50" dirty="0">
                <a:solidFill>
                  <a:srgbClr val="FFFFFF"/>
                </a:solidFill>
              </a:rPr>
              <a:t>Crushing the Coding Interview for the Anxious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Subtitle 2">
            <a:extLst>
              <a:ext uri="{FF2B5EF4-FFF2-40B4-BE49-F238E27FC236}">
                <a16:creationId xmlns:a16="http://schemas.microsoft.com/office/drawing/2014/main" id="{65015D14-6C8F-45BD-95FD-FA75BDDF94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440363"/>
              </p:ext>
            </p:extLst>
          </p:nvPr>
        </p:nvGraphicFramePr>
        <p:xfrm>
          <a:off x="3607276" y="84779"/>
          <a:ext cx="5620474" cy="5286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B33F-B2D7-49C5-A92B-A2C79F8ADB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083" y="241276"/>
            <a:ext cx="8316913" cy="1598612"/>
          </a:xfrm>
        </p:spPr>
        <p:txBody>
          <a:bodyPr/>
          <a:lstStyle/>
          <a:p>
            <a:r>
              <a:rPr lang="en-US" sz="4800" dirty="0"/>
              <a:t>What Interviewers </a:t>
            </a:r>
            <a:br>
              <a:rPr lang="en-US" sz="4800" dirty="0"/>
            </a:br>
            <a:r>
              <a:rPr lang="en-US" sz="4800" dirty="0"/>
              <a:t>Really Want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5320-73DC-49C2-8410-863AC44C60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862" y="1964079"/>
            <a:ext cx="8316913" cy="44354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How you solve the coding problem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State problem, API first, talk through algorithm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Corner cases, ‘fail the test’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Don’t freeze, make progress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Improve algorithms, refactor</a:t>
            </a:r>
          </a:p>
          <a:p>
            <a:pPr marL="665442" lvl="1" indent="-342900">
              <a:buFontTx/>
              <a:buChar char="-"/>
            </a:pPr>
            <a:r>
              <a:rPr lang="en-US" sz="2400" dirty="0"/>
              <a:t>Space complexity vs time complexity tradeoff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Talk tech</a:t>
            </a:r>
          </a:p>
          <a:p>
            <a:pPr marL="665442" lvl="1" indent="-342900">
              <a:buClr>
                <a:srgbClr val="E48312"/>
              </a:buClr>
              <a:buFontTx/>
              <a:buChar char="-"/>
            </a:pP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Managerial or architectural view</a:t>
            </a:r>
            <a:endParaRPr lang="en-US" sz="2400" dirty="0"/>
          </a:p>
          <a:p>
            <a:pPr marL="322542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7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8B68-C388-4C39-9897-5A09B36C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11" y="562285"/>
            <a:ext cx="8316516" cy="1553984"/>
          </a:xfrm>
        </p:spPr>
        <p:txBody>
          <a:bodyPr>
            <a:normAutofit/>
          </a:bodyPr>
          <a:lstStyle/>
          <a:p>
            <a:r>
              <a:rPr lang="en-US" sz="5400" dirty="0"/>
              <a:t>What Interviewers </a:t>
            </a:r>
            <a:br>
              <a:rPr lang="en-US" sz="5400" dirty="0"/>
            </a:br>
            <a:r>
              <a:rPr lang="en-US" sz="5400" dirty="0"/>
              <a:t>Really Want </a:t>
            </a:r>
            <a:r>
              <a:rPr lang="en-US" sz="5400" dirty="0" err="1"/>
              <a:t>con’t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1B27-CF0F-47AA-B674-13E58F213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28" y="5066241"/>
            <a:ext cx="8316516" cy="12599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Success is CANNOT BE PERSUED but IS ATTRACTED by who you become</a:t>
            </a:r>
          </a:p>
          <a:p>
            <a:r>
              <a:rPr lang="en-US" dirty="0"/>
              <a:t>-- Jim </a:t>
            </a:r>
            <a:r>
              <a:rPr lang="en-US" dirty="0" err="1"/>
              <a:t>Rohn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3DFE1-11B0-40D0-AF22-F348EC71B7FE}"/>
              </a:ext>
            </a:extLst>
          </p:cNvPr>
          <p:cNvSpPr/>
          <p:nvPr/>
        </p:nvSpPr>
        <p:spPr>
          <a:xfrm>
            <a:off x="513360" y="2291999"/>
            <a:ext cx="5038725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0794" lvl="0" indent="-100794" defTabSz="1007943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Personal Projects</a:t>
            </a:r>
          </a:p>
          <a:p>
            <a:pPr marL="665442" lvl="1" indent="-342900" defTabSz="1007943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rgbClr val="E48312"/>
              </a:buClr>
              <a:buFontTx/>
              <a:buChar char="-"/>
            </a:pPr>
            <a:r>
              <a:rPr lang="en-US" sz="2400" dirty="0" err="1">
                <a:solidFill>
                  <a:srgbClr val="000000">
                    <a:lumMod val="75000"/>
                    <a:lumOff val="25000"/>
                  </a:srgbClr>
                </a:solidFill>
              </a:rPr>
              <a:t>Github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cloud, blog</a:t>
            </a:r>
          </a:p>
        </p:txBody>
      </p:sp>
    </p:spTree>
    <p:extLst>
      <p:ext uri="{BB962C8B-B14F-4D97-AF65-F5344CB8AC3E}">
        <p14:creationId xmlns:p14="http://schemas.microsoft.com/office/powerpoint/2010/main" val="22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120-6555-4678-81A2-C1B2CCBBFB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170" y="301625"/>
            <a:ext cx="8279180" cy="1262063"/>
          </a:xfrm>
        </p:spPr>
        <p:txBody>
          <a:bodyPr/>
          <a:lstStyle/>
          <a:p>
            <a:pPr lvl="0"/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22CA-9898-4CCA-850E-1303E0A0EB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8110" y="1563688"/>
            <a:ext cx="8644305" cy="4670425"/>
          </a:xfrm>
        </p:spPr>
        <p:txBody>
          <a:bodyPr>
            <a:normAutofit fontScale="92500" lnSpcReduction="20000"/>
          </a:bodyPr>
          <a:lstStyle/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/>
              <a:t>Non-hinting cloud IDE- www.codebunk.com</a:t>
            </a:r>
          </a:p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/>
              <a:t>N-back game for improving short term memory</a:t>
            </a:r>
            <a:br>
              <a:rPr lang="en-US" sz="2600" dirty="0"/>
            </a:br>
            <a:r>
              <a:rPr lang="en-US" sz="2600" dirty="0"/>
              <a:t>en.wikipedia.org/wiki/N-back</a:t>
            </a:r>
            <a:br>
              <a:rPr lang="en-US" sz="2600" dirty="0"/>
            </a:br>
            <a:r>
              <a:rPr lang="en-US" sz="2600" dirty="0"/>
              <a:t>brainworkshop.sourceforge.net/tutorial.html</a:t>
            </a:r>
          </a:p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/>
              <a:t>Google coding interview</a:t>
            </a:r>
            <a:br>
              <a:rPr lang="en-US" sz="2600" dirty="0"/>
            </a:br>
            <a:r>
              <a:rPr lang="en-US" sz="2600" dirty="0">
                <a:hlinkClick r:id="rId3"/>
              </a:rPr>
              <a:t>https://www.youtube.com/watch?v=XKu_SEDAykw</a:t>
            </a:r>
          </a:p>
          <a:p>
            <a:pPr>
              <a:buSzPct val="45000"/>
              <a:buFont typeface="Calibri" panose="020F0502020204030204" pitchFamily="34" charset="0"/>
              <a:buChar char="●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Software Agent Model of Consciousness 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600" dirty="0"/>
              <a:t>- </a:t>
            </a:r>
            <a:r>
              <a:rPr lang="en-US" sz="2600" dirty="0" err="1"/>
              <a:t>Graesser</a:t>
            </a:r>
            <a:r>
              <a:rPr lang="en-US" sz="2600" dirty="0"/>
              <a:t> and Franklin, </a:t>
            </a:r>
            <a:r>
              <a:rPr lang="en-US" sz="2600" i="1" dirty="0">
                <a:solidFill>
                  <a:schemeClr val="tx1"/>
                </a:solidFill>
                <a:hlinkClick r:id="rId5"/>
              </a:rPr>
              <a:t>Consciousness and Cognition</a:t>
            </a:r>
            <a:r>
              <a:rPr lang="en-US" sz="2600" dirty="0"/>
              <a:t>, 1999. </a:t>
            </a:r>
            <a:br>
              <a:rPr lang="en-US" sz="2600" dirty="0"/>
            </a:br>
            <a:r>
              <a:rPr lang="en-US" sz="2600" dirty="0"/>
              <a:t>Takeaway- Automating a task through </a:t>
            </a:r>
            <a:r>
              <a:rPr lang="en-US" sz="2600" dirty="0" err="1"/>
              <a:t>overpractice</a:t>
            </a:r>
            <a:r>
              <a:rPr lang="en-US" sz="2600" dirty="0"/>
              <a:t> reduces load on the conscious attention needed for problem solving.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http://ccrg.cs.memphis.edu/assets/papers/Modeling%20Consciousness%20and%20Cognition%20in.doc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78087-FE32-4BA9-901A-787840CFA364}"/>
              </a:ext>
            </a:extLst>
          </p:cNvPr>
          <p:cNvSpPr txBox="1"/>
          <p:nvPr/>
        </p:nvSpPr>
        <p:spPr>
          <a:xfrm>
            <a:off x="611795" y="301528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588-1B83-4B15-B259-9DA89DB23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6446" y="267993"/>
            <a:ext cx="8592214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a Limited 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600B-601B-4E3A-AA55-12699A777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6446" y="1644944"/>
            <a:ext cx="859221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</a:t>
            </a:r>
            <a:r>
              <a:rPr lang="en-US" sz="2800" dirty="0"/>
              <a:t>Software agent model of cognition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Short term memory as a workspace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New situations increases cognitive 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C644B-ACD2-486C-96E9-AD2D87DD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159" y="3252413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B66F3E4-5CA5-4F18-B360-6EFE236C2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18" y="3041644"/>
            <a:ext cx="52388" cy="1476386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53F6D4EE-BB9C-4FCA-B9DD-C3845A1829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"/>
          <a:stretch/>
        </p:blipFill>
        <p:spPr>
          <a:xfrm>
            <a:off x="839757" y="1770193"/>
            <a:ext cx="8401111" cy="411959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D37743F2-8015-4B16-B32E-409EC957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06" y="1857227"/>
            <a:ext cx="1279232" cy="16961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61896F-36B9-42C6-9070-801E09E03422}"/>
              </a:ext>
            </a:extLst>
          </p:cNvPr>
          <p:cNvSpPr/>
          <p:nvPr/>
        </p:nvSpPr>
        <p:spPr>
          <a:xfrm>
            <a:off x="990205" y="3041644"/>
            <a:ext cx="3979772" cy="469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A588-1B83-4B15-B259-9DA89DB23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6446" y="267993"/>
            <a:ext cx="8592214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a Limited 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600B-601B-4E3A-AA55-12699A7775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6446" y="1644944"/>
            <a:ext cx="8592213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Software agent model of cognition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Short term memory as a workspace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New situations increases cognitive load</a:t>
            </a:r>
          </a:p>
        </p:txBody>
      </p:sp>
    </p:spTree>
    <p:extLst>
      <p:ext uri="{BB962C8B-B14F-4D97-AF65-F5344CB8AC3E}">
        <p14:creationId xmlns:p14="http://schemas.microsoft.com/office/powerpoint/2010/main" val="38200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AADC-D41C-4318-B976-F086E1415B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0114" y="325436"/>
            <a:ext cx="8687746" cy="1262063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Attention is Limited </a:t>
            </a:r>
            <a:r>
              <a:rPr lang="en-US" sz="4800" dirty="0" err="1"/>
              <a:t>con't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C269-DE72-4CE1-9A7F-3016741AA4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2781" y="1847891"/>
            <a:ext cx="8542411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Emotional response (panic/ anxiety) can limit bandwidth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May not be able to recall basic facts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 Lower problem solving performance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 Negative feedback loop vs virtuous feedback 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3B4E-1BB0-4719-8E4D-5862B0AEAC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4477" y="613038"/>
            <a:ext cx="8909061" cy="84931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Solution- reduce anxiety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D94F-10D9-4836-88BD-EB466D13E1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4477" y="1712650"/>
            <a:ext cx="9736148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Habituate exposure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Simulation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</a:rPr>
              <a:t> Devise a strategy for when you don’t know something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0D88D-7C76-4E1F-A540-B71FEA8FD466}"/>
              </a:ext>
            </a:extLst>
          </p:cNvPr>
          <p:cNvSpPr/>
          <p:nvPr/>
        </p:nvSpPr>
        <p:spPr>
          <a:xfrm>
            <a:off x="296725" y="557118"/>
            <a:ext cx="9271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</a:rPr>
              <a:t>Solution- reduce cognitive 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53C7F-A32B-46EE-9ECF-97EC6E4E0C7E}"/>
              </a:ext>
            </a:extLst>
          </p:cNvPr>
          <p:cNvSpPr/>
          <p:nvPr/>
        </p:nvSpPr>
        <p:spPr>
          <a:xfrm>
            <a:off x="296725" y="1608457"/>
            <a:ext cx="9111913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Practice with realistic environment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 err="1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Overpractice</a:t>
            </a: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simple coding exercises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Alternatives to whiteboarding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Talk out problem statement and algorithm first</a:t>
            </a:r>
          </a:p>
          <a:p>
            <a:pPr marL="91440" lvl="0" indent="-18288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45000"/>
              <a:buFont typeface="Calibri" panose="020F0502020204030204" pitchFamily="34" charset="0"/>
              <a:buChar char="●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Start at the API and corner cases</a:t>
            </a:r>
          </a:p>
        </p:txBody>
      </p:sp>
    </p:spTree>
    <p:extLst>
      <p:ext uri="{BB962C8B-B14F-4D97-AF65-F5344CB8AC3E}">
        <p14:creationId xmlns:p14="http://schemas.microsoft.com/office/powerpoint/2010/main" val="268845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52E0-6B4F-4D73-B9A1-D3C8095A0E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057" y="837977"/>
            <a:ext cx="8957506" cy="725711"/>
          </a:xfrm>
        </p:spPr>
        <p:txBody>
          <a:bodyPr wrap="square">
            <a:spAutoFit/>
          </a:bodyPr>
          <a:lstStyle/>
          <a:p>
            <a:pPr lvl="0"/>
            <a:r>
              <a:rPr lang="en-US" sz="4800" dirty="0"/>
              <a:t>The Coding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CD31-8F63-4CD7-8E34-5B4575E624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5613" y="1768475"/>
            <a:ext cx="8896950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 </a:t>
            </a:r>
            <a:r>
              <a:rPr lang="en-US" sz="2800" dirty="0"/>
              <a:t>Coding interview is a collaborative problem solving exercise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Not algorithm memorization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 dirty="0"/>
              <a:t> Master the simple things. Don’t cram advanced topics.</a:t>
            </a:r>
          </a:p>
          <a:p>
            <a:pPr marL="221747" lvl="1" indent="0">
              <a:buSzPct val="45000"/>
              <a:buNone/>
            </a:pP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/>
              <a:t> </a:t>
            </a:r>
            <a:r>
              <a:rPr lang="en-US" sz="2400" dirty="0"/>
              <a:t>Understand the basics well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2800" dirty="0"/>
              <a:t> Take initiative in driving the problem solving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6EB8-A2C4-4A1F-AA50-653EDA1236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5335" y="301625"/>
            <a:ext cx="8927228" cy="1262063"/>
          </a:xfrm>
        </p:spPr>
        <p:txBody>
          <a:bodyPr/>
          <a:lstStyle/>
          <a:p>
            <a:pPr lvl="0"/>
            <a:r>
              <a:rPr lang="en-US" dirty="0"/>
              <a:t>How to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DE5C-3EDF-47C0-AA2A-0A3279E6A8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5335" y="1768475"/>
            <a:ext cx="8927228" cy="4384675"/>
          </a:xfrm>
        </p:spPr>
        <p:txBody>
          <a:bodyPr>
            <a:normAutofit/>
          </a:bodyPr>
          <a:lstStyle/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400" dirty="0"/>
              <a:t> </a:t>
            </a:r>
            <a:r>
              <a:rPr lang="en-US" sz="2800" dirty="0"/>
              <a:t>Create your own coding interview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Backwards (in context) thinking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</a:t>
            </a:r>
            <a:r>
              <a:rPr lang="en-US" sz="2800" dirty="0" err="1"/>
              <a:t>Overpractive</a:t>
            </a:r>
            <a:r>
              <a:rPr lang="en-US" sz="2800" dirty="0"/>
              <a:t> simpler algorithms rather than going to more complex ones.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Practice with non-hinting cloud IDEs (codebunk.com) AND whiteboarding.</a:t>
            </a:r>
          </a:p>
          <a:p>
            <a:pPr lvl="0">
              <a:buSzPct val="45000"/>
              <a:buFont typeface="Calibri" panose="020F0502020204030204" pitchFamily="34" charset="0"/>
              <a:buChar char="●"/>
            </a:pPr>
            <a:r>
              <a:rPr lang="en-US" sz="2800" dirty="0"/>
              <a:t> Read the Java source comments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716</Words>
  <Application>Microsoft Office PowerPoint</Application>
  <PresentationFormat>Custom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Droid Sans Fallback</vt:lpstr>
      <vt:lpstr>FreeSans</vt:lpstr>
      <vt:lpstr>Liberation Sans</vt:lpstr>
      <vt:lpstr>Liberation Serif</vt:lpstr>
      <vt:lpstr>StarSymbol</vt:lpstr>
      <vt:lpstr>Retrospect</vt:lpstr>
      <vt:lpstr>Crushing the Coding Interview for the Anxious</vt:lpstr>
      <vt:lpstr>Attention is a Limited Resource</vt:lpstr>
      <vt:lpstr>PowerPoint Presentation</vt:lpstr>
      <vt:lpstr>Attention is a Limited Resource</vt:lpstr>
      <vt:lpstr>Attention is Limited con't</vt:lpstr>
      <vt:lpstr>Solution- reduce anxiety</vt:lpstr>
      <vt:lpstr>PowerPoint Presentation</vt:lpstr>
      <vt:lpstr>The Coding Interview</vt:lpstr>
      <vt:lpstr>How to Practice</vt:lpstr>
      <vt:lpstr>What Interviewers  Really Want</vt:lpstr>
      <vt:lpstr>What Interviewers  Really Want con’t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Crushing the Coding Interview for the Anxious</dc:title>
  <dc:creator>Aaron P</dc:creator>
  <cp:lastModifiedBy>Aaron P</cp:lastModifiedBy>
  <cp:revision>37</cp:revision>
  <dcterms:created xsi:type="dcterms:W3CDTF">2018-08-06T01:43:14Z</dcterms:created>
  <dcterms:modified xsi:type="dcterms:W3CDTF">2018-08-20T01:29:13Z</dcterms:modified>
</cp:coreProperties>
</file>