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94"/>
    <p:restoredTop sz="94714"/>
  </p:normalViewPr>
  <p:slideViewPr>
    <p:cSldViewPr snapToGrid="0">
      <p:cViewPr varScale="1">
        <p:scale>
          <a:sx n="136" d="100"/>
          <a:sy n="136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3D2F-DE15-F2E3-4836-26B869975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21614-94E7-E918-7A9B-82DAFACEB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E6F7-970C-25A3-F369-AFC63AAF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C621-3468-9536-6CFC-C98BA84C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1DA1-3E7B-4DE9-47E5-D98EA62A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589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B615-1CB8-9E67-AD95-2CA87ABC4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E777-EBCF-8E79-091F-12563C8D0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72A7-2F43-6AE2-4C0E-87244FC5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DE81-48BE-23C3-6156-DDD71852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7B8C6-4F26-C67D-72D3-52F0FBCD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E1365-D3D7-27BF-06E0-DC0EFD39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C579F-AA87-94E2-A4EB-826D0B1BB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13A8-8924-79F2-71ED-B1870268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A07A8-A2B5-5414-0ACB-37C83AB3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2C65-DE0A-792B-A1CB-956630B3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0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49156-693E-14A3-0246-E40CCA408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AFEA-4DE3-C391-BE93-1845F1A1E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DBD1-1E75-0F87-9A90-E894C667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EB578-CF97-7EF4-1301-976AD7389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7BA3-65E5-B82C-3C9F-3F589F6C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7B6A-C4DB-F356-445B-9E07C813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7CD70-264F-1E69-330F-73F1AD9B9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E4C1E-127C-8726-262F-13125E10D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61B6-14F6-EAC1-7A93-C96D84B46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F4EE2-F88A-EA70-9D1B-7FD4E6D8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50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3EFE-CF6A-2E12-3F53-844BC49B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FB062-3936-C358-2E24-68A4AFA65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B383-B3A0-4345-9CAE-48F4AE170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9F952-3955-8EC1-7B99-4D8AD237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DC503-1BFF-641D-8CE8-33BFFDB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BA544E-8714-86AD-D040-50CC0B95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4040-C827-8D26-29B4-D5EE78D03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A4EA2-276E-0746-CB8C-72567B7BB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5A501-E9C8-A152-5121-45B005540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C64DC-4D29-28F8-7E28-C8748B02B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9D82B-9F1A-02DE-D140-57CAD066F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596B5-B777-1463-A281-FFE473A6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479E9-9DCC-24E0-76D4-02DE988D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02443-5D3A-4C93-DE75-139074AC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40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D9FE5-9887-0D56-9161-D20C1F5A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27B55-0A3F-87CA-5BC2-19A798E6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96892-AD3F-F64B-DB11-7E9886E3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20D76-2826-503E-846A-EB70DEA2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5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69937-6464-585F-4E3C-43ABBA19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ABBE3-4E93-F321-2F38-FDF681AE2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09D03-9BCE-746C-9B82-3C63346A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25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AFCC-6DCA-0F38-EE6E-9369820FB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C4C47-7ECF-7D37-6588-3489BD33C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0B545-DF30-80D8-4A23-AF8A97DE0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7A50-EE05-9774-FA0C-39DB6D48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D2277F-3BBA-A046-4B30-C0A0E769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8D62C-0E02-9F80-FA18-D1B42B3E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7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20EA-981E-EEF9-41B6-557C5ECA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D15EA-67AA-2037-3BAD-4B87D0680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72675-A164-34A6-A9B0-70AA1AEC9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E98E8-6902-BE96-55D5-F2B283B2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25C99-DDF8-96B6-B8F5-446686883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D85ED-A4D8-6F1C-EC37-629ACC22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D8DAF-CAD0-5F25-A43B-E386E2BD5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93EB7-93DC-2B98-990B-CFEF941D1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1A50-1450-5AFE-E4F4-C053855A8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D3668-CB18-7D46-8406-48B4D480C998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A93DD-894E-8AE1-B1CE-128C77B68C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E77BB-B9F9-43A4-6DAF-118B1AA6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F23228-EC2A-BF45-B581-723171EE9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3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0C36-E1D3-CA22-97A9-CF0477F3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661" y="1122363"/>
            <a:ext cx="11246069" cy="2387600"/>
          </a:xfrm>
        </p:spPr>
        <p:txBody>
          <a:bodyPr/>
          <a:lstStyle/>
          <a:p>
            <a:r>
              <a:rPr lang="en-US" dirty="0"/>
              <a:t>I Am Super SQL (And So Can You!)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93C03-71F2-5FB2-7A2B-18EBD54F6F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performance issues, database tuning, and JMeter testing</a:t>
            </a:r>
          </a:p>
        </p:txBody>
      </p:sp>
    </p:spTree>
    <p:extLst>
      <p:ext uri="{BB962C8B-B14F-4D97-AF65-F5344CB8AC3E}">
        <p14:creationId xmlns:p14="http://schemas.microsoft.com/office/powerpoint/2010/main" val="164974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77BF7-FB13-C84C-F9F6-0D9B7A2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5891-80C5-41EA-E5C7-D772DCA7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Optimization (when good ORMs go bad)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6BB28-84A3-4277-C628-D565D7F28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ORM (Object Relational Mapper)/database library does quite a bit of work (not all of it good) behind the scenes.</a:t>
            </a:r>
          </a:p>
          <a:p>
            <a:pPr marL="0" indent="0">
              <a:buNone/>
            </a:pPr>
            <a:r>
              <a:rPr lang="en-US" dirty="0"/>
              <a:t>Sometimes your ORM will do things that increase the number of trips in between your app server and the database.</a:t>
            </a:r>
          </a:p>
          <a:p>
            <a:pPr marL="0" indent="0">
              <a:buNone/>
            </a:pPr>
            <a:r>
              <a:rPr lang="en-US" dirty="0"/>
              <a:t>Let’s look at a few different issues a well-meaning ORM might create.</a:t>
            </a:r>
          </a:p>
          <a:p>
            <a:pPr marL="0" indent="0">
              <a:buNone/>
            </a:pPr>
            <a:r>
              <a:rPr lang="en-US" dirty="0"/>
              <a:t>I implemented a Java/Spring Boot app so we can examine some of these scenarios.</a:t>
            </a:r>
          </a:p>
        </p:txBody>
      </p:sp>
    </p:spTree>
    <p:extLst>
      <p:ext uri="{BB962C8B-B14F-4D97-AF65-F5344CB8AC3E}">
        <p14:creationId xmlns:p14="http://schemas.microsoft.com/office/powerpoint/2010/main" val="194444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A987A-9819-D4B1-CFB4-8C77CDD0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55383-F667-13A4-F39E-CEB105D7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+ 1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DD0E0-6002-DF7F-420E-C81FADA80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What is the n + 1 query problem (besides a great interview question)?</a:t>
            </a:r>
          </a:p>
          <a:p>
            <a:pPr marL="0" indent="0">
              <a:buNone/>
            </a:pPr>
            <a:r>
              <a:rPr lang="en-US" dirty="0"/>
              <a:t>A: An n + 1 query is when your ORM makes multiple (unnecessary) trips between the app and database server to select the records across different tables you asked it for.</a:t>
            </a:r>
          </a:p>
          <a:p>
            <a:pPr marL="0" indent="0">
              <a:buNone/>
            </a:pPr>
            <a:r>
              <a:rPr lang="en-US" dirty="0"/>
              <a:t>Happens a lot!</a:t>
            </a:r>
          </a:p>
          <a:p>
            <a:pPr marL="0" indent="0">
              <a:buNone/>
            </a:pPr>
            <a:r>
              <a:rPr lang="en-US" dirty="0"/>
              <a:t>Let’s take a look at a concrete example…</a:t>
            </a:r>
          </a:p>
        </p:txBody>
      </p:sp>
    </p:spTree>
    <p:extLst>
      <p:ext uri="{BB962C8B-B14F-4D97-AF65-F5344CB8AC3E}">
        <p14:creationId xmlns:p14="http://schemas.microsoft.com/office/powerpoint/2010/main" val="463020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3DC1-9123-FEF0-8D7D-BF5B5BAA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66A1-7C8A-2FDA-43B7-142C3767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+ 1 Queries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2FEF7-34D7-3193-E917-D5E4EDF3A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symptoms of an N + 1 query are slow loading pages (despite indexes) and out of memory errors</a:t>
            </a:r>
          </a:p>
          <a:p>
            <a:pPr marL="0" indent="0">
              <a:buNone/>
            </a:pPr>
            <a:r>
              <a:rPr lang="en-US" dirty="0"/>
              <a:t>Q: So how do we solve it?</a:t>
            </a:r>
          </a:p>
          <a:p>
            <a:pPr marL="0" indent="0">
              <a:buNone/>
            </a:pPr>
            <a:r>
              <a:rPr lang="en-US" dirty="0"/>
              <a:t>A: SO MANY WAYS!</a:t>
            </a:r>
          </a:p>
          <a:p>
            <a:pPr marL="0" indent="0">
              <a:buNone/>
            </a:pPr>
            <a:r>
              <a:rPr lang="en-US" dirty="0"/>
              <a:t>All ORMs have options to log SQL, let’s look at what that previous query/code generated…</a:t>
            </a:r>
          </a:p>
          <a:p>
            <a:pPr marL="0" indent="0">
              <a:buNone/>
            </a:pPr>
            <a:r>
              <a:rPr lang="en-US" dirty="0"/>
              <a:t>All languages, frameworks, and ORMs handle the problem differently, but at the end of the day make sure your ORM is doing what you ACTUALLY want it to do</a:t>
            </a:r>
          </a:p>
          <a:p>
            <a:pPr marL="0" indent="0">
              <a:buNone/>
            </a:pPr>
            <a:r>
              <a:rPr lang="en-US" dirty="0"/>
              <a:t>Let’s look at a fix for our query in JPA/Hibernate…</a:t>
            </a:r>
          </a:p>
        </p:txBody>
      </p:sp>
    </p:spTree>
    <p:extLst>
      <p:ext uri="{BB962C8B-B14F-4D97-AF65-F5344CB8AC3E}">
        <p14:creationId xmlns:p14="http://schemas.microsoft.com/office/powerpoint/2010/main" val="40145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1F826-57C8-8306-6C98-F6F081DCA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07B8-9354-9394-93B8-530B71A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596C-8798-A90B-36B7-F39CAD9E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Sometimes you need to bring in a LOT of records from the database to run a workflow on them.</a:t>
            </a:r>
          </a:p>
          <a:p>
            <a:pPr marL="0" indent="0">
              <a:buNone/>
            </a:pPr>
            <a:r>
              <a:rPr lang="en-US" dirty="0"/>
              <a:t>You may need to tell your ORM how many records you want to bring in per round trip because otherwise it will just guess (poorly).</a:t>
            </a:r>
          </a:p>
          <a:p>
            <a:pPr marL="0" indent="0">
              <a:buNone/>
            </a:pPr>
            <a:r>
              <a:rPr lang="en-US" dirty="0"/>
              <a:t>Let’s take a look at an example, and the fix…</a:t>
            </a:r>
          </a:p>
        </p:txBody>
      </p:sp>
    </p:spTree>
    <p:extLst>
      <p:ext uri="{BB962C8B-B14F-4D97-AF65-F5344CB8AC3E}">
        <p14:creationId xmlns:p14="http://schemas.microsoft.com/office/powerpoint/2010/main" val="4094555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9033-22FF-A0DB-FE66-569CACEEE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6B6D-F173-64E1-D0F2-DA9EFFE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in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54BE8-0A38-8D1D-BE7B-008CC2573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is one rule about queries in loops… don’t put queries in loops!</a:t>
            </a:r>
          </a:p>
          <a:p>
            <a:pPr marL="0" indent="0">
              <a:buNone/>
            </a:pPr>
            <a:r>
              <a:rPr lang="en-US" dirty="0"/>
              <a:t>If you are </a:t>
            </a:r>
            <a:r>
              <a:rPr lang="en-US" dirty="0" err="1"/>
              <a:t>SELECTing</a:t>
            </a:r>
            <a:r>
              <a:rPr lang="en-US" dirty="0"/>
              <a:t>, </a:t>
            </a:r>
            <a:r>
              <a:rPr lang="en-US" dirty="0" err="1"/>
              <a:t>UPDATing</a:t>
            </a:r>
            <a:r>
              <a:rPr lang="en-US" dirty="0"/>
              <a:t>, or </a:t>
            </a:r>
            <a:r>
              <a:rPr lang="en-US" dirty="0" err="1"/>
              <a:t>DELETing</a:t>
            </a:r>
            <a:r>
              <a:rPr lang="en-US" dirty="0"/>
              <a:t>, use JOINs and WHEREs to update multiple records at once.</a:t>
            </a:r>
          </a:p>
          <a:p>
            <a:pPr marL="0" indent="0">
              <a:buNone/>
            </a:pPr>
            <a:r>
              <a:rPr lang="en-US" dirty="0"/>
              <a:t>Use custom SQL if your ORM doesn’t provide an easy way to do what you need to do.</a:t>
            </a:r>
          </a:p>
          <a:p>
            <a:pPr marL="0" indent="0">
              <a:buNone/>
            </a:pPr>
            <a:r>
              <a:rPr lang="en-US" dirty="0"/>
              <a:t>But what INSERTs?</a:t>
            </a:r>
          </a:p>
          <a:p>
            <a:r>
              <a:rPr lang="en-US" dirty="0"/>
              <a:t>All (good) frameworks provide methods of bulk insertion.</a:t>
            </a:r>
          </a:p>
          <a:p>
            <a:pPr marL="0" indent="0">
              <a:buNone/>
            </a:pPr>
            <a:r>
              <a:rPr lang="en-US" dirty="0"/>
              <a:t>Let’s examine a bad way to do INSERTs, and a good one…</a:t>
            </a:r>
          </a:p>
        </p:txBody>
      </p:sp>
    </p:spTree>
    <p:extLst>
      <p:ext uri="{BB962C8B-B14F-4D97-AF65-F5344CB8AC3E}">
        <p14:creationId xmlns:p14="http://schemas.microsoft.com/office/powerpoint/2010/main" val="358934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06B9C-870F-2D34-EAB7-29E11582E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066C7-0201-8629-38F0-4327509C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Review!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F6BF0-72F9-336B-2C4A-00A5A6D6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an EXPLAIN on your queries in production (if you don’t have prod access, make friends with someone who does!)</a:t>
            </a:r>
          </a:p>
          <a:p>
            <a:pPr marL="0" indent="0">
              <a:buNone/>
            </a:pPr>
            <a:r>
              <a:rPr lang="en-US" dirty="0"/>
              <a:t>Add indexes where appropriate, but nearly all should be OK.</a:t>
            </a:r>
          </a:p>
          <a:p>
            <a:pPr marL="0" indent="0">
              <a:buNone/>
            </a:pPr>
            <a:r>
              <a:rPr lang="en-US" dirty="0"/>
              <a:t>Enable SQL logging so you know what your ORM is ACTUALLY doing!</a:t>
            </a:r>
          </a:p>
          <a:p>
            <a:pPr marL="0" indent="0">
              <a:buNone/>
            </a:pPr>
            <a:r>
              <a:rPr lang="en-US" dirty="0"/>
              <a:t>Make sure you are writing code in your language/framework to reduce the number of round trips.</a:t>
            </a:r>
          </a:p>
          <a:p>
            <a:pPr marL="0" indent="0">
              <a:buNone/>
            </a:pPr>
            <a:r>
              <a:rPr lang="en-US" dirty="0"/>
              <a:t>NEVER put queries in loops.</a:t>
            </a:r>
          </a:p>
        </p:txBody>
      </p:sp>
    </p:spTree>
    <p:extLst>
      <p:ext uri="{BB962C8B-B14F-4D97-AF65-F5344CB8AC3E}">
        <p14:creationId xmlns:p14="http://schemas.microsoft.com/office/powerpoint/2010/main" val="38331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3A46C-E478-18DD-9A58-0433A2BB7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3A97-5C26-CB06-89BF-D685A6BE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SQL/Application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7E7A6-1CA9-5926-5F03-EB08321E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Any questions on the app side before we transition to performance testing?</a:t>
            </a:r>
          </a:p>
        </p:txBody>
      </p:sp>
    </p:spTree>
    <p:extLst>
      <p:ext uri="{BB962C8B-B14F-4D97-AF65-F5344CB8AC3E}">
        <p14:creationId xmlns:p14="http://schemas.microsoft.com/office/powerpoint/2010/main" val="47848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0F7BC-188E-C547-A73D-2C0FBC14F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75A6-7166-CEEE-7C07-E18A20028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942D9-412F-EC57-1433-B8F4B657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performance testing?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D1ABE-35C6-851F-9C4B-AA37919A2EF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725304" y="2372423"/>
            <a:ext cx="8477283" cy="2838242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171425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A0C39-9D3B-791E-377B-B54ADA534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7A82-39E8-7048-8950-5F264C8B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Quote Google’s Gemini: What is a JMeter and Why Is It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50C8-0E52-E7BE-7D68-1B6A840D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gem of the open-source community for load testing.</a:t>
            </a:r>
          </a:p>
          <a:p>
            <a:pPr marL="0" indent="0">
              <a:buNone/>
            </a:pPr>
            <a:r>
              <a:rPr lang="en-US" dirty="0"/>
              <a:t>Version 1.0 was released in 1998</a:t>
            </a:r>
          </a:p>
          <a:p>
            <a:r>
              <a:rPr lang="en-US" dirty="0"/>
              <a:t>Its UI shows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marL="0" indent="0">
              <a:buNone/>
            </a:pPr>
            <a:r>
              <a:rPr lang="en-US" dirty="0"/>
              <a:t>JMeter is a very powerful tool for load testing.</a:t>
            </a:r>
          </a:p>
          <a:p>
            <a:pPr marL="0" indent="0">
              <a:buNone/>
            </a:pPr>
            <a:r>
              <a:rPr lang="en-US" dirty="0"/>
              <a:t>Let’s look at a JMeter script I wrote to test our Spring Boot app…</a:t>
            </a:r>
          </a:p>
        </p:txBody>
      </p:sp>
    </p:spTree>
    <p:extLst>
      <p:ext uri="{BB962C8B-B14F-4D97-AF65-F5344CB8AC3E}">
        <p14:creationId xmlns:p14="http://schemas.microsoft.com/office/powerpoint/2010/main" val="508514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E9F0E-1C6F-AF46-1D39-86BD35225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BC70-8BCB-DF55-49FF-1AD2F33D7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62359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4971-218A-6A46-9684-ACBC79DF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1854F-3618-1A36-920A-CB419902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Agenda (what we are discussing right now)</a:t>
            </a:r>
          </a:p>
          <a:p>
            <a:r>
              <a:rPr lang="en-US" dirty="0"/>
              <a:t>Table structure</a:t>
            </a:r>
          </a:p>
          <a:p>
            <a:r>
              <a:rPr lang="en-US" dirty="0"/>
              <a:t>EXPLAIN</a:t>
            </a:r>
          </a:p>
          <a:p>
            <a:r>
              <a:rPr lang="en-US" dirty="0"/>
              <a:t>Indexes (indices?)</a:t>
            </a:r>
          </a:p>
          <a:p>
            <a:r>
              <a:rPr lang="en-US" dirty="0"/>
              <a:t>Network Optimization</a:t>
            </a:r>
          </a:p>
          <a:p>
            <a:pPr lvl="1"/>
            <a:r>
              <a:rPr lang="en-US" dirty="0"/>
              <a:t>N + 1 queries</a:t>
            </a:r>
          </a:p>
          <a:p>
            <a:pPr lvl="1"/>
            <a:r>
              <a:rPr lang="en-US" dirty="0"/>
              <a:t>Fetch size</a:t>
            </a:r>
          </a:p>
          <a:p>
            <a:pPr lvl="1"/>
            <a:r>
              <a:rPr lang="en-US" dirty="0"/>
              <a:t>Queries in Loops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557087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9D84-49FB-88B0-1131-DE9CE961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ECBBD-D573-E8BA-2CF7-84FC0C4BE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5C-230A-72E6-E7D4-776357873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Performance Testing?</a:t>
            </a:r>
          </a:p>
          <a:p>
            <a:r>
              <a:rPr lang="en-US" dirty="0"/>
              <a:t>JMeter</a:t>
            </a:r>
          </a:p>
          <a:p>
            <a:r>
              <a:rPr lang="en-US" dirty="0"/>
              <a:t>Load Test</a:t>
            </a:r>
          </a:p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9389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B472C-9F2F-8762-B912-A509F7D3D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2FB3-3470-371E-A17D-DD841796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Structure +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12596-4397-4D18-4535-00D7F6153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077"/>
            <a:ext cx="10515600" cy="2403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also created two environments in the Enrollments database so we can run some queries…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BD01F-464E-50D6-6AAE-0DC8358A2CF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117076" y="1611280"/>
            <a:ext cx="9372600" cy="2161797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204080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B5425-442C-62A3-7D83-6F81F6ABE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5BB2-5608-DF2A-5C63-ABB03E1D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B739-72F8-7620-711C-79F09CD8A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create a simple query to get a particular customer’s order history.</a:t>
            </a:r>
          </a:p>
          <a:p>
            <a:pPr marL="0" indent="0">
              <a:buNone/>
            </a:pPr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23964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AEA0A-37A3-41C1-A7D1-B1110418B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19BF-D44A-4BB4-85FF-F11991A5A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ADF4-61B0-B07D-FE3C-5DB08A82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just happened?</a:t>
            </a:r>
          </a:p>
          <a:p>
            <a:pPr marL="0" indent="0">
              <a:buNone/>
            </a:pPr>
            <a:r>
              <a:rPr lang="en-US" dirty="0"/>
              <a:t>Our lower environment has far fewer records (1,000,000 orders) than prod (25,000,000 orders)</a:t>
            </a:r>
          </a:p>
          <a:p>
            <a:pPr marL="0" indent="0">
              <a:buNone/>
            </a:pPr>
            <a:r>
              <a:rPr lang="en-US" dirty="0"/>
              <a:t>Depending on the project, row counts can differ dramatically between environments</a:t>
            </a:r>
          </a:p>
          <a:p>
            <a:pPr marL="0" indent="0">
              <a:buNone/>
            </a:pPr>
            <a:r>
              <a:rPr lang="en-US" dirty="0"/>
              <a:t>On a previous project, there were tens of thousands of rows in lower environments vs hundreds of millions of rows in production</a:t>
            </a:r>
          </a:p>
        </p:txBody>
      </p:sp>
    </p:spTree>
    <p:extLst>
      <p:ext uri="{BB962C8B-B14F-4D97-AF65-F5344CB8AC3E}">
        <p14:creationId xmlns:p14="http://schemas.microsoft.com/office/powerpoint/2010/main" val="3670679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C6F1B-DD53-25AD-40C0-76251334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006F-A129-4AA9-30FD-439CBB71B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(</a:t>
            </a:r>
            <a:r>
              <a:rPr lang="en-US" dirty="0" err="1"/>
              <a:t>cont</a:t>
            </a:r>
            <a:r>
              <a:rPr lang="en-US" dirty="0"/>
              <a:t>, 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1DE42-3524-0B69-EDD8-94D5752B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we discuss the fix (indexes!), could we have known that this issue existed?</a:t>
            </a:r>
          </a:p>
          <a:p>
            <a:pPr marL="0" indent="0">
              <a:buNone/>
            </a:pPr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2846559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83845-3EB7-1EBC-22BC-9DF2F1F4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4CCD-A618-0600-1FA4-80C96518F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Indexes/Indices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F4C9-89DF-809D-7B22-B55AC1D13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Q: What is an index?</a:t>
            </a:r>
          </a:p>
          <a:p>
            <a:pPr marL="0" indent="0">
              <a:buNone/>
            </a:pPr>
            <a:r>
              <a:rPr lang="en-US" dirty="0"/>
              <a:t>A: At a high level, an index is a sorted copy of a column, pointing back to the corresponding row.</a:t>
            </a:r>
          </a:p>
          <a:p>
            <a:pPr marL="0" indent="0">
              <a:buNone/>
            </a:pPr>
            <a:r>
              <a:rPr lang="en-US" dirty="0"/>
              <a:t>Additional disk space is use for an index and writes take a little longer.</a:t>
            </a:r>
          </a:p>
          <a:p>
            <a:pPr marL="0" indent="0">
              <a:buNone/>
            </a:pPr>
            <a:r>
              <a:rPr lang="en-US" dirty="0"/>
              <a:t>Ask a DBA/tech lead/responsible adult before adding an index, but nearly all should be ok.</a:t>
            </a:r>
          </a:p>
        </p:txBody>
      </p:sp>
    </p:spTree>
    <p:extLst>
      <p:ext uri="{BB962C8B-B14F-4D97-AF65-F5344CB8AC3E}">
        <p14:creationId xmlns:p14="http://schemas.microsoft.com/office/powerpoint/2010/main" val="3063736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A696E-127A-EE8D-6772-0FAE68CB3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FAB8-8FE6-E6A7-EC3E-DE8055AC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Table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08722-17C3-A8B7-CC78-1EBDCB062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931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Since adding a new index can take a while, I already added a couple indices (and lied to you about our table structure a little bit).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5D20D1-FE78-3B51-5E93-B313171433D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55894" y="2757342"/>
            <a:ext cx="8038801" cy="2409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6145909-3F83-313E-5753-E48A3ADF7342}"/>
              </a:ext>
            </a:extLst>
          </p:cNvPr>
          <p:cNvSpPr txBox="1">
            <a:spLocks/>
          </p:cNvSpPr>
          <p:nvPr/>
        </p:nvSpPr>
        <p:spPr>
          <a:xfrm>
            <a:off x="838200" y="5166822"/>
            <a:ext cx="10515600" cy="931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Let’s try our query out one more time and run another EXPLAIN…</a:t>
            </a:r>
          </a:p>
        </p:txBody>
      </p:sp>
    </p:spTree>
    <p:extLst>
      <p:ext uri="{BB962C8B-B14F-4D97-AF65-F5344CB8AC3E}">
        <p14:creationId xmlns:p14="http://schemas.microsoft.com/office/powerpoint/2010/main" val="2904446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1123</TotalTime>
  <Words>878</Words>
  <Application>Microsoft Macintosh PowerPoint</Application>
  <PresentationFormat>Widescreen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Wingdings</vt:lpstr>
      <vt:lpstr>Office Theme</vt:lpstr>
      <vt:lpstr>I Am Super SQL (And So Can You!)</vt:lpstr>
      <vt:lpstr>Agenda</vt:lpstr>
      <vt:lpstr>Agenda (cont…)</vt:lpstr>
      <vt:lpstr>Table Structure + Environment</vt:lpstr>
      <vt:lpstr>EXPLAIN</vt:lpstr>
      <vt:lpstr>EXPLAIN (cont…)</vt:lpstr>
      <vt:lpstr>EXPLAIN (cont, cont…)</vt:lpstr>
      <vt:lpstr>Indexes/Indices</vt:lpstr>
      <vt:lpstr>Updated Table Structure</vt:lpstr>
      <vt:lpstr>Network Optimization (when good ORMs go bad)</vt:lpstr>
      <vt:lpstr>N + 1 Queries</vt:lpstr>
      <vt:lpstr>N + 1 Queries (cont…)</vt:lpstr>
      <vt:lpstr>Fetch Size</vt:lpstr>
      <vt:lpstr>Queries in Loops</vt:lpstr>
      <vt:lpstr>To Review!</vt:lpstr>
      <vt:lpstr>SQL/Application Questions?</vt:lpstr>
      <vt:lpstr>Performance Testing</vt:lpstr>
      <vt:lpstr>To Quote Google’s Gemini: What is a JMeter and Why Is It Used?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Franssell, Aaron E (CTR)</dc:creator>
  <cp:lastModifiedBy>Franssell, Aaron E (CTR)</cp:lastModifiedBy>
  <cp:revision>5</cp:revision>
  <dcterms:created xsi:type="dcterms:W3CDTF">2025-04-16T18:06:40Z</dcterms:created>
  <dcterms:modified xsi:type="dcterms:W3CDTF">2025-04-17T12:49:47Z</dcterms:modified>
</cp:coreProperties>
</file>