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697" r:id="rId3"/>
    <p:sldMasterId id="2147483709" r:id="rId4"/>
  </p:sldMasterIdLst>
  <p:notesMasterIdLst>
    <p:notesMasterId r:id="rId19"/>
  </p:notesMasterIdLst>
  <p:sldIdLst>
    <p:sldId id="256" r:id="rId5"/>
    <p:sldId id="293" r:id="rId6"/>
    <p:sldId id="349" r:id="rId7"/>
    <p:sldId id="460" r:id="rId8"/>
    <p:sldId id="459" r:id="rId9"/>
    <p:sldId id="467" r:id="rId10"/>
    <p:sldId id="294" r:id="rId11"/>
    <p:sldId id="461" r:id="rId12"/>
    <p:sldId id="469" r:id="rId13"/>
    <p:sldId id="470" r:id="rId14"/>
    <p:sldId id="471" r:id="rId15"/>
    <p:sldId id="466" r:id="rId16"/>
    <p:sldId id="46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PAKSE, Damith Chatura" initials="DC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4073" autoAdjust="0"/>
  </p:normalViewPr>
  <p:slideViewPr>
    <p:cSldViewPr snapToGrid="0">
      <p:cViewPr varScale="1">
        <p:scale>
          <a:sx n="74" d="100"/>
          <a:sy n="74" d="100"/>
        </p:scale>
        <p:origin x="78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8-28T04:51:42.6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4568 2822 0,'23'0'188,"-1"0"-157,0 0-15,0 0-1,1 0-15,44 0 16,21 0-16,-44 0 16,68 42-16,-2 1 15,-22-43-15,-21 0 16,44 0-16,-45 0 0,1 0 15,0 0-15,-22 0 16,21 0-16,-21 0 16,-1 0-1,-21 0-15,21 0 16,0 0-16,22 0 16,1 0-16,0 0 15,-1 0-15,22 0 16,-21 0-16,0 0 15,-1 0-15,1 0 16,-23 0-16,45 0 16,22 0-16,-22 0 31,-1 0-31,2 0 16,20 0-16,-20 0 15,-25 0-15,-20 0 0,0 0 16,-1 0-16,1 0 15,-1 0-15,0 0 16,-21 0-16,21 0 16,0 0-16,-22 0 15,45 0-15,-23 0 16,0 0-16,1 0 16,-1 0-1,0 0-15,2 0 16,-2 0-16,-23 0 15,24 0-15,-23 0 16,44 0-16,-43 0 16,0 0-16,-2 0 15,46 0-15,-45 0 16,22 0-16,0 0 16,2 0-16,-2 0 15,22 0-15,1 0 16,0 0-16,-1 0 15,0 0-15,1 0 0,-22 0 16,21 0-16,0 0 16,-21 0-16,-23 0 15,23 0-15,-1 0 16,23 0-16,-23 0 16,0 0-1,22 0-15,-20 0 16,-2 0-16,0 0 0,-22 0 15,22 0-15,23 0 16,-44 0-16,21 0 16,-22 0-16,44 0 15,-21 0-15,-1 0 32,0 0-32,1 0 15,-1 0-15,23 0 16,-23 0-16,23 0 15,-1 0-15,1 0 16,0 0-16,-1 0 16,1 0-16,-1 0 15,-21 0-15,22 0 16,-23 0-16,22 0 16,1 0-16,-46 0 15,46 0-15,-22 0 16,22 0-16,-23 0 15,0 0-15,23 0 16,-1 0-16,1 0 16,0 0-16,-1 0 15,1 0-15,-2 0 16,2 0-16,0 0 16,-1 0-16,1 40 15,0-40 1,-1 0-16,1 0 15,0 0-15,-23 0 16,0 0-16,23 0 0,-45 0 16,22 0-16,23 0 15,-23 0-15,1 0 16,43 0-16,-42 0 16,19 0-1,2 0-15,-1 0 16,-20 0-16,19 0 15,2 0-15,22 0 16,22 0-16,-22 0 16,-1 0-16,45 0 15,-66 0-15,44 0 16,-67 0-16,45 0 16,-22 0-1,0 0-15,-1 0 16,-22 0-16,0 0 0,2 0 15,-2 0-15,22 0 16,-22 0-16,0 0 16,2 0-16,-2 0 15,0 0-15,45 0 16,-45 0-16,23 0 16,-1 0-16,1 0 15,0 0-15,-1 0 16,-22 0-16,23 0 15,0 0-15,-23 0 16,22 0 0,1 0-16,-23 0 15,23 0-15,-23 0 16,1 0-16,-1 0 16,23 0-16,-23 0 15,0 0-15,1 0 16,-1 0-1,-21 0-15,21 0 0,0 0 0,-21 0 16,21 0 0,0 0-16,1 0 15,20 0-15,-19 0 16,-2 0-16,0 0 16,1 0-16,-1 0 15,0 0-15,23 0 16,-1-40-16,-22 40 15,-21 0-15,0 0 16,21 0-16,0 0 16,0 0-16,-22 0 15,1 0-15,-2 0 16,2-43-16,0 43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8-28T04:51:46.9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8449 8149 0,'18'0'31,"-1"0"1,1 0-1,17 0-15,18 0-16,0 0 15,0 0-15,18 0 31,17 0-31,-18 0 0,1 18 0,-1-18 16,1 0-16,-18 0 16,0 0-16,-18 0 15,18 0-15,-18 0 16,1 0 0,16 0-16,1 0 15,0 0-15,0 0 16,18 0-16,-18 0 15,0 0-15,0 0 16,-1 0-16,1 0 16,0 0-16,0 0 15,0 0-15,0 0 16,0 0-16,17 0 16,-17 0-16,0 0 15,-35 0-15,35 0 16,0 0-16,0 0 15,-18 0-15,18 0 16,-18 0 0,18 0-16,-18 0 15,1 0-15,-1 0 16,0 0-16,-17 0 16,-1 0-16,19 0 0,-1 0 15,0 0-15,-17 0 16,17 0-16,18 0 15,0 0-15,-18 0 16,18 0-16,0 0 16,-18 0-16,1 0 15,-19 0-15,19 0 16,-1 0-16,-17 0 16,-1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8-28T04:51:50.8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10142 17199 0,'44'0'94,"22"0"-94,-2 0 15,23 0-15,0 0 16,22 0-16,107 0 15,-42 0-15,0 0 16,0 0-16,0 0 16,-1 0-16,-42 0 15,-23 0-15,-22 0 16,2 0-16,-23 0 16,0 0-16,1 0 15,-45 0-15,23 0 16,-23 0-16,44 0 15,-43 0-15,21 0 16,0 0 0,22 0-16,0 0 15,0 0-15,0 0 16,1 0-16,-1 0 16,21 0-16,-21 0 15,0 0-15,1 0 16,-1 0-16,0 0 15,0 0-15,1 0 16,-1 0-16,-44 0 16,23 0-16,-1 0 15,0 0 1,-20 0 0,-3 0-1,3 0-15,-1 0 16,21 0-16,-21 0 15,21 0-15,0 0 16,0 0-16,2 0 16,-2 0-16,0 0 15,-21 0-15,0 0 32,21 0-32,-22 0 15,1 0-15,0 0 78,-22-85-62,43 85-16,1-91 16,-22 91-16,43 0 15,-22 0-15,0 0 16,1 0-1,-23 0-15,24 0 16,-24 0-16,1 0 109,0 0-93,-1-90-16,1 90 16,-1 0-1,1 0-15,21 0 16,-21 0 15,1 0-15,-3 0-16,3 0 15,-1 0 17,-1 0-17,1 0-15,-1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D314-8BCF-42F4-BEBE-F6852BC790C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B26C-B05C-4612-891A-71FAA725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94BB6B-396E-463D-AB56-D8E5D640BB8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64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94BB6B-396E-463D-AB56-D8E5D640BB8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26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0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6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8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1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33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2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6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21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56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44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24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47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94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7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40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78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35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72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00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1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22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3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7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11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81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2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29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97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7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94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69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8" y="2514437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956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930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97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67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57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8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3" descr="ipadAppFolder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243840" y="0"/>
            <a:ext cx="1270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5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06D2-AEA6-4512-BEA9-61A2CCAB031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customXml" Target="../ink/ink2.xml"/><Relationship Id="rId5" Type="http://schemas.openxmlformats.org/officeDocument/2006/relationships/image" Target="../media/image6.emf"/><Relationship Id="rId4" Type="http://schemas.openxmlformats.org/officeDocument/2006/relationships/customXml" Target="../ink/ink1.xml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1139" y="2252985"/>
            <a:ext cx="7772400" cy="1517301"/>
          </a:xfrm>
        </p:spPr>
        <p:txBody>
          <a:bodyPr/>
          <a:lstStyle/>
          <a:p>
            <a:r>
              <a:rPr lang="en-US" sz="3200" dirty="0"/>
              <a:t>TIC2002 Software Engineering</a:t>
            </a:r>
            <a:br>
              <a:rPr lang="en-US" sz="4800" dirty="0"/>
            </a:br>
            <a:r>
              <a:rPr lang="en-US" sz="4400" b="1" dirty="0"/>
              <a:t>Lecture 4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8339" y="4036271"/>
            <a:ext cx="6858000" cy="628319"/>
          </a:xfrm>
        </p:spPr>
        <p:txBody>
          <a:bodyPr/>
          <a:lstStyle/>
          <a:p>
            <a:r>
              <a:rPr lang="en-US" dirty="0"/>
              <a:t>AY2022/23 Semester 1</a:t>
            </a:r>
          </a:p>
        </p:txBody>
      </p:sp>
    </p:spTree>
    <p:extLst>
      <p:ext uri="{BB962C8B-B14F-4D97-AF65-F5344CB8AC3E}">
        <p14:creationId xmlns:p14="http://schemas.microsoft.com/office/powerpoint/2010/main" val="7665518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33" y="2214189"/>
            <a:ext cx="8580086" cy="23549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0DA13-1C81-4B0B-9F9A-C78933BB3CD5}"/>
              </a:ext>
            </a:extLst>
          </p:cNvPr>
          <p:cNvSpPr/>
          <p:nvPr/>
        </p:nvSpPr>
        <p:spPr>
          <a:xfrm>
            <a:off x="2053936" y="3751121"/>
            <a:ext cx="3792682" cy="311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3033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33" y="2214189"/>
            <a:ext cx="8580086" cy="23549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0DA13-1C81-4B0B-9F9A-C78933BB3CD5}"/>
              </a:ext>
            </a:extLst>
          </p:cNvPr>
          <p:cNvSpPr/>
          <p:nvPr/>
        </p:nvSpPr>
        <p:spPr>
          <a:xfrm>
            <a:off x="2053936" y="4125197"/>
            <a:ext cx="3792682" cy="311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3024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2590800" y="5122333"/>
            <a:ext cx="2065866" cy="1584960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" name="Group 2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6" name="Flowchart: Connector 5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Other person</a:t>
                </a: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" name="Freeform 3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" name="Group 8"/>
          <p:cNvGrpSpPr/>
          <p:nvPr/>
        </p:nvGrpSpPr>
        <p:grpSpPr>
          <a:xfrm>
            <a:off x="7542636" y="5097567"/>
            <a:ext cx="2065866" cy="1584960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You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Cloud 17"/>
          <p:cNvSpPr/>
          <p:nvPr/>
        </p:nvSpPr>
        <p:spPr>
          <a:xfrm>
            <a:off x="2970028" y="914400"/>
            <a:ext cx="1830572" cy="1066800"/>
          </a:xfrm>
          <a:prstGeom prst="clou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Repo on </a:t>
            </a:r>
            <a:br>
              <a:rPr lang="en-US" dirty="0">
                <a:solidFill>
                  <a:prstClr val="white"/>
                </a:solidFill>
                <a:latin typeface="Calibri"/>
              </a:rPr>
            </a:br>
            <a:r>
              <a:rPr lang="en-US" dirty="0">
                <a:solidFill>
                  <a:prstClr val="white"/>
                </a:solidFill>
                <a:latin typeface="Calibri"/>
              </a:rPr>
              <a:t>remote server</a:t>
            </a:r>
          </a:p>
        </p:txBody>
      </p:sp>
      <p:sp>
        <p:nvSpPr>
          <p:cNvPr id="19" name="AutoShape 2" descr="http://www.macdrifter.com/theme/images/octocat-snow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AutoShape 6" descr="data:image/png;base64,iVBORw0KGgoAAAANSUhEUgAAAOEAAADhCAMAAAAJbSJIAAAAz1BMVEUAAAD////c3NwxMTtjY2MjIyo2NkEvLzjX19gdHSM6OkYODhEzMz0WFho9PUkrKzRCQk8mJi4WFhsICAmgoKGzs7MfHyURERUbGxpTU1Pn5+c6OjpmZmZEREW1tbaMjIwnJyeWlpaCgoKoqKh6eno9PT1bW1tubm6bm5vx8fHOzs5KSlnBwcEWFxctLS0jIyNveX1LS0wgKS22wMWiq68MFhrv+PwtNjvd6OzByMzx+/1YY2eWoKQ6REgRGx5GUFiIkpckMDh4iI15iZQAEhovYvGPAAAL1klEQVR4nO2deXeiShOHUQRkF3GJiLuRuMRMJpktmdzJzXu//2d6wSWJC1rVXYBzDs8f986ZEamf3XRVV1fTgpCTk5OTk5OTk5OTk5OTk5MDwm2aqiQ5iiFblcp8RaViyYbiSJJqNt2s7eNDVxVZUUJxtqNW9U9iXL2qOnYoUwk/oOrZWciFqcy1sKF2lO0TKg2bV5srZnp2kaCrjjgXVfgFavhx5+9pS0dWRLuKvapqi4rsJGEPMU2rYktNxmslu2IxXpsSpiNr6MbbparJzsU+lKoiKgQt0Ay/BvEIp0dzrjSInJvbUOaX1lldyZJJfbcrW9IlBQOOKHM+fodUZfFiRlZ9nsxzoyrzi/CQVZu2f37GlRXyvoG2QVGkJL9fUpRsH8eqYSdsgGsbGTaj6WgpPCi6llkIoFp2OjeyrWwiAElM7ac1xUQf9uM0tZQacI2tpR3kqEoj3Rs2Uo5VRSN1X6wbYno3c0UlvZt9oIhpuUY9WScfj6Sk03PUSmazt3RurWYZDuvz5CVKVqZxomsl/YQ0UvdLezS1ZN1UQ8t84u0mKlHKXmAkMbmOqmbdRdc0taSGG7VyAS0Y4SbkNJxLERhJTCJJ5RoXlKZVjQR+bchS0p1fKrXabN9/1ZmUSvfQT6v0YbgC6RfDQki53sOLLNUWXnjtFHyBQx38KwbkU+XCGm+0RH277003V8J/G4NWogpLqRU+KLeg370cTD8uq4NNcm3KccE1QI6wVPhMHaRR7xU/X1SEG9WkHG2Aua76jsLCtPbxTx2/V6sXVyxqtbG/Na5T3L3Gu4ZbpVrwz55BAnqfPWtDe8e315Ph6ODvVyx6fqu+/5fTAGGXQxW+mSJsRugeUbI4rm6r5/CvBgjDdKp8JnTWee2dUgNkhLFMnbPoOcCG9oX71BUKEkXStipDP0miEO4uVhCszCLcTgZtCHXUp3BAwcyKZQYKBYN7liEjMmsnx00gPaR9OvghisHB/EQECqc+2kK+wUZF/UIDfoVeH22jzBWfGqiooZ2JQgk+UhyiInNr/AoLiyuskS5PYgqXuLhdECjEOkQhSmmgL9mi44L3EYXAQmGMttNiXkmpoAKGCY3AgtfB2lmtYK/Y0MC1/pGJAhuLW6ylBmOiX0YNpAMqgYUCZo64QmJz+03UiitJyLYBkcpYo7NV7uKCBaJhZg0ilbHGZopOUSNUf0apcIG1FTnqrzFRfZtqIF3jod2+zJDPwEwqBOGGVCEqH7WCYYqBvKR83mwM2Fli2CDosUbGTUpoBTKEbja2EV1c+fEdscIZbt0jpIqtJVZxxdstYoVFtL9wsdNECbc+VzpvNAp8bCpgS1CR2eQge4Umcs0U6UFJIxo2hUiTq8hJ5QW0oYCr6cd6lwt4DoUmyl9gp5SXoBBltInNfPiXoNBAjI7oyQhBHpFfIWa6h5vdh9wSKyyjYxoBNdNHhmwRxApnfawBAipwM/EV42RpqDVdlvygDn9vQQM/2SJJBn+An1tEyOCUG8NKQI9WIX5+GAFfZWGo4qB1iFN83jsCWhUjCAxbUzuEycTQWYBrFHeogkvdWPZNdikVohOma3QN+smT4Y/b7rSCkh+Me8NBvdvt1iO6ddJsolfffm/4/8GwNw78UtDqtM95A3DcFvfBq864Vhv2er36zXDcanWuItb/ctum7Ka+vv3eiE6rNR7e1MP7Dmu1cedEphGqMLaxu72gNOksjy+c1AgVHr/97bIzKQW9brzl0MdLBT6w7t2yFXbYoDQMf9wuoUcMO2nYVYbhNwet1vIOnjGC7sKEOIv7YDDqDceDQfiYhB22HfYqsqTwdBJ20nbUNcNvH4yHvdEggA2uUHdx5pfo+7VyfRD4/n27//nnXVJlhXe7Yb997/vBoF6u+f1zlkN7X+wE/7bjB6G6cUwx9oQmOC3GzCva41Bl4HdOrJ9Cp/mx++/GvVh1K4YkCk+tWYQqeyfiHReYjYodc6/vzlxJMZ6eC0nvTiWLge6CoyyVPwCvnb8Jv+k8hbe8HZVPYBoKhRJX+R62MpHRdM7i6QHzkDpj3DKFNp23PPx+xBSjzngbEG46fwF8B9+O5aDPfdvEFF7Nor1cpd2/bC88sErPGxPt8Qeajk3pX6/tHO1lcd1JrTs7q7K4qA/ZZvQcpqN3ww42TXFoaf/eH4+6x2VOF6NeMLlGF7GdwAUqRCcxfgSboPt4Ywximo9gZNkDmsbArHCseHjeFM96xzbkxa+esuUMTwBdUbKxtYyFm2198JHCyVNFDOBdmEAawLUZ6Oe2/Cks/hGEdSrqYOvZ8tRYM2VZgDkBtG2wS9yPhZ8v7wts+8ticQ9h4fgPwgd0oRs6y9rypVD+KmxL24q7Eu9OZxln5+ZjOMBvlsG6/P9W/12uY25vZwZ7rmZxgrzVacCGM75kZ9shbz6ermC/CfcjVrYFihjgnQ9f57fife3CW5Subm+XpUVxf5gpXu1Nrjjng7vAqzHQ7mJD/NpFcTMzLm53f9U22tkWCmOAOwHWvafLWIWDyZ7CySalU2a703HA+3kFCbyGs8cgRuC0daBwk3okVQh/+RC6VvOdmGRbcbuC+q6wtPkDpUJEgQXj9oWI46n9dBRiNohgjjXYY3gsSktHIeadNVxnFAwPJ/fpKHQQJSTY2HsPv1ZfzGazRX009lJUiHFy8AXxOK76/X60WFtOUSFq5k72Wq8UFUJTGGvI3ouyp7C7jXsSUAivpong76Yb9hTWth4zAYXI9BLVq8jTU4htFKpump5CbDDNHJrukZ5C7BsxOQK3HVJTiNvTG4EuhD7OVuFmbjH6b5M9nVArxG92Jnk/0Vbh9HGTzZhuI7rZA/HsCT43fIf/ZWg/WqXhuZXE6cOr3/rBfSsmcxl+lM/8+V2fPZ2Rt+F7uT545roZW5fDBUG7vDwc5KDOtaX3+MJ+P8YwkzEfpd+/fsep2/L0m3khkW0yBC0S2+W5y6gv4nuXsbeyHQ3B4hK/PXLWtk0f/mEwFe8M1+DfgfrG0X7v+HhrYe+PPQQ91hBtuviNtpR5OovcwkZTmhjyirST44VmFUyHeaYSWCjgHIfO4dcczP7oBzqFv1BW8pyx1wS+m3UFMIKB4H1FGKmLPNMgzPk8dAILHiZSFXneSBdKhDcihafYKvwGt1DnE4h4P6vwSKfwAWEh9zta4VOM9k8qgU8I+/jnsSb8XUM+0Vgz/QI3Tyc4HRGRdbsnEfiEEIhMA8eAOHrl6y9+gai9h02SlCAqZPjC+TCW31C2oYKueETMw9wecmj8OcS4+nAYpDrHA3nOwssDy46EJ+8XNo+hkh0yie/tbyNoGmojr1x/wzVfBOHhTAwb9L+2gkdgf/35MGZKKOJecnwG1EuvP/Hjf4+/it7Rqv3vU88rzh4Zmo7TpuO4rO9Ajfj28vz2+lobjUbdxWLx0A3/MHp9/fL8518ekxrEByKZJOeB6N9CiAyzqI96buLeFJk0OmP95CkaSZ/AjcFlLZ88iZbiabXnEKnqDHZJ6xju89h0pwTtoiVxYh0DTjItKESPd0YHAe8iJTnoJXhAJhiqIooYuKoWScBUILKgZ/0sOlS1TPFkO6ImNop+xuJMUPJgpCEwjCcyc/1iWnGVSnBSFgNVvjNzUKhZeA0psYOOj2HyrGix4VAdBQjFRu8W5sI00h/CHY5NGWjU9PuMEFWjUB/JG4vCWE3CjZHOs69q2Xlg3bAT/3F1G7FKS4+rJnSQ+zvhDbLOnihJnrmuEp9NzYZpawk5DlOzMwmeDpG0ROZs8iXMt7dUK2z1j/GoSiXlGOYctkjpOlQNtWiZDq6kAA8oP4tqKVLWA+hxXNGyq5ymuVXbEi9T3gpXEmWeOYAZXn6hzfeOq0pyhW0q7toVWcrcv8NoWJotmYhgSzclW7OSWG1JDL0hK4pmQ1rEVW1NUeTGRa3egXBNyVGsuezEDz5u1ZHnluJI5t/RN4/TdIzK3JIV25E+4diKbM0rhkO/0JkNblMNG1SUZS1ElsWw2dTm39xuOTk5OTk5OTk5OTk5OTk5OcT8H24/v59Zn5VBAAAAAElFTkSuQmCC"/>
          <p:cNvSpPr>
            <a:spLocks noChangeAspect="1" noChangeArrowheads="1"/>
          </p:cNvSpPr>
          <p:nvPr/>
        </p:nvSpPr>
        <p:spPr bwMode="auto">
          <a:xfrm>
            <a:off x="4788709" y="3103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029200" y="1289861"/>
            <a:ext cx="2426104" cy="406675"/>
            <a:chOff x="3505200" y="1049592"/>
            <a:chExt cx="1495212" cy="406675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505200" y="1447800"/>
              <a:ext cx="1495212" cy="846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33799" y="10495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fork</a:t>
              </a:r>
            </a:p>
          </p:txBody>
        </p:sp>
      </p:grpSp>
      <p:sp>
        <p:nvSpPr>
          <p:cNvPr id="27" name="Cloud 26"/>
          <p:cNvSpPr/>
          <p:nvPr/>
        </p:nvSpPr>
        <p:spPr>
          <a:xfrm>
            <a:off x="7607704" y="871461"/>
            <a:ext cx="1777381" cy="1066800"/>
          </a:xfrm>
          <a:prstGeom prst="cloud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Forked repo on </a:t>
            </a:r>
            <a:br>
              <a:rPr lang="en-US" dirty="0">
                <a:solidFill>
                  <a:prstClr val="white"/>
                </a:solidFill>
                <a:latin typeface="Calibri"/>
              </a:rPr>
            </a:br>
            <a:r>
              <a:rPr lang="en-US" dirty="0">
                <a:solidFill>
                  <a:prstClr val="white"/>
                </a:solidFill>
                <a:latin typeface="Calibri"/>
              </a:rPr>
              <a:t>GitHub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883915" y="2019301"/>
            <a:ext cx="369334" cy="2059463"/>
            <a:chOff x="5802868" y="2019300"/>
            <a:chExt cx="369334" cy="2059463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172201" y="2019300"/>
              <a:ext cx="1" cy="205946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5530334" y="324433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clone</a:t>
              </a:r>
            </a:p>
          </p:txBody>
        </p:sp>
      </p:grpSp>
      <p:sp>
        <p:nvSpPr>
          <p:cNvPr id="34" name="Can 33"/>
          <p:cNvSpPr/>
          <p:nvPr/>
        </p:nvSpPr>
        <p:spPr>
          <a:xfrm>
            <a:off x="7696201" y="4191001"/>
            <a:ext cx="1839277" cy="528533"/>
          </a:xfrm>
          <a:prstGeom prst="ca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Local repo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873325" y="1897617"/>
            <a:ext cx="421733" cy="2148362"/>
            <a:chOff x="7847435" y="1930401"/>
            <a:chExt cx="421733" cy="214836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16200000">
              <a:off x="7627302" y="30919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 push</a:t>
              </a:r>
            </a:p>
          </p:txBody>
        </p:sp>
      </p:grpSp>
      <p:sp>
        <p:nvSpPr>
          <p:cNvPr id="48" name="Can 47"/>
          <p:cNvSpPr/>
          <p:nvPr/>
        </p:nvSpPr>
        <p:spPr>
          <a:xfrm>
            <a:off x="2737115" y="4343400"/>
            <a:ext cx="1839277" cy="528533"/>
          </a:xfrm>
          <a:prstGeom prst="can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Local repo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025234" y="2084175"/>
            <a:ext cx="421733" cy="2148362"/>
            <a:chOff x="7847435" y="1930401"/>
            <a:chExt cx="421733" cy="2148362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6200000">
              <a:off x="7627302" y="279664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push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 rot="18977966">
            <a:off x="5178220" y="1945199"/>
            <a:ext cx="2259827" cy="1942227"/>
            <a:chOff x="796049" y="2682679"/>
            <a:chExt cx="2259827" cy="1942227"/>
          </a:xfrm>
        </p:grpSpPr>
        <p:cxnSp>
          <p:nvCxnSpPr>
            <p:cNvPr id="85" name="Straight Arrow Connector 84"/>
            <p:cNvCxnSpPr/>
            <p:nvPr/>
          </p:nvCxnSpPr>
          <p:spPr>
            <a:xfrm rot="2622034">
              <a:off x="796049" y="2682679"/>
              <a:ext cx="2259827" cy="194222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5016586">
              <a:off x="1771909" y="33344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pull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390644" y="3522303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91" name="Flowchart: Connector 90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3" name="Straight Connector 92"/>
            <p:cNvCxnSpPr>
              <a:stCxn id="92" idx="0"/>
              <a:endCxn id="91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856162" y="795092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95" name="Flowchart: Connector 94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5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737296" y="1112982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99" name="Flowchart: Connector 98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1" name="Straight Connector 100"/>
            <p:cNvCxnSpPr>
              <a:stCxn id="100" idx="0"/>
              <a:endCxn id="99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707741" y="4078764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103" name="Flowchart: Connector 102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3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4673325" y="44229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  <a:latin typeface="Calibri"/>
              </a:rPr>
              <a:t>init</a:t>
            </a:r>
            <a:endParaRPr lang="en-US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97122" y="49129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Calibri"/>
              </a:rPr>
              <a:t>commit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707741" y="3700991"/>
            <a:ext cx="304800" cy="376133"/>
            <a:chOff x="8382000" y="4343400"/>
            <a:chExt cx="304800" cy="376133"/>
          </a:xfrm>
        </p:grpSpPr>
        <p:sp>
          <p:nvSpPr>
            <p:cNvPr id="121" name="Flowchart: Connector 120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2" name="Straight Connector 121"/>
            <p:cNvCxnSpPr>
              <a:endCxn id="121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9737296" y="724096"/>
            <a:ext cx="304800" cy="376133"/>
            <a:chOff x="8382000" y="4343400"/>
            <a:chExt cx="304800" cy="376133"/>
          </a:xfrm>
        </p:grpSpPr>
        <p:sp>
          <p:nvSpPr>
            <p:cNvPr id="124" name="Flowchart: Connector 123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5" name="Straight Connector 124"/>
            <p:cNvCxnSpPr>
              <a:endCxn id="124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 useBgFill="1">
        <p:nvSpPr>
          <p:cNvPr id="21" name="Rectangle 20">
            <a:hlinkClick r:id="" action="ppaction://noaction"/>
          </p:cNvPr>
          <p:cNvSpPr/>
          <p:nvPr/>
        </p:nvSpPr>
        <p:spPr>
          <a:xfrm>
            <a:off x="10174636" y="19734"/>
            <a:ext cx="493364" cy="51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130" y="102306"/>
            <a:ext cx="1301372" cy="1433152"/>
            <a:chOff x="167466" y="1295899"/>
            <a:chExt cx="1301372" cy="1433152"/>
          </a:xfrm>
        </p:grpSpPr>
        <p:sp>
          <p:nvSpPr>
            <p:cNvPr id="23" name="Rectangle 22"/>
            <p:cNvSpPr/>
            <p:nvPr/>
          </p:nvSpPr>
          <p:spPr>
            <a:xfrm>
              <a:off x="374242" y="2359719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GitHub</a:t>
              </a:r>
            </a:p>
          </p:txBody>
        </p:sp>
        <p:pic>
          <p:nvPicPr>
            <p:cNvPr id="81" name="Picture 8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66" y="1295899"/>
              <a:ext cx="1301372" cy="1081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/>
          <p:cNvGrpSpPr/>
          <p:nvPr/>
        </p:nvGrpSpPr>
        <p:grpSpPr>
          <a:xfrm>
            <a:off x="5400121" y="208718"/>
            <a:ext cx="3984960" cy="369332"/>
            <a:chOff x="3377210" y="1107345"/>
            <a:chExt cx="2455938" cy="369332"/>
          </a:xfrm>
        </p:grpSpPr>
        <p:cxnSp>
          <p:nvCxnSpPr>
            <p:cNvPr id="129" name="Straight Arrow Connector 128"/>
            <p:cNvCxnSpPr/>
            <p:nvPr/>
          </p:nvCxnSpPr>
          <p:spPr>
            <a:xfrm>
              <a:off x="3377210" y="1447800"/>
              <a:ext cx="2455938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064340" y="1107345"/>
              <a:ext cx="126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Pull Request (PR)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2801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8061-92E1-4CFB-AE27-E7A38932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falling behind in Java…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10D9-36D9-42EC-91D0-204473C2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 the temptation to skip or take shortcuts</a:t>
            </a:r>
          </a:p>
          <a:p>
            <a:r>
              <a:rPr lang="en-US" dirty="0"/>
              <a:t>There is time left to catch up</a:t>
            </a:r>
          </a:p>
        </p:txBody>
      </p:sp>
    </p:spTree>
    <p:extLst>
      <p:ext uri="{BB962C8B-B14F-4D97-AF65-F5344CB8AC3E}">
        <p14:creationId xmlns:p14="http://schemas.microsoft.com/office/powerpoint/2010/main" val="74414418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from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273197884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</a:p>
          <a:p>
            <a:pPr>
              <a:lnSpc>
                <a:spcPct val="200000"/>
              </a:lnSpc>
            </a:pPr>
            <a:r>
              <a:rPr lang="en-US" dirty="0"/>
              <a:t>Wrapper classes: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Short</a:t>
            </a:r>
            <a:r>
              <a:rPr lang="en-US" dirty="0"/>
              <a:t>, etc.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Arrays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42155943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864158"/>
            <a:ext cx="10857143" cy="7790476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prstMaterial="flat">
            <a:contourClr>
              <a:srgbClr val="000000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29" y="98023"/>
            <a:ext cx="8773154" cy="665652"/>
          </a:xfrm>
        </p:spPr>
        <p:txBody>
          <a:bodyPr/>
          <a:lstStyle/>
          <a:p>
            <a:r>
              <a:rPr lang="en-US" sz="3600" b="1" dirty="0"/>
              <a:t>API</a:t>
            </a:r>
            <a:r>
              <a:rPr lang="en-US" sz="3600" dirty="0"/>
              <a:t> = </a:t>
            </a:r>
            <a:r>
              <a:rPr lang="en-US" sz="3600" b="1" dirty="0"/>
              <a:t>A</a:t>
            </a:r>
            <a:r>
              <a:rPr lang="en-US" sz="3600" dirty="0"/>
              <a:t>pplication </a:t>
            </a:r>
            <a:r>
              <a:rPr lang="en-US" sz="3600" b="1" dirty="0"/>
              <a:t>P</a:t>
            </a:r>
            <a:r>
              <a:rPr lang="en-US" sz="3600" dirty="0"/>
              <a:t>rogramming </a:t>
            </a:r>
            <a:r>
              <a:rPr lang="en-US" sz="3600" b="1" dirty="0"/>
              <a:t>I</a:t>
            </a:r>
            <a:r>
              <a:rPr lang="en-US" sz="3600" dirty="0"/>
              <a:t>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87" y="2581811"/>
            <a:ext cx="7790476" cy="3038095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prstMaterial="flat">
            <a:contourClr>
              <a:srgbClr val="000000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828029" y="1015920"/>
              <a:ext cx="4490281" cy="45719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2189" y="952059"/>
                <a:ext cx="4521961" cy="173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5731967" y="2970963"/>
              <a:ext cx="1105200" cy="6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6127" y="2907603"/>
                <a:ext cx="11368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6397430" y="4289134"/>
              <a:ext cx="1751305" cy="962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1588" y="4225686"/>
                <a:ext cx="1782990" cy="2231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5158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2590800" y="5122333"/>
            <a:ext cx="2065866" cy="1584960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" name="Group 2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6" name="Flowchart: Connector 5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Other person</a:t>
                </a: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" name="Freeform 3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" name="Group 8"/>
          <p:cNvGrpSpPr/>
          <p:nvPr/>
        </p:nvGrpSpPr>
        <p:grpSpPr>
          <a:xfrm>
            <a:off x="7542636" y="5097567"/>
            <a:ext cx="2065866" cy="1584960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You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Cloud 17"/>
          <p:cNvSpPr/>
          <p:nvPr/>
        </p:nvSpPr>
        <p:spPr>
          <a:xfrm>
            <a:off x="2970028" y="914400"/>
            <a:ext cx="1830572" cy="1066800"/>
          </a:xfrm>
          <a:prstGeom prst="clou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Repo on </a:t>
            </a:r>
            <a:br>
              <a:rPr lang="en-US" dirty="0">
                <a:solidFill>
                  <a:prstClr val="white"/>
                </a:solidFill>
                <a:latin typeface="Calibri"/>
              </a:rPr>
            </a:br>
            <a:r>
              <a:rPr lang="en-US" dirty="0">
                <a:solidFill>
                  <a:prstClr val="white"/>
                </a:solidFill>
                <a:latin typeface="Calibri"/>
              </a:rPr>
              <a:t>remote server</a:t>
            </a:r>
          </a:p>
        </p:txBody>
      </p:sp>
      <p:sp>
        <p:nvSpPr>
          <p:cNvPr id="19" name="AutoShape 2" descr="http://www.macdrifter.com/theme/images/octocat-snow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AutoShape 6" descr="data:image/png;base64,iVBORw0KGgoAAAANSUhEUgAAAOEAAADhCAMAAAAJbSJIAAAAz1BMVEUAAAD////c3NwxMTtjY2MjIyo2NkEvLzjX19gdHSM6OkYODhEzMz0WFho9PUkrKzRCQk8mJi4WFhsICAmgoKGzs7MfHyURERUbGxpTU1Pn5+c6OjpmZmZEREW1tbaMjIwnJyeWlpaCgoKoqKh6eno9PT1bW1tubm6bm5vx8fHOzs5KSlnBwcEWFxctLS0jIyNveX1LS0wgKS22wMWiq68MFhrv+PwtNjvd6OzByMzx+/1YY2eWoKQ6REgRGx5GUFiIkpckMDh4iI15iZQAEhovYvGPAAAL1klEQVR4nO2deXeiShOHUQRkF3GJiLuRuMRMJpktmdzJzXu//2d6wSWJC1rVXYBzDs8f986ZEamf3XRVV1fTgpCTk5OTk5OTk5OTk5OTk5MDwm2aqiQ5iiFblcp8RaViyYbiSJJqNt2s7eNDVxVZUUJxtqNW9U9iXL2qOnYoUwk/oOrZWciFqcy1sKF2lO0TKg2bV5srZnp2kaCrjjgXVfgFavhx5+9pS0dWRLuKvapqi4rsJGEPMU2rYktNxmslu2IxXpsSpiNr6MbbparJzsU+lKoiKgQt0Ay/BvEIp0dzrjSInJvbUOaX1lldyZJJfbcrW9IlBQOOKHM+fodUZfFiRlZ9nsxzoyrzi/CQVZu2f37GlRXyvoG2QVGkJL9fUpRsH8eqYSdsgGsbGTaj6WgpPCi6llkIoFp2OjeyrWwiAElM7ac1xUQf9uM0tZQacI2tpR3kqEoj3Rs2Uo5VRSN1X6wbYno3c0UlvZt9oIhpuUY9WScfj6Sk03PUSmazt3RurWYZDuvz5CVKVqZxomsl/YQ0UvdLezS1ZN1UQ8t84u0mKlHKXmAkMbmOqmbdRdc0taSGG7VyAS0Y4SbkNJxLERhJTCJJ5RoXlKZVjQR+bchS0p1fKrXabN9/1ZmUSvfQT6v0YbgC6RfDQki53sOLLNUWXnjtFHyBQx38KwbkU+XCGm+0RH277003V8J/G4NWogpLqRU+KLeg370cTD8uq4NNcm3KccE1QI6wVPhMHaRR7xU/X1SEG9WkHG2Aua76jsLCtPbxTx2/V6sXVyxqtbG/Na5T3L3Gu4ZbpVrwz55BAnqfPWtDe8e315Ph6ODvVyx6fqu+/5fTAGGXQxW+mSJsRugeUbI4rm6r5/CvBgjDdKp8JnTWee2dUgNkhLFMnbPoOcCG9oX71BUKEkXStipDP0miEO4uVhCszCLcTgZtCHXUp3BAwcyKZQYKBYN7liEjMmsnx00gPaR9OvghisHB/EQECqc+2kK+wUZF/UIDfoVeH22jzBWfGqiooZ2JQgk+UhyiInNr/AoLiyuskS5PYgqXuLhdECjEOkQhSmmgL9mi44L3EYXAQmGMttNiXkmpoAKGCY3AgtfB2lmtYK/Y0MC1/pGJAhuLW6ylBmOiX0YNpAMqgYUCZo64QmJz+03UiitJyLYBkcpYo7NV7uKCBaJhZg0ilbHGZopOUSNUf0apcIG1FTnqrzFRfZtqIF3jod2+zJDPwEwqBOGGVCEqH7WCYYqBvKR83mwM2Fli2CDosUbGTUpoBTKEbja2EV1c+fEdscIZbt0jpIqtJVZxxdstYoVFtL9wsdNECbc+VzpvNAp8bCpgS1CR2eQge4Umcs0U6UFJIxo2hUiTq8hJ5QW0oYCr6cd6lwt4DoUmyl9gp5SXoBBltInNfPiXoNBAjI7oyQhBHpFfIWa6h5vdh9wSKyyjYxoBNdNHhmwRxApnfawBAipwM/EV42RpqDVdlvygDn9vQQM/2SJJBn+An1tEyOCUG8NKQI9WIX5+GAFfZWGo4qB1iFN83jsCWhUjCAxbUzuEycTQWYBrFHeogkvdWPZNdikVohOma3QN+smT4Y/b7rSCkh+Me8NBvdvt1iO6ddJsolfffm/4/8GwNw78UtDqtM95A3DcFvfBq864Vhv2er36zXDcanWuItb/ctum7Ka+vv3eiE6rNR7e1MP7Dmu1cedEphGqMLaxu72gNOksjy+c1AgVHr/97bIzKQW9brzl0MdLBT6w7t2yFXbYoDQMf9wuoUcMO2nYVYbhNwet1vIOnjGC7sKEOIv7YDDqDceDQfiYhB22HfYqsqTwdBJ20nbUNcNvH4yHvdEggA2uUHdx5pfo+7VyfRD4/n27//nnXVJlhXe7Yb997/vBoF6u+f1zlkN7X+wE/7bjB6G6cUwx9oQmOC3GzCva41Bl4HdOrJ9Cp/mx++/GvVh1K4YkCk+tWYQqeyfiHReYjYodc6/vzlxJMZ6eC0nvTiWLge6CoyyVPwCvnb8Jv+k8hbe8HZVPYBoKhRJX+R62MpHRdM7i6QHzkDpj3DKFNp23PPx+xBSjzngbEG46fwF8B9+O5aDPfdvEFF7Nor1cpd2/bC88sErPGxPt8Qeajk3pX6/tHO1lcd1JrTs7q7K4qA/ZZvQcpqN3ww42TXFoaf/eH4+6x2VOF6NeMLlGF7GdwAUqRCcxfgSboPt4Ywximo9gZNkDmsbArHCseHjeFM96xzbkxa+esuUMTwBdUbKxtYyFm2198JHCyVNFDOBdmEAawLUZ6Oe2/Cks/hGEdSrqYOvZ8tRYM2VZgDkBtG2wS9yPhZ8v7wts+8ticQ9h4fgPwgd0oRs6y9rypVD+KmxL24q7Eu9OZxln5+ZjOMBvlsG6/P9W/12uY25vZwZ7rmZxgrzVacCGM75kZ9shbz6ermC/CfcjVrYFihjgnQ9f57fife3CW5Subm+XpUVxf5gpXu1Nrjjng7vAqzHQ7mJD/NpFcTMzLm53f9U22tkWCmOAOwHWvafLWIWDyZ7CySalU2a703HA+3kFCbyGs8cgRuC0daBwk3okVQh/+RC6VvOdmGRbcbuC+q6wtPkDpUJEgQXj9oWI46n9dBRiNohgjjXYY3gsSktHIeadNVxnFAwPJ/fpKHQQJSTY2HsPv1ZfzGazRX009lJUiHFy8AXxOK76/X60WFtOUSFq5k72Wq8UFUJTGGvI3ouyp7C7jXsSUAivpong76Yb9hTWth4zAYXI9BLVq8jTU4htFKpump5CbDDNHJrukZ5C7BsxOQK3HVJTiNvTG4EuhD7OVuFmbjH6b5M9nVArxG92Jnk/0Vbh9HGTzZhuI7rZA/HsCT43fIf/ZWg/WqXhuZXE6cOr3/rBfSsmcxl+lM/8+V2fPZ2Rt+F7uT545roZW5fDBUG7vDwc5KDOtaX3+MJ+P8YwkzEfpd+/fsep2/L0m3khkW0yBC0S2+W5y6gv4nuXsbeyHQ3B4hK/PXLWtk0f/mEwFe8M1+DfgfrG0X7v+HhrYe+PPQQ91hBtuviNtpR5OovcwkZTmhjyirST44VmFUyHeaYSWCjgHIfO4dcczP7oBzqFv1BW8pyx1wS+m3UFMIKB4H1FGKmLPNMgzPk8dAILHiZSFXneSBdKhDcihafYKvwGt1DnE4h4P6vwSKfwAWEh9zta4VOM9k8qgU8I+/jnsSb8XUM+0Vgz/QI3Tyc4HRGRdbsnEfiEEIhMA8eAOHrl6y9+gai9h02SlCAqZPjC+TCW31C2oYKueETMw9wecmj8OcS4+nAYpDrHA3nOwssDy46EJ+8XNo+hkh0yie/tbyNoGmojr1x/wzVfBOHhTAwb9L+2gkdgf/35MGZKKOJecnwG1EuvP/Hjf4+/it7Rqv3vU88rzh4Zmo7TpuO4rO9Ajfj28vz2+lobjUbdxWLx0A3/MHp9/fL8518ekxrEByKZJOeB6N9CiAyzqI96buLeFJk0OmP95CkaSZ/AjcFlLZ88iZbiabXnEKnqDHZJ6xju89h0pwTtoiVxYh0DTjItKESPd0YHAe8iJTnoJXhAJhiqIooYuKoWScBUILKgZ/0sOlS1TPFkO6ImNop+xuJMUPJgpCEwjCcyc/1iWnGVSnBSFgNVvjNzUKhZeA0psYOOj2HyrGix4VAdBQjFRu8W5sI00h/CHY5NGWjU9PuMEFWjUB/JG4vCWE3CjZHOs69q2Xlg3bAT/3F1G7FKS4+rJnSQ+zvhDbLOnihJnrmuEp9NzYZpawk5DlOzMwmeDpG0ROZs8iXMt7dUK2z1j/GoSiXlGOYctkjpOlQNtWiZDq6kAA8oP4tqKVLWA+hxXNGyq5ymuVXbEi9T3gpXEmWeOYAZXn6hzfeOq0pyhW0q7toVWcrcv8NoWJotmYhgSzclW7OSWG1JDL0hK4pmQ1rEVW1NUeTGRa3egXBNyVGsuezEDz5u1ZHnluJI5t/RN4/TdIzK3JIV25E+4diKbM0rhkO/0JkNblMNG1SUZS1ElsWw2dTm39xuOTk5OTk5OTk5OTk5OTk5OcT8H24/v59Zn5VBAAAAAElFTkSuQmCC"/>
          <p:cNvSpPr>
            <a:spLocks noChangeAspect="1" noChangeArrowheads="1"/>
          </p:cNvSpPr>
          <p:nvPr/>
        </p:nvSpPr>
        <p:spPr bwMode="auto">
          <a:xfrm>
            <a:off x="4788709" y="3103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029200" y="1383268"/>
            <a:ext cx="2426104" cy="369332"/>
            <a:chOff x="3505200" y="1143000"/>
            <a:chExt cx="1495212" cy="3693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505200" y="1447800"/>
              <a:ext cx="1495212" cy="846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33800" y="1143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fork</a:t>
              </a:r>
            </a:p>
          </p:txBody>
        </p:sp>
      </p:grpSp>
      <p:sp>
        <p:nvSpPr>
          <p:cNvPr id="27" name="Cloud 26"/>
          <p:cNvSpPr/>
          <p:nvPr/>
        </p:nvSpPr>
        <p:spPr>
          <a:xfrm>
            <a:off x="7607704" y="871461"/>
            <a:ext cx="1777381" cy="1066800"/>
          </a:xfrm>
          <a:prstGeom prst="cloud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Forked repo on </a:t>
            </a:r>
            <a:br>
              <a:rPr lang="en-US" dirty="0">
                <a:solidFill>
                  <a:prstClr val="white"/>
                </a:solidFill>
                <a:latin typeface="Calibri"/>
              </a:rPr>
            </a:br>
            <a:r>
              <a:rPr lang="en-US" dirty="0">
                <a:solidFill>
                  <a:prstClr val="white"/>
                </a:solidFill>
                <a:latin typeface="Calibri"/>
              </a:rPr>
              <a:t>GitHub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883915" y="2019301"/>
            <a:ext cx="369334" cy="2059463"/>
            <a:chOff x="5802868" y="2019300"/>
            <a:chExt cx="369334" cy="2059463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172201" y="2019300"/>
              <a:ext cx="1" cy="205946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5530334" y="324433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clone</a:t>
              </a:r>
            </a:p>
          </p:txBody>
        </p:sp>
      </p:grpSp>
      <p:sp>
        <p:nvSpPr>
          <p:cNvPr id="34" name="Can 33"/>
          <p:cNvSpPr/>
          <p:nvPr/>
        </p:nvSpPr>
        <p:spPr>
          <a:xfrm>
            <a:off x="7696201" y="4191001"/>
            <a:ext cx="1839277" cy="528533"/>
          </a:xfrm>
          <a:prstGeom prst="ca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Local repo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873325" y="1897617"/>
            <a:ext cx="421733" cy="2148362"/>
            <a:chOff x="7847435" y="1930401"/>
            <a:chExt cx="421733" cy="214836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16200000">
              <a:off x="7627302" y="30919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 push</a:t>
              </a:r>
            </a:p>
          </p:txBody>
        </p:sp>
      </p:grpSp>
      <p:sp>
        <p:nvSpPr>
          <p:cNvPr id="48" name="Can 47"/>
          <p:cNvSpPr/>
          <p:nvPr/>
        </p:nvSpPr>
        <p:spPr>
          <a:xfrm>
            <a:off x="2737115" y="4343400"/>
            <a:ext cx="1839277" cy="528533"/>
          </a:xfrm>
          <a:prstGeom prst="can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Local repo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025234" y="2084175"/>
            <a:ext cx="421733" cy="2148362"/>
            <a:chOff x="7847435" y="1930401"/>
            <a:chExt cx="421733" cy="2148362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6200000">
              <a:off x="7627302" y="279664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push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 rot="18977966">
            <a:off x="5178220" y="1945199"/>
            <a:ext cx="2259827" cy="1942227"/>
            <a:chOff x="796049" y="2682679"/>
            <a:chExt cx="2259827" cy="1942227"/>
          </a:xfrm>
        </p:grpSpPr>
        <p:cxnSp>
          <p:nvCxnSpPr>
            <p:cNvPr id="85" name="Straight Arrow Connector 84"/>
            <p:cNvCxnSpPr/>
            <p:nvPr/>
          </p:nvCxnSpPr>
          <p:spPr>
            <a:xfrm rot="2622034">
              <a:off x="796049" y="2682679"/>
              <a:ext cx="2259827" cy="194222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5016586">
              <a:off x="1771909" y="33344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pull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390644" y="3522303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91" name="Flowchart: Connector 90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3" name="Straight Connector 92"/>
            <p:cNvCxnSpPr>
              <a:stCxn id="92" idx="0"/>
              <a:endCxn id="91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856162" y="795092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95" name="Flowchart: Connector 94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5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737296" y="1112982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99" name="Flowchart: Connector 98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1" name="Straight Connector 100"/>
            <p:cNvCxnSpPr>
              <a:stCxn id="100" idx="0"/>
              <a:endCxn id="99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707741" y="4078764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103" name="Flowchart: Connector 102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3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390644" y="3146170"/>
            <a:ext cx="304800" cy="376133"/>
            <a:chOff x="8382000" y="4343400"/>
            <a:chExt cx="304800" cy="376133"/>
          </a:xfrm>
        </p:grpSpPr>
        <p:sp>
          <p:nvSpPr>
            <p:cNvPr id="107" name="Flowchart: Connector 106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8" name="Straight Connector 107"/>
            <p:cNvCxnSpPr>
              <a:endCxn id="107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844842" y="409058"/>
            <a:ext cx="304800" cy="376133"/>
            <a:chOff x="8382000" y="4343400"/>
            <a:chExt cx="304800" cy="376133"/>
          </a:xfrm>
        </p:grpSpPr>
        <p:sp>
          <p:nvSpPr>
            <p:cNvPr id="110" name="Flowchart: Connector 109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1" name="Straight Connector 110"/>
            <p:cNvCxnSpPr>
              <a:endCxn id="110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707741" y="3697705"/>
            <a:ext cx="304800" cy="376133"/>
            <a:chOff x="8382000" y="4343400"/>
            <a:chExt cx="304800" cy="376133"/>
          </a:xfrm>
        </p:grpSpPr>
        <p:sp>
          <p:nvSpPr>
            <p:cNvPr id="113" name="Flowchart: Connector 112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4" name="Straight Connector 113"/>
            <p:cNvCxnSpPr>
              <a:endCxn id="113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9737296" y="731923"/>
            <a:ext cx="304800" cy="376133"/>
            <a:chOff x="8382000" y="4343400"/>
            <a:chExt cx="304800" cy="376133"/>
          </a:xfrm>
        </p:grpSpPr>
        <p:sp>
          <p:nvSpPr>
            <p:cNvPr id="116" name="Flowchart: Connector 115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7" name="Straight Connector 116"/>
            <p:cNvCxnSpPr>
              <a:endCxn id="116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4673325" y="44229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  <a:latin typeface="Calibri"/>
              </a:rPr>
              <a:t>init</a:t>
            </a:r>
            <a:endParaRPr lang="en-US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97122" y="49129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Calibri"/>
              </a:rPr>
              <a:t>commit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707741" y="3309099"/>
            <a:ext cx="304800" cy="376133"/>
            <a:chOff x="8382000" y="4343400"/>
            <a:chExt cx="304800" cy="376133"/>
          </a:xfrm>
        </p:grpSpPr>
        <p:sp>
          <p:nvSpPr>
            <p:cNvPr id="121" name="Flowchart: Connector 120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2" name="Straight Connector 121"/>
            <p:cNvCxnSpPr>
              <a:endCxn id="121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9737296" y="350864"/>
            <a:ext cx="304800" cy="376133"/>
            <a:chOff x="8382000" y="4343400"/>
            <a:chExt cx="304800" cy="376133"/>
          </a:xfrm>
        </p:grpSpPr>
        <p:sp>
          <p:nvSpPr>
            <p:cNvPr id="124" name="Flowchart: Connector 123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5" name="Straight Connector 124"/>
            <p:cNvCxnSpPr>
              <a:endCxn id="124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 useBgFill="1">
        <p:nvSpPr>
          <p:cNvPr id="21" name="Rectangle 20">
            <a:hlinkClick r:id="" action="ppaction://noaction"/>
          </p:cNvPr>
          <p:cNvSpPr/>
          <p:nvPr/>
        </p:nvSpPr>
        <p:spPr>
          <a:xfrm>
            <a:off x="10174636" y="19734"/>
            <a:ext cx="493364" cy="51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130" y="102306"/>
            <a:ext cx="1301372" cy="1433152"/>
            <a:chOff x="167466" y="1295899"/>
            <a:chExt cx="1301372" cy="1433152"/>
          </a:xfrm>
        </p:grpSpPr>
        <p:sp>
          <p:nvSpPr>
            <p:cNvPr id="23" name="Rectangle 22"/>
            <p:cNvSpPr/>
            <p:nvPr/>
          </p:nvSpPr>
          <p:spPr>
            <a:xfrm>
              <a:off x="374242" y="2359719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GitHub</a:t>
              </a:r>
            </a:p>
          </p:txBody>
        </p:sp>
        <p:pic>
          <p:nvPicPr>
            <p:cNvPr id="81" name="Picture 8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66" y="1295899"/>
              <a:ext cx="1301372" cy="1081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4751558" y="3034959"/>
            <a:ext cx="2148362" cy="695381"/>
            <a:chOff x="3227558" y="3034958"/>
            <a:chExt cx="2148362" cy="695381"/>
          </a:xfrm>
        </p:grpSpPr>
        <p:grpSp>
          <p:nvGrpSpPr>
            <p:cNvPr id="82" name="Group 81"/>
            <p:cNvGrpSpPr/>
            <p:nvPr/>
          </p:nvGrpSpPr>
          <p:grpSpPr>
            <a:xfrm rot="18851569">
              <a:off x="4115956" y="2146560"/>
              <a:ext cx="371565" cy="2148362"/>
              <a:chOff x="7847435" y="1930401"/>
              <a:chExt cx="371565" cy="2148362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7847435" y="1930401"/>
                <a:ext cx="2" cy="2148362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 rot="5488056">
                <a:off x="7577134" y="258409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FFFF00"/>
                    </a:solidFill>
                    <a:latin typeface="Calibri"/>
                  </a:rPr>
                  <a:t>push</a:t>
                </a:r>
              </a:p>
            </p:txBody>
          </p:sp>
        </p:grpSp>
        <p:grpSp>
          <p:nvGrpSpPr>
            <p:cNvPr id="89" name="x"/>
            <p:cNvGrpSpPr>
              <a:grpSpLocks noChangeAspect="1"/>
            </p:cNvGrpSpPr>
            <p:nvPr/>
          </p:nvGrpSpPr>
          <p:grpSpPr>
            <a:xfrm>
              <a:off x="4128351" y="3280791"/>
              <a:ext cx="449548" cy="449548"/>
              <a:chOff x="5562600" y="1371600"/>
              <a:chExt cx="738443" cy="738443"/>
            </a:xfrm>
          </p:grpSpPr>
          <p:sp>
            <p:nvSpPr>
              <p:cNvPr id="126" name="Flowchart: Connector 125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SG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7" name="Donut 126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SG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8" name="Cross 127"/>
              <p:cNvSpPr/>
              <p:nvPr/>
            </p:nvSpPr>
            <p:spPr>
              <a:xfrm rot="2492112">
                <a:off x="5747417" y="1548369"/>
                <a:ext cx="368808" cy="368808"/>
              </a:xfrm>
              <a:prstGeom prst="plus">
                <a:avLst>
                  <a:gd name="adj" fmla="val 35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SG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9497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238B4-BE43-4249-9597-967F36C3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139" y="346996"/>
            <a:ext cx="3654589" cy="65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9843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topics</a:t>
            </a:r>
          </a:p>
        </p:txBody>
      </p:sp>
    </p:spTree>
    <p:extLst>
      <p:ext uri="{BB962C8B-B14F-4D97-AF65-F5344CB8AC3E}">
        <p14:creationId xmlns:p14="http://schemas.microsoft.com/office/powerpoint/2010/main" val="420947354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33" y="2214189"/>
            <a:ext cx="8580086" cy="23549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0DA13-1C81-4B0B-9F9A-C78933BB3CD5}"/>
              </a:ext>
            </a:extLst>
          </p:cNvPr>
          <p:cNvSpPr/>
          <p:nvPr/>
        </p:nvSpPr>
        <p:spPr>
          <a:xfrm>
            <a:off x="2053936" y="2639291"/>
            <a:ext cx="3792682" cy="7065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ular Callout 4"/>
          <p:cNvSpPr/>
          <p:nvPr/>
        </p:nvSpPr>
        <p:spPr>
          <a:xfrm>
            <a:off x="2978870" y="1244338"/>
            <a:ext cx="5109328" cy="969851"/>
          </a:xfrm>
          <a:prstGeom prst="wedgeRectCallout">
            <a:avLst>
              <a:gd name="adj1" fmla="val -20647"/>
              <a:gd name="adj2" fmla="val 88164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Example: creating an application for a bank.</a:t>
            </a:r>
          </a:p>
          <a:p>
            <a:r>
              <a:rPr lang="en-US" dirty="0"/>
              <a:t>Need to deal with different type of accounts </a:t>
            </a:r>
            <a:br>
              <a:rPr lang="en-US" dirty="0"/>
            </a:br>
            <a:r>
              <a:rPr lang="en-US" dirty="0"/>
              <a:t>(saving accounts, current accounts, loan accounts, …)</a:t>
            </a:r>
          </a:p>
        </p:txBody>
      </p:sp>
    </p:spTree>
    <p:extLst>
      <p:ext uri="{BB962C8B-B14F-4D97-AF65-F5344CB8AC3E}">
        <p14:creationId xmlns:p14="http://schemas.microsoft.com/office/powerpoint/2010/main" val="357834055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33" y="2214189"/>
            <a:ext cx="8580086" cy="23549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0DA13-1C81-4B0B-9F9A-C78933BB3CD5}"/>
              </a:ext>
            </a:extLst>
          </p:cNvPr>
          <p:cNvSpPr/>
          <p:nvPr/>
        </p:nvSpPr>
        <p:spPr>
          <a:xfrm>
            <a:off x="2053936" y="3418609"/>
            <a:ext cx="3792682" cy="311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1587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3231</TotalTime>
  <Words>156</Words>
  <Application>Microsoft Office PowerPoint</Application>
  <PresentationFormat>Widescreen</PresentationFormat>
  <Paragraphs>51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2_green-UP</vt:lpstr>
      <vt:lpstr>10_green-UP</vt:lpstr>
      <vt:lpstr>3_green-UP</vt:lpstr>
      <vt:lpstr>Office Theme</vt:lpstr>
      <vt:lpstr>TIC2002 Software Engineering Lecture 4</vt:lpstr>
      <vt:lpstr>Highlights from previous lecture</vt:lpstr>
      <vt:lpstr>Some useful classes</vt:lpstr>
      <vt:lpstr>API = Application Programming Interface</vt:lpstr>
      <vt:lpstr>PowerPoint Presentation</vt:lpstr>
      <vt:lpstr>PowerPoint Presentation</vt:lpstr>
      <vt:lpstr>This week’s topics</vt:lpstr>
      <vt:lpstr>Week 4</vt:lpstr>
      <vt:lpstr>Week 4</vt:lpstr>
      <vt:lpstr>Week 4</vt:lpstr>
      <vt:lpstr>Week 4</vt:lpstr>
      <vt:lpstr>PowerPoint Presentation</vt:lpstr>
      <vt:lpstr>If falling behind in Java…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TE3201 Software Engineering</dc:title>
  <dc:creator>ReviewerX</dc:creator>
  <cp:lastModifiedBy>Damith Chatura Rajapakse</cp:lastModifiedBy>
  <cp:revision>170</cp:revision>
  <dcterms:created xsi:type="dcterms:W3CDTF">2018-01-14T07:22:18Z</dcterms:created>
  <dcterms:modified xsi:type="dcterms:W3CDTF">2022-08-30T11:54:13Z</dcterms:modified>
</cp:coreProperties>
</file>