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5" r:id="rId3"/>
    <p:sldId id="279" r:id="rId4"/>
    <p:sldId id="280" r:id="rId5"/>
    <p:sldId id="312" r:id="rId6"/>
    <p:sldId id="319" r:id="rId7"/>
    <p:sldId id="257" r:id="rId8"/>
    <p:sldId id="320" r:id="rId9"/>
    <p:sldId id="288" r:id="rId10"/>
    <p:sldId id="289" r:id="rId11"/>
    <p:sldId id="287" r:id="rId12"/>
    <p:sldId id="311" r:id="rId13"/>
    <p:sldId id="259" r:id="rId14"/>
    <p:sldId id="294" r:id="rId15"/>
    <p:sldId id="282" r:id="rId16"/>
    <p:sldId id="283" r:id="rId17"/>
    <p:sldId id="301" r:id="rId18"/>
    <p:sldId id="303" r:id="rId19"/>
    <p:sldId id="302" r:id="rId20"/>
    <p:sldId id="313" r:id="rId21"/>
    <p:sldId id="260" r:id="rId22"/>
    <p:sldId id="263" r:id="rId23"/>
    <p:sldId id="298" r:id="rId24"/>
    <p:sldId id="304" r:id="rId25"/>
    <p:sldId id="264" r:id="rId26"/>
    <p:sldId id="305" r:id="rId27"/>
    <p:sldId id="265" r:id="rId28"/>
    <p:sldId id="306" r:id="rId29"/>
    <p:sldId id="307" r:id="rId30"/>
    <p:sldId id="314" r:id="rId31"/>
    <p:sldId id="315" r:id="rId32"/>
    <p:sldId id="316" r:id="rId33"/>
    <p:sldId id="317" r:id="rId34"/>
    <p:sldId id="318" r:id="rId35"/>
    <p:sldId id="300" r:id="rId36"/>
    <p:sldId id="321" r:id="rId37"/>
    <p:sldId id="295" r:id="rId38"/>
    <p:sldId id="309" r:id="rId39"/>
    <p:sldId id="310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95140" autoAdjust="0"/>
  </p:normalViewPr>
  <p:slideViewPr>
    <p:cSldViewPr snapToGrid="0">
      <p:cViewPr varScale="1">
        <p:scale>
          <a:sx n="88" d="100"/>
          <a:sy n="88" d="100"/>
        </p:scale>
        <p:origin x="5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in="-618" max="1302" units="cm"/>
          <inkml:channel name="T" type="integer" max="2.14748E9" units="dev"/>
        </inkml:traceFormat>
        <inkml:channelProperties>
          <inkml:channelProperty channel="X" name="resolution" value="87.2093" units="1/cm"/>
          <inkml:channelProperty channel="Y" name="resolution" value="99.48186" units="1/cm"/>
          <inkml:channelProperty channel="T" name="resolution" value="1" units="1/dev"/>
        </inkml:channelProperties>
      </inkml:inkSource>
      <inkml:timestamp xml:id="ts0" timeString="2021-08-09T15:17:53.8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5627 5927 0,'0'-18'0,"0"0"94,17 1-94,19 17 0,-36-18 15,17 18 1,1-35 0,0 35 30,-1 0-30,1-18-16,0 18 31,-18-17-31,17 17 16,1 0 15,-1 0-15,1 0-1,0 0 1,-1 0 0,1 0 31,0 0-32,-1 0-15,-17 17 16,0 1-1,18-1 1,0 1 0,-18 0-1,17-1 17,1-17-17,-18 18 1,17-18-1,-17 18-15,0-1 32,0 1 124,0 0-140,-17-18-16,-1 0 15,1 17-15,-1-17 16,0 0-1,18 18 1,-17-18 187,-1 0-187,0-18 31,-17 18-32,17 0 1,-17 0-16,18 0 31,-19 0-15,1 0-1,17 0 1,18-17 140,0-1-140,0 0 46,0 1-15,0-1 94,18 18-125,0 0-16,-1 0 15,1 0-15,0 0 16,-1 0-1,1 0 32,-18 18 31,0-1-46,0 1 108,0 0-108,17-18-17,1 17 1,0-17-1,-1 18 1,1-1 0,0-17 31,-18 18 171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0T10:40:41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6222 4154 220 0,'0'0'182'0,"0"0"-158"15,0 0-5-15,0 0-5 0,0 0-3 0,0 0 1 16,0 0-1-16,0 0-1 0,0 0 0 15,0 0 3-15,0 0-4 0,0 0-2 0,0 0 3 16,0 0 0-16,0 0 1 0,3 0 2 0,-3 0 0 16,1 0-6-16,1 0 2 0,-2 0 2 15,1 0 3-15,1 2 8 0,0-2 14 0,-2 0 13 16,0 0 15-16,2 0 17 0,-2 0 3 0,1 0 2 16,1 0-2-16,-1 0-17 0,3 0-16 0,2 0-17 15,0 0-12-15,0 0-12 0,1 0-2 16,1-2-1-16,1 2-1 0,1 0-2 0,0 0 3 15,-2 0-2-15,5 0-2 0,-1 0 4 0,0 0 2 16,3 0 0-16,-1 2 4 0,2 0 2 16,-1-1-4-16,4 2 2 0,-1-2 2 0,1-1-3 15,2 0 5-15,-1 0 3 0,2 0 1 0,-2 0-1 16,4-3 2-16,-3 1-2 0,4-2-7 0,0 2 4 16,-1-1 1-16,4-1-4 0,-4 0 0 15,3 1 0-15,0-1-8 0,-1 3-2 0,-2-2 3 16,-1 2-6-16,1 0 1 0,3-1 2 0,-1 2 0 15,-1-1-3-15,3 0 6 0,-4 1 1 0,3-1-3 16,0-1 7-16,0 1 0 0,0 0 0 0,2-2 0 16,-1 2 2-16,1 0-2 0,1-1 0 0,1-1 6 15,-4-1-1-15,2 1 0 0,-1-2 0 16,1 2-2-16,-5-1-7 0,3 2 1 0,-1 0-1 16,-2 1-5-16,-1 1 0 0,-2 0-2 0,-2 0-1 15,1 0 0-15,-2 0 5 0,2 2-5 0,-1 1-3 16,-1 2 4-16,2-2-4 0,0 1 2 15,-1-1 5-15,2 1 3 0,-1-1-2 0,2-1 5 16,-2-1 2-16,1-1-4 0,-1 1 4 0,3 1-1 16,2-1-1-16,-2-1 2 0,4 0-1 15,3 0-2-15,0 0 1 0,-1 0-5 0,1 0 5 16,-2 0-5-16,2 0-3 0,0 0 5 0,2-3-5 16,0 2 1-16,-2 0 2 0,3 0-3 15,-1 0-5-15,-1-1 7 0,0 1 2 0,2-1-4 16,-2 0 7-16,4 0-7 0,-1-1-2 0,2 2 6 15,-1 0 1-15,1 0-1 0,4 1-3 0,0-2-3 16,-2 2-2-16,2-1 3 0,0 0 2 0,0 0-1 16,0-2-1-16,1 2 2 0,-1 0 2 0,-1 0-1 15,1 0 0-15,0-2 1 0,0 3-3 16,-2 0 1-16,-1 0 2 0,3 0-1 0,-1 0-1 16,-1 0-2-16,1 0 0 0,-2 2-3 0,4-1 2 15,-1 1 2-15,0 0-2 0,0 1 2 0,-2-2 0 16,2 1-1-16,2 0 0 0,-1-1 2 15,0 1-1-15,1 0 0 0,-1-1 2 0,-1 0-4 16,2-1 1-16,-5 1-1 0,3-1 2 0,-2 0-1 16,2 2 0-16,0-2 3 0,1 0-1 0,1 0 1 15,-1 0 0-15,-2 0 0 0,0 0-5 16,1 1 2-16,-1 1-1 0,-2 1-2 0,0-1 4 16,2 1-2-16,-4-1 2 0,1 2-1 0,1-2 2 15,-1 2-2-15,2-1-1 0,1-1 1 16,-2 2-2-16,3-2 3 0,-3 1 3 0,3-2 1 15,1 0 3-15,-1-1-2 0,0 0 0 0,3 0-2 16,-2 0-1-16,0 0 2 0,1 0-1 0,-1 0-1 16,1-2 0-16,-3 1-3 0,1 1 0 0,-2 0 0 15,1 0 3-15,-1 0-4 0,-1 0 1 0,-2 0 0 16,1 1-2-16,-2 1 2 0,3 1 1 16,-1 0-1-16,1 1 1 0,1 0-2 0,-3 1-2 15,3-1 1-15,1-1 2 0,-2 0 1 0,3 0 2 16,-2 1 1-16,2-3-5 0,0 0 4 0,-1 0-2 15,2 1 3-15,0-1 2 0,4 0-3 16,-1-1 3-16,-1 0-1 0,4 0-3 0,-3 0 6 16,4 0-3-16,-3 0-3 0,-1 0-1 0,-1 0-2 15,1 0 0-15,-1 0 1 0,-1 0 3 16,0 0-2-16,-1 0 0 0,-1 0 0 0,1 1 2 16,2 1 0-16,-1 0-2 0,-2 0 2 0,1 1-3 15,0 1 0-15,3-3 2 0,1 1-4 0,0 0 2 16,-2-1 1-16,3-1-3 0,-2 0 4 15,-1 0 2-15,-2 0-3 0,2 0 0 0,-3 0 0 16,1 0-4-16,-2 0 2 0,1 0 0 0,-2 0 3 16,1 0-1-16,-4 0 0 0,1 0 0 0,-2 0-3 15,0 0 2-15,2 0 1 0,0 0-2 16,-3 1 0-16,1-1 0 0,-3 1-1 0,-1 0-1 16,0-1 4-16,-1 1 1 0,1-1-1 0,-3 0 1 15,0 0 1-15,0 0-4 0,-3 0 4 0,2 0-1 16,-5 0-3-16,3 0 2 0,1 0 0 15,-2 0-1-15,1 0 1 0,1 0 3 0,-3 0-5 16,2 0 3-16,-3 0-1 0,-1 0-2 0,3 0 0 16,-1 0 0-16,-1 0 2 0,-1 0-1 0,4 0 4 15,-2 0 2-15,3 0 1 0,0 0 3 0,-1 1 2 16,1-1-2-16,-2 0-3 0,3 0 0 16,-2 0 0-16,2-1-3 0,-3 0 3 0,2 0 2 15,1-1-5-15,0 1 1 0,1-2 1 0,-4 1-7 16,4-1 3-16,0 1 1 0,-1 0-2 15,1 0 1-15,3 1 4 0,0 0-2 0,-1-1-1 16,3 2 3-16,-1 0-2 0,2 0-2 0,-2 0 1 16,5 0 1-16,-3 0-2 0,1 0 1 0,0 0 2 15,-2 0-1-15,2 2 0 0,-3-1 1 0,1 0 0 16,2 1-4-16,-1 0 4 0,-2-1-1 16,1 0-2-16,-4-1 3 0,-1 0 0 0,-1 0-3 15,1 0 2-15,-3 0 2 0,-2 0-2 0,-2 0 1 16,-2 0 3-16,-4 0-3 0,3-1 0 0,-5 0 3 15,-2 1-5-15,0-2-1 0,-2 0 3 0,-2 2-5 16,-2 0-1-16,2 0 0 0,-3 0-3 16,0 0-1-16,-2 0 0 0,1 0 1 0,-2 0-2 15,0 0 1-15,0 0 5 0,0 0 3 0,0 0 7 16,0 0 11-16,0 0 8 0,0 0 4 0,0 0 4 16,0-1-6-16,-2-2-15 0,1 2-18 15,-5-3-17-15,2 2-26 0,-2-1-43 0,-1 1-63 16,0-1-135-16,0 3-200 0,4 0-962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0T10:40:42.9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18615 4141 93 0,'0'0'377'0,"0"0"-360"15,0 0-6-15,0 0 0 0,0 0-2 0,0 0 0 16,0 0 9-16,0 0 5 0,0 0 13 0,0 0 20 16,0 0 10-16,0 0 2 0,7-26 4 0,-5 25-3 15,2-1-4-15,-1-1 7 0,1 2 3 0,-1 0-9 16,3-1-6-16,-3 1-8 0,0 1-15 0,-1-1-1 15,3 1-1-15,-4-1-5 0,6-1-3 16,0 2 4-16,5-1 1 0,-2 1-3 0,3 0 1 16,2 0-5-16,2 0-6 0,0 0 3 0,2 0 3 15,2 1-2-15,1 1 4 0,1 0 2 0,5 1-5 16,2-1 7-16,0 1 0 0,6-2-4 16,-1 1-3-16,2-1 1 0,5 1 0 0,-1 1 3 15,2-1 7-15,0-2-3 0,2 1-2 0,4-1-2 16,-1 0-1-16,2 0-8 0,0 0-6 0,2 0-3 15,3 1-3-15,-1 0-5 0,1 1 3 16,-1 0 1-16,0 1-8 0,0-2 6 0,-1 4 1 16,1 0-4-16,-1 0 2 0,-6-1 2 0,4 2-1 15,-4 0 2-15,2 1 4 0,-2-1-7 0,-4-1-3 16,0-1 1-16,-5-2 2 0,-5 1 6 16,0-2 5-16,-5 0 5 0,-1-1 7 0,-4 0 8 15,1 0 8-15,-6-1 5 0,-4-2 1 0,0 2 0 16,-7 0-3-16,0-2-8 0,-1 2-3 0,-2 0-6 15,-1 1-8-15,-3 0-7 0,2 0-8 16,0 0-12-16,-2 0-20 0,3 0-40 0,0 0-76 16,-1 0-97-16,-1 1-145 0,0 4-109 0,-1-2-856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0T10:40:44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3873 4655 242 0,'0'0'221'15,"0"0"-203"-15,0 0-10 0,0 0-1 0,0 0 0 16,0 0-1-16,0 0 3 0,0 0 1 16,0 0 2-16,0 0 18 0,0 0 21 0,0 0 21 15,-36-60 30-15,32 55 4 0,1 0-11 0,0 0-19 16,2 2-30-16,-3 2-28 0,1-1-24 0,0 0-12 16,0 2-13-16,2 0-10 0,-5 0 7 0,2 0-3 15,1 3 10-15,-4-1 16 0,4 0 10 16,-3 2 11-16,2-2 6 0,2 1 6 0,-1-1-2 15,1-1 6-15,2-1 2 0,-2 2-4 0,2-2-4 16,0 0-7-16,0 1-3 0,0-1-4 0,0 0 0 16,0 1 2-16,0-1 3 0,0 0 6 15,0 0 13-15,3 1 10 0,1 2 11 0,1-1 10 16,0 1-2-16,1 1-6 0,3-1-5 0,2 0-13 16,2-1-7-16,1 2-1 0,-2-2-2 0,3 2-1 15,-1-1 5-15,5-1-2 0,2-1-3 16,-1 2-2-16,7-1 0 0,-1 0 4 0,1 2 4 15,3-3 4-15,3 0 6 0,3 1-5 0,1-2-1 16,3 1-4-16,2-1-9 0,7 1-2 0,-6 0-2 16,4-1-7-16,1 2 2 0,2-2-2 15,2 1 1-15,-2-1-2 0,4 0 3 0,-2 0-2 16,4 0-2-16,0 0 5 0,1 0-2 0,-2 0 0 16,4 0-1-16,-2 0 1 0,0 0 0 0,-1 0 0 15,1-1 3-15,-3-1-1 0,1 0 1 0,1-1 5 16,0 0 0-16,-1-1 2 0,1 1-1 15,1 0-4-15,-3 0 2 0,2 0-1 0,-2 1-1 16,-1 0-2-16,-5 1-9 0,2 1 3 0,-4 0-2 16,0 0 3-16,-2 0 1 0,1 0-2 15,-2 0-3-15,0 0-1 0,1 4 2 0,-1-2-4 16,1 1 7-16,0-2 0 0,3 0-2 0,-1 2 1 16,0-1-2-16,-1 1-3 0,0 0-1 0,-5-2 2 15,1 2-2-15,-3-1 1 0,1-1 1 0,-1-1 1 16,-2 3 2-16,0-2 2 0,-1-1 2 15,0 1-3-15,-3 1-3 0,4-1 0 0,-3 0-2 16,0 0 1-16,0 1-1 0,-1-1-1 0,0 0 0 16,5 0-1-16,-4 1 3 0,2 0-3 15,-2-2 3-15,0 0-1 0,3 0-2 0,-5 1 3 16,3-1-4-16,-2 1 4 0,-1-1 0 0,0 0-1 16,1 0-1-16,-2 0 0 0,-2 0 0 0,-1 0-1 15,2 0 2-15,-1 0-3 0,1 0 1 0,-2 0 2 16,0 0 1-16,2 0 3 0,-1-1 3 0,-1-2-3 15,3 0 1-15,-3-1-1 0,3 2-4 16,-1-2 2-16,1 3-1 0,-2-2-1 0,1 0 1 16,-2-1 1-16,-2 1-2 0,1 1-2 0,-4 1-2 15,0 0-1-15,1 0 2 0,-3 1 1 16,3 0 2-16,-4 0-5 0,-1 0 2 0,3 0 0 16,-3 0-2-16,0 0 3 0,2 1 0 0,-1 1-2 15,-2-1 0-15,1 0 3 0,-2 2-1 16,-3-2 0-16,0 0 4 0,-3 1 0 0,-2-2 7 15,-1 0 7-15,0 0 1 0,-4 0 6 0,0 0 1 16,1 0-2-16,-2 0 4 0,-2 0-8 0,1 0-1 16,-1 0-8-16,0 0-7 0,0 0-10 15,0 0-44-15,0 0-127 0,0 0-248 0,0 0-1112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B26C-B05C-4612-891A-71FAA7259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493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80939D-EB22-4FD0-92B3-4924379D6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654"/>
          <a:stretch/>
        </p:blipFill>
        <p:spPr>
          <a:xfrm>
            <a:off x="268223" y="880275"/>
            <a:ext cx="8500736" cy="5848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0F7F8-4E60-4FFB-823B-74260898ED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78" y="129177"/>
            <a:ext cx="1082134" cy="373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444B2B-2861-47A3-9EE7-A5CDB800B4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0738" y="-51592"/>
            <a:ext cx="9223070" cy="6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customXml" Target="../ink/ink3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77742"/>
          </a:xfrm>
        </p:spPr>
        <p:txBody>
          <a:bodyPr/>
          <a:lstStyle/>
          <a:p>
            <a:r>
              <a:rPr lang="en-US" sz="4800" dirty="0"/>
              <a:t>TIC2002 Intro to 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6090"/>
            <a:ext cx="6858000" cy="628319"/>
          </a:xfrm>
        </p:spPr>
        <p:txBody>
          <a:bodyPr/>
          <a:lstStyle/>
          <a:p>
            <a:r>
              <a:rPr lang="en-US" dirty="0"/>
              <a:t>AY2022/2023 Semester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451" y="3604009"/>
            <a:ext cx="7503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Keep the mic muted unless you want to ask something.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If you have a question during the lecture,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unmute the mic and speak up (OK to do so as this is a small class).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don’t use the ‘raise hand’ feature in Zoom; I’m unlikely to notice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 not urgent, you can also send a message via Zoom or MS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518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industry</a:t>
            </a:r>
          </a:p>
        </p:txBody>
      </p:sp>
      <p:pic>
        <p:nvPicPr>
          <p:cNvPr id="1028" name="Picture 4" descr="https://i.imgflip.com/2fs57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54" y="1030778"/>
            <a:ext cx="6134692" cy="51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898382" y="3135086"/>
            <a:ext cx="2853732" cy="131633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SE, there is a high variance of training needed for a job at hand</a:t>
            </a:r>
          </a:p>
        </p:txBody>
      </p:sp>
    </p:spTree>
    <p:extLst>
      <p:ext uri="{BB962C8B-B14F-4D97-AF65-F5344CB8AC3E}">
        <p14:creationId xmlns:p14="http://schemas.microsoft.com/office/powerpoint/2010/main" val="1167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Becoming a </a:t>
            </a:r>
            <a:r>
              <a:rPr lang="en-US" sz="3600" b="1" dirty="0"/>
              <a:t>professional Software Engineer</a:t>
            </a:r>
            <a:r>
              <a:rPr lang="en-US" sz="3600" dirty="0"/>
              <a:t> is a long journey!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204"/>
            <a:ext cx="8089222" cy="5124660"/>
          </a:xfrm>
        </p:spPr>
        <p:txBody>
          <a:bodyPr>
            <a:noAutofit/>
          </a:bodyPr>
          <a:lstStyle/>
          <a:p>
            <a:r>
              <a:rPr lang="en-US" sz="2400" dirty="0"/>
              <a:t>TIC2002 aim: to </a:t>
            </a:r>
            <a:r>
              <a:rPr lang="en-US" sz="2400" i="1" dirty="0"/>
              <a:t>introduce</a:t>
            </a:r>
            <a:r>
              <a:rPr lang="en-US" sz="2400" dirty="0"/>
              <a:t> you to some basic SE concepts.</a:t>
            </a:r>
          </a:p>
          <a:p>
            <a:r>
              <a:rPr lang="en-US" sz="2400" dirty="0"/>
              <a:t>TIC2002 (by itself) can only be just a step towards becoming a Software Eng.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i.e. It is a significant step but is not enough to become a software engineer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But let’s try to </a:t>
            </a:r>
            <a:r>
              <a:rPr lang="en-US" sz="2400" dirty="0">
                <a:solidFill>
                  <a:srgbClr val="0070C0"/>
                </a:solidFill>
              </a:rPr>
              <a:t>move as far in that direction as possible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(and </a:t>
            </a:r>
            <a:r>
              <a:rPr lang="en-US" sz="2400" dirty="0">
                <a:solidFill>
                  <a:srgbClr val="0070C0"/>
                </a:solidFill>
              </a:rPr>
              <a:t>keep going</a:t>
            </a:r>
            <a:r>
              <a:rPr lang="en-US" sz="2400" dirty="0"/>
              <a:t> after the module)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What you learn here might feel like slowing you down rather than speeding up your programming work. </a:t>
            </a:r>
            <a:br>
              <a:rPr lang="en-US" sz="2400" dirty="0"/>
            </a:br>
            <a:r>
              <a:rPr lang="en-US" sz="2400" dirty="0"/>
              <a:t>Building big software properly is slow work!</a:t>
            </a:r>
          </a:p>
          <a:p>
            <a:r>
              <a:rPr lang="en-US" sz="2400" dirty="0"/>
              <a:t>Even if you don’t become a software engineer, this module prepares you to </a:t>
            </a:r>
            <a:r>
              <a:rPr lang="en-US" sz="2400" dirty="0">
                <a:solidFill>
                  <a:srgbClr val="0070C0"/>
                </a:solidFill>
              </a:rPr>
              <a:t>interact better with software engineers </a:t>
            </a:r>
            <a:r>
              <a:rPr lang="en-US" sz="2400" dirty="0"/>
              <a:t>that you might work with in future.</a:t>
            </a:r>
          </a:p>
        </p:txBody>
      </p:sp>
    </p:spTree>
    <p:extLst>
      <p:ext uri="{BB962C8B-B14F-4D97-AF65-F5344CB8AC3E}">
        <p14:creationId xmlns:p14="http://schemas.microsoft.com/office/powerpoint/2010/main" val="189670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TIC2002 is the first step. More to come in other modules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692"/>
          <a:stretch/>
        </p:blipFill>
        <p:spPr>
          <a:xfrm>
            <a:off x="1290516" y="1542081"/>
            <a:ext cx="6640459" cy="25249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04559" y="4001267"/>
            <a:ext cx="1076720" cy="30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TIC…….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4888" y="4001266"/>
            <a:ext cx="1076720" cy="30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TIC…….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64230" y="4001265"/>
            <a:ext cx="1076720" cy="30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TIC2002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1984139" y="4793405"/>
            <a:ext cx="2301143" cy="1227686"/>
          </a:xfrm>
          <a:prstGeom prst="wedgeRoundRectCallout">
            <a:avLst>
              <a:gd name="adj1" fmla="val -17640"/>
              <a:gd name="adj2" fmla="val -7475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 you take shortcuts here, you will suffer later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85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parallel paths through the module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1808" y="2579195"/>
            <a:ext cx="7763542" cy="1474508"/>
            <a:chOff x="751808" y="3769251"/>
            <a:chExt cx="7763542" cy="1065998"/>
          </a:xfrm>
        </p:grpSpPr>
        <p:sp>
          <p:nvSpPr>
            <p:cNvPr id="4" name="Rectangle 3"/>
            <p:cNvSpPr/>
            <p:nvPr/>
          </p:nvSpPr>
          <p:spPr>
            <a:xfrm>
              <a:off x="763480" y="3773010"/>
              <a:ext cx="7751870" cy="10564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751808" y="4000202"/>
              <a:ext cx="7763539" cy="829247"/>
            </a:xfrm>
            <a:custGeom>
              <a:avLst/>
              <a:gdLst>
                <a:gd name="connsiteX0" fmla="*/ 0 w 6970636"/>
                <a:gd name="connsiteY0" fmla="*/ 1077918 h 1077918"/>
                <a:gd name="connsiteX1" fmla="*/ 0 w 6970636"/>
                <a:gd name="connsiteY1" fmla="*/ 0 h 1077918"/>
                <a:gd name="connsiteX2" fmla="*/ 6970636 w 6970636"/>
                <a:gd name="connsiteY2" fmla="*/ 1077918 h 1077918"/>
                <a:gd name="connsiteX3" fmla="*/ 0 w 6970636"/>
                <a:gd name="connsiteY3" fmla="*/ 1077918 h 1077918"/>
                <a:gd name="connsiteX0" fmla="*/ 0 w 6437976"/>
                <a:gd name="connsiteY0" fmla="*/ 1077918 h 1077918"/>
                <a:gd name="connsiteX1" fmla="*/ 0 w 6437976"/>
                <a:gd name="connsiteY1" fmla="*/ 0 h 1077918"/>
                <a:gd name="connsiteX2" fmla="*/ 6437976 w 6437976"/>
                <a:gd name="connsiteY2" fmla="*/ 119130 h 1077918"/>
                <a:gd name="connsiteX3" fmla="*/ 0 w 6437976"/>
                <a:gd name="connsiteY3" fmla="*/ 1077918 h 1077918"/>
                <a:gd name="connsiteX0" fmla="*/ 0 w 6455731"/>
                <a:gd name="connsiteY0" fmla="*/ 1077918 h 1077918"/>
                <a:gd name="connsiteX1" fmla="*/ 0 w 6455731"/>
                <a:gd name="connsiteY1" fmla="*/ 0 h 1077918"/>
                <a:gd name="connsiteX2" fmla="*/ 6455731 w 6455731"/>
                <a:gd name="connsiteY2" fmla="*/ 252295 h 1077918"/>
                <a:gd name="connsiteX3" fmla="*/ 0 w 6455731"/>
                <a:gd name="connsiteY3" fmla="*/ 1077918 h 1077918"/>
                <a:gd name="connsiteX0" fmla="*/ 0 w 6455731"/>
                <a:gd name="connsiteY0" fmla="*/ 1077918 h 1077918"/>
                <a:gd name="connsiteX1" fmla="*/ 0 w 6455731"/>
                <a:gd name="connsiteY1" fmla="*/ 0 h 1077918"/>
                <a:gd name="connsiteX2" fmla="*/ 6455731 w 6455731"/>
                <a:gd name="connsiteY2" fmla="*/ 252295 h 1077918"/>
                <a:gd name="connsiteX3" fmla="*/ 2691599 w 6455731"/>
                <a:gd name="connsiteY3" fmla="*/ 722813 h 1077918"/>
                <a:gd name="connsiteX4" fmla="*/ 0 w 6455731"/>
                <a:gd name="connsiteY4" fmla="*/ 1077918 h 1077918"/>
                <a:gd name="connsiteX0" fmla="*/ 0 w 6455731"/>
                <a:gd name="connsiteY0" fmla="*/ 1077918 h 1077918"/>
                <a:gd name="connsiteX1" fmla="*/ 0 w 6455731"/>
                <a:gd name="connsiteY1" fmla="*/ 0 h 1077918"/>
                <a:gd name="connsiteX2" fmla="*/ 6455731 w 6455731"/>
                <a:gd name="connsiteY2" fmla="*/ 252295 h 1077918"/>
                <a:gd name="connsiteX3" fmla="*/ 2780375 w 6455731"/>
                <a:gd name="connsiteY3" fmla="*/ 1069042 h 1077918"/>
                <a:gd name="connsiteX4" fmla="*/ 0 w 6455731"/>
                <a:gd name="connsiteY4" fmla="*/ 1077918 h 1077918"/>
                <a:gd name="connsiteX0" fmla="*/ 0 w 6464609"/>
                <a:gd name="connsiteY0" fmla="*/ 1077918 h 1077918"/>
                <a:gd name="connsiteX1" fmla="*/ 0 w 6464609"/>
                <a:gd name="connsiteY1" fmla="*/ 0 h 1077918"/>
                <a:gd name="connsiteX2" fmla="*/ 6464609 w 6464609"/>
                <a:gd name="connsiteY2" fmla="*/ 270050 h 1077918"/>
                <a:gd name="connsiteX3" fmla="*/ 2780375 w 6464609"/>
                <a:gd name="connsiteY3" fmla="*/ 1069042 h 1077918"/>
                <a:gd name="connsiteX4" fmla="*/ 0 w 6464609"/>
                <a:gd name="connsiteY4" fmla="*/ 1077918 h 1077918"/>
                <a:gd name="connsiteX0" fmla="*/ 0 w 6464609"/>
                <a:gd name="connsiteY0" fmla="*/ 1335370 h 1335370"/>
                <a:gd name="connsiteX1" fmla="*/ 0 w 6464609"/>
                <a:gd name="connsiteY1" fmla="*/ 0 h 1335370"/>
                <a:gd name="connsiteX2" fmla="*/ 6464609 w 6464609"/>
                <a:gd name="connsiteY2" fmla="*/ 527502 h 1335370"/>
                <a:gd name="connsiteX3" fmla="*/ 2780375 w 6464609"/>
                <a:gd name="connsiteY3" fmla="*/ 1326494 h 1335370"/>
                <a:gd name="connsiteX4" fmla="*/ 0 w 6464609"/>
                <a:gd name="connsiteY4" fmla="*/ 1335370 h 1335370"/>
                <a:gd name="connsiteX0" fmla="*/ 0 w 6470856"/>
                <a:gd name="connsiteY0" fmla="*/ 1335370 h 1335370"/>
                <a:gd name="connsiteX1" fmla="*/ 0 w 6470856"/>
                <a:gd name="connsiteY1" fmla="*/ 0 h 1335370"/>
                <a:gd name="connsiteX2" fmla="*/ 6470856 w 6470856"/>
                <a:gd name="connsiteY2" fmla="*/ 387890 h 1335370"/>
                <a:gd name="connsiteX3" fmla="*/ 2780375 w 6470856"/>
                <a:gd name="connsiteY3" fmla="*/ 1326494 h 1335370"/>
                <a:gd name="connsiteX4" fmla="*/ 0 w 6470856"/>
                <a:gd name="connsiteY4" fmla="*/ 1335370 h 13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856" h="1335370">
                  <a:moveTo>
                    <a:pt x="0" y="1335370"/>
                  </a:moveTo>
                  <a:lnTo>
                    <a:pt x="0" y="0"/>
                  </a:lnTo>
                  <a:lnTo>
                    <a:pt x="6470856" y="387890"/>
                  </a:lnTo>
                  <a:lnTo>
                    <a:pt x="2780375" y="1326494"/>
                  </a:lnTo>
                  <a:lnTo>
                    <a:pt x="0" y="133537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7717" y="4154390"/>
              <a:ext cx="1542538" cy="53401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 practice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(Project)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0100" y="3769251"/>
              <a:ext cx="137396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 theory</a:t>
              </a: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759304" y="4154390"/>
              <a:ext cx="6156401" cy="67506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001" y="4301231"/>
              <a:ext cx="2564676" cy="53401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C++ to Java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(Java is used in the exam)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0270" y="4266978"/>
            <a:ext cx="14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here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615073" y="4091598"/>
            <a:ext cx="288462" cy="17538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67717" y="4283994"/>
            <a:ext cx="10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13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8102519" y="4108614"/>
            <a:ext cx="288462" cy="17538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85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554" y="2977698"/>
            <a:ext cx="7886700" cy="665652"/>
          </a:xfrm>
        </p:spPr>
        <p:txBody>
          <a:bodyPr/>
          <a:lstStyle/>
          <a:p>
            <a:pPr algn="ctr"/>
            <a:r>
              <a:rPr lang="en-US" dirty="0"/>
              <a:t>Module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692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668"/>
            <a:ext cx="9144000" cy="684785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586590" y="1617872"/>
            <a:ext cx="1135653" cy="1808704"/>
          </a:xfrm>
          <a:custGeom>
            <a:avLst/>
            <a:gdLst>
              <a:gd name="connsiteX0" fmla="*/ 0 w 1135653"/>
              <a:gd name="connsiteY0" fmla="*/ 0 h 1808704"/>
              <a:gd name="connsiteX1" fmla="*/ 1135464 w 1135653"/>
              <a:gd name="connsiteY1" fmla="*/ 653143 h 1808704"/>
              <a:gd name="connsiteX2" fmla="*/ 90436 w 1135653"/>
              <a:gd name="connsiteY2" fmla="*/ 1808704 h 18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653" h="1808704">
                <a:moveTo>
                  <a:pt x="0" y="0"/>
                </a:moveTo>
                <a:cubicBezTo>
                  <a:pt x="560195" y="175846"/>
                  <a:pt x="1120391" y="351692"/>
                  <a:pt x="1135464" y="653143"/>
                </a:cubicBezTo>
                <a:cubicBezTo>
                  <a:pt x="1150537" y="954594"/>
                  <a:pt x="259583" y="1642906"/>
                  <a:pt x="90436" y="18087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634125" y="3503682"/>
            <a:ext cx="1135674" cy="2575658"/>
          </a:xfrm>
          <a:custGeom>
            <a:avLst/>
            <a:gdLst>
              <a:gd name="connsiteX0" fmla="*/ 0 w 1135653"/>
              <a:gd name="connsiteY0" fmla="*/ 0 h 1808704"/>
              <a:gd name="connsiteX1" fmla="*/ 1135464 w 1135653"/>
              <a:gd name="connsiteY1" fmla="*/ 653143 h 1808704"/>
              <a:gd name="connsiteX2" fmla="*/ 90436 w 1135653"/>
              <a:gd name="connsiteY2" fmla="*/ 1808704 h 1808704"/>
              <a:gd name="connsiteX0" fmla="*/ 0 w 1135674"/>
              <a:gd name="connsiteY0" fmla="*/ 0 h 1808704"/>
              <a:gd name="connsiteX1" fmla="*/ 1135464 w 1135674"/>
              <a:gd name="connsiteY1" fmla="*/ 653143 h 1808704"/>
              <a:gd name="connsiteX2" fmla="*/ 90436 w 1135674"/>
              <a:gd name="connsiteY2" fmla="*/ 1808704 h 18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674" h="1808704">
                <a:moveTo>
                  <a:pt x="0" y="0"/>
                </a:moveTo>
                <a:cubicBezTo>
                  <a:pt x="560195" y="175846"/>
                  <a:pt x="1120391" y="351692"/>
                  <a:pt x="1135464" y="653143"/>
                </a:cubicBezTo>
                <a:cubicBezTo>
                  <a:pt x="1150537" y="954594"/>
                  <a:pt x="350019" y="1803679"/>
                  <a:pt x="90436" y="18087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V="1">
            <a:off x="1688748" y="4220395"/>
            <a:ext cx="546604" cy="1788607"/>
          </a:xfrm>
          <a:custGeom>
            <a:avLst/>
            <a:gdLst>
              <a:gd name="connsiteX0" fmla="*/ 0 w 1135653"/>
              <a:gd name="connsiteY0" fmla="*/ 0 h 1808704"/>
              <a:gd name="connsiteX1" fmla="*/ 1135464 w 1135653"/>
              <a:gd name="connsiteY1" fmla="*/ 653143 h 1808704"/>
              <a:gd name="connsiteX2" fmla="*/ 90436 w 1135653"/>
              <a:gd name="connsiteY2" fmla="*/ 1808704 h 1808704"/>
              <a:gd name="connsiteX0" fmla="*/ 0 w 1005008"/>
              <a:gd name="connsiteY0" fmla="*/ 0 h 1808704"/>
              <a:gd name="connsiteX1" fmla="*/ 1004787 w 1005008"/>
              <a:gd name="connsiteY1" fmla="*/ 1145566 h 1808704"/>
              <a:gd name="connsiteX2" fmla="*/ 90436 w 1005008"/>
              <a:gd name="connsiteY2" fmla="*/ 1808704 h 1808704"/>
              <a:gd name="connsiteX0" fmla="*/ 0 w 1016112"/>
              <a:gd name="connsiteY0" fmla="*/ 0 h 1808704"/>
              <a:gd name="connsiteX1" fmla="*/ 1004787 w 1016112"/>
              <a:gd name="connsiteY1" fmla="*/ 1145566 h 1808704"/>
              <a:gd name="connsiteX2" fmla="*/ 90436 w 1016112"/>
              <a:gd name="connsiteY2" fmla="*/ 1808704 h 1808704"/>
              <a:gd name="connsiteX0" fmla="*/ 0 w 1015503"/>
              <a:gd name="connsiteY0" fmla="*/ 0 h 1808704"/>
              <a:gd name="connsiteX1" fmla="*/ 1004787 w 1015503"/>
              <a:gd name="connsiteY1" fmla="*/ 1145566 h 1808704"/>
              <a:gd name="connsiteX2" fmla="*/ 90436 w 1015503"/>
              <a:gd name="connsiteY2" fmla="*/ 1808704 h 18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503" h="1808704">
                <a:moveTo>
                  <a:pt x="0" y="0"/>
                </a:moveTo>
                <a:cubicBezTo>
                  <a:pt x="522857" y="298951"/>
                  <a:pt x="1101725" y="863055"/>
                  <a:pt x="1004787" y="1145566"/>
                </a:cubicBezTo>
                <a:cubicBezTo>
                  <a:pt x="907849" y="1428077"/>
                  <a:pt x="259583" y="1642906"/>
                  <a:pt x="90436" y="18087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983311" y="3145222"/>
            <a:ext cx="3537020" cy="1336431"/>
          </a:xfrm>
          <a:prstGeom prst="wedgeRoundRectCallout">
            <a:avLst>
              <a:gd name="adj1" fmla="val -58049"/>
              <a:gd name="adj2" fmla="val -2246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To balance theory with practice, we don’t cover topics in the natural sequential order</a:t>
            </a:r>
          </a:p>
        </p:txBody>
      </p:sp>
      <p:sp>
        <p:nvSpPr>
          <p:cNvPr id="13" name="Oval 12"/>
          <p:cNvSpPr/>
          <p:nvPr/>
        </p:nvSpPr>
        <p:spPr>
          <a:xfrm>
            <a:off x="3167169" y="128682"/>
            <a:ext cx="852361" cy="3021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774902" y="1446804"/>
            <a:ext cx="3755041" cy="765173"/>
          </a:xfrm>
          <a:prstGeom prst="wedgeRoundRectCallout">
            <a:avLst>
              <a:gd name="adj1" fmla="val -30916"/>
              <a:gd name="adj2" fmla="val -17723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Everything relevant to the week can be found under the Schedule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Oval 12"/>
          <p:cNvSpPr/>
          <p:nvPr/>
        </p:nvSpPr>
        <p:spPr>
          <a:xfrm>
            <a:off x="2204131" y="152193"/>
            <a:ext cx="852361" cy="3021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AD98CF-950C-46D5-95AB-1E83B651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" y="666537"/>
            <a:ext cx="8819745" cy="6858000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sp3d/>
        </p:spPr>
      </p:pic>
      <p:sp>
        <p:nvSpPr>
          <p:cNvPr id="5" name="Rounded Rectangular Callout 4"/>
          <p:cNvSpPr/>
          <p:nvPr/>
        </p:nvSpPr>
        <p:spPr>
          <a:xfrm>
            <a:off x="2526111" y="1426032"/>
            <a:ext cx="3205424" cy="1336431"/>
          </a:xfrm>
          <a:prstGeom prst="wedgeRoundRectCallout">
            <a:avLst>
              <a:gd name="adj1" fmla="val -25608"/>
              <a:gd name="adj2" fmla="val -6981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Relevant sections of the textbook are embedded in the schedule page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286539" y="4095537"/>
            <a:ext cx="3205424" cy="1336431"/>
          </a:xfrm>
          <a:prstGeom prst="wedgeRoundRectCallout">
            <a:avLst>
              <a:gd name="adj1" fmla="val -25608"/>
              <a:gd name="adj2" fmla="val -6981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These provide additional context e.g., how the topic fits in to the big picture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BC0E77-2C4C-4384-938B-F8643B39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671705"/>
            <a:ext cx="8203722" cy="6858000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sp3d/>
        </p:spPr>
      </p:pic>
      <p:sp>
        <p:nvSpPr>
          <p:cNvPr id="5" name="Rounded Rectangular Callout 4"/>
          <p:cNvSpPr/>
          <p:nvPr/>
        </p:nvSpPr>
        <p:spPr>
          <a:xfrm>
            <a:off x="3594714" y="1947896"/>
            <a:ext cx="3205424" cy="1316383"/>
          </a:xfrm>
          <a:prstGeom prst="wedgeRoundRectCallout">
            <a:avLst>
              <a:gd name="adj1" fmla="val -17118"/>
              <a:gd name="adj2" fmla="val -10305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This tab has all the tasks you need to do in the week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347026" y="4547616"/>
            <a:ext cx="3952315" cy="1638679"/>
          </a:xfrm>
          <a:prstGeom prst="wedgeRoundRectCallout">
            <a:avLst>
              <a:gd name="adj1" fmla="val -13753"/>
              <a:gd name="adj2" fmla="val -4980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Do weekly tasks to earn participation marks.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Deadline: the following lecture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Grace period: 1 more week</a:t>
            </a:r>
          </a:p>
        </p:txBody>
      </p:sp>
    </p:spTree>
    <p:extLst>
      <p:ext uri="{BB962C8B-B14F-4D97-AF65-F5344CB8AC3E}">
        <p14:creationId xmlns:p14="http://schemas.microsoft.com/office/powerpoint/2010/main" val="10281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2717"/>
            <a:ext cx="9045767" cy="6774287"/>
          </a:xfrm>
          <a:prstGeom prst="rect">
            <a:avLst/>
          </a:prstGeom>
        </p:spPr>
      </p:pic>
      <p:sp>
        <p:nvSpPr>
          <p:cNvPr id="6" name="Oval 12"/>
          <p:cNvSpPr/>
          <p:nvPr/>
        </p:nvSpPr>
        <p:spPr>
          <a:xfrm>
            <a:off x="3951861" y="145329"/>
            <a:ext cx="1031357" cy="3021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4"/>
          <p:cNvSpPr/>
          <p:nvPr/>
        </p:nvSpPr>
        <p:spPr>
          <a:xfrm>
            <a:off x="3380506" y="805778"/>
            <a:ext cx="3205424" cy="1336431"/>
          </a:xfrm>
          <a:prstGeom prst="wedgeRoundRectCallout">
            <a:avLst>
              <a:gd name="adj1" fmla="val -20421"/>
              <a:gd name="adj2" fmla="val -7479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Read this page to find project info, assessment info etc.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90" b="10130"/>
          <a:stretch/>
        </p:blipFill>
        <p:spPr>
          <a:xfrm>
            <a:off x="534634" y="82677"/>
            <a:ext cx="8046658" cy="67753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Rounded Rectangle 7"/>
          <p:cNvSpPr/>
          <p:nvPr/>
        </p:nvSpPr>
        <p:spPr>
          <a:xfrm>
            <a:off x="3640182" y="4946469"/>
            <a:ext cx="3537020" cy="111670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 have been teaching SE in NUS for 15 years. I worked in the industry before.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20203" y="584479"/>
            <a:ext cx="1788606" cy="762000"/>
          </a:xfrm>
          <a:prstGeom prst="wedgeRoundRectCallout">
            <a:avLst>
              <a:gd name="adj1" fmla="val -65215"/>
              <a:gd name="adj2" fmla="val -5618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Pronounced as ‘</a:t>
            </a:r>
            <a:r>
              <a:rPr lang="en-US" sz="2000" dirty="0">
                <a:solidFill>
                  <a:srgbClr val="FFFF00"/>
                </a:solidFill>
              </a:rPr>
              <a:t>The Myth</a:t>
            </a:r>
            <a:r>
              <a:rPr lang="en-US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007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2717"/>
            <a:ext cx="9045767" cy="6774287"/>
          </a:xfrm>
          <a:prstGeom prst="rect">
            <a:avLst/>
          </a:prstGeom>
        </p:spPr>
      </p:pic>
      <p:sp>
        <p:nvSpPr>
          <p:cNvPr id="7" name="Rounded Rectangular Callout 4"/>
          <p:cNvSpPr/>
          <p:nvPr/>
        </p:nvSpPr>
        <p:spPr>
          <a:xfrm>
            <a:off x="4874276" y="982721"/>
            <a:ext cx="3205424" cy="987396"/>
          </a:xfrm>
          <a:prstGeom prst="wedgeRoundRectCallout">
            <a:avLst>
              <a:gd name="adj1" fmla="val -59062"/>
              <a:gd name="adj2" fmla="val -5053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Explains conventions used in this website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ACFDCD96-B176-41F9-BB3C-79C7F4371242}"/>
              </a:ext>
            </a:extLst>
          </p:cNvPr>
          <p:cNvSpPr/>
          <p:nvPr/>
        </p:nvSpPr>
        <p:spPr>
          <a:xfrm>
            <a:off x="3951861" y="145329"/>
            <a:ext cx="1031357" cy="3021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0352"/>
            <a:ext cx="8089222" cy="4351338"/>
          </a:xfrm>
        </p:spPr>
        <p:txBody>
          <a:bodyPr>
            <a:normAutofit/>
          </a:bodyPr>
          <a:lstStyle/>
          <a:p>
            <a:r>
              <a:rPr lang="en-SG" b="1" dirty="0"/>
              <a:t>Not slides-centric</a:t>
            </a:r>
            <a:r>
              <a:rPr lang="en-SG" dirty="0"/>
              <a:t>: </a:t>
            </a:r>
            <a:r>
              <a:rPr lang="en-SG" sz="2600" dirty="0"/>
              <a:t>Due to the </a:t>
            </a:r>
            <a:r>
              <a:rPr lang="en-SG" sz="2600" dirty="0">
                <a:solidFill>
                  <a:srgbClr val="0070C0"/>
                </a:solidFill>
              </a:rPr>
              <a:t>practical nature of the subject </a:t>
            </a:r>
            <a:r>
              <a:rPr lang="en-SG" sz="2600" dirty="0"/>
              <a:t>and the </a:t>
            </a:r>
            <a:r>
              <a:rPr lang="en-SG" sz="2600" dirty="0">
                <a:solidFill>
                  <a:srgbClr val="0070C0"/>
                </a:solidFill>
              </a:rPr>
              <a:t>diversity of the students background/expectations</a:t>
            </a:r>
          </a:p>
          <a:p>
            <a:pPr lvl="1"/>
            <a:r>
              <a:rPr lang="en-SG" sz="2200" dirty="0"/>
              <a:t>Can upload if requested</a:t>
            </a:r>
            <a:br>
              <a:rPr lang="en-SG" sz="2200" dirty="0">
                <a:solidFill>
                  <a:srgbClr val="0070C0"/>
                </a:solidFill>
              </a:rPr>
            </a:br>
            <a:endParaRPr lang="en-SG" dirty="0"/>
          </a:p>
          <a:p>
            <a:r>
              <a:rPr lang="en-SG" b="1" dirty="0"/>
              <a:t>Open-ended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More flexibility to go wider and deeper </a:t>
            </a:r>
            <a:br>
              <a:rPr lang="en-SG" dirty="0"/>
            </a:br>
            <a:r>
              <a:rPr lang="en-SG" sz="2000" dirty="0">
                <a:solidFill>
                  <a:schemeClr val="bg1">
                    <a:lumMod val="50000"/>
                  </a:schemeClr>
                </a:solidFill>
              </a:rPr>
              <a:t>e.g., Information layers</a:t>
            </a:r>
            <a:endParaRPr lang="en-SG" dirty="0"/>
          </a:p>
          <a:p>
            <a:pPr lvl="1"/>
            <a:r>
              <a:rPr lang="en-SG" dirty="0"/>
              <a:t>More reliance of online resources</a:t>
            </a:r>
          </a:p>
          <a:p>
            <a:pPr lvl="1"/>
            <a:r>
              <a:rPr lang="en-SG" dirty="0"/>
              <a:t>More self-driven</a:t>
            </a:r>
          </a:p>
          <a:p>
            <a:pPr lvl="1"/>
            <a:r>
              <a:rPr lang="en-SG" dirty="0"/>
              <a:t>More self-paced</a:t>
            </a:r>
          </a:p>
        </p:txBody>
      </p:sp>
    </p:spTree>
    <p:extLst>
      <p:ext uri="{BB962C8B-B14F-4D97-AF65-F5344CB8AC3E}">
        <p14:creationId xmlns:p14="http://schemas.microsoft.com/office/powerpoint/2010/main" val="4270333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+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5899"/>
            <a:ext cx="7886700" cy="4951064"/>
          </a:xfrm>
        </p:spPr>
        <p:txBody>
          <a:bodyPr/>
          <a:lstStyle/>
          <a:p>
            <a:r>
              <a:rPr lang="en-US" dirty="0"/>
              <a:t>Mix of lectures, tutorials, project work, self-study</a:t>
            </a:r>
          </a:p>
          <a:p>
            <a:r>
              <a:rPr lang="en-US" dirty="0"/>
              <a:t>Recommended to bring a computer</a:t>
            </a:r>
          </a:p>
          <a:p>
            <a:r>
              <a:rPr lang="en-US" dirty="0"/>
              <a:t>Try to some of the weekly tasks in the lecture itself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198763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072234"/>
            <a:ext cx="7886700" cy="86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Info available on the website</a:t>
            </a:r>
            <a:br>
              <a:rPr lang="en-SG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870729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Assessment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744200"/>
            <a:ext cx="7886700" cy="86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Info available on the website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1721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+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25899"/>
            <a:ext cx="8276811" cy="4951064"/>
          </a:xfrm>
        </p:spPr>
        <p:txBody>
          <a:bodyPr>
            <a:normAutofit/>
          </a:bodyPr>
          <a:lstStyle/>
          <a:p>
            <a:r>
              <a:rPr lang="en-US" b="1" dirty="0"/>
              <a:t>6.30-7.00pm: Pre-lecture consultations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Used for consultations. Use it if you encountered problems during the previous week’s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Done using MS Teams</a:t>
            </a:r>
          </a:p>
          <a:p>
            <a:r>
              <a:rPr lang="en-US" b="1" dirty="0">
                <a:sym typeface="Wingdings" panose="05000000000000000000" pitchFamily="2" charset="2"/>
              </a:rPr>
              <a:t>7.00-8.00pm: Lecture briefing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Done using Zoom for now (might go hybrid later)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giving an overview of the work allocated for the week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be recorded and shared</a:t>
            </a:r>
          </a:p>
          <a:p>
            <a:r>
              <a:rPr lang="en-US" b="1" dirty="0">
                <a:sym typeface="Wingdings" panose="05000000000000000000" pitchFamily="2" charset="2"/>
              </a:rPr>
              <a:t>8.00-9.30pm: Self-study + consultations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Follow topics, watch lecture videos, attempt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encounter problems, use MS Teams to ask for help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1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2748311" y="4738124"/>
            <a:ext cx="381663" cy="357809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18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6382"/>
            <a:ext cx="7886700" cy="886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it? It’s </a:t>
            </a:r>
            <a:r>
              <a:rPr lang="en-US" i="1" dirty="0"/>
              <a:t>engineering</a:t>
            </a:r>
            <a:r>
              <a:rPr lang="en-US" dirty="0"/>
              <a:t> of </a:t>
            </a:r>
            <a:r>
              <a:rPr lang="en-US" i="1" dirty="0"/>
              <a:t>software</a:t>
            </a:r>
          </a:p>
          <a:p>
            <a:r>
              <a:rPr lang="en-US" dirty="0"/>
              <a:t>Pros and cons (read yourself)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84245" y="2404708"/>
            <a:ext cx="5931460" cy="3772255"/>
            <a:chOff x="984245" y="2404708"/>
            <a:chExt cx="5931460" cy="3772255"/>
          </a:xfrm>
        </p:grpSpPr>
        <p:pic>
          <p:nvPicPr>
            <p:cNvPr id="1026" name="Picture 2" descr="https://upload.wikimedia.org/wikipedia/en/f/fd/Mythical_man-month_%28book_cover%2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835" y="2404708"/>
              <a:ext cx="2476870" cy="377188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fred brook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45" y="2404708"/>
              <a:ext cx="3321425" cy="18666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fred brook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45" y="4379692"/>
              <a:ext cx="3321425" cy="179727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035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2900318" y="5114165"/>
            <a:ext cx="381663" cy="357809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21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34609"/>
            <a:ext cx="7886700" cy="942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Popular, well-established, mature</a:t>
            </a:r>
          </a:p>
          <a:p>
            <a:r>
              <a:rPr lang="en-US" dirty="0"/>
              <a:t>Used for </a:t>
            </a:r>
            <a:r>
              <a:rPr lang="en-US" dirty="0">
                <a:solidFill>
                  <a:srgbClr val="0070C0"/>
                </a:solidFill>
              </a:rPr>
              <a:t>big enterprise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1208803"/>
            <a:ext cx="27638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https://www.tiobe.com/tiobe-index/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BCE46-23AC-421B-AC70-A49A56A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9" y="1853399"/>
            <a:ext cx="529635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2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570"/>
            <a:ext cx="9150558" cy="6382760"/>
          </a:xfrm>
          <a:prstGeom prst="rect">
            <a:avLst/>
          </a:prstGeom>
        </p:spPr>
      </p:pic>
      <p:sp>
        <p:nvSpPr>
          <p:cNvPr id="5" name="Rounded Rectangular Callout 5"/>
          <p:cNvSpPr/>
          <p:nvPr/>
        </p:nvSpPr>
        <p:spPr>
          <a:xfrm>
            <a:off x="2720117" y="4666441"/>
            <a:ext cx="1855162" cy="522009"/>
          </a:xfrm>
          <a:prstGeom prst="wedgeRoundRectCallout">
            <a:avLst>
              <a:gd name="adj1" fmla="val -57359"/>
              <a:gd name="adj2" fmla="val 2615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Lecture video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50BA15E-DE98-44D6-B900-AB823C0813C7}"/>
              </a:ext>
            </a:extLst>
          </p:cNvPr>
          <p:cNvSpPr/>
          <p:nvPr/>
        </p:nvSpPr>
        <p:spPr>
          <a:xfrm>
            <a:off x="1628136" y="917094"/>
            <a:ext cx="3908140" cy="816648"/>
          </a:xfrm>
          <a:prstGeom prst="wedgeRoundRectCallout">
            <a:avLst>
              <a:gd name="adj1" fmla="val -36557"/>
              <a:gd name="adj2" fmla="val 7755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This indicates content ‘cross-embedded’ for your convenience</a:t>
            </a:r>
            <a:endParaRPr lang="en-US" sz="20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AC920C-240F-49A0-B6F5-A0E98C417704}"/>
                  </a:ext>
                </a:extLst>
              </p14:cNvPr>
              <p14:cNvContentPartPr/>
              <p14:nvPr/>
            </p14:nvContentPartPr>
            <p14:xfrm>
              <a:off x="2025720" y="2082960"/>
              <a:ext cx="146160" cy="9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AC920C-240F-49A0-B6F5-A0E98C4177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80" y="2019600"/>
                <a:ext cx="17748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7448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21"/>
            <a:ext cx="9126966" cy="6424180"/>
          </a:xfrm>
          <a:prstGeom prst="rect">
            <a:avLst/>
          </a:prstGeom>
        </p:spPr>
      </p:pic>
      <p:sp>
        <p:nvSpPr>
          <p:cNvPr id="5" name="Rounded Rectangular Callout 5"/>
          <p:cNvSpPr/>
          <p:nvPr/>
        </p:nvSpPr>
        <p:spPr>
          <a:xfrm>
            <a:off x="5915380" y="4099389"/>
            <a:ext cx="1317627" cy="739740"/>
          </a:xfrm>
          <a:prstGeom prst="wedgeRoundRectCallout">
            <a:avLst>
              <a:gd name="adj1" fmla="val 15191"/>
              <a:gd name="adj2" fmla="val 11472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Use </a:t>
            </a:r>
            <a:r>
              <a:rPr lang="en-US" sz="2000" dirty="0">
                <a:solidFill>
                  <a:srgbClr val="FFFF00"/>
                </a:solidFill>
              </a:rPr>
              <a:t>x1.25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FF00"/>
                </a:solidFill>
              </a:rPr>
              <a:t>x1.5</a:t>
            </a:r>
          </a:p>
        </p:txBody>
      </p:sp>
    </p:spTree>
    <p:extLst>
      <p:ext uri="{BB962C8B-B14F-4D97-AF65-F5344CB8AC3E}">
        <p14:creationId xmlns:p14="http://schemas.microsoft.com/office/powerpoint/2010/main" val="11937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799"/>
            <a:ext cx="10900960" cy="685800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4098" name="Picture 2" descr="Image result for powerpoint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26" y="1850892"/>
            <a:ext cx="3934104" cy="10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67752" y="4865914"/>
            <a:ext cx="3537020" cy="7737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One of the popular software tools I built with my students.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PowerPointLabs</a:t>
            </a:r>
            <a:r>
              <a:rPr lang="en-US" sz="3200" dirty="0"/>
              <a:t> add-in for PowerPoint</a:t>
            </a:r>
          </a:p>
        </p:txBody>
      </p:sp>
    </p:spTree>
    <p:extLst>
      <p:ext uri="{BB962C8B-B14F-4D97-AF65-F5344CB8AC3E}">
        <p14:creationId xmlns:p14="http://schemas.microsoft.com/office/powerpoint/2010/main" val="115992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35488-3385-409C-B094-A1816FEE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78" y="0"/>
            <a:ext cx="6136049" cy="671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052AC-D86B-4EFB-8695-9CD9AE4DC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60"/>
          <a:stretch/>
        </p:blipFill>
        <p:spPr>
          <a:xfrm>
            <a:off x="1531458" y="1921426"/>
            <a:ext cx="5889233" cy="2218313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5CF1F9CC-C857-447A-830C-C8C2B956A0A7}"/>
              </a:ext>
            </a:extLst>
          </p:cNvPr>
          <p:cNvSpPr/>
          <p:nvPr/>
        </p:nvSpPr>
        <p:spPr>
          <a:xfrm>
            <a:off x="4206240" y="737825"/>
            <a:ext cx="4548440" cy="1090975"/>
          </a:xfrm>
          <a:prstGeom prst="wedgeRoundRectCallout">
            <a:avLst>
              <a:gd name="adj1" fmla="val -28018"/>
              <a:gd name="adj2" fmla="val 7620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Do these two exercises in your computer. Use the command prompt to compile and run.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3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2E53C-2AD9-48E6-89D7-45DCF092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8" y="244312"/>
            <a:ext cx="6597409" cy="6607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39920" y="1469520"/>
              <a:ext cx="3501360" cy="4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720" y="1402920"/>
                <a:ext cx="3529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701400" y="1475640"/>
              <a:ext cx="717120" cy="34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60" y="1417680"/>
                <a:ext cx="742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357200" y="1645920"/>
              <a:ext cx="1699920" cy="36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6400" y="1588320"/>
                <a:ext cx="17319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46215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13D64D-FE4F-48D7-BFDD-1988E83D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1" y="0"/>
            <a:ext cx="7538100" cy="6849204"/>
          </a:xfrm>
          <a:prstGeom prst="rect">
            <a:avLst/>
          </a:prstGeom>
        </p:spPr>
      </p:pic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817F398D-660F-4C80-9784-35782D5B35B6}"/>
              </a:ext>
            </a:extLst>
          </p:cNvPr>
          <p:cNvSpPr/>
          <p:nvPr/>
        </p:nvSpPr>
        <p:spPr>
          <a:xfrm>
            <a:off x="3823856" y="881150"/>
            <a:ext cx="3025832" cy="922302"/>
          </a:xfrm>
          <a:prstGeom prst="wedgeRoundRectCallout">
            <a:avLst>
              <a:gd name="adj1" fmla="val -24167"/>
              <a:gd name="adj2" fmla="val 10633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Here’s the first exercise to submit on </a:t>
            </a:r>
            <a:r>
              <a:rPr lang="en-US" sz="2000" dirty="0" err="1"/>
              <a:t>coursemology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0819D9D-4CF3-4ABE-9483-66355B837756}"/>
              </a:ext>
            </a:extLst>
          </p:cNvPr>
          <p:cNvSpPr/>
          <p:nvPr/>
        </p:nvSpPr>
        <p:spPr>
          <a:xfrm>
            <a:off x="6614175" y="2026297"/>
            <a:ext cx="2273508" cy="729249"/>
          </a:xfrm>
          <a:prstGeom prst="wedgeRoundRectCallout">
            <a:avLst>
              <a:gd name="adj1" fmla="val -73055"/>
              <a:gd name="adj2" fmla="val -1498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Do not jump ahead to exercises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2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711760-6AD9-4BF4-86A6-7E44538B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" y="972710"/>
            <a:ext cx="8636924" cy="45930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Rounded Rectangular Callout 5">
            <a:extLst>
              <a:ext uri="{FF2B5EF4-FFF2-40B4-BE49-F238E27FC236}">
                <a16:creationId xmlns:a16="http://schemas.microsoft.com/office/drawing/2014/main" id="{7A43BA45-EB6A-4E7B-AD8F-AEEDECC6731B}"/>
              </a:ext>
            </a:extLst>
          </p:cNvPr>
          <p:cNvSpPr/>
          <p:nvPr/>
        </p:nvSpPr>
        <p:spPr>
          <a:xfrm>
            <a:off x="3516285" y="2415258"/>
            <a:ext cx="2784762" cy="922302"/>
          </a:xfrm>
          <a:prstGeom prst="wedgeRoundRectCallout">
            <a:avLst>
              <a:gd name="adj1" fmla="val -54674"/>
              <a:gd name="adj2" fmla="val 2701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Skeleton code for all exercises for the week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31567-8209-4B28-B0E2-8C8AFF3A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98" y="211826"/>
            <a:ext cx="6653204" cy="6434348"/>
          </a:xfrm>
          <a:prstGeom prst="rect">
            <a:avLst/>
          </a:prstGeom>
        </p:spPr>
      </p:pic>
      <p:sp>
        <p:nvSpPr>
          <p:cNvPr id="3" name="Rounded Rectangular Callout 5">
            <a:extLst>
              <a:ext uri="{FF2B5EF4-FFF2-40B4-BE49-F238E27FC236}">
                <a16:creationId xmlns:a16="http://schemas.microsoft.com/office/drawing/2014/main" id="{8338921E-9FBA-4B10-B4CF-A0FD7CECCB18}"/>
              </a:ext>
            </a:extLst>
          </p:cNvPr>
          <p:cNvSpPr/>
          <p:nvPr/>
        </p:nvSpPr>
        <p:spPr>
          <a:xfrm>
            <a:off x="5428211" y="1896686"/>
            <a:ext cx="3516283" cy="1154085"/>
          </a:xfrm>
          <a:prstGeom prst="wedgeRoundRectCallout">
            <a:avLst>
              <a:gd name="adj1" fmla="val -57511"/>
              <a:gd name="adj2" fmla="val -2895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Write your code here (or code in your computer first and copy paste here when ready)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A039A1CC-E9C8-4CEE-AB13-2AE7EEEA9776}"/>
              </a:ext>
            </a:extLst>
          </p:cNvPr>
          <p:cNvSpPr/>
          <p:nvPr/>
        </p:nvSpPr>
        <p:spPr>
          <a:xfrm>
            <a:off x="2560321" y="709351"/>
            <a:ext cx="2352501" cy="712125"/>
          </a:xfrm>
          <a:prstGeom prst="wedgeRoundRectCallout">
            <a:avLst>
              <a:gd name="adj1" fmla="val -57015"/>
              <a:gd name="adj2" fmla="val -30638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Click here to see exercise description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4D6C4005-ECDF-451F-8DB7-C201B070F4D3}"/>
              </a:ext>
            </a:extLst>
          </p:cNvPr>
          <p:cNvSpPr/>
          <p:nvPr/>
        </p:nvSpPr>
        <p:spPr>
          <a:xfrm>
            <a:off x="5838306" y="4269968"/>
            <a:ext cx="2060296" cy="712125"/>
          </a:xfrm>
          <a:prstGeom prst="wedgeRoundRectCallout">
            <a:avLst>
              <a:gd name="adj1" fmla="val -57015"/>
              <a:gd name="adj2" fmla="val -30638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Test case results. Aim to pass all.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ADB1973-8644-4B5C-B191-D815526F4F8F}"/>
              </a:ext>
            </a:extLst>
          </p:cNvPr>
          <p:cNvSpPr/>
          <p:nvPr/>
        </p:nvSpPr>
        <p:spPr>
          <a:xfrm>
            <a:off x="2775876" y="4880351"/>
            <a:ext cx="1862626" cy="712125"/>
          </a:xfrm>
          <a:prstGeom prst="wedgeRoundRectCallout">
            <a:avLst>
              <a:gd name="adj1" fmla="val -32403"/>
              <a:gd name="adj2" fmla="val 9076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Click this to run test cases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C3CAB69A-3B8F-4E6D-B15A-94DF1F1138C0}"/>
              </a:ext>
            </a:extLst>
          </p:cNvPr>
          <p:cNvSpPr/>
          <p:nvPr/>
        </p:nvSpPr>
        <p:spPr>
          <a:xfrm>
            <a:off x="4605251" y="5792586"/>
            <a:ext cx="2945080" cy="712125"/>
          </a:xfrm>
          <a:prstGeom prst="wedgeRoundRectCallout">
            <a:avLst>
              <a:gd name="adj1" fmla="val -75247"/>
              <a:gd name="adj2" fmla="val 3706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Click this when you are done with </a:t>
            </a:r>
            <a:r>
              <a:rPr lang="en-US" sz="2000" dirty="0">
                <a:solidFill>
                  <a:srgbClr val="FFFF00"/>
                </a:solidFill>
              </a:rPr>
              <a:t>ALL </a:t>
            </a:r>
            <a:r>
              <a:rPr lang="en-US" sz="2000" dirty="0" err="1">
                <a:solidFill>
                  <a:srgbClr val="FFFF00"/>
                </a:solidFill>
              </a:rPr>
              <a:t>exercies</a:t>
            </a:r>
            <a:r>
              <a:rPr lang="en-US" sz="2000" dirty="0"/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0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Tips about </a:t>
            </a:r>
            <a:r>
              <a:rPr lang="en-US" dirty="0" err="1">
                <a:solidFill>
                  <a:srgbClr val="FF0000"/>
                </a:solidFill>
              </a:rPr>
              <a:t>coursemology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Coursemology</a:t>
            </a:r>
            <a:r>
              <a:rPr lang="en-US" dirty="0"/>
              <a:t> uses Java 11. </a:t>
            </a:r>
            <a:br>
              <a:rPr lang="en-US" dirty="0"/>
            </a:br>
            <a:r>
              <a:rPr lang="en-US" dirty="0"/>
              <a:t>Ensure you use Java 11 yourself when you code exercises in your computer.</a:t>
            </a:r>
          </a:p>
          <a:p>
            <a:r>
              <a:rPr lang="en-US" dirty="0"/>
              <a:t>Your output has to match the expected output exactly (spaces, lower/upper-case etc.) for </a:t>
            </a:r>
            <a:r>
              <a:rPr lang="en-US" dirty="0" err="1"/>
              <a:t>coursemology</a:t>
            </a:r>
            <a:r>
              <a:rPr lang="en-US" dirty="0"/>
              <a:t> to accept your solution as correct.</a:t>
            </a:r>
          </a:p>
          <a:p>
            <a:r>
              <a:rPr lang="en-US" dirty="0"/>
              <a:t>To edit Java code, you can use:</a:t>
            </a:r>
          </a:p>
          <a:p>
            <a:pPr lvl="1"/>
            <a:r>
              <a:rPr lang="en-US" dirty="0"/>
              <a:t>Any code editor that you are familiar with</a:t>
            </a:r>
          </a:p>
          <a:p>
            <a:pPr lvl="1"/>
            <a:r>
              <a:rPr lang="en-US" dirty="0"/>
              <a:t>A simple text editor e.g., </a:t>
            </a:r>
            <a:r>
              <a:rPr lang="en-US" dirty="0" err="1"/>
              <a:t>sublimetext</a:t>
            </a:r>
            <a:r>
              <a:rPr lang="en-US" dirty="0"/>
              <a:t>, notepad</a:t>
            </a:r>
          </a:p>
          <a:p>
            <a:pPr lvl="1"/>
            <a:r>
              <a:rPr lang="en-US" dirty="0"/>
              <a:t>An online editor e.g., repl.it</a:t>
            </a:r>
          </a:p>
        </p:txBody>
      </p:sp>
    </p:spTree>
    <p:extLst>
      <p:ext uri="{BB962C8B-B14F-4D97-AF65-F5344CB8AC3E}">
        <p14:creationId xmlns:p14="http://schemas.microsoft.com/office/powerpoint/2010/main" val="328687338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2996112" y="5932771"/>
            <a:ext cx="381663" cy="357809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3">
            <a:extLst>
              <a:ext uri="{FF2B5EF4-FFF2-40B4-BE49-F238E27FC236}">
                <a16:creationId xmlns:a16="http://schemas.microsoft.com/office/drawing/2014/main" id="{95B0A9DF-85FA-4952-98F2-90043D5036D2}"/>
              </a:ext>
            </a:extLst>
          </p:cNvPr>
          <p:cNvSpPr/>
          <p:nvPr/>
        </p:nvSpPr>
        <p:spPr>
          <a:xfrm>
            <a:off x="2996112" y="6328406"/>
            <a:ext cx="381663" cy="357809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8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the remaining time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topics allocated for this week.</a:t>
            </a:r>
          </a:p>
          <a:p>
            <a:r>
              <a:rPr lang="en-US" dirty="0"/>
              <a:t>Submit exercises on </a:t>
            </a:r>
            <a:r>
              <a:rPr lang="en-US" dirty="0" err="1"/>
              <a:t>coursemology</a:t>
            </a:r>
            <a:r>
              <a:rPr lang="en-US" dirty="0"/>
              <a:t>.</a:t>
            </a:r>
          </a:p>
          <a:p>
            <a:r>
              <a:rPr lang="en-US" dirty="0"/>
              <a:t>If you need help, ask for help on MS Teams (in the public channel, or as private messages).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8F38B4-ABD7-4531-8637-7EFAB087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1" y="509265"/>
            <a:ext cx="8447859" cy="5109526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p3d/>
        </p:spPr>
      </p:pic>
      <p:sp>
        <p:nvSpPr>
          <p:cNvPr id="5" name="Rounded Rectangular Callout 4"/>
          <p:cNvSpPr/>
          <p:nvPr/>
        </p:nvSpPr>
        <p:spPr>
          <a:xfrm>
            <a:off x="1004224" y="2075061"/>
            <a:ext cx="1906954" cy="522715"/>
          </a:xfrm>
          <a:prstGeom prst="wedgeRoundRectCallout">
            <a:avLst>
              <a:gd name="adj1" fmla="val -64760"/>
              <a:gd name="adj2" fmla="val -3983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Teams are here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06395" y="2322902"/>
            <a:ext cx="2529058" cy="522715"/>
          </a:xfrm>
          <a:prstGeom prst="wedgeRoundRectCallout">
            <a:avLst>
              <a:gd name="adj1" fmla="val 16519"/>
              <a:gd name="adj2" fmla="val -7431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This is the Team name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686002" y="5642113"/>
            <a:ext cx="1828801" cy="677672"/>
          </a:xfrm>
          <a:prstGeom prst="wedgeRoundRectCallout">
            <a:avLst>
              <a:gd name="adj1" fmla="val -14745"/>
              <a:gd name="adj2" fmla="val -11388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You can ask questions here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172675" y="1049919"/>
            <a:ext cx="5002825" cy="677672"/>
          </a:xfrm>
          <a:prstGeom prst="wedgeRoundRectCallout">
            <a:avLst>
              <a:gd name="adj1" fmla="val -19827"/>
              <a:gd name="adj2" fmla="val -9189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Search for my name (Damith) or tutors name (Chan </a:t>
            </a:r>
            <a:r>
              <a:rPr lang="en-US" sz="2000" dirty="0" err="1"/>
              <a:t>Weizhong</a:t>
            </a:r>
            <a:r>
              <a:rPr lang="en-US" sz="2000" dirty="0"/>
              <a:t>) to send private messages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316C86-5827-49DC-8A18-10F1620D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52" y="1777855"/>
            <a:ext cx="316257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7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4" y="277032"/>
            <a:ext cx="8724675" cy="266185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259753" y="1722042"/>
            <a:ext cx="3376247" cy="677672"/>
          </a:xfrm>
          <a:prstGeom prst="wedgeRoundRectCallout">
            <a:avLst>
              <a:gd name="adj1" fmla="val 32296"/>
              <a:gd name="adj2" fmla="val -14148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 requested, use this button to share your screen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6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" y="974690"/>
            <a:ext cx="9123455" cy="481316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47445" y="5787851"/>
            <a:ext cx="5902927" cy="7737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Another software tools I built with my students. </a:t>
            </a:r>
            <a:br>
              <a:rPr lang="en-US" sz="2000" dirty="0"/>
            </a:br>
            <a:r>
              <a:rPr lang="en-US" sz="2000" dirty="0"/>
              <a:t>Used by 850,000 users from over 1000 universities.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TEAMMATE</a:t>
            </a:r>
            <a:r>
              <a:rPr lang="en-US" sz="3200" dirty="0"/>
              <a:t> online peer evaluation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65665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509" y="3015337"/>
            <a:ext cx="4919743" cy="665652"/>
          </a:xfrm>
        </p:spPr>
        <p:txBody>
          <a:bodyPr/>
          <a:lstStyle/>
          <a:p>
            <a:r>
              <a:rPr lang="en-US" dirty="0"/>
              <a:t>You are in safe hands!</a:t>
            </a:r>
          </a:p>
        </p:txBody>
      </p:sp>
    </p:spTree>
    <p:extLst>
      <p:ext uri="{BB962C8B-B14F-4D97-AF65-F5344CB8AC3E}">
        <p14:creationId xmlns:p14="http://schemas.microsoft.com/office/powerpoint/2010/main" val="14364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TA: </a:t>
            </a:r>
            <a:r>
              <a:rPr lang="en-US" dirty="0">
                <a:solidFill>
                  <a:srgbClr val="0070C0"/>
                </a:solidFill>
              </a:rPr>
              <a:t>Chan </a:t>
            </a:r>
            <a:r>
              <a:rPr lang="en-US" dirty="0" err="1">
                <a:solidFill>
                  <a:srgbClr val="0070C0"/>
                </a:solidFill>
              </a:rPr>
              <a:t>Weizhong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luminus.nus.edu.sg/v2/api/user/Photo/0N1QM3c6NEyrlWtXfSdX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2" y="1320899"/>
            <a:ext cx="1439959" cy="191994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4474" y="1320899"/>
            <a:ext cx="4939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 the module website for contact details.</a:t>
            </a:r>
          </a:p>
          <a:p>
            <a:endParaRPr lang="en-US" sz="2000" dirty="0"/>
          </a:p>
          <a:p>
            <a:r>
              <a:rPr lang="en-US" sz="2000" dirty="0"/>
              <a:t>No formal tutorials but the two of us will share the load of handling help requests.</a:t>
            </a:r>
          </a:p>
        </p:txBody>
      </p:sp>
    </p:spTree>
    <p:extLst>
      <p:ext uri="{BB962C8B-B14F-4D97-AF65-F5344CB8AC3E}">
        <p14:creationId xmlns:p14="http://schemas.microsoft.com/office/powerpoint/2010/main" val="30993296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TIC2002 students are diverse in…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53732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Background:</a:t>
            </a:r>
          </a:p>
          <a:p>
            <a:pPr lvl="1"/>
            <a:r>
              <a:rPr lang="en-US" dirty="0"/>
              <a:t>Already doing SE jobs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No programming experience outside of TIC__ modules</a:t>
            </a:r>
          </a:p>
          <a:p>
            <a:r>
              <a:rPr lang="en-US" b="1" dirty="0"/>
              <a:t>Goal:</a:t>
            </a:r>
          </a:p>
          <a:p>
            <a:pPr lvl="1"/>
            <a:r>
              <a:rPr lang="en-US" dirty="0"/>
              <a:t>Do better in current SE job</a:t>
            </a:r>
          </a:p>
          <a:p>
            <a:pPr lvl="1"/>
            <a:r>
              <a:rPr lang="en-US" dirty="0"/>
              <a:t>Switch over to a career involving programming</a:t>
            </a:r>
          </a:p>
          <a:p>
            <a:pPr lvl="1"/>
            <a:r>
              <a:rPr lang="en-US" dirty="0"/>
              <a:t>Learn computing to help with the current job</a:t>
            </a:r>
          </a:p>
          <a:p>
            <a:pPr lvl="1"/>
            <a:r>
              <a:rPr lang="en-US" dirty="0"/>
              <a:t>Just to get the paper qualification</a:t>
            </a:r>
          </a:p>
          <a:p>
            <a:r>
              <a:rPr lang="en-US" b="1" dirty="0"/>
              <a:t>Availability:</a:t>
            </a:r>
          </a:p>
          <a:p>
            <a:pPr lvl="1"/>
            <a:r>
              <a:rPr lang="en-US" dirty="0"/>
              <a:t>Doing a full-time job</a:t>
            </a:r>
          </a:p>
          <a:p>
            <a:pPr lvl="1"/>
            <a:r>
              <a:rPr lang="en-US" dirty="0"/>
              <a:t>Full-time student</a:t>
            </a:r>
          </a:p>
          <a:p>
            <a:pPr lvl="1"/>
            <a:r>
              <a:rPr lang="en-US" dirty="0"/>
              <a:t>Family obligations e.g., kids</a:t>
            </a:r>
          </a:p>
        </p:txBody>
      </p:sp>
    </p:spTree>
    <p:extLst>
      <p:ext uri="{BB962C8B-B14F-4D97-AF65-F5344CB8AC3E}">
        <p14:creationId xmlns:p14="http://schemas.microsoft.com/office/powerpoint/2010/main" val="148218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TIC2002 if fairly flexible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5373219"/>
          </a:xfrm>
        </p:spPr>
        <p:txBody>
          <a:bodyPr>
            <a:normAutofit/>
          </a:bodyPr>
          <a:lstStyle/>
          <a:p>
            <a:r>
              <a:rPr lang="en-US" dirty="0"/>
              <a:t>If the pace is too fast,</a:t>
            </a:r>
          </a:p>
          <a:p>
            <a:pPr lvl="1"/>
            <a:r>
              <a:rPr lang="en-US" dirty="0"/>
              <a:t>Omit higher-starred topics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the pace is too slow,</a:t>
            </a:r>
          </a:p>
          <a:p>
            <a:pPr lvl="1"/>
            <a:r>
              <a:rPr lang="en-US" dirty="0"/>
              <a:t>Do the optional topics</a:t>
            </a:r>
          </a:p>
          <a:p>
            <a:pPr lvl="1"/>
            <a:r>
              <a:rPr lang="en-US" dirty="0"/>
              <a:t>Do more in the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7141" r="11967" b="24138"/>
          <a:stretch/>
        </p:blipFill>
        <p:spPr>
          <a:xfrm>
            <a:off x="1401504" y="2089474"/>
            <a:ext cx="7185148" cy="1792224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innerShdw blurRad="114300">
              <a:srgbClr val="000000"/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flat">
            <a:contourClr>
              <a:srgbClr val="000000"/>
            </a:contourClr>
          </a:sp3d>
        </p:spPr>
      </p:pic>
      <p:sp>
        <p:nvSpPr>
          <p:cNvPr id="5" name="Rounded Rectangle 2"/>
          <p:cNvSpPr/>
          <p:nvPr/>
        </p:nvSpPr>
        <p:spPr>
          <a:xfrm>
            <a:off x="4820859" y="4276056"/>
            <a:ext cx="3487119" cy="1650569"/>
          </a:xfrm>
          <a:prstGeom prst="roundRect">
            <a:avLst>
              <a:gd name="adj" fmla="val 6808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 assume you to be mature and well-motivated.</a:t>
            </a:r>
          </a:p>
          <a:p>
            <a:r>
              <a:rPr lang="en-US" sz="2000" dirty="0"/>
              <a:t>The lower bar is low but don’t let that stop you if you want to shoot higher.</a:t>
            </a:r>
          </a:p>
        </p:txBody>
      </p:sp>
    </p:spTree>
    <p:extLst>
      <p:ext uri="{BB962C8B-B14F-4D97-AF65-F5344CB8AC3E}">
        <p14:creationId xmlns:p14="http://schemas.microsoft.com/office/powerpoint/2010/main" val="343007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Constructing software is harder than </a:t>
            </a:r>
            <a:br>
              <a:rPr lang="en-US" dirty="0"/>
            </a:br>
            <a:r>
              <a:rPr lang="en-US" dirty="0"/>
              <a:t>constructing buildings: Agree?</a:t>
            </a:r>
          </a:p>
          <a:p>
            <a:r>
              <a:rPr lang="en-US" dirty="0"/>
              <a:t>Which professions are </a:t>
            </a:r>
            <a:br>
              <a:rPr lang="en-US" dirty="0"/>
            </a:br>
            <a:r>
              <a:rPr lang="en-US" dirty="0"/>
              <a:t>involved in constructing </a:t>
            </a:r>
            <a:br>
              <a:rPr lang="en-US" dirty="0"/>
            </a:br>
            <a:r>
              <a:rPr lang="en-US" dirty="0"/>
              <a:t>a building?</a:t>
            </a:r>
          </a:p>
          <a:p>
            <a:pPr lvl="1"/>
            <a:r>
              <a:rPr lang="en-US" dirty="0"/>
              <a:t>Civil Engineers</a:t>
            </a:r>
          </a:p>
          <a:p>
            <a:pPr lvl="1"/>
            <a:r>
              <a:rPr lang="en-US" dirty="0"/>
              <a:t>Architects</a:t>
            </a:r>
          </a:p>
          <a:p>
            <a:pPr lvl="1"/>
            <a:r>
              <a:rPr lang="en-US" dirty="0"/>
              <a:t>Electrical Engineers</a:t>
            </a:r>
          </a:p>
          <a:p>
            <a:pPr lvl="1"/>
            <a:r>
              <a:rPr lang="en-US" dirty="0"/>
              <a:t>Project managers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much training</a:t>
            </a:r>
            <a:br>
              <a:rPr lang="en-US" dirty="0"/>
            </a:br>
            <a:r>
              <a:rPr lang="en-US" dirty="0"/>
              <a:t>do they need first?</a:t>
            </a:r>
          </a:p>
          <a:p>
            <a:r>
              <a:rPr lang="en-US" dirty="0"/>
              <a:t>Will you hire them to create this building if they are fresh out of college?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74" y="1910813"/>
            <a:ext cx="4233288" cy="2385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485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4008</TotalTime>
  <Words>1168</Words>
  <Application>Microsoft Office PowerPoint</Application>
  <PresentationFormat>On-screen Show (4:3)</PresentationFormat>
  <Paragraphs>149</Paragraphs>
  <Slides>40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TIC2002 Intro to SE</vt:lpstr>
      <vt:lpstr>PowerPoint Presentation</vt:lpstr>
      <vt:lpstr>PowerPointLabs add-in for PowerPoint</vt:lpstr>
      <vt:lpstr>TEAMMATE online peer evaluation software</vt:lpstr>
      <vt:lpstr>You are in safe hands!</vt:lpstr>
      <vt:lpstr>TA: Chan Weizhong</vt:lpstr>
      <vt:lpstr>TIC2002 students are diverse in…</vt:lpstr>
      <vt:lpstr>TIC2002 if fairly flexible …</vt:lpstr>
      <vt:lpstr>Construction industry</vt:lpstr>
      <vt:lpstr>Software industry</vt:lpstr>
      <vt:lpstr>Becoming a professional Software Engineer is a long journey!</vt:lpstr>
      <vt:lpstr>TIC2002 is the first step. More to come in other modules …</vt:lpstr>
      <vt:lpstr>Three parallel paths through the module</vt:lpstr>
      <vt:lpstr>Module infrastructure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Materials</vt:lpstr>
      <vt:lpstr>Lectures + Tutorials</vt:lpstr>
      <vt:lpstr>Lectures + Tutorials</vt:lpstr>
      <vt:lpstr>PowerPoint Presentation</vt:lpstr>
      <vt:lpstr>Software Engineering</vt:lpstr>
      <vt:lpstr>PowerPoint Presentation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about coursemology</vt:lpstr>
      <vt:lpstr>PowerPoint Presentation</vt:lpstr>
      <vt:lpstr>What to do in the remaining time …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TE3201 Software Engineering</dc:title>
  <dc:creator>ReviewerX</dc:creator>
  <cp:lastModifiedBy>Damith Chatura Rajapakse</cp:lastModifiedBy>
  <cp:revision>156</cp:revision>
  <dcterms:created xsi:type="dcterms:W3CDTF">2018-01-14T07:22:18Z</dcterms:created>
  <dcterms:modified xsi:type="dcterms:W3CDTF">2022-08-09T07:23:57Z</dcterms:modified>
</cp:coreProperties>
</file>