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7" r:id="rId3"/>
    <p:sldMasterId id="2147483709" r:id="rId4"/>
    <p:sldMasterId id="2147483721" r:id="rId5"/>
  </p:sldMasterIdLst>
  <p:notesMasterIdLst>
    <p:notesMasterId r:id="rId28"/>
  </p:notesMasterIdLst>
  <p:sldIdLst>
    <p:sldId id="256" r:id="rId6"/>
    <p:sldId id="293" r:id="rId7"/>
    <p:sldId id="494" r:id="rId8"/>
    <p:sldId id="454" r:id="rId9"/>
    <p:sldId id="455" r:id="rId10"/>
    <p:sldId id="456" r:id="rId11"/>
    <p:sldId id="457" r:id="rId12"/>
    <p:sldId id="408" r:id="rId13"/>
    <p:sldId id="409" r:id="rId14"/>
    <p:sldId id="458" r:id="rId15"/>
    <p:sldId id="459" r:id="rId16"/>
    <p:sldId id="460" r:id="rId17"/>
    <p:sldId id="461" r:id="rId18"/>
    <p:sldId id="294" r:id="rId19"/>
    <p:sldId id="493" r:id="rId20"/>
    <p:sldId id="496" r:id="rId21"/>
    <p:sldId id="497" r:id="rId22"/>
    <p:sldId id="498" r:id="rId23"/>
    <p:sldId id="499" r:id="rId24"/>
    <p:sldId id="495" r:id="rId25"/>
    <p:sldId id="48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PAKSE, Damith Chatura" initials="D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B0F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4073" autoAdjust="0"/>
  </p:normalViewPr>
  <p:slideViewPr>
    <p:cSldViewPr snapToGrid="0">
      <p:cViewPr varScale="1">
        <p:scale>
          <a:sx n="74" d="100"/>
          <a:sy n="74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10.9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11871 8484 0,'18'0'156,"-1"0"-109,1 0-47,35 0 15,17 0-15,1 0 32,35 0-32,-18 0 15,53 0-15,-17 0 0,-1 0 0,-35 0 16,0 0-16,1 0 15,-36 0 1,-1 0-16,-16 0 16,-1 0-16,0 0 62,1 0-46,-1 0-1,18 0-15,0 0 16,35 0-16,0 0 16,-17 0-16,17 0 15,0 0-15,-35 0 16,17 0-16,-17 0 16,18 0-16,-36 0 15,-17 0-15,35 0 16,-36 0-16,19 0 15,17 0-15,-18 0 16,-17 0-16,17 0 16,0 0-16,0 0 15,18 0-15,0 0 16,0 0-16,0 0 16,0 0-16,0 0 15,0 0-15,0 0 16,0 0-16,0 0 15,-18 18 1,0-18-16,0 0 16,18 0-16,0 0 15,-18 0-15,1 0 16,-1 0-16,-17 0 16,17 0-16,0 0 15,0 0-15,1 0 16,17 0-16,-18 0 0,18 0 15,-18 0-15,0 0 16,1 0-16,17 0 16,-18 0-16,0 0 15,0 0-15,1 0 16,-1 0-16,-17 0 16,17 0-1,-17 0-15,17 18 16,-18-18-16,19 0 15,-19 0-15,1 0 16,0 0-16,17 0 16,-17 0-1,-1 0 1,1 0 0,0 0-16,-1 0 15,18 0-15,-17 0 16,17 0-16,1 0 15,-1 0-15,0 0 16,-17 0-16,35 0 16,-36 0-16,19 0 15,-19 0-15,1 0 16,0 0 453,-1 0-469,1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5.153"/>
    </inkml:context>
    <inkml:brush xml:id="br0">
      <inkml:brushProperty name="width" value="0.15875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18352 1058 2,'-34'-26'25,"6"12"-16,-3 1-8,-3-3 0,-10-2 1,-6 0 0,-8-2 3,-8-1 0,-10-2 1,-8 1 0,-10-4 1,-9 1 2,-14-2-1,-7 1 1,-15-4-1,-7 4-1,-12-4-2,-10 2 2,-13-4-2,-7 3-1,-14-5-1,-8 4-1,-17-2 1,-8-1-1,-15-2 3,-11 1-3,-11 0 0,-9 1 0,-11 1-1,-6 2 1,-9 1-2,-9 2 2,-7 3-2,-6 2 1,-9 1-2,-8 2 2,-8 3-1,-2 0 0,-5 3 0,-7 3 0,-4 2 0,-5 3-1,-3 3 1,-1 2-1,1 6 1,-6 2 0,-2 5 0,-6 4 1,-2 6 0,4 5-1,1 7 0,4 6 0,2 8 1,5 6-2,2 7 1,9 6 0,9 6-1,4 4 1,11 5 0,9 2 0,13 3 0,13 1 0,21 3 1,19 3-1,18 3 0,17 0 0,15 5 0,16 4 0,20 4 1,20 1-1,22 4 1,21 0 0,21 1-1,27-2 1,23 0-1,25-4 1,25-4-1,13-3 1,30-7-2,21-5 0,30-7 2,20-4-1,30-7-1,25-4 1,26-7-1,23-4 1,21-5 0,16-6 0,18-3-1,15-5 1,18-1 0,15-5 0,13-2 1,13-3 0,13-2 0,15 0-1,13-3 2,12 2-1,14-3 1,7 0-1,6 0 0,8 0 1,9-1-1,4-1 0,8-4 0,7-1 0,-5-5 1,10-1-2,11-5 1,3-5 0,-3 0 0,5-8-1,-1-1 1,0-6-1,4-2 1,-11-6-1,-6-9 0,-8-5-1,-2-7 1,-5-6-1,-13-10 0,-8-7 0,-16-6-2,-14-8 3,-17-5 0,-15-8 0,-25-6-1,-24-5 2,-28-4-2,-29-5 2,-35-5 1,-30-2-2,-38-6 0,-35-1 1,-39-2 0,-33 0-1,-40-4 1,-29 0 0,-36-1-1,-31 3 0,-31-1 0,-30 3 0,-27 2-2,-37 2-6,-26 11-30,-42 8-2,-37 7-2,-38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2:54.443"/>
    </inkml:context>
    <inkml:brush xml:id="br0">
      <inkml:brushProperty name="width" value="0.10583" units="cm"/>
      <inkml:brushProperty name="height" value="0.10583" units="cm"/>
      <inkml:brushProperty name="color" value="#E46C0A"/>
      <inkml:brushProperty name="fitToCurve" value="1"/>
    </inkml:brush>
  </inkml:definitions>
  <inkml:trace contextRef="#ctx0" brushRef="#br0">43 1 3,'0'0'9,"0"0"-3,7 3 0,-7-3 0,10 0-1,-10 0-2,12 0 0,-12 0 0,16 0 0,-16 0 1,15 0-2,-15 0 1,16 3-1,-16-3 1,15 0-2,-15 0 0,12 4 0,-12-4 0,10 6-1,-10-6 1,0 0-1,10 13 2,-10-13-1,5 13 0,-5-13 0,0 16 0,0-16 1,0 20-1,-5-11 0,1 3 0,0 0 1,-1 1-1,-1 2 0,0-2 1,1 2-2,0-2 1,0-1-1,1 2 0,1-3 0,3-1 0,-3-1 0,3 1 0,0-10 0,0 18 0,0-18 0,10 13 0,-10-13 0,11 9 0,-11-9 1,17 8-1,-17-8 0,17 4 1,-8-4-1,-9 0 1,15 0-1,-15 0 0,13 0 1,-13 0 1,0 0-1,9 0 0,-9 0 1,0 0-1,0 0 1,0 0-1,0 0 1,0 0-2,0 0 1,0 0-1,-12 3-1,12-3 1,-9 5-1,9-5 0,-11 11 0,11-11 0,-13 19 1,8-7-1,1 3 1,1 1 0,3 3-1,-3-1 1,3 0 1,0-1-1,4 0 0,-1-1 1,1-4-1,-1 1 0,0-2 0,1-2 0,-1 0 0,-3-9 0,4 15 0,-4-15 0,3 13 0,-3-13 1,0 10-1,0-10 1,0 0 0,-10 11 0,10-11-1,-18 7 1,5-4-1,-3-3 0,-3 3-2,-2-3-3,-1 0-8,-2 0-5,-2-6-11,7 6-2</inkml:trace>
  <inkml:trace contextRef="#ctx0" brushRef="#br0" timeOffset="1849">289 376 6,'14'0'7,"-14"0"0,0 0-1,9-4 1,-9 4-2,0 0-1,0 0 1,10-3 0,-10 3 0,0 0 0,0 0-2,0 0 0,0 0-1,0 0 0,0 0-1,0 0-1,0 0 0,0 0 0,0 0 1,0 0-1,0 0 0,9-3 1,-9 3-1,0 0 1,13 0-1,-13 0 3,15 0-3,-5 0 2,1 0 0,2 0-1,0 0 0,2 3 0,-1-3 1,3 0 0,-2-5 0,4 5 0,-1-4 0,3 2 0,2-3 1,2 1 0,1-1-1,2 1 1,3-1-1,1 0-1,3-1 0,1 1 1,-1 0-1,2 0 0,0-1 0,1 0 0,-1 0 1,1 1-2,-1 0 1,2 0-1,-1 0 2,1 0-1,0 1-1,4 0 2,-4 0-2,1 0 1,2 1 0,-1 0-1,-1 3 1,3-4 0,-4 4-1,0-4 1,2 4-1,-1 0 0,-1-4 1,1 4-1,-3 0 0,1 0 1,0 0-1,0 0 0,0-4 0,0 4 1,3 0-1,-3 0 1,4 0-1,-1 0 1,-3 0-1,3 0 0,-2 0 1,-1 0-1,0 0 0,2 0 0,-2 5 1,-1-2-1,0 0 0,2 0 0,0 0 0,1 0 0,-2 2 0,0-2 1,-1 0-1,2 1 0,-2-1 0,-1 2 1,-1-1-1,0 0 0,-1 0 1,1 0-1,-2 0 0,-2 2 1,0-4-1,0 2 0,1 1 2,-2-1-2,-1-1 0,-1 1 2,3-1-2,-3 1 1,2-2-1,-2 1 1,1-3-1,1 6 1,-2-3-1,1 0 0,-1 0 1,1 0-1,-1 0 1,0 1-1,-1 0 0,1 2 1,0-2-1,0 1 0,-1 0 0,1 0 0,0 4 1,-2-4-1,1 3 0,0-2 1,0 2-1,-1 1 1,0-1-1,1 2 0,-3-5 1,4 3-1,-4-1 0,3 1 1,-2-2-1,1 1 0,-2-2 1,-1 1-1,0-1 1,-1 1-1,-2 0 0,-1-2 1,0 1-1,-2-1 1,0 0-1,0 1 1,-2-2-1,1 1 0,-1 2 1,1-4-1,-1 3 0,-1-1 0,0 0 0,0 0 0,-1-1 0,0 1 0,-2 0 0,0-1 0,0 0 0,0 1 0,0-1 0,-1 1 0,0-1 0,1 1 0,-1 0 0,-1 0 0,2 0 0,-1-1 0,-1 1 0,2-1 1,-2 1-1,1 0 0,0 0 0,2 0 0,0 1 0,0-1 0,-1 1 0,1 0 0,1 1 0,1 2 0,0-3 0,1 0 0,2 1 0,-1 1 0,4 1 1,1-1-1,0 1 0,0 0 0,0 1 0,2-1 0,-1 1 0,1 0 1,2 1-1,-1-2 0,3 1 0,0 0 0,0 1 0,2-1 0,1 1 0,1 0 0,0 1 0,0 2 0,3-1 0,1 0 0,3 0 0,0 2 0,1-1 0,0 0 0,3 0 0,0 1 1,4 0-1,-2 1 0,0-1 0,2 0 0,0 2 0,2 0 0,1 2 0,1 2 0,-1 0 0,2 0 0,-1-4 0,1 4-1,-2 0 1,0 0-1,1-4 1,0 1 0,-3 1 0,1-2 0,-1 1 0,3-2 0,-2 3 0,3-3 0,-4 1 0,3 0 1,0-1-1,1 1 0,-1-2 0,0 1 1,1-4-1,0 0 1,0 0-1,2-2 1,1-1 0,3 0 0,1-1 0,1 0 0,1-1-1,2 1 1,0-2 0,1 2 0,-1-2-1,0-1 1,0 0-1,-1-1 2,2-3-2,-3 3 1,-2-3 0,-2 0-1,-3 0 1,-4-5-1,-7 2 1,-1-1 0,-3-2-1,-4 2 1,-2 0 0,-3 0-1,-2-1 1,1 0-1,-3 1 1,0-2-1,0 1 0,0 0 1,-1 0-1,2 1 0,1-1 0,0 2 1,0 3-1,1-6 0,-4 6 0,-2 0 0,-3-3 0,-5 3 1,-3 0-1,-11 0 1,11 0-1,-11 0 0,0 0 1,0 0 0,0 0-1,0 0 0,0 0 1,0 0-1,0 0 1,0 0-1,0 0-1,0 0 0,0 0-2,0 0-3,0 0-5,6-15-12,-6 15-18,17-12 0,-5 1-1</inkml:trace>
  <inkml:trace contextRef="#ctx0" brushRef="#br0" timeOffset="5985">9480 416 10,'0'0'13,"-12"0"1,12 0 1,-13-6 1,13 6-4,-17-11-1,7 1-3,0 4 0,-4-3-2,2 3-3,-2-3 0,0 3 0,-3 1-1,-2 1-1,-1 4-1,0 0 2,-4 0-2,3 3 0,-3 2 0,2 3 1,1 2-1,2 0 0,1 5 0,4-1 0,0 2 0,4 2 1,0 0-1,3 1 1,0 2-1,3 0 0,-1-2 0,5 3-1,-3 0 2,3-1-2,0 3 1,3-1-1,2 5 2,-1-6-1,1 1 1,2 1 0,0 0 0,2-1 0,2-1-1,0 1 1,0-2 0,-1-1 0,0 0-1,-1 1 1,-1-4-1,-2 2 0,-2-2 1,-1-1-1,-3 0 1,0 0-1,-6 0 1,-1 0 0,-4 1 0,0-1 0,-3 1 1,-2 3-2,0-6 2,-1 3-2,0-1 1,2 1-1,-1-5 0,1 4-1,2-5 1,-1 0 0,4 0 0,-2-2 0,1-1 0,2-2 0,0 1 0,9-7 1,-12 7-1,12-7 0,-9 5 0,9-5 1,0 0-1,0 0 0,0 0 0,-9 4 0,9-4 0,0 0 1,0 0-1,0 0 1,0 0-1,0 0 1,0 0 0,0 0-1,0 0 1,0 0 0,0 0-1,0 0 1,0 0-1,0 0 1,0 0-1,0 0 1,0 0-1,0 0 1,0 0-1,0 0 0,0 0 0,0 0 0,0 0 1,0 0-1,0 0 0,0 0 0,0 0 0,0 0 0,0 0 0,0 0 0,10 4 0,-10-4 0,0 0 0,12 8 0,-12-8 0,12 7 0,-12-7 0,18 11 0,-8-4 0,2 1 0,-3 2 0,3 0 0,-2 2 0,3 2 1,-1-2-2,-1 5 2,-1-2-1,2 2 0,-2 1 0,-1 0 0,1 1 0,-2-1 0,-1 3 0,-1 1 0,1-2 0,-4 1 0,3 1 0,-3 0 0,-3 1 1,4 1-1,-4 0 1,0 1-2,0 3 1,-4 0 0,1-1 1,-1 2-1,1 0-1,-2 0 2,1 1-1,1 1 1,0-1-1,0-1 0,0-1 0,0 3 0,3 2 0,-6-1 0,6-2 0,-3 1 1,3 1-2,-4 0 2,4-3-1,0 0 0,-5 1 0,5 0 1,0-1-1,-3 2 1,3-2 0,0-2 0,0 3-1,-3 1 1,3-2 0,0 0-1,-3 2 0,3-1 0,-4 2 0,1 0 0,3 1 0,-4-1 1,1 0-1,0-2 0,3 3 0,-3-5 0,3-3 0,-5 2 0,5 0 0,0 1 0,0-3-1,0 3 1,0-3 0,0 0-1,3-1 1,-3-1-1,5-3 1,-2 0 0,1-2 0,1 1 1,1-2-1,0 1 0,2 2 0,1-1 1,0 0-1,1 1 0,2-4 0,-1 2 1,3 0-1,-1 0 0,2-2 0,-1 0 1,-1-3-1,4 0 1,-1 1 0,3-2 0,-1-2 0,3 1 0,-1-2 1,1-1-1,3 0-1,-2-1 1,-1-3 0,-1 1 0,-4-1-1,-1-2 1,-3-2 0,-2 3 0,-10-3 1,14 0-1,-14 0 0,0 0 1,0 0-1,0 0 1,0 0-1,0 0 0,0 0-1,0 0 0,0 0-2,0 0-4,0 0-22,0 0-12,3-11-1,-8 1-1</inkml:trace>
  <inkml:trace contextRef="#ctx0" brushRef="#br0" timeOffset="9684">5282 810 13,'0'0'9,"-8"-9"-4,8 9 1,0 0-1,0-11 0,0 11 4,0 0 2,0-10-2,0 10 2,0 0-2,0 0-2,0 0 0,0-10-3,0 10-2,0 0-1,0 0 0,0 0 0,5 11 0,-5-11 0,8 12 1,-8-12 1,14 20 0,-3-9 0,5 4 0,0-2-1,5 3 0,2-3 0,2 2 1,0-2-2,3 0 1,-2-2 2,0 1-3,-3-3 0,-4 2 0,-2-2 0,0 0 0,-4-2 0,-3 0 0,-10-7 0,14 12 0,-14-12 1,0 9 0,0-9-1,-11 12 1,-3-4 0,-1 0-1,-9 3 1,-2 0-1,-10 4 0,-3 1-2,-2 0 2,-1 2-2,1-6 2,2 3-2,5-3 2,5-1-2,7-6 1,5-1 0,8-1-1,9-3-1,0 0-3,0 0-8,24-3-25,3 3 0,4-8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33.553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0 24 6,'0'0'7,"0"0"-1,4-9 2,-4 9 0,0 0-2,0 0 2,9-6 0,-9 6-1,0 0 1,13-3-1,-3 3-1,-10 0 1,22 0-2,-8 0 2,7 0-1,1 0-1,7 0-1,-2 0 4,6 0-4,1 0 0,4 0-1,0 0 0,5 0-1,-1 0 3,4 0-3,1 3-1,2 0 1,-2 1-2,4 2 1,-2 0 0,-2 1 0,0 1-1,-1 4 1,-3-1-1,-1 3 0,-4 3 0,0 1 1,-3 4-1,1 1 0,-4 2 0,3 2 1,-3 3-1,-1 2 0,-1 1 0,1 1 0,-3 0 1,-1 2-1,-2-1 0,-1-2 0,-2-1 1,-1-2-1,-2-1 1,-2-1-2,-3-2 2,0-1-1,-2-4 1,0 0-1,-2-5 0,-2-1 0,-2-6 0,-6-9 0,8 13 1,-8-13-1,0 0 0,0 0 1,0 0-2,0 0 0,0 0-1,0 0-4,9 4-6,-9-4-7,0-15-18,0 15-2,9-19-1</inkml:trace>
  <inkml:trace contextRef="#ctx0" brushRef="#br0" timeOffset="820">1117 565 7,'-10'-4'19,"10"4"-14,0 0 0,0-11-1,0 11 3,0 0 2,0 0 0,0 0 1,0 0 0,0 0-1,0 0 0,0 0-1,0 0-3,0 0 0,0 0-2,0 0 0,0 0-2,0 0 1,0 0 0,14 0 0,-14 0 0,17 9 0,-7-5 1,6 3-1,0 0 3,2 1-3,2 0-1,3 2 0,0 1 0,2 1-1,2 0 1,-2 3-1,1-3 1,-1 1-1,-3 0 0,-1 0 0,-1-3 1,-2 1-1,-2-1 0,-1-1 1,-1 0-1,-2-3 1,-3 0-1,1-1 1,-10-5 0,9 5 0,-9-5 0,0 0 1,0 0 1,0 0-1,0 0 1,0 0 0,6-11-1,-6 2 2,5-6-2,-2-3-1,3-7 0,2-4 0,2-5-1,0 0 0,2 0 0,1-1 0,-1 2 0,1 3 0,-2 5-1,-2 2 1,-1 4 0,-2 2 0,-1 4 0,-1 2 0,-4 11 0,6-12 0,-6 12-1,0 0 0,0 0 0,0 0-1,0 0-3,0 0-2,0 0-10,6 19-24,-6-7 0,0 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48.233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2500 0 2,'0'0'2,"0"0"1,0 0-2,0 0 1,0 0-2,0 0 2,0 0-2,0 0 0,0 0 0,0 0 0,0 0 0,0 0 0,0 0-2,0 0 4,0 0-2,0 0 0,0 10 0,0-10 1,0 10 0,0-10-1,0 13 1,0-13 0,-3 16 0,3-16 1,-4 16-1,1-4 2,0-2 1,0 1-1,-2 0 1,1 0-2,0-2 0,0 3 1,1-3-1,3-9 0,-7 19 0,7-19 0,-7 18 0,7-18-1,-8 20 0,8-20 0,-6 19-1,3-10 2,-1 2-1,1-1-1,-1 1 1,-1 1 1,0 0-2,-2 2 1,0 0 0,0 3-1,-2-2 1,0 2 0,0 1-1,-3 1 1,1 0 0,-1 1 1,-1 0-1,-1 2 0,-1 1 0,-1 0 0,0-1 0,0 0 0,-3 2 0,1-4 0,0 3 0,-2 0 1,0-3-1,1 2 0,-2-2 1,1 1-1,1 1-1,-3-1 1,1 0 0,0-3 0,-2 1-1,-1 0 1,-1 1 1,0-2-2,-2-1 1,-1 3 0,-3-1-1,0 2 0,-1 0 1,-2-1-1,1 2 1,-1 0-1,0-1 1,-1 2-1,2 0 1,-1-2-1,1 1 1,-1 2 0,0 0 0,0 0 0,0-1 0,-1 1-1,0-1 2,-1 3-2,-1-1 0,0 1 1,-1 1-1,0-1 0,2 2 1,-1-3 0,0 4 0,1-3-1,1 1 3,-3 2-2,2-1 0,-1 3 0,-1-3 1,-2 3-1,-1 2 1,-2-1 1,-1 2 0,1-2-2,0 1 2,-1-2-1,3 2 0,1-1 0,3 0-1,-1-1 0,3 0 0,3-1 1,1 0-1,1-2 0,3 0 0,2-5 0,2 0 1,4-4 0,4-2-1,0-2 0,4-3 1,3-3-1,8-9 0,-11 12 0,11-12 1,0 0-1,0 0 0,0 0 0,0 0 0,0 0 0,0 0-1,0 0 1,0 0-1,0 0 1,0 0-1,0 0 0,0 0 0,0 0 0,0 0 0,0 0 0,0 0-1,0 0 0,-9 5-1,9-5-1,0 0-1,0 0-1,0 0-4,0 0-2,0 0-11,0 0-9,0 0-4,3-11-2</inkml:trace>
  <inkml:trace contextRef="#ctx0" brushRef="#br0" timeOffset="2978">213 1928 15,'0'0'5,"0"0"-1,3 11 3,-3-11-1,0 16 1,-5-6 2,-1 5-1,-1 1-1,-2 3-2,-3 2 1,-1 6-1,-3-1-2,-2 3 0,0-1-1,2 1 0,-3-1 0,5 0 1,-3-1-2,5-2 3,2-3-3,1-2 1,2 0 0,3-3 0,1-2 0,3 0 0,0-15 1,6 18 1,-6-18 2,21 7-1,-3-7 0,10-7-1,1-5 3,11 0-3,4-4-1,8 1 0,3-2-2,4 3 1,-3 1-2,1 3 1,-1 2-1,-4 4 1,-6 4-1,-3 0 0,-5 0 1,-7 0-1,-4 3 0,-5 0 0,-5 0 0,-2 0 0,-4 2-2,-11-5-2,17 11-10,-17-11-18,12 6-7,0-6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54.753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2 104 8,'0'0'10,"0"0"-5,11 6 0,-11-6 2,12 9-1,-12-9 2,15 14 0,-8-4 0,0 1-1,2 5 0,-1-2-1,2 5 0,0 0-3,1 4 0,2-2-1,-1 3 0,1 0 1,0 1-2,-2-2 0,1 0 2,-3-4-1,-1-1-1,-2-4 1,-1-1-1,-5-13 2,6 14 0,-6-14 3,0 0-2,0 0 1,0 0-1,0 0 3,0 0-3,-11-19-1,7 7 0,-6-7-1,0-2-1,-3-5-1,0-3 1,-2-1-1,1 0 0,0-1 1,-1 0-1,2 1 0,0 3 0,1 2 0,3 0 0,-1 4 1,4 2-2,1 3 1,1 3 0,4 2 0,0 0-1,0 11 1,5-14-1,-5 14 0,19-4 1,-4 6-1,5 5 1,4 0 0,4 6 0,6 0 0,4 3 1,3-2-1,1 2 1,3-4 0,1 0 0,0 0-1,-2-4 1,0-1 0,-1 1 0,-5-3-1,-2 2 1,-4-1-1,-4 1 0,-5 0 0,-2-1 0,-7-1 1,-4 0-1,-10-5-1,13 8-2,-13-8-9,9 10-26,-9-10-1,6-11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4:53.189"/>
    </inkml:context>
    <inkml:brush xml:id="br0">
      <inkml:brushProperty name="width" value="0.10583" units="cm"/>
      <inkml:brushProperty name="height" value="0.10583" units="cm"/>
      <inkml:brushProperty name="color" value="#33CC33"/>
      <inkml:brushProperty name="fitToCurve" value="1"/>
    </inkml:brush>
  </inkml:definitions>
  <inkml:trace contextRef="#ctx0" brushRef="#br0">12676 849 10,'-4'-14'10,"0"-1"-2,4 15 0,-3-12 0,3 12 4,-3-11-2,3 11 0,-5-11 0,5 11-1,0 0-1,-8-14-2,8 14-2,0 0-2,-8-9 0,8 9-1,-9-6 0,9 6-1,-15 0 0,4 5 0,-4-1 0,-4 4 0,-3 1 0,-4 2 0,-5 3 0,-2 2-1,-6 2 2,-3-1-2,-6 2 2,-4 2-2,-3-2 2,-5 2-2,-4-1 2,-5 1-1,-3-3 0,-4 2 0,-6 0 0,-1-2 0,-3-1 0,-2 0 0,-6-1 0,1-2 0,-4 2 0,-3-2 0,-1-2 0,-5 3 0,-4-1-1,-4 2 2,-3-1-2,-5 1 2,-4 1-1,-3-1 0,-3 2 0,-6-1 0,-1 0 2,-1 2-1,-1-4-1,-3 2 2,-1-1-2,-1-1 1,-2-2 1,2-1-2,-3 0 1,-2-3 0,-1-1 0,1-3 0,1 1-1,-3-2 1,-1 1 0,-1-2-1,0 3 1,-3-2-1,2 1 1,-5-1-1,1 0 1,-3-4-1,1 6 1,-3-6-1,1 0 0,0 0 0,-1 3 0,1-3 0,-3 0 0,3 0 0,0 0 0,3 0-1,-1-3 1,2 0 0,-1-3-1,1 1 0,2-3 1,0-1-1,0-2 0,0-2 1,2-5-1,1 0 1,2-6 0,3-1 1,1-4-1,3-4 0,5-1 0,-1-4 0,5 0 1,4-6-1,2 3 0,0-1 0,4 2 1,1-1-1,2-1 0,6 0 1,1 2-1,1-2 1,2-2 1,5-3 0,7 0 0,2-4 1,7 2 1,5-3-1,8 1 0,6-2 0,9 5-1,2-2 1,7 3-1,6 1 0,4 1 0,6 3-1,4 6 0,4 2 0,5 4 0,3 4 0,5 6-1,2 2 0,3 7 0,2 1 0,12 10 0,-15-12 0,15 12-1,-10 0 0,10 0 0,-3 10-1,3-10-3,0 21-7,0-11-22,0 1-4,6 0-2,-6-11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1T14:18:36.865"/>
    </inkml:context>
    <inkml:brush xml:id="br0">
      <inkml:brushProperty name="width" value="0.10583" units="cm"/>
      <inkml:brushProperty name="height" value="0.10583" units="cm"/>
      <inkml:brushProperty name="color" value="#9900FF"/>
      <inkml:brushProperty name="fitToCurve" value="1"/>
    </inkml:brush>
  </inkml:definitions>
  <inkml:trace contextRef="#ctx0" brushRef="#br0">7 21 1,'0'0'12,"0"0"-2,-9-9 2,9 9-4,0 0 2,0 0-2,0 0-3,0 0 0,0 0-1,0 0-2,0 0 1,6-10-2,-6 10 2,12 0-2,-3-3 0,3 3 0,2 0 2,5 0-2,2 5 1,1 0 0,5 1 1,3-1-1,2 3 1,3 1 0,5 0 0,-2-1 0,4 3-1,3-3 0,0 3 1,0-1 0,4 3 0,-2 0 0,5 1-3,-2 5 2,5-1-3,-1 1 3,4 2-3,1 0 2,-2 3-2,3-2 2,0 2 0,-1 1-1,-1 0 1,-1 3 0,-1 0 0,-2 3-1,2 0 1,-1 3 0,-2 2 0,0 1 0,0 1 0,-4 1 0,1 1 0,-4 2 0,0 1 1,-5-2 1,1 2-2,-3 1 1,-1 0-1,-1-3 1,0 4-1,-3-1 0,1 0 1,-2-1-1,1 0 0,0-1 0,-3-1 1,-2-2-1,1-1 0,-2-1 0,0-1-1,-2-1 1,-2-2-1,1-1 1,-1 1-1,-2-2 1,-1 0-1,-1-3 1,-2-1-1,-2 1 1,2-3-1,-5-1 0,2-2 1,-2-1-1,1-2 0,-2-2 0,0-2 0,-1-1 0,-1-2 0,-3 0 0,2-1 0,-2-1 0,-7-10 1,11 15-1,-11-15 0,10 13 0,-10-13 0,8 12 0,-8-12 0,7 10 0,-7-10 1,7 10-1,-7-10 0,6 9 0,-6-9 0,0 0 0,10 12 0,-10-12 0,6 9 0,-6-9 0,5 10 1,-5-10-1,4 9 0,-4-9 0,0 0 0,6 12 0,-6-12 0,0 0 1,0 0-1,0 0 0,5 9 0,-5-9 1,0 0-1,0 0 0,0 0 1,0 0-2,0 0-1,0 0-4,0 0-5,0 0-16,0 0-12,0 0-1,0 0-2</inkml:trace>
  <inkml:trace contextRef="#ctx0" brushRef="#br0" timeOffset="1443">2391 1868 1,'-5'-10'12,"5"10"-1,-8-9 2,8 9-3,0 0 0,0 0-1,-6-10-1,6 10 1,0 0-2,0 0-1,0 0-1,0 0 0,0 0-1,0 0-1,0 0-1,0 0 0,0 0-1,0 0 0,0 0 1,0 0-2,0 0 1,0 0-1,0 0 2,13 5-1,-13-5 1,16 11 0,-5-5-1,0 1 0,3 0 1,0 0-1,1 1 0,3-1 1,1 3-1,0-3 0,2 1 0,0 1-1,1 0 1,-1 0 0,2 1 0,-1-1-1,0 0 0,-1-1 2,-1 2-2,2-3 2,-1 1-2,-2-1 1,2 1-1,-2-2 1,-3 0-1,0 0 0,-4-1 1,0-1-1,-3-1 0,-9-3 1,13 5-1,-13-5 1,0 0 0,11 0 0,-11 0 0,0 0 0,0 0 1,0 0 0,0 0 0,0 0 0,0 0 0,4-8-1,-4 8 0,0-15 0,0 5 0,4-3-1,-4-1 0,5-2 1,-1-4-1,2-1 0,0 0 0,1-1 0,1 1 0,-1 0 0,3 0 1,-3 3-1,1 2 0,-2 3 1,1 2-1,-2 0 1,-5 11-1,6-11 1,-6 11-1,0 0 0,0 0 1,0 0-1,0 0-1,0 0 0,0 0-2,0 0-6,7 9-20,-7-9-10,15 9-1,-15-9-1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41.5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12594 15293 0,'18'0'125,"-1"0"-109,1 0-16,17 0 16,18 0-16,0 0 15,0 0-15,18 0 16,17 0-16,-18 0 15,1 0-15,17 0 16,36 0-16,-54 0 16,36 0-16,-53 0 15,0 0-15,0 0 16,0 0-16,-18 0 16,0 0-16,1 0 15,-19 0-15,36 0 16,-18 0-16,-17 0 15,35 0-15,-35 0 16,17 0-16,0 0 16,0 0-1,1 0-15,-19 0 16,1 0-16,35 0 0,-35 0 16,17 0-1,-18 0 1,1 0-16,0 0 15,17 0-15,-17 0 16,-1 0-16,1 0 16,0 0-16,17 0 15,0 0 1,0 0-16,1 0 16,-1 0-1,0 0 1,0 0-16,1 0 15,-19 0-15,19 0 16,-1 0-16,-17 0 16,-1 0 124,1 0 126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8-28T06:38:44.2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10724 4974 0,'18'0'125,"0"0"-109,-1 0 0,1-17-16,35 17 15,0 0-15,0 0 16,17 0-16,1 0 16,35 0-16,0 0 15,17 0-15,-17 0 16,17 0-16,18 0 15,1 0-15,-37 0 16,-69 0-16,34 0 16,-35 0-16,1 0 15,-1 0-15,0 0 32,1 0-32,-1 0 15,-17 0-15,-1 0 0,1 0 0,17 0 16,18 0-16,-35 0 31,35 0-31,-36 0 16,18 0-16,-17 0 15,17 0-15,1 0 16,-1 0-16,18 0 16,-18 17-16,-17-17 15,17 0-15,18 0 16,-35 0-1,17 0 1,-17 0 0,-1 0 77,1 0 220,-1 0-235,1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1:59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9031 4868 0,'18'0'125,"-1"0"-125,19 0 16,-19 0-1,1 0-15,17 0 16,-17-17-16,0 17 15,17 0-15,0 0 16,18 0-16,0 0 16,-18 0-16,0 0 15,1 0-15,-1 0 16,-17 0-16,35 0 16,-18 0-16,18 0 15,-18 0-15,-17 0 16,17 0-16,-17 0 15,17 0-15,-17 0 16,-1 0 0,1 0-16,17 0 15,0 0-15,18 0 16,-35 0-16,35 0 16,0 0-16,-18 0 15,18 0-15,-18 0 16,18 0-16,0 0 15,-18 0-15,-17 0 16,17 0 0,-17 0-16,17 0 15,-17 0-15,17 0 16,-17 0 0,-1 0-16,1 0 15,0 0-15,-1 0 16,1 0-16,0 0 15,-1 0 1,18 0-16,-17 0 0,0 0 16,-1 0-16,1 0 15,0 0-15,-1 0 16,1 0-16,0 0 16,17 0-16,-18 0 15,1 0-15,0 0 16,-1 0-16,1 0 15,0 0-15,-1 0 63,1 0-47,0 0-1,-1 0-15,1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1.9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8043 5803 0,'18'0'62,"0"0"-62,17 0 16,-17 18 0,17-18-16,0 0 15,0 17 1,18-17-16,-17 0 16,-19 0-16,36 0 15,0 0-15,-18 0 16,-17 0-1,35 0-15,-35 0 16,-1 0-16,1 0 16,17 0-16,-17 0 15,-1 0-15,1 0 16,0 0-16,-1 0 16,19 0-16,-19 0 15,18 0 1,-17 0-16,0 0 15,-1 0-15,19 18 16,-19-18 0,1 0 93,0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3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8026 7655 0,'35'0'156,"36"0"-156,-19 0 16,-16 18-16,-1-18 16,0 0-16,18 0 15,-18 18-15,1-18 16,-1 0-16,0 0 16,-17 0-16,0 0 15,17 0-15,-17 0 16,-1 0-16,18 0 15,-17 0-15,0 0 16,17 0 0,0 0-16,1 0 15,-1 0-15,-18 0 16,1 0-16,0 0 16,-1 0 140,19 0-141,-19 0 1,19 0 0,-19 0-16,1 0 0,-1 0 15,1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5.3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6914 10530 0,'36'0'78,"-19"0"-62,1 0-1,0 0 1,-1 18 0,19-18-16,-19 0 15,1 0-15,-1 0 0,19 0 16,-19 0 0,1 0-16,17 0 0,1 0 15,-19 0-15,19 0 16,-19 0-16,18 0 15,-17 0 1,17 0-16,-17 0 16,17 0-16,1 0 15,-1 0-15,-18 0 16,19 0-16,-19 0 16,1 0-16,0 0 15,17 0-15,0 0 16,0 0-16,18 0 15,18 0 1,0 0-16,-19 0 0,19 0 16,-36 0-16,1 0 15,-1 0-15,0 0 16,0 0-16,-17 0 16,0 0-16,-1 0 15,1 0 1,0 0-16,-1 0 31,18 0 0,-17 0-31,0 0 16,17 0-16,0 0 16,18 18-1,0-18-15,-18 0 16,-17 0-1,0 0 173,17 0-188,0 0 16,18 0-16,0 0 15,-18 0-15,18 0 16,-35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8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14058 11606 0,'18'0'187,"-1"0"-171,1 0-16,0 0 16,17 0-16,-17 0 15,-1 0-15,1 0 16,17 0-16,-17 0 16,0 0-1,-1 0-15,1 0 16,-1 0-1,19 0 110,-1 0-125,0 0 16,18 0-16,-18 0 16,18 0-16,0 0 15,0 0-15,-35 0 16,17 0-16,0 0 16,-17 0-16,0 0 15,17 0-15,-17 0 16,-1 0-16,19 0 15,-1-17-15,0 17 16,-17 0-16,-1 0 16,1 0-16,0 0 15,-1 0-15,1 0 16,0 0 0,-1 0-16,1 0 15,-1 0-15,19 0 16,-19 0-16,36 0 15,-17 0-15,-19 0 16,18 0-16,1 0 16,-1 0-16,-17 0 15,-1 0-15,1 0 16,17 0 0,-17 0-1,17 0-15,-17 0 16,-1 0-16,19 0 15,-1 0-15,-17 0 16,-1 0-16,19 0 16,-19 0-16,1 0 31,-1 0-15,1 0-1,0 0 1,-1 0-16,1 0 15,0 0-15,-1 0 16,1 0 0,0 0-16,-1 0 15,1 0 1,-1 0 0,1 0-16,0 0 15,-1 0-15,1 0 16,17 0-16,-17 0 15,0 0 1,17 0-16,-17 0 0,-1 0 31,1 0 110,-1 0-141,19 0 31,-19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7T11:06:17.407"/>
    </inkml:context>
    <inkml:brush xml:id="br0">
      <inkml:brushProperty name="width" value="0.10583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2408-13 13,'-14'4'26,"14"-4"0,0 0-22,0 0-1,0 0-1,0 12-1,0-12 1,9 13 2,-3-4 0,3 4 1,1 0 0,2 5 1,0-1 0,6 7 2,1 1-1,4 6 1,2-1-2,6 8-1,0-1 1,5 5-2,-2 4 0,4 3-1,1 2 0,1 5-1,-2 3 0,0 7 0,-2 5 0,0 7-1,-2 2 0,-4 5 1,-4 6-1,-2 6 0,-7 7 0,-3 3 1,-14 5 0,0 5-1,-16 4-1,-5 10 1,-12 3 0,-9 6 1,-14 3-1,-10 7 0,-10 1 0,-7 4 1,-9-1 0,-5 1-1,-9 0 0,-3 0-1,-3-4 2,-5 0-1,-4-2 0,-3-2-1,-4-3 1,-4-5 0,1-4 0,0-6 0,-1-6-1,4-10 1,1-11-1,7-7 0,10-11 0,6-8 0,11-12 0,8-11 0,11-9 0,13-10 0,13-8-1,9-10 0,14-8-3,6-15-3,19-2-9,6-15-18,15-7-8,9-5 0,9-7-1</inkml:trace>
  <inkml:trace contextRef="#ctx0" brushRef="#br0" timeOffset="910">434 4745 4,'22'-32'10,"-10"18"0,-3 1 2,0 1 0,-9 12 1,13-18-1,-13 18 1,0 0 0,11-6-1,-11 6-2,-7 16 0,-4-3-4,1 10-1,-7 5 2,-4 8-4,-7 5 0,-1 5 1,-7 3-1,2 4 0,-6-1 0,1 2 0,-3-5 0,8-2-1,-1-3 0,4-4 0,3-5-1,5-4 0,6-9 0,4-3-1,5-5 0,1-2 0,7-12 1,0 12-1,0-12 0,0 0 0,12 6 1,-12-6 0,19 0 0,-3 3 0,2-3-1,3 0 1,5 0 0,4 0 0,5-3 0,3 3 0,4-3 0,3 3 0,1-4 0,1 4 0,1 0 1,0 5-1,-2 0 0,1 2 0,-4 0 0,-1 1 0,-5 1 0,-3-3 0,-5 0 0,-3-2 0,-5 2-1,-5-6 1,-4 2-1,-12-2-2,14 0-4,-14 0-28,0 0-6,3-17-4,2-7-2</inkml:trace>
  <inkml:trace contextRef="#ctx0" brushRef="#br0" timeOffset="3182">3768 2574 23,'16'-29'31,"-11"12"-10,-8 4-9,-8-1-2,-3 8 0,-13-2-1,1 8 2,-13 0-4,-1 14-1,-13 3 1,-1 7-2,-8 7 0,1 9-1,-2 5 0,2 10 0,3 1-1,7 5 1,9-1-2,11 2 2,10-4-3,12-3 0,9-9 0,14-7-1,11-12-1,11-12-5,15-5-6,1-18-15,10-9-12,8-6 1,1-10-5</inkml:trace>
  <inkml:trace contextRef="#ctx0" brushRef="#br0" timeOffset="3528">4187 2513 8,'17'-5'34,"-17"5"1,-6 10 0,-12 5-19,0 13-8,-10 5-3,-1 13 2,-9 3-3,1 8 0,-6 1-1,3 2 0,-2-2-1,6-3 1,0-6-2,8-7 0,2-9 0,8-6-1,3-9 1,6-8 0,9-10 0,0 0 0,0-19-1,11-3 1,3-6-1,4-10 1,4-6-1,6-9 0,2-2 0,4-3-1,4 2 2,2 1-2,3 6 1,0 8 0,-2 8 0,-3 9-1,-1 11 1,-6 8 0,-7 12 0,-5 11 0,-6 11 1,-4 10 0,-5 9 0,-4 9 2,0 8-2,-4 2 1,-2 1-1,2 0-1,-3-6 1,2-6-1,1-7 0,1-9-1,3-7-2,0-12-7,3-5-12,-3-16-17,0 0-1,7-15 0</inkml:trace>
  <inkml:trace contextRef="#ctx0" brushRef="#br0" timeOffset="4070">3945 2933 37,'-40'5'37,"30"-2"1,10-3-1,0-13-30,22 7-4,11-5-2,5-2-4,12 1-12,2-3-20,4-7-1,3 2-1</inkml:trace>
  <inkml:trace contextRef="#ctx0" brushRef="#br0" timeOffset="4280">4813 2618 24,'46'-3'36,"-27"3"-2,-5 4-16,-14-4-5,11 14-3,-14-3-3,-2 10 1,-10 4-3,-1 8-1,-8 5 0,-3 9 0,-7 3-1,0 6 1,-4 1-1,1 2 0,2-7 0,5-1-2,2-9 2,10-4-2,5-9 1,13-6-2,6-9 1,12-6 1,8-8-1,10 0 0,5-6 0,5-3-1,4-1 1,2-2-1,-3 1 0,-1 2 0,-6 0 0,-4 3-1,-4 3-1,-6-1-1,0 4-2,-10-5-8,4 9-17,-4-4-9,-4 0-3,1-4-1</inkml:trace>
  <inkml:trace contextRef="#ctx0" brushRef="#br0" timeOffset="4761">5617 2640 42,'0'0'38,"0"0"-2,0 10 1,-12 1-34,3 7-3,0 6 0,-4 7 0,-2 5 0,-4 7 2,-3 2-1,1 1 2,-3 0-1,4-1 1,-1-3 0,8-2 0,1-7 0,7-3-2,5-7 3,9-4-3,6-6 1,7-3-1,8-7 0,5-3 0,4-5 0,5 0 0,1-4-1,1 0 1,1 0-1,-2-1 1,-2 3-1,-5 0 0,-4 2-1,-5 0 1,-3 5-3,-9-3-3,4 9-8,-21-6-18,16 3-9,-16-3 0,14 0 0</inkml:trace>
  <inkml:trace contextRef="#ctx0" brushRef="#br0" timeOffset="5251">6571 2549 62,'-16'51'41,"-1"-23"-2,-4 2-1,-3 5-37,-1 7-1,-1 6 0,-1 1 0,-3 1 0,0-1 0,2-1 0,3-5 1,5-4-1,2-5 1,5-4-1,6-6 1,7-3 0,7-6 0,9-5 0,6-5 0,8-5 0,7-5-1,7-5 0,7-4-3,3-7-1,7 2-7,-8-9-8,6 1-22,-4 2 1,-5-2-3</inkml:trace>
  <inkml:trace contextRef="#ctx0" brushRef="#br0" timeOffset="5618">6616 2605 54,'0'0'41,"0"0"0,17-8-5,6-4-31,8-1-5,6 1-5,1-6-5,8 7-16,-1 0-13,-8-1-1,-4 4-1</inkml:trace>
  <inkml:trace contextRef="#ctx0" brushRef="#br0" timeOffset="5815">6517 2826 24,'-78'60'40,"54"-39"-3,8-11 2,16-10-24,12-4-9,10-9-2,13-1 0,8-7-1,9-4-3,5-2-3,1-7-10,7 3-22,-3 3-3,-3 0-3,-2 4 1</inkml:trace>
  <inkml:trace contextRef="#ctx0" brushRef="#br0" timeOffset="6063">7584 2591 44,'-11'48'42,"-3"-23"-1,-3 4-4,2 1-30,-8 4-6,1 4 1,0 2 0,0 0 0,1-1 0,4-3-1,1-6 0,4-2-1,3-7-1,3-8-3,6-1-7,0-12-20,0 0-8,7-17-1,-2-4-2</inkml:trace>
  <inkml:trace contextRef="#ctx0" brushRef="#br0" timeOffset="6325">7294 2584 51,'11'3'40,"7"1"0,9-1-3,5 0-31,15 9-4,8 1 0,7 9 2,6 6-2,0 4-1,-5 8 0,-4 3 0,-13 6 0,-14 1 0,-17 3 0,-19 0 0,-20-2 1,-17 1 0,-17-8 0,-11-1 0,-11-7 0,-2-4-1,-1-6 1,3-4-1,9-8-1,9-2 0,11-3-2,9-9-3,21 6-25,8-9-10,13-7-4,9-5-1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9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6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8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1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3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6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21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5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4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24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4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4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40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78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35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72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00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22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7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11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81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78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39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31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23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62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3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69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2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82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5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362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8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02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1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57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2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83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885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3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82" y="2519745"/>
            <a:ext cx="9567042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07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1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69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15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17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3" descr="ipadAppFolder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243840" y="0"/>
            <a:ext cx="1270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5/9/2022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33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10.xml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1.png"/><Relationship Id="rId5" Type="http://schemas.openxmlformats.org/officeDocument/2006/relationships/customXml" Target="../ink/ink9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47.emf"/><Relationship Id="rId3" Type="http://schemas.openxmlformats.org/officeDocument/2006/relationships/image" Target="../media/image24.png"/><Relationship Id="rId7" Type="http://schemas.openxmlformats.org/officeDocument/2006/relationships/customXml" Target="../ink/ink12.xml"/><Relationship Id="rId17" Type="http://schemas.openxmlformats.org/officeDocument/2006/relationships/customXml" Target="../ink/ink15.xml"/><Relationship Id="rId2" Type="http://schemas.openxmlformats.org/officeDocument/2006/relationships/image" Target="../media/image23.png"/><Relationship Id="rId16" Type="http://schemas.openxmlformats.org/officeDocument/2006/relationships/image" Target="../media/image460.emf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8.png"/><Relationship Id="rId19" Type="http://schemas.openxmlformats.org/officeDocument/2006/relationships/customXml" Target="../ink/ink16.xml"/><Relationship Id="rId4" Type="http://schemas.openxmlformats.org/officeDocument/2006/relationships/image" Target="../media/image25.png"/><Relationship Id="rId9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82805"/>
            <a:ext cx="7772400" cy="1517301"/>
          </a:xfrm>
        </p:spPr>
        <p:txBody>
          <a:bodyPr/>
          <a:lstStyle/>
          <a:p>
            <a:r>
              <a:rPr lang="en-US" sz="3200" dirty="0"/>
              <a:t>TIC2002 Software Engineering</a:t>
            </a:r>
            <a:br>
              <a:rPr lang="en-US" sz="4800" dirty="0"/>
            </a:br>
            <a:r>
              <a:rPr lang="en-US" sz="4400" b="1" dirty="0"/>
              <a:t>Lecture 5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366091"/>
            <a:ext cx="6858000" cy="628319"/>
          </a:xfrm>
        </p:spPr>
        <p:txBody>
          <a:bodyPr/>
          <a:lstStyle/>
          <a:p>
            <a:r>
              <a:rPr lang="en-US" dirty="0"/>
              <a:t>AY2022/23 Semester 1</a:t>
            </a:r>
          </a:p>
        </p:txBody>
      </p:sp>
    </p:spTree>
    <p:extLst>
      <p:ext uri="{BB962C8B-B14F-4D97-AF65-F5344CB8AC3E}">
        <p14:creationId xmlns:p14="http://schemas.microsoft.com/office/powerpoint/2010/main" val="7665518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9" t="16377" r="3978" b="5146"/>
          <a:stretch/>
        </p:blipFill>
        <p:spPr>
          <a:xfrm>
            <a:off x="2089608" y="914400"/>
            <a:ext cx="8067706" cy="57503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27522"/>
          </a:xfrm>
          <a:noFill/>
          <a:effectLst/>
        </p:spPr>
        <p:txBody>
          <a:bodyPr anchor="ctr"/>
          <a:lstStyle/>
          <a:p>
            <a:pPr algn="ctr"/>
            <a:r>
              <a:rPr lang="en-US" dirty="0"/>
              <a:t>Use the IDE Debugger</a:t>
            </a:r>
          </a:p>
        </p:txBody>
      </p:sp>
    </p:spTree>
    <p:extLst>
      <p:ext uri="{BB962C8B-B14F-4D97-AF65-F5344CB8AC3E}">
        <p14:creationId xmlns:p14="http://schemas.microsoft.com/office/powerpoint/2010/main" val="29680095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rot="10800000" flipV="1">
            <a:off x="8244840" y="335280"/>
            <a:ext cx="2423160" cy="16916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161" y="5029201"/>
            <a:ext cx="7346732" cy="132802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endParaRPr 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/>
              </a:rPr>
              <a:t>[undesirable side effects of modifications]</a:t>
            </a:r>
            <a:endParaRPr lang="en-SG" sz="24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756596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Bug fix → break other code?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7586" y="4945117"/>
            <a:ext cx="7283669" cy="9774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6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rPr>
              <a:t>REGRESSIONS</a:t>
            </a:r>
            <a:endParaRPr lang="en-SG" sz="6600" b="1" dirty="0">
              <a:ln w="28575">
                <a:solidFill>
                  <a:srgbClr val="C00000"/>
                </a:solidFill>
              </a:ln>
              <a:solidFill>
                <a:srgbClr val="FFFF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ckwell Extra Bold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080260" y="861060"/>
            <a:ext cx="1661160" cy="97536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411514" y="608286"/>
            <a:ext cx="2144110" cy="9275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1564992" y="-322143"/>
            <a:ext cx="1161393" cy="644284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dcsdcr\AppData\Local\Microsoft\Windows\Temporary Internet Files\Content.IE5\R75RNP6F\MC9002302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989920">
            <a:off x="5876052" y="560244"/>
            <a:ext cx="1265442" cy="1148243"/>
          </a:xfrm>
          <a:prstGeom prst="rect">
            <a:avLst/>
          </a:prstGeom>
          <a:noFill/>
        </p:spPr>
      </p:pic>
      <p:pic>
        <p:nvPicPr>
          <p:cNvPr id="25" name="Picture 3" descr="C:\Users\dcsdcr\AppData\Local\Microsoft\Windows\Temporary Internet Files\Content.IE5\6UOZXOE4\MC9004417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895846">
            <a:off x="2334768" y="864495"/>
            <a:ext cx="1372631" cy="1372631"/>
          </a:xfrm>
          <a:prstGeom prst="rect">
            <a:avLst/>
          </a:prstGeom>
          <a:noFill/>
        </p:spPr>
      </p:pic>
      <p:pic>
        <p:nvPicPr>
          <p:cNvPr id="26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06643">
            <a:off x="8633556" y="585963"/>
            <a:ext cx="1324612" cy="129771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17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2938463"/>
              <a:ext cx="2843212" cy="1962150"/>
            </p14:xfrm>
          </p:contentPart>
        </mc:Choice>
        <mc:Fallback xmlns="">
          <p:pic>
            <p:nvPicPr>
              <p:cNvPr id="2017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5236" y="2929125"/>
                <a:ext cx="2881006" cy="1980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17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3438" y="1598613"/>
              <a:ext cx="7072312" cy="1422400"/>
            </p14:xfrm>
          </p:contentPart>
        </mc:Choice>
        <mc:Fallback xmlns="">
          <p:pic>
            <p:nvPicPr>
              <p:cNvPr id="2017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4999" y="1589250"/>
                <a:ext cx="7129190" cy="144112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/>
          <p:cNvSpPr txBox="1"/>
          <p:nvPr/>
        </p:nvSpPr>
        <p:spPr>
          <a:xfrm>
            <a:off x="1936804" y="4299589"/>
            <a:ext cx="408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/>
              </a:rPr>
              <a:t>How to prevent?</a:t>
            </a:r>
            <a:endParaRPr lang="en-SG" sz="3600" b="1" dirty="0">
              <a:solidFill>
                <a:srgbClr val="0070C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101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5871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4343400" y="487680"/>
            <a:ext cx="3200400" cy="1691640"/>
            <a:chOff x="2819400" y="487680"/>
            <a:chExt cx="3200400" cy="169164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Calibri" panose="020F0502020204030204"/>
                </a:rPr>
                <a:t>TEST CASE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-1143000"/>
            <a:ext cx="8229600" cy="1143000"/>
          </a:xfrm>
        </p:spPr>
        <p:txBody>
          <a:bodyPr/>
          <a:lstStyle/>
          <a:p>
            <a:endParaRPr lang="en-SG"/>
          </a:p>
        </p:txBody>
      </p:sp>
      <p:sp>
        <p:nvSpPr>
          <p:cNvPr id="5" name="Cube 4"/>
          <p:cNvSpPr/>
          <p:nvPr/>
        </p:nvSpPr>
        <p:spPr>
          <a:xfrm>
            <a:off x="3611880" y="2682240"/>
            <a:ext cx="1767840" cy="1371600"/>
          </a:xfrm>
          <a:prstGeom prst="cube">
            <a:avLst>
              <a:gd name="adj" fmla="val 14412"/>
            </a:avLst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Software Under Test </a:t>
            </a:r>
            <a:r>
              <a:rPr lang="en-US" sz="2400" b="1" dirty="0">
                <a:solidFill>
                  <a:srgbClr val="FFFF00"/>
                </a:solidFill>
                <a:latin typeface="Calibri" panose="020F0502020204030204"/>
              </a:rPr>
              <a:t>(SUT)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762" y="890351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test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162" y="2825831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actual output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25440" y="3352802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920831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expected output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7288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Compare</a:t>
            </a:r>
            <a:endParaRPr lang="en-SG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Down Arrow 38"/>
          <p:cNvSpPr/>
          <p:nvPr/>
        </p:nvSpPr>
        <p:spPr>
          <a:xfrm rot="1024353">
            <a:off x="9096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Locate bug</a:t>
            </a:r>
            <a:endParaRPr lang="en-SG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Down Arrow 40"/>
          <p:cNvSpPr/>
          <p:nvPr/>
        </p:nvSpPr>
        <p:spPr>
          <a:xfrm rot="7338608">
            <a:off x="6283163" y="3888610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modify</a:t>
            </a:r>
            <a:endParaRPr lang="en-SG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225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28406" y="1929052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74520" y="290668"/>
            <a:ext cx="2072640" cy="1158240"/>
            <a:chOff x="350520" y="290668"/>
            <a:chExt cx="2072640" cy="1158240"/>
          </a:xfrm>
        </p:grpSpPr>
        <p:grpSp>
          <p:nvGrpSpPr>
            <p:cNvPr id="65" name="Group 64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ound Same Side Corner Rectangle 57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Round Same Side Corner Rectangle 58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Round Same Side Corner Rectangle 59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Round Same Side Corner Rectangle 62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rPr>
                <a:t>     cases</a:t>
              </a:r>
            </a:p>
          </p:txBody>
        </p:sp>
      </p:grpSp>
      <p:sp>
        <p:nvSpPr>
          <p:cNvPr id="67" name="Down Arrow 66"/>
          <p:cNvSpPr/>
          <p:nvPr/>
        </p:nvSpPr>
        <p:spPr>
          <a:xfrm rot="19285858">
            <a:off x="2234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Regression testing</a:t>
            </a:r>
            <a:endParaRPr lang="en-SG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610600" y="1737360"/>
            <a:ext cx="1752600" cy="1371600"/>
            <a:chOff x="7086600" y="1737360"/>
            <a:chExt cx="1752600" cy="1371600"/>
          </a:xfrm>
        </p:grpSpPr>
        <p:sp>
          <p:nvSpPr>
            <p:cNvPr id="54" name="Rounded Rectangle 53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defRPr/>
              </a:pPr>
              <a:endParaRPr lang="en-SG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mismatch = </a:t>
              </a:r>
            </a:p>
          </p:txBody>
        </p:sp>
        <p:pic>
          <p:nvPicPr>
            <p:cNvPr id="68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7833360" y="5059680"/>
            <a:ext cx="1859280" cy="1386840"/>
            <a:chOff x="6309360" y="5059680"/>
            <a:chExt cx="1859280" cy="1386840"/>
          </a:xfrm>
        </p:grpSpPr>
        <p:sp>
          <p:nvSpPr>
            <p:cNvPr id="13" name="Cube 12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  <a:defRPr/>
              </a:pPr>
              <a:endParaRPr lang="en-US"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bug located!</a:t>
              </a:r>
            </a:p>
          </p:txBody>
        </p:sp>
        <p:pic>
          <p:nvPicPr>
            <p:cNvPr id="69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  <p:sp>
        <p:nvSpPr>
          <p:cNvPr id="43" name="TextBox 8"/>
          <p:cNvSpPr txBox="1"/>
          <p:nvPr/>
        </p:nvSpPr>
        <p:spPr>
          <a:xfrm>
            <a:off x="1776282" y="4293598"/>
            <a:ext cx="3997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Calibri" panose="020F0502020204030204"/>
              </a:rPr>
              <a:t>… is the re-running of existing tests to detect regressions.</a:t>
            </a:r>
            <a:endParaRPr lang="en-SG" sz="2800" dirty="0">
              <a:solidFill>
                <a:srgbClr val="0070C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3317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Automate testing (for Text UIs)</a:t>
            </a:r>
            <a:endParaRPr lang="en-SG" dirty="0"/>
          </a:p>
        </p:txBody>
      </p:sp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20" y="1646964"/>
            <a:ext cx="3836194" cy="2846209"/>
          </a:xfrm>
          <a:prstGeom prst="roundRect">
            <a:avLst>
              <a:gd name="adj" fmla="val 5623"/>
            </a:avLst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854" name="Picture 6"/>
          <p:cNvPicPr>
            <a:picLocks noChangeAspect="1" noChangeArrowheads="1"/>
          </p:cNvPicPr>
          <p:nvPr/>
        </p:nvPicPr>
        <p:blipFill>
          <a:blip r:embed="rId3" cstate="print"/>
          <a:srcRect b="64256"/>
          <a:stretch>
            <a:fillRect/>
          </a:stretch>
        </p:blipFill>
        <p:spPr bwMode="auto">
          <a:xfrm>
            <a:off x="5749159" y="1667828"/>
            <a:ext cx="4705481" cy="2826961"/>
          </a:xfrm>
          <a:prstGeom prst="roundRect">
            <a:avLst>
              <a:gd name="adj" fmla="val 4874"/>
            </a:avLst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661160" y="4659232"/>
            <a:ext cx="8786123" cy="1631216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C:\java </a:t>
            </a:r>
            <a:r>
              <a:rPr lang="en-US" sz="20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MinesweeperTextUI</a:t>
            </a:r>
            <a: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b="1" dirty="0">
              <a:solidFill>
                <a:srgbClr val="33CC33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b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FC </a:t>
            </a:r>
            <a:r>
              <a:rPr lang="en-US" sz="2000" b="1" dirty="0">
                <a:solidFill>
                  <a:srgbClr val="33CC33"/>
                </a:solidFill>
                <a:latin typeface="Consolas" pitchFamily="49" charset="0"/>
                <a:cs typeface="Consolas" pitchFamily="49" charset="0"/>
              </a:rPr>
              <a:t>actual.txt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expected.txt</a:t>
            </a:r>
          </a:p>
          <a:p>
            <a:pPr>
              <a:defRPr/>
            </a:pPr>
            <a:r>
              <a:rPr lang="en-SG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Comparing files actual.txt and expected.txt</a:t>
            </a:r>
          </a:p>
          <a:p>
            <a:pPr>
              <a:defRPr/>
            </a:pPr>
            <a:r>
              <a:rPr lang="en-SG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FC: </a:t>
            </a:r>
            <a:r>
              <a:rPr lang="en-SG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no differences encountered</a:t>
            </a:r>
          </a:p>
        </p:txBody>
      </p:sp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4" cstate="print"/>
          <a:srcRect r="40518" b="50199"/>
          <a:stretch>
            <a:fillRect/>
          </a:stretch>
        </p:blipFill>
        <p:spPr bwMode="auto">
          <a:xfrm>
            <a:off x="8477583" y="5115148"/>
            <a:ext cx="2900544" cy="2625355"/>
          </a:xfrm>
          <a:prstGeom prst="roundRect">
            <a:avLst>
              <a:gd name="adj" fmla="val 3969"/>
            </a:avLst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3014" y="2701925"/>
              <a:ext cx="3419475" cy="1301750"/>
            </p14:xfrm>
          </p:contentPart>
        </mc:Choice>
        <mc:Fallback xmlns="">
          <p:pic>
            <p:nvPicPr>
              <p:cNvPr id="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3967" y="2682850"/>
                <a:ext cx="3457210" cy="1339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23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6789" y="4810126"/>
              <a:ext cx="612775" cy="277813"/>
            </p14:xfrm>
          </p:contentPart>
        </mc:Choice>
        <mc:Fallback xmlns="">
          <p:pic>
            <p:nvPicPr>
              <p:cNvPr id="4423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7819" y="4791176"/>
                <a:ext cx="650358" cy="31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23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0263" y="4502150"/>
              <a:ext cx="900112" cy="871538"/>
            </p14:xfrm>
          </p:contentPart>
        </mc:Choice>
        <mc:Fallback xmlns="">
          <p:pic>
            <p:nvPicPr>
              <p:cNvPr id="4423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91196" y="4483070"/>
                <a:ext cx="937886" cy="909337"/>
              </a:xfrm>
              <a:prstGeom prst="rect">
                <a:avLst/>
              </a:prstGeom>
            </p:spPr>
          </p:pic>
        </mc:Fallback>
      </mc:AlternateContent>
      <p:grpSp>
        <p:nvGrpSpPr>
          <p:cNvPr id="442379" name="Group 11"/>
          <p:cNvGrpSpPr>
            <a:grpSpLocks/>
          </p:cNvGrpSpPr>
          <p:nvPr/>
        </p:nvGrpSpPr>
        <p:grpSpPr bwMode="auto">
          <a:xfrm>
            <a:off x="3838576" y="5568951"/>
            <a:ext cx="4568825" cy="549275"/>
            <a:chOff x="1458" y="3508"/>
            <a:chExt cx="2878" cy="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2375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58" y="3508"/>
                <a:ext cx="177" cy="104"/>
              </p14:xfrm>
            </p:contentPart>
          </mc:Choice>
          <mc:Fallback xmlns="">
            <p:pic>
              <p:nvPicPr>
                <p:cNvPr id="442375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55" y="3501"/>
                  <a:ext cx="184" cy="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2376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65" y="3510"/>
                <a:ext cx="2871" cy="344"/>
              </p14:xfrm>
            </p:contentPart>
          </mc:Choice>
          <mc:Fallback xmlns="">
            <p:pic>
              <p:nvPicPr>
                <p:cNvPr id="442376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58" y="3502"/>
                  <a:ext cx="2880" cy="3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23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6764" y="4000501"/>
              <a:ext cx="1089025" cy="741363"/>
            </p14:xfrm>
          </p:contentPart>
        </mc:Choice>
        <mc:Fallback xmlns="">
          <p:pic>
            <p:nvPicPr>
              <p:cNvPr id="4423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57721" y="3981446"/>
                <a:ext cx="1126751" cy="7791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5348081" y="4659232"/>
            <a:ext cx="3575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&lt;input.txt </a:t>
            </a:r>
            <a:r>
              <a:rPr lang="en-US" sz="2000" b="1" dirty="0">
                <a:solidFill>
                  <a:srgbClr val="33CC33"/>
                </a:solidFill>
                <a:latin typeface="Consolas" pitchFamily="49" charset="0"/>
                <a:cs typeface="Consolas" pitchFamily="49" charset="0"/>
              </a:rPr>
              <a:t>&gt;actual.txt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0966" y="5274785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C:\ 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74141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week’s topics</a:t>
            </a:r>
          </a:p>
        </p:txBody>
      </p:sp>
    </p:spTree>
    <p:extLst>
      <p:ext uri="{BB962C8B-B14F-4D97-AF65-F5344CB8AC3E}">
        <p14:creationId xmlns:p14="http://schemas.microsoft.com/office/powerpoint/2010/main" val="42094735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91705-612D-4010-8E23-7A8AC64C2B7A}"/>
              </a:ext>
            </a:extLst>
          </p:cNvPr>
          <p:cNvSpPr/>
          <p:nvPr/>
        </p:nvSpPr>
        <p:spPr>
          <a:xfrm>
            <a:off x="2207623" y="1410789"/>
            <a:ext cx="3888377" cy="3265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61D327-5FBA-41B4-B7A8-D566F72BB1BF}"/>
              </a:ext>
            </a:extLst>
          </p:cNvPr>
          <p:cNvSpPr txBox="1">
            <a:spLocks/>
          </p:cNvSpPr>
          <p:nvPr/>
        </p:nvSpPr>
        <p:spPr>
          <a:xfrm>
            <a:off x="6631578" y="1109841"/>
            <a:ext cx="4262845" cy="1255037"/>
          </a:xfrm>
          <a:prstGeom prst="wedgeRoundRectCallout">
            <a:avLst>
              <a:gd name="adj1" fmla="val -61279"/>
              <a:gd name="adj2" fmla="val -1460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We are given an Animal object.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But we know it is actually a Cat.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How can we start treating it as a Cat?</a:t>
            </a:r>
          </a:p>
        </p:txBody>
      </p:sp>
    </p:spTree>
    <p:extLst>
      <p:ext uri="{BB962C8B-B14F-4D97-AF65-F5344CB8AC3E}">
        <p14:creationId xmlns:p14="http://schemas.microsoft.com/office/powerpoint/2010/main" val="696998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91705-612D-4010-8E23-7A8AC64C2B7A}"/>
              </a:ext>
            </a:extLst>
          </p:cNvPr>
          <p:cNvSpPr/>
          <p:nvPr/>
        </p:nvSpPr>
        <p:spPr>
          <a:xfrm>
            <a:off x="2207623" y="1802680"/>
            <a:ext cx="3888377" cy="352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61D327-5FBA-41B4-B7A8-D566F72BB1BF}"/>
              </a:ext>
            </a:extLst>
          </p:cNvPr>
          <p:cNvSpPr txBox="1">
            <a:spLocks/>
          </p:cNvSpPr>
          <p:nvPr/>
        </p:nvSpPr>
        <p:spPr>
          <a:xfrm>
            <a:off x="6644640" y="1737112"/>
            <a:ext cx="4262845" cy="836520"/>
          </a:xfrm>
          <a:prstGeom prst="wedgeRoundRectCallout">
            <a:avLst>
              <a:gd name="adj1" fmla="val -61279"/>
              <a:gd name="adj2" fmla="val -1460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Does it even make sense to define a speak() method in the Animal class?</a:t>
            </a:r>
          </a:p>
        </p:txBody>
      </p:sp>
    </p:spTree>
    <p:extLst>
      <p:ext uri="{BB962C8B-B14F-4D97-AF65-F5344CB8AC3E}">
        <p14:creationId xmlns:p14="http://schemas.microsoft.com/office/powerpoint/2010/main" val="37565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91705-612D-4010-8E23-7A8AC64C2B7A}"/>
              </a:ext>
            </a:extLst>
          </p:cNvPr>
          <p:cNvSpPr/>
          <p:nvPr/>
        </p:nvSpPr>
        <p:spPr>
          <a:xfrm>
            <a:off x="2207623" y="2181506"/>
            <a:ext cx="3888377" cy="352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61D327-5FBA-41B4-B7A8-D566F72BB1BF}"/>
              </a:ext>
            </a:extLst>
          </p:cNvPr>
          <p:cNvSpPr txBox="1">
            <a:spLocks/>
          </p:cNvSpPr>
          <p:nvPr/>
        </p:nvSpPr>
        <p:spPr>
          <a:xfrm>
            <a:off x="6644640" y="2115938"/>
            <a:ext cx="4262845" cy="836520"/>
          </a:xfrm>
          <a:prstGeom prst="wedgeRoundRectCallout">
            <a:avLst>
              <a:gd name="adj1" fmla="val -61279"/>
              <a:gd name="adj2" fmla="val -1460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What if </a:t>
            </a:r>
            <a:r>
              <a:rPr lang="en-US" sz="2000" i="1" dirty="0">
                <a:solidFill>
                  <a:schemeClr val="bg1"/>
                </a:solidFill>
              </a:rPr>
              <a:t>all</a:t>
            </a:r>
            <a:r>
              <a:rPr lang="en-US" sz="2000" dirty="0">
                <a:solidFill>
                  <a:schemeClr val="bg1"/>
                </a:solidFill>
              </a:rPr>
              <a:t> methods in the parent class are like the speak method?</a:t>
            </a:r>
          </a:p>
        </p:txBody>
      </p:sp>
    </p:spTree>
    <p:extLst>
      <p:ext uri="{BB962C8B-B14F-4D97-AF65-F5344CB8AC3E}">
        <p14:creationId xmlns:p14="http://schemas.microsoft.com/office/powerpoint/2010/main" val="728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91705-612D-4010-8E23-7A8AC64C2B7A}"/>
              </a:ext>
            </a:extLst>
          </p:cNvPr>
          <p:cNvSpPr/>
          <p:nvPr/>
        </p:nvSpPr>
        <p:spPr>
          <a:xfrm>
            <a:off x="2207623" y="2599513"/>
            <a:ext cx="3888377" cy="352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61D327-5FBA-41B4-B7A8-D566F72BB1BF}"/>
              </a:ext>
            </a:extLst>
          </p:cNvPr>
          <p:cNvSpPr txBox="1">
            <a:spLocks/>
          </p:cNvSpPr>
          <p:nvPr/>
        </p:nvSpPr>
        <p:spPr>
          <a:xfrm>
            <a:off x="6422572" y="2599513"/>
            <a:ext cx="2290354" cy="561952"/>
          </a:xfrm>
          <a:prstGeom prst="wedgeRoundRectCallout">
            <a:avLst>
              <a:gd name="adj1" fmla="val -61279"/>
              <a:gd name="adj2" fmla="val -1460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… in the OOP way</a:t>
            </a:r>
          </a:p>
        </p:txBody>
      </p:sp>
    </p:spTree>
    <p:extLst>
      <p:ext uri="{BB962C8B-B14F-4D97-AF65-F5344CB8AC3E}">
        <p14:creationId xmlns:p14="http://schemas.microsoft.com/office/powerpoint/2010/main" val="32581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A91705-612D-4010-8E23-7A8AC64C2B7A}"/>
              </a:ext>
            </a:extLst>
          </p:cNvPr>
          <p:cNvSpPr/>
          <p:nvPr/>
        </p:nvSpPr>
        <p:spPr>
          <a:xfrm>
            <a:off x="2207623" y="3043654"/>
            <a:ext cx="3888377" cy="352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61D327-5FBA-41B4-B7A8-D566F72BB1BF}"/>
              </a:ext>
            </a:extLst>
          </p:cNvPr>
          <p:cNvSpPr txBox="1">
            <a:spLocks/>
          </p:cNvSpPr>
          <p:nvPr/>
        </p:nvSpPr>
        <p:spPr>
          <a:xfrm>
            <a:off x="6531558" y="2971804"/>
            <a:ext cx="3335382" cy="914392"/>
          </a:xfrm>
          <a:prstGeom prst="wedgeRoundRectCallout">
            <a:avLst>
              <a:gd name="adj1" fmla="val -61279"/>
              <a:gd name="adj2" fmla="val -1460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Systematically improving the code quality as you go</a:t>
            </a:r>
          </a:p>
        </p:txBody>
      </p:sp>
    </p:spTree>
    <p:extLst>
      <p:ext uri="{BB962C8B-B14F-4D97-AF65-F5344CB8AC3E}">
        <p14:creationId xmlns:p14="http://schemas.microsoft.com/office/powerpoint/2010/main" val="5863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7319788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5" y="330567"/>
            <a:ext cx="8200000" cy="328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26" r="1845"/>
          <a:stretch/>
        </p:blipFill>
        <p:spPr>
          <a:xfrm>
            <a:off x="3025254" y="3806890"/>
            <a:ext cx="7652079" cy="54633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A797CF-344B-40F4-95EA-D036B8712E78}"/>
              </a:ext>
            </a:extLst>
          </p:cNvPr>
          <p:cNvSpPr/>
          <p:nvPr/>
        </p:nvSpPr>
        <p:spPr>
          <a:xfrm>
            <a:off x="6701246" y="2233757"/>
            <a:ext cx="3888377" cy="352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1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650" y="331585"/>
            <a:ext cx="7886700" cy="665652"/>
          </a:xfrm>
        </p:spPr>
        <p:txBody>
          <a:bodyPr>
            <a:normAutofit fontScale="90000"/>
          </a:bodyPr>
          <a:lstStyle/>
          <a:p>
            <a:r>
              <a:rPr lang="en-US" dirty="0"/>
              <a:t>For the remaining time, as usual,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2650" y="1238597"/>
            <a:ext cx="7886700" cy="4556413"/>
          </a:xfrm>
        </p:spPr>
        <p:txBody>
          <a:bodyPr>
            <a:normAutofit/>
          </a:bodyPr>
          <a:lstStyle/>
          <a:p>
            <a:r>
              <a:rPr lang="en-US" dirty="0"/>
              <a:t>Try to finish the weekly tasks for this week</a:t>
            </a:r>
          </a:p>
          <a:p>
            <a:r>
              <a:rPr lang="en-US" dirty="0"/>
              <a:t>Ask for our help if you encounter problems or need guidance</a:t>
            </a:r>
          </a:p>
        </p:txBody>
      </p:sp>
    </p:spTree>
    <p:extLst>
      <p:ext uri="{BB962C8B-B14F-4D97-AF65-F5344CB8AC3E}">
        <p14:creationId xmlns:p14="http://schemas.microsoft.com/office/powerpoint/2010/main" val="34103365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4035-F4B6-44E4-A25D-F4F54E4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6030-70E6-4588-ADDA-8E577ADB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Polymorphism</a:t>
            </a:r>
            <a:endParaRPr lang="en-SG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A288F20-7A78-4172-BA62-9EF6F0972FF5}"/>
              </a:ext>
            </a:extLst>
          </p:cNvPr>
          <p:cNvSpPr/>
          <p:nvPr/>
        </p:nvSpPr>
        <p:spPr>
          <a:xfrm>
            <a:off x="3394365" y="2912919"/>
            <a:ext cx="363681" cy="363681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01FDF8D-04E8-43AF-9A5D-FC70B2A9C239}"/>
              </a:ext>
            </a:extLst>
          </p:cNvPr>
          <p:cNvSpPr/>
          <p:nvPr/>
        </p:nvSpPr>
        <p:spPr>
          <a:xfrm>
            <a:off x="3778827" y="3429000"/>
            <a:ext cx="363681" cy="363681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679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8860" y="766732"/>
            <a:ext cx="5334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endParaRPr lang="en-SG" dirty="0">
              <a:solidFill>
                <a:prstClr val="black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2229897" y="1884703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9897" y="3378223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60202" y="2304408"/>
            <a:ext cx="396044" cy="1080164"/>
            <a:chOff x="1116105" y="1008101"/>
            <a:chExt cx="396044" cy="2384137"/>
          </a:xfrm>
        </p:grpSpPr>
        <p:sp>
          <p:nvSpPr>
            <p:cNvPr id="14" name="Isosceles Triangle 24"/>
            <p:cNvSpPr/>
            <p:nvPr/>
          </p:nvSpPr>
          <p:spPr>
            <a:xfrm>
              <a:off x="1116105" y="1008101"/>
              <a:ext cx="396044" cy="702357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Elbow Connector 32"/>
            <p:cNvCxnSpPr>
              <a:stCxn id="14" idx="3"/>
              <a:endCxn id="19" idx="0"/>
            </p:cNvCxnSpPr>
            <p:nvPr/>
          </p:nvCxnSpPr>
          <p:spPr>
            <a:xfrm rot="5400000">
              <a:off x="480245" y="2552005"/>
              <a:ext cx="1667766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941618" y="4957821"/>
            <a:ext cx="5334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SG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SG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SG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grpSp>
        <p:nvGrpSpPr>
          <p:cNvPr id="34" name="Group 12"/>
          <p:cNvGrpSpPr/>
          <p:nvPr/>
        </p:nvGrpSpPr>
        <p:grpSpPr>
          <a:xfrm>
            <a:off x="6437643" y="150263"/>
            <a:ext cx="4053826" cy="792088"/>
            <a:chOff x="2961367" y="5509313"/>
            <a:chExt cx="6310989" cy="1144404"/>
          </a:xfrm>
        </p:grpSpPr>
        <p:sp>
          <p:nvSpPr>
            <p:cNvPr id="35" name="TextBox 34"/>
            <p:cNvSpPr txBox="1"/>
            <p:nvPr/>
          </p:nvSpPr>
          <p:spPr>
            <a:xfrm>
              <a:off x="2961369" y="5525308"/>
              <a:ext cx="6310987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  <a:p>
              <a:pPr algn="ctr">
                <a:defRPr/>
              </a:pPr>
              <a:endParaRPr lang="en-SG" sz="20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2961367" y="5509313"/>
              <a:ext cx="6310988" cy="977462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36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Inheritance</a:t>
              </a:r>
              <a:endParaRPr lang="en-SG" sz="3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41618" y="2857082"/>
            <a:ext cx="5334000" cy="2031325"/>
            <a:chOff x="2417618" y="2857081"/>
            <a:chExt cx="5334000" cy="2031325"/>
          </a:xfrm>
        </p:grpSpPr>
        <p:sp>
          <p:nvSpPr>
            <p:cNvPr id="26" name="TextBox 25"/>
            <p:cNvSpPr txBox="1"/>
            <p:nvPr/>
          </p:nvSpPr>
          <p:spPr>
            <a:xfrm>
              <a:off x="2417618" y="2857081"/>
              <a:ext cx="533400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Student </a:t>
              </a: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extends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Person{</a:t>
              </a:r>
            </a:p>
            <a:p>
              <a:pPr>
                <a:defRPr/>
              </a:pP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SG" dirty="0">
                  <a:solidFill>
                    <a:srgbClr val="000000"/>
                  </a:solidFill>
                  <a:latin typeface="Consolas"/>
                </a:rPr>
                <a:t>String </a:t>
              </a:r>
              <a:r>
                <a:rPr lang="en-SG" dirty="0">
                  <a:solidFill>
                    <a:srgbClr val="0000C0"/>
                  </a:solidFill>
                  <a:latin typeface="Consolas"/>
                </a:rPr>
                <a:t>school</a:t>
              </a:r>
              <a:r>
                <a:rPr lang="en-SG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>
                <a:defRPr/>
              </a:pPr>
              <a:endParaRPr lang="en-SG" b="1" dirty="0">
                <a:solidFill>
                  <a:srgbClr val="7F0055"/>
                </a:solidFill>
                <a:latin typeface="Consolas"/>
              </a:endParaRPr>
            </a:p>
            <a:p>
              <a:pPr lvl="1">
                <a:defRPr/>
              </a:pP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SG" b="1" dirty="0" err="1">
                  <a:solidFill>
                    <a:srgbClr val="000000"/>
                  </a:solidFill>
                  <a:latin typeface="Consolas"/>
                </a:rPr>
                <a:t>getSchool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(){</a:t>
              </a:r>
            </a:p>
            <a:p>
              <a:pPr lvl="1"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en-SG" b="1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SG" b="1" dirty="0">
                  <a:solidFill>
                    <a:srgbClr val="0000C0"/>
                  </a:solidFill>
                  <a:latin typeface="Consolas"/>
                </a:rPr>
                <a:t>school</a:t>
              </a:r>
              <a:r>
                <a:rPr lang="en-SG" b="1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SG" dirty="0">
                <a:solidFill>
                  <a:prstClr val="black"/>
                </a:solidFill>
                <a:latin typeface="Consolas"/>
              </a:endParaRPr>
            </a:p>
            <a:p>
              <a:pPr>
                <a:defRPr/>
              </a:pPr>
              <a:r>
                <a:rPr lang="en-SG" dirty="0">
                  <a:solidFill>
                    <a:srgbClr val="000000"/>
                  </a:solidFill>
                  <a:latin typeface="Consolas"/>
                </a:rPr>
                <a:t>}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/>
                <p14:cNvContentPartPr/>
                <p14:nvPr/>
              </p14:nvContentPartPr>
              <p14:xfrm>
                <a:off x="4273560" y="3054240"/>
                <a:ext cx="1708560" cy="133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57720" y="2990880"/>
                  <a:ext cx="174024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057840" y="5505480"/>
              <a:ext cx="83232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000" y="5442120"/>
                <a:ext cx="863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384640" y="1784520"/>
              <a:ext cx="851400" cy="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8800" y="1721160"/>
                <a:ext cx="882720" cy="133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tent Placeholder 3"/>
          <p:cNvSpPr txBox="1">
            <a:spLocks/>
          </p:cNvSpPr>
          <p:nvPr/>
        </p:nvSpPr>
        <p:spPr>
          <a:xfrm>
            <a:off x="6955134" y="1709083"/>
            <a:ext cx="1974502" cy="858240"/>
          </a:xfrm>
          <a:prstGeom prst="wedgeRoundRectCallout">
            <a:avLst>
              <a:gd name="adj1" fmla="val -30688"/>
              <a:gd name="adj2" fmla="val 89429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Student </a:t>
            </a: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inherits from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Person</a:t>
            </a: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7648459" y="3414525"/>
            <a:ext cx="2082227" cy="1183529"/>
          </a:xfrm>
          <a:prstGeom prst="wedgeRoundRectCallout">
            <a:avLst>
              <a:gd name="adj1" fmla="val -65434"/>
              <a:gd name="adj2" fmla="val 8773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Subclass inherits members of the superclass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9897" y="1475516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Calibri" panose="020F0502020204030204"/>
              </a:rPr>
              <a:t>superclass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2935" y="3799432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Calibri" panose="020F0502020204030204"/>
              </a:rPr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31518609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77733" y="4783016"/>
            <a:ext cx="3848519" cy="1276141"/>
          </a:xfrm>
          <a:prstGeom prst="roundRect">
            <a:avLst>
              <a:gd name="adj" fmla="val 9580"/>
            </a:avLst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66" y="-1143000"/>
            <a:ext cx="8229600" cy="11430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2229897" y="1884703"/>
            <a:ext cx="1256654" cy="38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9897" y="3378223"/>
            <a:ext cx="1256654" cy="386944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Student</a:t>
            </a:r>
            <a:endParaRPr lang="en-SG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60202" y="2304408"/>
            <a:ext cx="396044" cy="1080164"/>
            <a:chOff x="1116105" y="1008101"/>
            <a:chExt cx="396044" cy="2384137"/>
          </a:xfrm>
        </p:grpSpPr>
        <p:sp>
          <p:nvSpPr>
            <p:cNvPr id="14" name="Isosceles Triangle 24"/>
            <p:cNvSpPr/>
            <p:nvPr/>
          </p:nvSpPr>
          <p:spPr>
            <a:xfrm>
              <a:off x="1116105" y="1008101"/>
              <a:ext cx="396044" cy="702357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Elbow Connector 32"/>
            <p:cNvCxnSpPr>
              <a:stCxn id="14" idx="3"/>
              <a:endCxn id="19" idx="0"/>
            </p:cNvCxnSpPr>
            <p:nvPr/>
          </p:nvCxnSpPr>
          <p:spPr>
            <a:xfrm rot="5400000">
              <a:off x="480245" y="2552005"/>
              <a:ext cx="1667766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38860" y="766732"/>
            <a:ext cx="5334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endParaRPr lang="en-SG" dirty="0">
              <a:solidFill>
                <a:prstClr val="black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grpSp>
        <p:nvGrpSpPr>
          <p:cNvPr id="34" name="Group 12"/>
          <p:cNvGrpSpPr/>
          <p:nvPr/>
        </p:nvGrpSpPr>
        <p:grpSpPr>
          <a:xfrm>
            <a:off x="6437643" y="150263"/>
            <a:ext cx="4053826" cy="792088"/>
            <a:chOff x="2961367" y="5509313"/>
            <a:chExt cx="6310989" cy="1144404"/>
          </a:xfrm>
        </p:grpSpPr>
        <p:sp>
          <p:nvSpPr>
            <p:cNvPr id="35" name="TextBox 34"/>
            <p:cNvSpPr txBox="1"/>
            <p:nvPr/>
          </p:nvSpPr>
          <p:spPr>
            <a:xfrm>
              <a:off x="2961369" y="5525308"/>
              <a:ext cx="6310987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  <a:p>
              <a:pPr algn="ctr">
                <a:defRPr/>
              </a:pPr>
              <a:endParaRPr lang="en-SG" sz="20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2961367" y="5509313"/>
              <a:ext cx="6310988" cy="977462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3600" b="1" dirty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Overriding</a:t>
              </a:r>
              <a:endParaRPr lang="en-SG" sz="36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41618" y="2857081"/>
            <a:ext cx="533400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>
              <a:defRPr/>
            </a:pPr>
            <a:r>
              <a:rPr lang="en-SG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dirty="0">
                <a:solidFill>
                  <a:srgbClr val="0000C0"/>
                </a:solidFill>
                <a:latin typeface="Consolas"/>
              </a:rPr>
              <a:t>school</a:t>
            </a:r>
            <a:r>
              <a:rPr lang="en-S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en-SG" b="1" dirty="0">
              <a:solidFill>
                <a:srgbClr val="7F0055"/>
              </a:solidFill>
              <a:latin typeface="Consolas"/>
            </a:endParaRPr>
          </a:p>
          <a:p>
            <a:pPr lvl="1">
              <a:defRPr/>
            </a:pPr>
            <a:r>
              <a:rPr lang="en-SG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getSchool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school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defRPr/>
            </a:pPr>
            <a:endParaRPr lang="en-SG" dirty="0">
              <a:solidFill>
                <a:srgbClr val="000000"/>
              </a:solidFill>
              <a:latin typeface="Consolas"/>
            </a:endParaRPr>
          </a:p>
          <a:p>
            <a:pPr lvl="1">
              <a:defRPr/>
            </a:pPr>
            <a:r>
              <a:rPr lang="en-SG" dirty="0">
                <a:solidFill>
                  <a:prstClr val="white">
                    <a:lumMod val="65000"/>
                  </a:prstClr>
                </a:solidFill>
                <a:latin typeface="Consolas"/>
              </a:rPr>
              <a:t>@Override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SG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SG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/>
              </a:rPr>
              <a:t>“student:” + name</a:t>
            </a:r>
            <a:r>
              <a:rPr lang="en-SG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  <a:endParaRPr lang="en-SG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r>
              <a:rPr lang="en-SG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7444684" y="3799432"/>
            <a:ext cx="2740995" cy="858240"/>
          </a:xfrm>
          <a:prstGeom prst="wedgeRoundRectCallout">
            <a:avLst>
              <a:gd name="adj1" fmla="val -62816"/>
              <a:gd name="adj2" fmla="val 50792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Subclass can override the superclass behavior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2229897" y="1475516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Calibri" panose="020F0502020204030204"/>
              </a:rPr>
              <a:t>superclass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2202935" y="3799432"/>
            <a:ext cx="1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Calibri" panose="020F0502020204030204"/>
              </a:rPr>
              <a:t>subclass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945237" y="4680882"/>
            <a:ext cx="1204962" cy="520774"/>
          </a:xfrm>
          <a:prstGeom prst="wedgeRoundRectCallout">
            <a:avLst>
              <a:gd name="adj1" fmla="val 73500"/>
              <a:gd name="adj2" fmla="val 10058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9393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61" y="2520396"/>
            <a:ext cx="6914286" cy="31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11" t="12223" r="1087" b="14458"/>
          <a:stretch/>
        </p:blipFill>
        <p:spPr>
          <a:xfrm>
            <a:off x="2307262" y="1030779"/>
            <a:ext cx="3969099" cy="82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95" y="1407125"/>
            <a:ext cx="1980952" cy="4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358" y="5782855"/>
            <a:ext cx="1466667" cy="457143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115262" y="2823588"/>
            <a:ext cx="2733987" cy="1231183"/>
          </a:xfrm>
          <a:prstGeom prst="wedgeRoundRectCallout">
            <a:avLst>
              <a:gd name="adj1" fmla="val -61644"/>
              <a:gd name="adj2" fmla="val 60650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Overriding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toString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method inherited from </a:t>
            </a: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7132690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modifiers, packages,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put all classes in the root of the folder </a:t>
            </a:r>
            <a:br>
              <a:rPr lang="en-US" dirty="0"/>
            </a:br>
            <a:r>
              <a:rPr lang="en-US" dirty="0"/>
              <a:t>i.e., not using </a:t>
            </a:r>
            <a:r>
              <a:rPr lang="en-US" i="1" dirty="0"/>
              <a:t>packages </a:t>
            </a:r>
            <a:r>
              <a:rPr lang="en-US" dirty="0"/>
              <a:t>for your code</a:t>
            </a:r>
          </a:p>
          <a:p>
            <a:r>
              <a:rPr lang="en-US" dirty="0"/>
              <a:t>Simplified access modifiers (for now)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: other classes can access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 access modifier</a:t>
            </a:r>
            <a:r>
              <a:rPr lang="en-US" dirty="0"/>
              <a:t>: same as public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: same as public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: other classes cannot access</a:t>
            </a:r>
          </a:p>
          <a:p>
            <a:r>
              <a:rPr lang="en-US" dirty="0"/>
              <a:t>Ignore </a:t>
            </a:r>
            <a:r>
              <a:rPr lang="en-US" i="1" dirty="0"/>
              <a:t>modules</a:t>
            </a:r>
            <a:r>
              <a:rPr lang="en-US" dirty="0"/>
              <a:t> for now</a:t>
            </a:r>
          </a:p>
        </p:txBody>
      </p:sp>
    </p:spTree>
    <p:extLst>
      <p:ext uri="{BB962C8B-B14F-4D97-AF65-F5344CB8AC3E}">
        <p14:creationId xmlns:p14="http://schemas.microsoft.com/office/powerpoint/2010/main" val="16758615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Substitutability</a:t>
            </a:r>
          </a:p>
        </p:txBody>
      </p:sp>
      <p:pic>
        <p:nvPicPr>
          <p:cNvPr id="1026" name="Picture 2" descr="https://nus-tic2002-2018.github.io/website/book/oop/inheritance/substitutability/images/sta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88" y="2137055"/>
            <a:ext cx="3913309" cy="13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287" y="3726655"/>
            <a:ext cx="46169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Staff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staff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Academic();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287" y="4592990"/>
            <a:ext cx="567374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Academic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academic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Staff();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Not OK</a:t>
            </a:r>
          </a:p>
          <a:p>
            <a:endParaRPr lang="en-US" i="1" dirty="0">
              <a:solidFill>
                <a:srgbClr val="999988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Academic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academic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Admin();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// Not OK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770629" y="2944585"/>
            <a:ext cx="1394154" cy="858240"/>
          </a:xfrm>
          <a:prstGeom prst="wedgeRoundRectCallout">
            <a:avLst>
              <a:gd name="adj1" fmla="val -76232"/>
              <a:gd name="adj2" fmla="val 42317"/>
              <a:gd name="adj3" fmla="val 16667"/>
            </a:avLst>
          </a:prstGeom>
          <a:solidFill>
            <a:srgbClr val="C00000"/>
          </a:solidFill>
          <a:effectLst/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Academic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i="1" dirty="0">
                <a:solidFill>
                  <a:schemeClr val="bg1"/>
                </a:solidFill>
              </a:rPr>
              <a:t>is a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Staff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120" y="990574"/>
            <a:ext cx="8319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12529"/>
                </a:solidFill>
              </a:rPr>
              <a:t>Every instance of a subclass is an instance of the superclass, but not vice-versa.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1700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6" y="1226542"/>
            <a:ext cx="6940620" cy="41292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7542505" y="4977704"/>
            <a:ext cx="296383" cy="336437"/>
          </a:xfrm>
          <a:prstGeom prst="rightArrow">
            <a:avLst/>
          </a:prstGeom>
          <a:solidFill>
            <a:srgbClr val="93CCF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775160" y="1746360"/>
              <a:ext cx="743400" cy="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9320" y="1683000"/>
                <a:ext cx="774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419480" y="2089080"/>
              <a:ext cx="330840" cy="19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3640" y="2025720"/>
                <a:ext cx="362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413360" y="2755800"/>
              <a:ext cx="36216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7520" y="2692440"/>
                <a:ext cx="393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4013040" y="3790800"/>
              <a:ext cx="730800" cy="13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7200" y="3727440"/>
                <a:ext cx="762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584880" y="4131848"/>
              <a:ext cx="806760" cy="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040" y="4068488"/>
                <a:ext cx="83808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/>
          <p:cNvGrpSpPr/>
          <p:nvPr/>
        </p:nvGrpSpPr>
        <p:grpSpPr>
          <a:xfrm>
            <a:off x="8022450" y="2108520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Animal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Cat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>
              <a:stCxn id="14" idx="3"/>
              <a:endCxn id="12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7"/>
            <p:cNvCxnSpPr>
              <a:stCxn id="14" idx="3"/>
              <a:endCxn id="13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Content Placeholder 3"/>
          <p:cNvSpPr txBox="1">
            <a:spLocks/>
          </p:cNvSpPr>
          <p:nvPr/>
        </p:nvSpPr>
        <p:spPr>
          <a:xfrm>
            <a:off x="3352801" y="5122413"/>
            <a:ext cx="3294363" cy="1255037"/>
          </a:xfrm>
          <a:prstGeom prst="wedgeRoundRectCallout">
            <a:avLst>
              <a:gd name="adj1" fmla="val 50263"/>
              <a:gd name="adj2" fmla="val -119732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This method is in the Animal class but overridden in the Cat and Dog classes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75AC8A5-3278-4F8D-A87B-309BCC4E47DB}"/>
              </a:ext>
            </a:extLst>
          </p:cNvPr>
          <p:cNvSpPr txBox="1">
            <a:spLocks/>
          </p:cNvSpPr>
          <p:nvPr/>
        </p:nvSpPr>
        <p:spPr>
          <a:xfrm>
            <a:off x="8213082" y="831636"/>
            <a:ext cx="2271500" cy="415168"/>
          </a:xfrm>
          <a:prstGeom prst="wedgeRoundRectCallout">
            <a:avLst>
              <a:gd name="adj1" fmla="val 401"/>
              <a:gd name="adj2" fmla="val 295736"/>
              <a:gd name="adj3" fmla="val 16667"/>
            </a:avLst>
          </a:prstGeom>
          <a:solidFill>
            <a:srgbClr val="7030A0">
              <a:alpha val="58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speak() -&gt; ‘Nothing’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64CF51C-0200-4B91-B63A-6AB95B2CB39B}"/>
              </a:ext>
            </a:extLst>
          </p:cNvPr>
          <p:cNvSpPr txBox="1">
            <a:spLocks/>
          </p:cNvSpPr>
          <p:nvPr/>
        </p:nvSpPr>
        <p:spPr>
          <a:xfrm>
            <a:off x="8085327" y="4081246"/>
            <a:ext cx="1225825" cy="686380"/>
          </a:xfrm>
          <a:prstGeom prst="wedgeRoundRectCallout">
            <a:avLst>
              <a:gd name="adj1" fmla="val -17641"/>
              <a:gd name="adj2" fmla="val -122516"/>
              <a:gd name="adj3" fmla="val 16667"/>
            </a:avLst>
          </a:prstGeom>
          <a:solidFill>
            <a:schemeClr val="accent2">
              <a:alpha val="58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speak() -&gt; ‘Meow’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BCD8F2E3-F08F-4400-AA3C-5C6B9A1D250C}"/>
              </a:ext>
            </a:extLst>
          </p:cNvPr>
          <p:cNvSpPr txBox="1">
            <a:spLocks/>
          </p:cNvSpPr>
          <p:nvPr/>
        </p:nvSpPr>
        <p:spPr>
          <a:xfrm>
            <a:off x="9466902" y="4088046"/>
            <a:ext cx="1225825" cy="686380"/>
          </a:xfrm>
          <a:prstGeom prst="wedgeRoundRectCallout">
            <a:avLst>
              <a:gd name="adj1" fmla="val -17641"/>
              <a:gd name="adj2" fmla="val -122516"/>
              <a:gd name="adj3" fmla="val 16667"/>
            </a:avLst>
          </a:prstGeom>
          <a:solidFill>
            <a:srgbClr val="00B050">
              <a:alpha val="58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speak() -&gt; ‘Woof’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E2A50-EC28-4BC3-8C4D-FBF1054E0975}"/>
              </a:ext>
            </a:extLst>
          </p:cNvPr>
          <p:cNvSpPr txBox="1"/>
          <p:nvPr/>
        </p:nvSpPr>
        <p:spPr>
          <a:xfrm>
            <a:off x="7283670" y="5294114"/>
            <a:ext cx="122582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Meow</a:t>
            </a:r>
          </a:p>
          <a:p>
            <a:r>
              <a:rPr lang="en-US" dirty="0">
                <a:solidFill>
                  <a:schemeClr val="accent2"/>
                </a:solidFill>
              </a:rPr>
              <a:t>Meow</a:t>
            </a:r>
          </a:p>
          <a:p>
            <a:r>
              <a:rPr lang="en-US" dirty="0">
                <a:solidFill>
                  <a:srgbClr val="00B050"/>
                </a:solidFill>
              </a:rPr>
              <a:t>Woof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71E1B2-DF86-4ABE-86E1-4ACEFD197ED3}"/>
              </a:ext>
            </a:extLst>
          </p:cNvPr>
          <p:cNvSpPr txBox="1"/>
          <p:nvPr/>
        </p:nvSpPr>
        <p:spPr>
          <a:xfrm>
            <a:off x="8686949" y="5288266"/>
            <a:ext cx="122582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Nothing</a:t>
            </a:r>
          </a:p>
          <a:p>
            <a:r>
              <a:rPr lang="en-US" dirty="0">
                <a:solidFill>
                  <a:srgbClr val="7030A0"/>
                </a:solidFill>
              </a:rPr>
              <a:t>Nothing</a:t>
            </a:r>
          </a:p>
          <a:p>
            <a:r>
              <a:rPr lang="en-US" dirty="0">
                <a:solidFill>
                  <a:srgbClr val="7030A0"/>
                </a:solidFill>
              </a:rPr>
              <a:t>Nothing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6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5" grpId="0" animBg="1"/>
      <p:bldP spid="15" grpId="0" animBg="1"/>
      <p:bldP spid="26" grpId="0" animBg="1"/>
    </p:bldLst>
  </p:timing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3963</TotalTime>
  <Words>514</Words>
  <Application>Microsoft Office PowerPoint</Application>
  <PresentationFormat>Widescreen</PresentationFormat>
  <Paragraphs>128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Rockwell Extra Bold</vt:lpstr>
      <vt:lpstr>2_green-UP</vt:lpstr>
      <vt:lpstr>10_green-UP</vt:lpstr>
      <vt:lpstr>3_green-UP</vt:lpstr>
      <vt:lpstr>4_green-UP</vt:lpstr>
      <vt:lpstr>Office Theme</vt:lpstr>
      <vt:lpstr>TIC2002 Software Engineering Lecture 5</vt:lpstr>
      <vt:lpstr>Highlights from previous lecture</vt:lpstr>
      <vt:lpstr>OOP</vt:lpstr>
      <vt:lpstr>PowerPoint Presentation</vt:lpstr>
      <vt:lpstr>PowerPoint Presentation</vt:lpstr>
      <vt:lpstr>Object class</vt:lpstr>
      <vt:lpstr>Access modifiers, packages, modules</vt:lpstr>
      <vt:lpstr>Substitutability</vt:lpstr>
      <vt:lpstr>Polymorphism</vt:lpstr>
      <vt:lpstr>Use the IDE Debugger</vt:lpstr>
      <vt:lpstr>Bug fix → break other code?</vt:lpstr>
      <vt:lpstr>PowerPoint Presentation</vt:lpstr>
      <vt:lpstr>Automate testing (for Text UIs)</vt:lpstr>
      <vt:lpstr>This week’s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the remaining time, as usual, 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TE3201 Software Engineering</dc:title>
  <dc:creator>ReviewerX</dc:creator>
  <cp:lastModifiedBy>Damith Chatura Rajapakse</cp:lastModifiedBy>
  <cp:revision>183</cp:revision>
  <dcterms:created xsi:type="dcterms:W3CDTF">2018-01-14T07:22:18Z</dcterms:created>
  <dcterms:modified xsi:type="dcterms:W3CDTF">2022-09-05T13:46:15Z</dcterms:modified>
</cp:coreProperties>
</file>