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8" r:id="rId5"/>
  </p:sldMasterIdLst>
  <p:notesMasterIdLst>
    <p:notesMasterId r:id="rId14"/>
  </p:notesMasterIdLst>
  <p:sldIdLst>
    <p:sldId id="392" r:id="rId6"/>
    <p:sldId id="393" r:id="rId7"/>
    <p:sldId id="395" r:id="rId8"/>
    <p:sldId id="397" r:id="rId9"/>
    <p:sldId id="398" r:id="rId10"/>
    <p:sldId id="399" r:id="rId11"/>
    <p:sldId id="400" r:id="rId12"/>
    <p:sldId id="3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8541" autoAdjust="0"/>
  </p:normalViewPr>
  <p:slideViewPr>
    <p:cSldViewPr snapToGrid="0">
      <p:cViewPr varScale="1">
        <p:scale>
          <a:sx n="125" d="100"/>
          <a:sy n="125" d="100"/>
        </p:scale>
        <p:origin x="3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7ADA0-731C-4523-9435-1F1BD4FABE6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F53F5-307F-413A-A435-52AFA2A28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B5DB2BAF-581D-4658-8334-4DFE8075BD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457200" y="923925"/>
            <a:ext cx="8229600" cy="4629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F5545B8C-0F9C-4FA7-BDF8-EFDBA4D564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1837" y="6638925"/>
            <a:ext cx="5851525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2000" dirty="0"/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60471240-E1B1-4592-900E-5D0A4844C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26DE92-0FC4-45CD-92B2-A32EB3B24C55}" type="slidenum">
              <a:rPr lang="en-US" altLang="en-US" sz="1100">
                <a:latin typeface="Calibri" panose="020F0502020204030204" pitchFamily="34" charset="0"/>
              </a:rPr>
              <a:pPr/>
              <a:t>1</a:t>
            </a:fld>
            <a:endParaRPr lang="en-US" altLang="en-US" sz="11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53F5-307F-413A-A435-52AFA2A28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53F5-307F-413A-A435-52AFA2A28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8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C7CCD-3B92-BD01-DAD1-9D6B54CDC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7AAC6-6F29-5A20-5D3E-355D40A92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E2DA0-7F50-3EED-293A-049E9C767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0550F-6FCB-862B-8182-D5C3511C9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53F5-307F-413A-A435-52AFA2A28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67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173D-5AB2-D82C-B0D2-5C204B4F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11823-6B2A-AB0F-1D22-F4434AB17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9BE79-F889-C361-944C-C4603B43E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69B7E-844E-A2E6-0DAE-D45397291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53F5-307F-413A-A435-52AFA2A28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6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F6A49-D76D-3AED-9E26-CFB2AA42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D96C7-02BB-DDEA-8C54-0CAED42EF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5BAC-A892-8DC8-3529-03070A8B4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49657-B9CC-E7ED-FBB2-6C08E2A6B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53F5-307F-413A-A435-52AFA2A28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5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666D-CFBB-BAFE-51DC-2FFE3ECE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20955-6CA1-B2CC-7348-C2569B02E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20CE1C-4FB1-2C29-FF92-CE389A6C3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2CAC5-2074-59B6-DD37-AD87F8733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F53F5-307F-413A-A435-52AFA2A28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689600" y="4114800"/>
            <a:ext cx="6502400" cy="2057400"/>
          </a:xfrm>
          <a:prstGeom prst="rect">
            <a:avLst/>
          </a:prstGeom>
        </p:spPr>
        <p:txBody>
          <a:bodyPr anchor="ctr" anchorCtr="1"/>
          <a:lstStyle>
            <a:lvl1pPr algn="ctr">
              <a:spcBef>
                <a:spcPct val="20000"/>
              </a:spcBef>
              <a:buNone/>
              <a:defRPr sz="2400"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defRPr b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</a:lstStyle>
          <a:p>
            <a:pPr lvl="0" algn="ctr">
              <a:spcBef>
                <a:spcPct val="20000"/>
              </a:spcBef>
            </a:pPr>
            <a:r>
              <a:rPr lang="en-US" sz="2800" b="1">
                <a:solidFill>
                  <a:srgbClr val="000066"/>
                </a:solidFill>
              </a:rPr>
              <a:t>Click to edit Master text styles</a:t>
            </a:r>
          </a:p>
          <a:p>
            <a:pPr lvl="1" algn="ctr">
              <a:spcBef>
                <a:spcPct val="20000"/>
              </a:spcBef>
            </a:pPr>
            <a:r>
              <a:rPr lang="en-US" sz="2800" b="1">
                <a:solidFill>
                  <a:srgbClr val="000066"/>
                </a:solidFill>
              </a:rPr>
              <a:t>Second level</a:t>
            </a:r>
          </a:p>
        </p:txBody>
      </p:sp>
      <p:pic>
        <p:nvPicPr>
          <p:cNvPr id="5" name="Picture 1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5" r="-2106" b="-21826"/>
          <a:stretch>
            <a:fillRect/>
          </a:stretch>
        </p:blipFill>
        <p:spPr bwMode="auto">
          <a:xfrm>
            <a:off x="1320800" y="2819400"/>
            <a:ext cx="4368800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shiel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618" y="1981200"/>
            <a:ext cx="166158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3454400" y="1143000"/>
            <a:ext cx="8737600" cy="2743200"/>
          </a:xfrm>
          <a:prstGeom prst="rect">
            <a:avLst/>
          </a:prstGeom>
        </p:spPr>
        <p:txBody>
          <a:bodyPr anchor="ctr" anchorCtr="1"/>
          <a:lstStyle>
            <a:lvl1pPr>
              <a:buNone/>
              <a:defRPr sz="3200" b="0" baseline="0">
                <a:solidFill>
                  <a:schemeClr val="accent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 algn="ctr">
              <a:lnSpc>
                <a:spcPct val="120000"/>
              </a:lnSpc>
              <a:defRPr/>
            </a:pPr>
            <a:r>
              <a:rPr lang="en-US" sz="2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85494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BB72F48D-7014-4DBD-8FE5-CFFA4DAC5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45A912-337D-4EE1-8F21-BE8D4F1DC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8242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0"/>
            <a:ext cx="10363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A78A98D9-4BE4-4AD1-91E7-4A9F1A74C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4431DD-25D6-434A-A35F-F5E517439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445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F920D9CF-C112-48A6-9EE5-05D301716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3B23AA-F89C-4118-82DE-A936DC6BBF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2133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363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66451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8533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363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5486400" cy="48768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0002-136E-40B8-B935-9F5345C2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/>
          </p:nvPr>
        </p:nvSpPr>
        <p:spPr>
          <a:xfrm>
            <a:off x="5994400" y="4114800"/>
            <a:ext cx="5486400" cy="2057400"/>
          </a:xfrm>
          <a:prstGeom prst="rect">
            <a:avLst/>
          </a:prstGeo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/>
            </a:lvl3pPr>
            <a:lvl4pPr>
              <a:buClr>
                <a:schemeClr val="accent6">
                  <a:lumMod val="75000"/>
                </a:schemeClr>
              </a:buClr>
              <a:buFont typeface="Arial" pitchFamily="34" charset="0"/>
              <a:buChar char="‒"/>
              <a:defRPr/>
            </a:lvl4pPr>
            <a:lvl5pPr>
              <a:buClr>
                <a:schemeClr val="accent6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73058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A789C-D27A-4D14-8B81-63A023EE86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58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93" y="2130126"/>
            <a:ext cx="10362617" cy="14702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83" y="3885867"/>
            <a:ext cx="8533235" cy="1752871"/>
          </a:xfrm>
          <a:prstGeom prst="rect">
            <a:avLst/>
          </a:prstGeom>
        </p:spPr>
        <p:txBody>
          <a:bodyPr lIns="83338" tIns="41669" rIns="83338" bIns="41669"/>
          <a:lstStyle>
            <a:lvl1pPr marL="0" indent="0" algn="ctr">
              <a:buNone/>
              <a:defRPr/>
            </a:lvl1pPr>
            <a:lvl2pPr marL="416692" indent="0" algn="ctr">
              <a:buNone/>
              <a:defRPr/>
            </a:lvl2pPr>
            <a:lvl3pPr marL="833384" indent="0" algn="ctr">
              <a:buNone/>
              <a:defRPr/>
            </a:lvl3pPr>
            <a:lvl4pPr marL="1250076" indent="0" algn="ctr">
              <a:buNone/>
              <a:defRPr/>
            </a:lvl4pPr>
            <a:lvl5pPr marL="1666768" indent="0" algn="ctr">
              <a:buNone/>
              <a:defRPr/>
            </a:lvl5pPr>
            <a:lvl6pPr marL="2083460" indent="0" algn="ctr">
              <a:buNone/>
              <a:defRPr/>
            </a:lvl6pPr>
            <a:lvl7pPr marL="2500152" indent="0" algn="ctr">
              <a:buNone/>
              <a:defRPr/>
            </a:lvl7pPr>
            <a:lvl8pPr marL="2916845" indent="0" algn="ctr">
              <a:buNone/>
              <a:defRPr/>
            </a:lvl8pPr>
            <a:lvl9pPr marL="333353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550872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30AB4-D5CD-44E3-86BB-32EB5E178E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32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69354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02796F-4EB6-4190-821A-23A810F078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63500" dist="50800" dir="54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8E615EC9-8564-4C35-A5F2-1DA88E36FD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19" y="6489703"/>
            <a:ext cx="2415116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3" tIns="45520" rIns="91043" bIns="4552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A5F6D4-67A9-4F1E-BC1B-5A7F450CBB8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76320" y="6500813"/>
            <a:ext cx="2696633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9C5BF79-758C-4646-8F1F-DFB97398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255" y="6362529"/>
            <a:ext cx="5269044" cy="2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81" tIns="41493" rIns="82981" bIns="4149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b="1" i="1">
                <a:solidFill>
                  <a:srgbClr val="000066"/>
                </a:solidFill>
              </a:rPr>
              <a:t>Air University: The Intellectual and Leadership Center of the Air Force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B3CFF39-7AF2-4B66-A329-AC5ED10EE8A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32800" y="989016"/>
            <a:ext cx="37592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FEA5232-9505-4E81-92C2-B031FF306F1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89013"/>
            <a:ext cx="3304117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3" tIns="45520" rIns="91043" bIns="4552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8" name="Picture 11" descr="chrmblue_std small">
            <a:extLst>
              <a:ext uri="{FF2B5EF4-FFF2-40B4-BE49-F238E27FC236}">
                <a16:creationId xmlns:a16="http://schemas.microsoft.com/office/drawing/2014/main" id="{1D1AAEC0-641F-4C93-91AB-B3DF3C05B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9" y="128588"/>
            <a:ext cx="107103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7" descr="AFIT(good)">
            <a:extLst>
              <a:ext uri="{FF2B5EF4-FFF2-40B4-BE49-F238E27FC236}">
                <a16:creationId xmlns:a16="http://schemas.microsoft.com/office/drawing/2014/main" id="{3BB0ACE7-7A7E-498E-8A24-4B75CFE5B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160000" y="152402"/>
            <a:ext cx="19304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7">
            <a:extLst>
              <a:ext uri="{FF2B5EF4-FFF2-40B4-BE49-F238E27FC236}">
                <a16:creationId xmlns:a16="http://schemas.microsoft.com/office/drawing/2014/main" id="{3BE7DE20-979D-4B5E-AA1A-1B47CD12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901700"/>
            <a:ext cx="5269044" cy="28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302" tIns="41652" rIns="83302" bIns="41652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1" i="1">
                <a:solidFill>
                  <a:srgbClr val="000066"/>
                </a:solidFill>
              </a:rPr>
              <a:t>The AFIT of Today is the Air Force of Tomorrow.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F274D20-7713-4FBF-AEB4-85F86DB64C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-2106" b="-21826"/>
          <a:stretch>
            <a:fillRect/>
          </a:stretch>
        </p:blipFill>
        <p:spPr bwMode="auto">
          <a:xfrm>
            <a:off x="1223433" y="2249487"/>
            <a:ext cx="4368800" cy="310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BD4D9464-90C0-4BF6-A9F0-3D12A2723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06941" y="217920"/>
            <a:ext cx="6778117" cy="59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 eaLnBrk="1" hangingPunct="1">
              <a:defRPr/>
            </a:pPr>
            <a:r>
              <a:rPr lang="en-US" sz="33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Air Force Institute of Technology</a:t>
            </a:r>
            <a:endParaRPr lang="en-US" sz="3300" b="1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5F5E7481-9AC8-432A-B7E3-E80E5DB12F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39128" y="6637341"/>
            <a:ext cx="1098928" cy="23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81" tIns="41493" rIns="82981" bIns="4149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solidFill>
                  <a:srgbClr val="008000"/>
                </a:solidFill>
              </a:rPr>
              <a:t>UNCLASSIFIED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001D03B9-40C9-455A-9168-46D6538239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37012" y="-12700"/>
            <a:ext cx="1098928" cy="23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81" tIns="41493" rIns="82981" bIns="4149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solidFill>
                  <a:srgbClr val="0080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96584605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103632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08001" y="1447800"/>
            <a:ext cx="10966451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07CA6322-E512-48DF-AD39-EE830CA6D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C6AF1F-3DB1-4309-A276-618FD777E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434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2118" y="6337301"/>
            <a:ext cx="2415116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9476318" y="6348413"/>
            <a:ext cx="2696633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2459567" y="6234114"/>
            <a:ext cx="5269044" cy="26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>
                <a:solidFill>
                  <a:srgbClr val="000066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8432800" y="989014"/>
            <a:ext cx="37592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205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0"/>
            <a:ext cx="10363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3304117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2057" name="Picture 11" descr="chrmblue_std small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2468" y="128588"/>
            <a:ext cx="1071033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73601" y="6437314"/>
            <a:ext cx="2155640" cy="26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>
                <a:solidFill>
                  <a:srgbClr val="000066"/>
                </a:solidFill>
                <a:latin typeface="+mn-lt"/>
                <a:cs typeface="+mn-cs"/>
              </a:rPr>
              <a:t>Aim High…Fly - Fight - Win</a:t>
            </a:r>
            <a:endParaRPr lang="en-US" sz="1200" i="1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11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160000" y="152401"/>
            <a:ext cx="19304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251200" y="901700"/>
            <a:ext cx="3976646" cy="28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>
                <a:solidFill>
                  <a:srgbClr val="000066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9144000" y="64166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B91381-3B66-47DE-9920-6C60C9B591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94C3EDDC-7288-435D-8580-51A77E1C39A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19" y="6489703"/>
            <a:ext cx="2415116" cy="60325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3" tIns="45520" rIns="91043" bIns="4552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261FD5-33FF-4AE8-9D6D-42DCA716A2D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76320" y="6500813"/>
            <a:ext cx="2696633" cy="6191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414BC933-E343-4D8C-99F8-A9291102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695" y="6355472"/>
            <a:ext cx="5269044" cy="2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81" tIns="41493" rIns="82981" bIns="4149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b="1" i="1">
                <a:solidFill>
                  <a:srgbClr val="000066"/>
                </a:solidFill>
              </a:rPr>
              <a:t>Air University: The Intellectual and Leadership Center of the Air Force</a:t>
            </a:r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C95C1443-0D0C-4AAA-8271-AB22913B8D1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432800" y="989016"/>
            <a:ext cx="3759200" cy="7778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rgbClr val="DDDDD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82981" tIns="41493" rIns="82981" bIns="41493" anchor="ctr"/>
          <a:lstStyle>
            <a:lvl1pPr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270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88B616BD-FD48-4027-A358-97D071765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700" y="0"/>
            <a:ext cx="103632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D352E405-0BF4-4E84-8617-B74166A20C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0" y="989013"/>
            <a:ext cx="3304117" cy="74612"/>
          </a:xfrm>
          <a:prstGeom prst="rect">
            <a:avLst/>
          </a:prstGeom>
          <a:gradFill rotWithShape="0">
            <a:gsLst>
              <a:gs pos="0">
                <a:srgbClr val="000099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43" tIns="45520" rIns="91043" bIns="4552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800">
              <a:solidFill>
                <a:srgbClr val="000000"/>
              </a:solidFill>
            </a:endParaRPr>
          </a:p>
        </p:txBody>
      </p:sp>
      <p:pic>
        <p:nvPicPr>
          <p:cNvPr id="1033" name="Picture 11" descr="chrmblue_std small">
            <a:extLst>
              <a:ext uri="{FF2B5EF4-FFF2-40B4-BE49-F238E27FC236}">
                <a16:creationId xmlns:a16="http://schemas.microsoft.com/office/drawing/2014/main" id="{4499B72E-FADD-49FE-A009-E284A776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9" y="128588"/>
            <a:ext cx="1071033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7" descr="AFIT(good)">
            <a:extLst>
              <a:ext uri="{FF2B5EF4-FFF2-40B4-BE49-F238E27FC236}">
                <a16:creationId xmlns:a16="http://schemas.microsoft.com/office/drawing/2014/main" id="{E239657B-E827-40C5-9A0F-A22A4C3FB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0160000" y="152402"/>
            <a:ext cx="19304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5" name="Text Box 7">
            <a:extLst>
              <a:ext uri="{FF2B5EF4-FFF2-40B4-BE49-F238E27FC236}">
                <a16:creationId xmlns:a16="http://schemas.microsoft.com/office/drawing/2014/main" id="{2E77856F-6FC7-4304-9202-D04CB545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901700"/>
            <a:ext cx="5181600" cy="28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302" tIns="41652" rIns="83302" bIns="41652">
            <a:spAutoFit/>
          </a:bodyPr>
          <a:lstStyle>
            <a:lvl1pPr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318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318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300" b="1" i="1">
                <a:solidFill>
                  <a:srgbClr val="000066"/>
                </a:solidFill>
              </a:rPr>
              <a:t>The AFIT of Today is the Air Force of Tomorrow.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D7AF21D-130A-46DF-9225-1ACFE96D4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77A1A60F-A2FC-4166-B15F-7845378A11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7" name="Text Box 5">
            <a:extLst>
              <a:ext uri="{FF2B5EF4-FFF2-40B4-BE49-F238E27FC236}">
                <a16:creationId xmlns:a16="http://schemas.microsoft.com/office/drawing/2014/main" id="{1168678E-064B-4170-9D33-63BD5753F8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39128" y="6637341"/>
            <a:ext cx="1098928" cy="23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81" tIns="41493" rIns="82981" bIns="4149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solidFill>
                  <a:srgbClr val="008000"/>
                </a:solidFill>
              </a:rPr>
              <a:t>UNCLASSIFIED</a:t>
            </a:r>
          </a:p>
        </p:txBody>
      </p:sp>
      <p:sp>
        <p:nvSpPr>
          <p:cNvPr id="1038" name="Text Box 5">
            <a:extLst>
              <a:ext uri="{FF2B5EF4-FFF2-40B4-BE49-F238E27FC236}">
                <a16:creationId xmlns:a16="http://schemas.microsoft.com/office/drawing/2014/main" id="{7C947BCA-55DA-4A4A-A662-FE161951B2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37012" y="-12700"/>
            <a:ext cx="1098928" cy="237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81" tIns="41493" rIns="82981" bIns="4149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000">
                <a:solidFill>
                  <a:srgbClr val="00800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42492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8">
            <a:extLst>
              <a:ext uri="{FF2B5EF4-FFF2-40B4-BE49-F238E27FC236}">
                <a16:creationId xmlns:a16="http://schemas.microsoft.com/office/drawing/2014/main" id="{DC22B358-5910-43A6-B734-C42F2DBC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774" y="2553990"/>
            <a:ext cx="6571226" cy="2168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71" tIns="45636" rIns="91271" bIns="45636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b="1" dirty="0">
                <a:solidFill>
                  <a:schemeClr val="folHlink"/>
                </a:solidFill>
                <a:latin typeface="+mj-lt"/>
                <a:sym typeface="Arial"/>
              </a:rPr>
              <a:t>2d Lt Aaron Bonner</a:t>
            </a:r>
          </a:p>
          <a:p>
            <a:pPr algn="ctr">
              <a:lnSpc>
                <a:spcPct val="120000"/>
              </a:lnSpc>
            </a:pPr>
            <a:r>
              <a:rPr lang="en-US" sz="2800" b="1" dirty="0">
                <a:solidFill>
                  <a:schemeClr val="folHlink"/>
                </a:solidFill>
                <a:latin typeface="+mj-lt"/>
                <a:ea typeface="Arial"/>
                <a:cs typeface="Arial"/>
                <a:sym typeface="Arial"/>
              </a:rPr>
              <a:t>Validating Assumptions in a Laser Speckle Simulation</a:t>
            </a:r>
            <a:endParaRPr lang="en-US" sz="28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eaLnBrk="1" hangingPunct="1">
              <a:lnSpc>
                <a:spcPct val="120000"/>
              </a:lnSpc>
            </a:pPr>
            <a:endParaRPr lang="en-US" sz="2800" b="1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8E68BA-923C-CFAA-A877-956C82DA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8CED0-4E8F-2CA9-CD7C-E6D1F19F6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 on the Simulation</a:t>
            </a:r>
          </a:p>
          <a:p>
            <a:r>
              <a:rPr lang="en-US" dirty="0"/>
              <a:t>Spatial Coherence</a:t>
            </a:r>
          </a:p>
          <a:p>
            <a:r>
              <a:rPr lang="en-US" dirty="0"/>
              <a:t>Non-Linear Calibration</a:t>
            </a:r>
          </a:p>
          <a:p>
            <a:r>
              <a:rPr lang="en-US" dirty="0"/>
              <a:t>Polarization</a:t>
            </a:r>
          </a:p>
          <a:p>
            <a:r>
              <a:rPr lang="en-US" dirty="0"/>
              <a:t>Phase Retrieval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0E35B-DFEF-C9ED-49EF-B4B8E6A99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6AF1F-3DB1-4309-A276-618FD777EA4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0694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B70ACF-0CF5-0D98-E2ED-E42C60367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89" y="1158557"/>
            <a:ext cx="6168850" cy="32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3D85B-493B-D72C-7440-888B4CDD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4AFB9-B149-16A3-E4CA-45370975B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431DD-25D6-434A-A35F-F5E51743932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DE8852-88AE-1322-E79F-A1F919C68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system based on</a:t>
            </a:r>
          </a:p>
          <a:p>
            <a:pPr lvl="1"/>
            <a:r>
              <a:rPr lang="en-US" sz="2000" dirty="0"/>
              <a:t>Gaussian Beam</a:t>
            </a:r>
          </a:p>
          <a:p>
            <a:pPr lvl="1"/>
            <a:r>
              <a:rPr lang="en-US" sz="2000" dirty="0"/>
              <a:t>Phase Screen w/Aperture</a:t>
            </a:r>
          </a:p>
          <a:p>
            <a:pPr lvl="1"/>
            <a:r>
              <a:rPr lang="en-US" sz="2000" dirty="0"/>
              <a:t>Detector Plane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sz="2000" dirty="0"/>
              <a:t>Phase screen is uniformly random</a:t>
            </a:r>
          </a:p>
          <a:p>
            <a:pPr lvl="1"/>
            <a:r>
              <a:rPr lang="en-US" sz="2000" dirty="0"/>
              <a:t>Speckles are accurately generated</a:t>
            </a:r>
          </a:p>
          <a:p>
            <a:pPr lvl="1"/>
            <a:r>
              <a:rPr lang="en-US" sz="2000" dirty="0"/>
              <a:t>Sensor is correctly calibrated</a:t>
            </a:r>
          </a:p>
          <a:p>
            <a:pPr lvl="1"/>
            <a:r>
              <a:rPr lang="en-US" sz="2000" dirty="0"/>
              <a:t>Speckles appear at low power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CBFFAE-BB51-304C-E4E7-10AF0A2D7E5D}"/>
              </a:ext>
            </a:extLst>
          </p:cNvPr>
          <p:cNvSpPr/>
          <p:nvPr/>
        </p:nvSpPr>
        <p:spPr bwMode="auto">
          <a:xfrm>
            <a:off x="9238774" y="2721296"/>
            <a:ext cx="335280" cy="35052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3F529-4F32-281A-4D29-26FF405AF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300" y="3789257"/>
            <a:ext cx="2080260" cy="220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7610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1FF7-F4F8-BE09-5E00-2305CCD9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4290-B653-0D5D-E10D-BD95BD5C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dirty="0" err="1"/>
              <a:t>Retrival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2A78-0398-AC38-DCB9-F2544ABD2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431DD-25D6-434A-A35F-F5E51743932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C1228-A1D8-5007-1D90-EC14DB70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58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CFB6A-971E-A4F4-65B8-9442DF983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5D4D-65C3-9E3A-B503-1AD567A5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Coherence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C5966-B658-3652-6F68-8FC447BE5A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431DD-25D6-434A-A35F-F5E517439328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C92E40-0080-18CE-4ED7-EF485652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1555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F0EAC-05B0-8989-77FF-45E3D397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06D85-8A4E-5721-A2B1-0EFC41CC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CD7C-7208-78EE-0932-EB196B520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431DD-25D6-434A-A35F-F5E517439328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6DAD2E-A6B4-508F-A201-5DAFF2199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607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C3094-BF93-6DF9-8B0D-EF83C815E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898A-28F7-46E6-06B9-C63C5B1A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7247B-4269-DAF7-82AB-746511BC3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431DD-25D6-434A-A35F-F5E517439328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7FD3E9-11FA-AA7A-FF46-63DE6648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2761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3B37-C0A1-7573-A7C6-AAA4549E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6A345-02E3-876A-D1E7-7093812FCD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4431DD-25D6-434A-A35F-F5E51743932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90C82-3649-9E61-01AF-BA2CB99E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122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AFIT_PP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18B7691E61C4FB1DA86122B97139D" ma:contentTypeVersion="8" ma:contentTypeDescription="Create a new document." ma:contentTypeScope="" ma:versionID="3dab680cc7e2e06129a6e7476b6ae2db">
  <xsd:schema xmlns:xsd="http://www.w3.org/2001/XMLSchema" xmlns:xs="http://www.w3.org/2001/XMLSchema" xmlns:p="http://schemas.microsoft.com/office/2006/metadata/properties" xmlns:ns2="f536f339-06ed-48c4-a55c-eafd0ed0a577" targetNamespace="http://schemas.microsoft.com/office/2006/metadata/properties" ma:root="true" ma:fieldsID="9fc4ef2c31ddcac6a52b10a1de04de09" ns2:_="">
    <xsd:import namespace="f536f339-06ed-48c4-a55c-eafd0ed0a5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36f339-06ed-48c4-a55c-eafd0ed0a5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5AA470-A8D7-46A6-BEFD-580010795715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023d53c5-ba6d-47b0-817f-5227d1d77897"/>
    <ds:schemaRef ds:uri="feee8034-9033-4907-8dcb-5196de7e654f"/>
  </ds:schemaRefs>
</ds:datastoreItem>
</file>

<file path=customXml/itemProps2.xml><?xml version="1.0" encoding="utf-8"?>
<ds:datastoreItem xmlns:ds="http://schemas.openxmlformats.org/officeDocument/2006/customXml" ds:itemID="{4AA3C2CA-21C2-4B00-A3FD-DFBCF1B695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4FE29-FD9B-4111-8731-09D8CA8C6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36f339-06ed-48c4-a55c-eafd0ed0a5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80</Words>
  <Application>Microsoft Office PowerPoint</Application>
  <PresentationFormat>Widescreen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AFIT_PPT_TEMPLATE</vt:lpstr>
      <vt:lpstr>2_Default Design</vt:lpstr>
      <vt:lpstr>PowerPoint Presentation</vt:lpstr>
      <vt:lpstr>Overview</vt:lpstr>
      <vt:lpstr>Previous Work</vt:lpstr>
      <vt:lpstr>Phase Retrival</vt:lpstr>
      <vt:lpstr>Spatial Coherence</vt:lpstr>
      <vt:lpstr>Non-Linear Calibration</vt:lpstr>
      <vt:lpstr>Polarization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Leleia Hsia</dc:creator>
  <cp:lastModifiedBy>Aaron Bonner</cp:lastModifiedBy>
  <cp:revision>20</cp:revision>
  <dcterms:created xsi:type="dcterms:W3CDTF">2022-07-27T15:12:53Z</dcterms:created>
  <dcterms:modified xsi:type="dcterms:W3CDTF">2025-06-05T21:00:24Z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0x01010069118B7691E61C4FB1DA86122B97139D</vt:lpwstr>
  </property>
</Properties>
</file>