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29"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01" autoAdjust="0"/>
    <p:restoredTop sz="94767" autoAdjust="0"/>
  </p:normalViewPr>
  <p:slideViewPr>
    <p:cSldViewPr snapToGrid="0" snapToObjects="1">
      <p:cViewPr varScale="1">
        <p:scale>
          <a:sx n="105" d="100"/>
          <a:sy n="105" d="100"/>
        </p:scale>
        <p:origin x="2370"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159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The cycle of the six step research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412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spcBef>
                <a:spcPct val="0"/>
              </a:spcBef>
              <a:defRPr/>
            </a:pPr>
            <a:r>
              <a:rPr lang="en-US">
                <a:solidFill>
                  <a:prstClr val="black"/>
                </a:solidFill>
                <a:ea typeface="+mn-ea"/>
                <a:cs typeface="+mn-cs"/>
              </a:rPr>
              <a:t>Figure of the research process including designs </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438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4769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2418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773168" y="3114461"/>
            <a:ext cx="3913631" cy="1158959"/>
          </a:xfrm>
        </p:spPr>
        <p:txBody>
          <a:bodyPr/>
          <a:lstStyle/>
          <a:p>
            <a:pPr algn="ctr"/>
            <a:r>
              <a:rPr lang="en-US" dirty="0">
                <a:latin typeface="+mn-lt"/>
              </a:rPr>
              <a:t>The Process of Conducting Research Using Quantitative and Qualitative Approaches</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Process of Research: Review the Literature</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Locate resources</a:t>
            </a:r>
          </a:p>
          <a:p>
            <a:pPr marL="741553" lvl="1" indent="-284353">
              <a:spcAft>
                <a:spcPct val="0"/>
              </a:spcAft>
              <a:buSzPts val="2400"/>
            </a:pPr>
            <a:r>
              <a:rPr lang="en-US" altLang="en-US" sz="2400" kern="1200" dirty="0">
                <a:solidFill>
                  <a:srgbClr val="000000"/>
                </a:solidFill>
                <a:latin typeface="Arial (Body)"/>
                <a:ea typeface="+mn-ea"/>
                <a:cs typeface="+mn-cs"/>
              </a:rPr>
              <a:t>Books</a:t>
            </a:r>
          </a:p>
          <a:p>
            <a:pPr marL="741553" lvl="1" indent="-284353">
              <a:spcAft>
                <a:spcPct val="0"/>
              </a:spcAft>
              <a:buSzPts val="2400"/>
            </a:pPr>
            <a:r>
              <a:rPr lang="en-US" altLang="en-US" sz="2400" kern="1200" dirty="0">
                <a:solidFill>
                  <a:srgbClr val="000000"/>
                </a:solidFill>
                <a:latin typeface="Arial (Body)"/>
                <a:ea typeface="+mn-ea"/>
                <a:cs typeface="+mn-cs"/>
              </a:rPr>
              <a:t>Journals</a:t>
            </a:r>
          </a:p>
          <a:p>
            <a:pPr marL="741553" lvl="1" indent="-284353">
              <a:spcAft>
                <a:spcPct val="0"/>
              </a:spcAft>
              <a:buSzPts val="2400"/>
            </a:pPr>
            <a:r>
              <a:rPr lang="en-US" altLang="en-US" sz="2400" kern="1200" dirty="0">
                <a:solidFill>
                  <a:srgbClr val="000000"/>
                </a:solidFill>
                <a:latin typeface="Arial (Body)"/>
                <a:ea typeface="+mn-ea"/>
                <a:cs typeface="+mn-cs"/>
              </a:rPr>
              <a:t>Electronic resources</a:t>
            </a:r>
          </a:p>
          <a:p>
            <a:pPr marL="256032" lvl="0" indent="-256032">
              <a:spcAft>
                <a:spcPct val="0"/>
              </a:spcAft>
              <a:buSzPts val="2400"/>
              <a:tabLst/>
            </a:pPr>
            <a:r>
              <a:rPr lang="en-US" altLang="en-US" sz="2400" kern="1200" dirty="0">
                <a:solidFill>
                  <a:srgbClr val="000000"/>
                </a:solidFill>
                <a:latin typeface="Arial (Body)"/>
                <a:ea typeface="+mn-ea"/>
                <a:cs typeface="+mn-cs"/>
              </a:rPr>
              <a:t>Choose resources to include in the review</a:t>
            </a:r>
          </a:p>
          <a:p>
            <a:pPr marL="256032" lvl="0" indent="-256032">
              <a:spcAft>
                <a:spcPct val="0"/>
              </a:spcAft>
              <a:buSzPts val="2400"/>
              <a:tabLst/>
            </a:pPr>
            <a:r>
              <a:rPr lang="en-US" altLang="en-US" sz="2400" kern="1200" dirty="0">
                <a:solidFill>
                  <a:srgbClr val="000000"/>
                </a:solidFill>
                <a:latin typeface="Arial (Body)"/>
                <a:ea typeface="+mn-ea"/>
                <a:cs typeface="+mn-cs"/>
              </a:rPr>
              <a:t>Summarize the literature in a written report</a:t>
            </a:r>
          </a:p>
        </p:txBody>
      </p:sp>
    </p:spTree>
    <p:extLst>
      <p:ext uri="{BB962C8B-B14F-4D97-AF65-F5344CB8AC3E}">
        <p14:creationId xmlns:p14="http://schemas.microsoft.com/office/powerpoint/2010/main" val="1203986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Process of Research: Specify a Research Purpose</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Identify the purpose statement</a:t>
            </a:r>
          </a:p>
          <a:p>
            <a:pPr marL="741553" lvl="1" indent="-284353">
              <a:spcAft>
                <a:spcPct val="0"/>
              </a:spcAft>
              <a:buSzPts val="2400"/>
            </a:pPr>
            <a:r>
              <a:rPr lang="en-US" altLang="en-US" sz="2400" kern="1200" dirty="0">
                <a:solidFill>
                  <a:srgbClr val="000000"/>
                </a:solidFill>
                <a:latin typeface="Arial (Body)"/>
                <a:ea typeface="+mn-ea"/>
                <a:cs typeface="+mn-cs"/>
              </a:rPr>
              <a:t>The major intent of the study</a:t>
            </a:r>
          </a:p>
          <a:p>
            <a:pPr marL="741553" lvl="1" indent="-284353">
              <a:spcAft>
                <a:spcPct val="0"/>
              </a:spcAft>
              <a:buSzPts val="2400"/>
            </a:pPr>
            <a:r>
              <a:rPr lang="en-US" altLang="en-US" sz="2400" kern="1200" dirty="0">
                <a:solidFill>
                  <a:srgbClr val="000000"/>
                </a:solidFill>
                <a:latin typeface="Arial (Body)"/>
                <a:ea typeface="+mn-ea"/>
                <a:cs typeface="+mn-cs"/>
              </a:rPr>
              <a:t>The participants in the study</a:t>
            </a:r>
          </a:p>
          <a:p>
            <a:pPr marL="741553" lvl="1" indent="-284353">
              <a:spcAft>
                <a:spcPct val="0"/>
              </a:spcAft>
              <a:buSzPts val="2400"/>
            </a:pPr>
            <a:r>
              <a:rPr lang="en-US" altLang="en-US" sz="2400" kern="1200" dirty="0">
                <a:solidFill>
                  <a:srgbClr val="000000"/>
                </a:solidFill>
                <a:latin typeface="Arial (Body)"/>
                <a:ea typeface="+mn-ea"/>
                <a:cs typeface="+mn-cs"/>
              </a:rPr>
              <a:t>The site of the study</a:t>
            </a:r>
          </a:p>
          <a:p>
            <a:pPr marL="256032" lvl="0" indent="-256032">
              <a:spcAft>
                <a:spcPct val="0"/>
              </a:spcAft>
              <a:buSzPts val="2400"/>
              <a:tabLst/>
            </a:pPr>
            <a:r>
              <a:rPr lang="en-US" altLang="en-US" sz="2400" kern="1200" dirty="0">
                <a:solidFill>
                  <a:srgbClr val="000000"/>
                </a:solidFill>
                <a:latin typeface="Arial (Body)"/>
                <a:ea typeface="+mn-ea"/>
                <a:cs typeface="+mn-cs"/>
              </a:rPr>
              <a:t>Narrow the purpose statement to research questions</a:t>
            </a:r>
          </a:p>
        </p:txBody>
      </p:sp>
    </p:spTree>
    <p:extLst>
      <p:ext uri="{BB962C8B-B14F-4D97-AF65-F5344CB8AC3E}">
        <p14:creationId xmlns:p14="http://schemas.microsoft.com/office/powerpoint/2010/main" val="46387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Research Process: Collect Data</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Determine the data collection method</a:t>
            </a:r>
          </a:p>
          <a:p>
            <a:pPr marL="256032" lvl="0" indent="-256032">
              <a:spcAft>
                <a:spcPct val="0"/>
              </a:spcAft>
              <a:buSzPts val="2400"/>
              <a:tabLst/>
            </a:pPr>
            <a:r>
              <a:rPr lang="en-US" altLang="en-US" sz="2400" kern="1200" dirty="0">
                <a:solidFill>
                  <a:srgbClr val="000000"/>
                </a:solidFill>
                <a:latin typeface="Arial (Body)"/>
                <a:ea typeface="+mn-ea"/>
                <a:cs typeface="+mn-cs"/>
              </a:rPr>
              <a:t>Select the individuals to study</a:t>
            </a:r>
          </a:p>
          <a:p>
            <a:pPr marL="256032" lvl="0" indent="-256032">
              <a:spcAft>
                <a:spcPct val="0"/>
              </a:spcAft>
              <a:buSzPts val="2400"/>
              <a:tabLst/>
            </a:pPr>
            <a:r>
              <a:rPr lang="en-US" altLang="en-US" sz="2400" kern="1200" dirty="0">
                <a:solidFill>
                  <a:srgbClr val="000000"/>
                </a:solidFill>
                <a:latin typeface="Arial (Body)"/>
                <a:ea typeface="+mn-ea"/>
                <a:cs typeface="+mn-cs"/>
              </a:rPr>
              <a:t>Obtain permissions</a:t>
            </a:r>
          </a:p>
          <a:p>
            <a:pPr marL="256032" lvl="0" indent="-256032">
              <a:spcAft>
                <a:spcPct val="0"/>
              </a:spcAft>
              <a:buSzPts val="2400"/>
              <a:tabLst/>
            </a:pPr>
            <a:r>
              <a:rPr lang="en-US" altLang="en-US" sz="2400" kern="1200" dirty="0">
                <a:solidFill>
                  <a:srgbClr val="000000"/>
                </a:solidFill>
                <a:latin typeface="Arial (Body)"/>
                <a:ea typeface="+mn-ea"/>
                <a:cs typeface="+mn-cs"/>
              </a:rPr>
              <a:t>Design data collection instruments and outline data collection procedures</a:t>
            </a:r>
          </a:p>
          <a:p>
            <a:pPr marL="256032" lvl="0" indent="-256032">
              <a:spcAft>
                <a:spcPct val="0"/>
              </a:spcAft>
              <a:buSzPts val="2400"/>
              <a:tabLst/>
            </a:pPr>
            <a:r>
              <a:rPr lang="en-US" altLang="en-US" sz="2400" kern="1200" dirty="0">
                <a:solidFill>
                  <a:srgbClr val="000000"/>
                </a:solidFill>
                <a:latin typeface="Arial (Body)"/>
                <a:ea typeface="+mn-ea"/>
                <a:cs typeface="+mn-cs"/>
              </a:rPr>
              <a:t>Gather data</a:t>
            </a:r>
          </a:p>
        </p:txBody>
      </p:sp>
    </p:spTree>
    <p:extLst>
      <p:ext uri="{BB962C8B-B14F-4D97-AF65-F5344CB8AC3E}">
        <p14:creationId xmlns:p14="http://schemas.microsoft.com/office/powerpoint/2010/main" val="33095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Research Process: Analyze and Interpret Data</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Take the data apart to look at individual responses</a:t>
            </a:r>
          </a:p>
          <a:p>
            <a:pPr marL="256032" lvl="0" indent="-256032">
              <a:spcAft>
                <a:spcPct val="0"/>
              </a:spcAft>
              <a:buSzPts val="2400"/>
              <a:tabLst/>
            </a:pPr>
            <a:r>
              <a:rPr lang="en-US" altLang="en-US" sz="2400" kern="1200" dirty="0">
                <a:solidFill>
                  <a:srgbClr val="000000"/>
                </a:solidFill>
                <a:latin typeface="Arial (Body)"/>
                <a:ea typeface="+mn-ea"/>
                <a:cs typeface="+mn-cs"/>
              </a:rPr>
              <a:t>Represent the data in tables, figures, and pictures</a:t>
            </a:r>
          </a:p>
          <a:p>
            <a:pPr marL="256032" lvl="0" indent="-256032">
              <a:spcAft>
                <a:spcPct val="0"/>
              </a:spcAft>
              <a:buSzPts val="2400"/>
              <a:tabLst/>
            </a:pPr>
            <a:r>
              <a:rPr lang="en-US" altLang="en-US" sz="2400" kern="1200" dirty="0">
                <a:solidFill>
                  <a:srgbClr val="000000"/>
                </a:solidFill>
                <a:latin typeface="Arial (Body)"/>
                <a:ea typeface="+mn-ea"/>
                <a:cs typeface="+mn-cs"/>
              </a:rPr>
              <a:t>Explain conclusions from the data </a:t>
            </a:r>
            <a:r>
              <a:rPr lang="en-US" altLang="en-US" sz="2400" kern="1200" dirty="0" smtClean="0">
                <a:solidFill>
                  <a:srgbClr val="000000"/>
                </a:solidFill>
                <a:latin typeface="Arial (Body)"/>
                <a:ea typeface="+mn-ea"/>
                <a:cs typeface="+mn-cs"/>
              </a:rPr>
              <a:t>that address </a:t>
            </a:r>
            <a:r>
              <a:rPr lang="en-US" altLang="en-US" sz="2400" kern="1200" dirty="0">
                <a:solidFill>
                  <a:srgbClr val="000000"/>
                </a:solidFill>
                <a:latin typeface="Arial (Body)"/>
                <a:ea typeface="+mn-ea"/>
                <a:cs typeface="+mn-cs"/>
              </a:rPr>
              <a:t>the research questions</a:t>
            </a:r>
          </a:p>
        </p:txBody>
      </p:sp>
    </p:spTree>
    <p:extLst>
      <p:ext uri="{BB962C8B-B14F-4D97-AF65-F5344CB8AC3E}">
        <p14:creationId xmlns:p14="http://schemas.microsoft.com/office/powerpoint/2010/main" val="37683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Research Process: Report and Evaluate Research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Report research</a:t>
            </a:r>
          </a:p>
          <a:p>
            <a:pPr marL="741553" lvl="1" indent="-284353">
              <a:spcAft>
                <a:spcPct val="0"/>
              </a:spcAft>
              <a:buSzPts val="2400"/>
            </a:pPr>
            <a:r>
              <a:rPr lang="en-US" altLang="en-US" sz="2400" kern="1200" dirty="0">
                <a:solidFill>
                  <a:srgbClr val="000000"/>
                </a:solidFill>
                <a:latin typeface="Arial (Body)"/>
                <a:ea typeface="+mn-ea"/>
                <a:cs typeface="+mn-cs"/>
              </a:rPr>
              <a:t>Determine the audience for the report</a:t>
            </a:r>
          </a:p>
          <a:p>
            <a:pPr marL="741553" lvl="1" indent="-284353">
              <a:spcAft>
                <a:spcPct val="0"/>
              </a:spcAft>
              <a:buSzPts val="2400"/>
            </a:pPr>
            <a:r>
              <a:rPr lang="en-US" altLang="en-US" sz="2400" kern="1200" dirty="0">
                <a:solidFill>
                  <a:srgbClr val="000000"/>
                </a:solidFill>
                <a:latin typeface="Arial (Body)"/>
                <a:ea typeface="+mn-ea"/>
                <a:cs typeface="+mn-cs"/>
              </a:rPr>
              <a:t>Structure the report</a:t>
            </a:r>
          </a:p>
          <a:p>
            <a:pPr marL="741553" lvl="1" indent="-284353">
              <a:spcAft>
                <a:spcPct val="0"/>
              </a:spcAft>
              <a:buSzPts val="2400"/>
            </a:pPr>
            <a:r>
              <a:rPr lang="en-US" altLang="en-US" sz="2400" kern="1200" dirty="0">
                <a:solidFill>
                  <a:srgbClr val="000000"/>
                </a:solidFill>
                <a:latin typeface="Arial (Body)"/>
                <a:ea typeface="+mn-ea"/>
                <a:cs typeface="+mn-cs"/>
              </a:rPr>
              <a:t>Write the report sensitively and accurately</a:t>
            </a:r>
          </a:p>
        </p:txBody>
      </p:sp>
    </p:spTree>
    <p:extLst>
      <p:ext uri="{BB962C8B-B14F-4D97-AF65-F5344CB8AC3E}">
        <p14:creationId xmlns:p14="http://schemas.microsoft.com/office/powerpoint/2010/main" val="287109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Research Process: Report and Evaluate Research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Evaluate research</a:t>
            </a:r>
          </a:p>
          <a:p>
            <a:pPr marL="741553" lvl="1" indent="-284353">
              <a:spcAft>
                <a:spcPct val="0"/>
              </a:spcAft>
              <a:buSzPts val="2400"/>
            </a:pPr>
            <a:r>
              <a:rPr lang="en-US" altLang="en-US" sz="2400" kern="1200" dirty="0">
                <a:solidFill>
                  <a:srgbClr val="000000"/>
                </a:solidFill>
                <a:latin typeface="Arial (Body)"/>
                <a:ea typeface="+mn-ea"/>
                <a:cs typeface="+mn-cs"/>
              </a:rPr>
              <a:t>Assess quality of research using recognized standards</a:t>
            </a:r>
          </a:p>
          <a:p>
            <a:pPr marL="741553" lvl="1" indent="-284353">
              <a:spcAft>
                <a:spcPct val="0"/>
              </a:spcAft>
              <a:buSzPts val="2400"/>
            </a:pPr>
            <a:r>
              <a:rPr lang="en-US" altLang="en-US" sz="2400" kern="1200" dirty="0">
                <a:solidFill>
                  <a:srgbClr val="000000"/>
                </a:solidFill>
                <a:latin typeface="Arial (Body)"/>
                <a:ea typeface="+mn-ea"/>
                <a:cs typeface="+mn-cs"/>
              </a:rPr>
              <a:t>Standards arise from </a:t>
            </a:r>
            <a:r>
              <a:rPr lang="en-US" altLang="en-US" sz="2400" kern="1200" dirty="0" smtClean="0">
                <a:solidFill>
                  <a:srgbClr val="000000"/>
                </a:solidFill>
                <a:latin typeface="Arial (Body)"/>
                <a:ea typeface="+mn-ea"/>
                <a:cs typeface="+mn-cs"/>
              </a:rPr>
              <a:t>the</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kern="1200" dirty="0">
                <a:solidFill>
                  <a:srgbClr val="000000"/>
                </a:solidFill>
                <a:latin typeface="Arial (Body)"/>
                <a:ea typeface="+mn-ea"/>
                <a:cs typeface="+mn-cs"/>
              </a:rPr>
              <a:t>academic community</a:t>
            </a:r>
          </a:p>
          <a:p>
            <a:pPr marL="1144778" lvl="2" indent="-230378">
              <a:spcAft>
                <a:spcPct val="0"/>
              </a:spcAft>
              <a:buSzPts val="2400"/>
            </a:pPr>
            <a:r>
              <a:rPr lang="en-US" altLang="en-US" kern="1200" dirty="0">
                <a:solidFill>
                  <a:srgbClr val="000000"/>
                </a:solidFill>
                <a:latin typeface="Arial (Body)"/>
                <a:ea typeface="+mn-ea"/>
                <a:cs typeface="+mn-cs"/>
              </a:rPr>
              <a:t>school districts</a:t>
            </a:r>
          </a:p>
          <a:p>
            <a:pPr marL="1144778" lvl="2" indent="-230378">
              <a:spcAft>
                <a:spcPct val="0"/>
              </a:spcAft>
              <a:buSzPts val="2400"/>
            </a:pPr>
            <a:r>
              <a:rPr lang="en-US" altLang="en-US" kern="1200" dirty="0">
                <a:solidFill>
                  <a:srgbClr val="000000"/>
                </a:solidFill>
                <a:latin typeface="Arial (Body)"/>
                <a:ea typeface="+mn-ea"/>
                <a:cs typeface="+mn-cs"/>
              </a:rPr>
              <a:t>federal or state </a:t>
            </a:r>
            <a:r>
              <a:rPr lang="en-US" altLang="en-US" kern="1200" dirty="0" smtClean="0">
                <a:solidFill>
                  <a:srgbClr val="000000"/>
                </a:solidFill>
                <a:latin typeface="Arial (Body)"/>
                <a:ea typeface="+mn-ea"/>
                <a:cs typeface="+mn-cs"/>
              </a:rPr>
              <a:t>agencies</a:t>
            </a:r>
            <a:endParaRPr lang="en-US" altLang="en-US" kern="1200" dirty="0">
              <a:solidFill>
                <a:srgbClr val="000000"/>
              </a:solidFill>
              <a:latin typeface="Arial (Body)"/>
              <a:ea typeface="+mn-ea"/>
              <a:cs typeface="+mn-cs"/>
            </a:endParaRPr>
          </a:p>
        </p:txBody>
      </p:sp>
    </p:spTree>
    <p:extLst>
      <p:ext uri="{BB962C8B-B14F-4D97-AF65-F5344CB8AC3E}">
        <p14:creationId xmlns:p14="http://schemas.microsoft.com/office/powerpoint/2010/main" val="182644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000" kern="1200" dirty="0" smtClean="0">
                <a:latin typeface="Times New Roman" panose="02020603050405020304" pitchFamily="18" charset="0"/>
                <a:ea typeface="+mj-ea"/>
                <a:cs typeface="Times New Roman" panose="02020603050405020304" pitchFamily="18" charset="0"/>
              </a:rPr>
              <a:t>Figure 1.3 Flow of the Research Process through Quantitative and Qualitative Research</a:t>
            </a:r>
            <a:endParaRPr lang="en-US" sz="3000" kern="1200" dirty="0">
              <a:latin typeface="Times New Roman" panose="02020603050405020304" pitchFamily="18" charset="0"/>
              <a:ea typeface="+mj-ea"/>
              <a:cs typeface="Times New Roman" panose="02020603050405020304" pitchFamily="18" charset="0"/>
            </a:endParaRPr>
          </a:p>
        </p:txBody>
      </p:sp>
      <p:pic>
        <p:nvPicPr>
          <p:cNvPr id="4" name="Picture 1" descr="The flow in the diagram starts from the research process, which leads to research problem. The research problem further leads to the literature review, which leads to the research questions, quantitative and qualitative research. The quantitative and qualitative research together lead to the research designs. The research designs further lead to the following three elements. 1, Quantitative Designs. Experimental, Correlational, Survey. 2, Combined Designs. Mixed methods, Action research. 3, Qualitative Designs. Grounded theory, Ethnography, Narrative. These three elements together lead to the following four components. Sampling, Instruments and Protocols, Data Analysis, and Interpretation. These four components together lead to discussion, conclusions, limitations, future researc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4798" y="1546370"/>
            <a:ext cx="3854404" cy="4748230"/>
          </a:xfrm>
          <a:prstGeom prst="rect">
            <a:avLst/>
          </a:prstGeom>
        </p:spPr>
      </p:pic>
    </p:spTree>
    <p:extLst>
      <p:ext uri="{BB962C8B-B14F-4D97-AF65-F5344CB8AC3E}">
        <p14:creationId xmlns:p14="http://schemas.microsoft.com/office/powerpoint/2010/main" val="139386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Quantitative Research Characteristics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Describe a research problem through trends and relationships</a:t>
            </a:r>
          </a:p>
          <a:p>
            <a:pPr marL="256032" lvl="0" indent="-256032">
              <a:spcAft>
                <a:spcPct val="0"/>
              </a:spcAft>
              <a:buSzPts val="2400"/>
              <a:tabLst/>
            </a:pPr>
            <a:r>
              <a:rPr lang="en-US" altLang="en-US" sz="2400" kern="1200" dirty="0">
                <a:solidFill>
                  <a:srgbClr val="000000"/>
                </a:solidFill>
                <a:latin typeface="Arial (Body)"/>
                <a:ea typeface="+mn-ea"/>
                <a:cs typeface="+mn-cs"/>
              </a:rPr>
              <a:t>Give major role for the literature to suggest questions and justify the research problem</a:t>
            </a:r>
          </a:p>
          <a:p>
            <a:pPr marL="256032" lvl="0" indent="-256032">
              <a:spcAft>
                <a:spcPct val="0"/>
              </a:spcAft>
              <a:buSzPts val="2400"/>
              <a:tabLst/>
            </a:pPr>
            <a:r>
              <a:rPr lang="en-US" altLang="en-US" sz="2400" kern="1200" dirty="0">
                <a:solidFill>
                  <a:srgbClr val="000000"/>
                </a:solidFill>
                <a:latin typeface="Arial (Body)"/>
                <a:ea typeface="+mn-ea"/>
                <a:cs typeface="+mn-cs"/>
              </a:rPr>
              <a:t>Create purpose statements, research questions, and hypotheses that are specific, narrow, measureable, and observable</a:t>
            </a:r>
          </a:p>
        </p:txBody>
      </p:sp>
    </p:spTree>
    <p:extLst>
      <p:ext uri="{BB962C8B-B14F-4D97-AF65-F5344CB8AC3E}">
        <p14:creationId xmlns:p14="http://schemas.microsoft.com/office/powerpoint/2010/main" val="135692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Quantitative Research Characteristics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Collect numeric data from a large number of people using instruments</a:t>
            </a:r>
          </a:p>
          <a:p>
            <a:pPr marL="256032" lvl="0" indent="-256032">
              <a:spcAft>
                <a:spcPct val="0"/>
              </a:spcAft>
              <a:buSzPts val="2400"/>
              <a:tabLst/>
            </a:pPr>
            <a:r>
              <a:rPr lang="en-US" altLang="en-US" sz="2400" kern="1200" dirty="0">
                <a:solidFill>
                  <a:srgbClr val="000000"/>
                </a:solidFill>
                <a:latin typeface="Arial (Body)"/>
                <a:ea typeface="+mn-ea"/>
                <a:cs typeface="+mn-cs"/>
              </a:rPr>
              <a:t>Analyze data for trends, group comparisons, and relationships among variables</a:t>
            </a:r>
          </a:p>
          <a:p>
            <a:pPr marL="256032" lvl="0" indent="-256032">
              <a:spcAft>
                <a:spcPct val="0"/>
              </a:spcAft>
              <a:buSzPts val="2400"/>
              <a:tabLst/>
            </a:pPr>
            <a:r>
              <a:rPr lang="en-US" altLang="en-US" sz="2400" kern="1200" dirty="0">
                <a:solidFill>
                  <a:srgbClr val="000000"/>
                </a:solidFill>
                <a:latin typeface="Arial (Body)"/>
                <a:ea typeface="+mn-ea"/>
                <a:cs typeface="+mn-cs"/>
              </a:rPr>
              <a:t>Write the research report using standard, fixed structures and an objective, unbiased approach</a:t>
            </a:r>
          </a:p>
        </p:txBody>
      </p:sp>
    </p:spTree>
    <p:extLst>
      <p:ext uri="{BB962C8B-B14F-4D97-AF65-F5344CB8AC3E}">
        <p14:creationId xmlns:p14="http://schemas.microsoft.com/office/powerpoint/2010/main" val="340820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Qualitative Research Characteristics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Explore a problem through obtaining a detailed understanding of a central phenomenon</a:t>
            </a:r>
          </a:p>
          <a:p>
            <a:pPr marL="256032" lvl="0" indent="-256032">
              <a:spcAft>
                <a:spcPct val="0"/>
              </a:spcAft>
              <a:buSzPts val="2400"/>
              <a:tabLst/>
            </a:pPr>
            <a:r>
              <a:rPr lang="en-US" altLang="en-US" sz="2400" kern="1200" dirty="0">
                <a:solidFill>
                  <a:srgbClr val="000000"/>
                </a:solidFill>
                <a:latin typeface="Arial (Body)"/>
                <a:ea typeface="+mn-ea"/>
                <a:cs typeface="+mn-cs"/>
              </a:rPr>
              <a:t>Have the literature justify the problem and play a minor role</a:t>
            </a:r>
          </a:p>
          <a:p>
            <a:pPr marL="256032" lvl="0" indent="-256032">
              <a:spcAft>
                <a:spcPct val="0"/>
              </a:spcAft>
              <a:buSzPts val="2400"/>
              <a:tabLst/>
            </a:pPr>
            <a:r>
              <a:rPr lang="en-US" altLang="en-US" sz="2400" kern="1200" dirty="0">
                <a:solidFill>
                  <a:srgbClr val="000000"/>
                </a:solidFill>
                <a:latin typeface="Arial (Body)"/>
                <a:ea typeface="+mn-ea"/>
                <a:cs typeface="+mn-cs"/>
              </a:rPr>
              <a:t>State the purpose and research questions in a general, open-ended way</a:t>
            </a:r>
          </a:p>
        </p:txBody>
      </p:sp>
    </p:spTree>
    <p:extLst>
      <p:ext uri="{BB962C8B-B14F-4D97-AF65-F5344CB8AC3E}">
        <p14:creationId xmlns:p14="http://schemas.microsoft.com/office/powerpoint/2010/main" val="423186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350898" cy="4525963"/>
          </a:xfrm>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mn-cs"/>
              </a:rPr>
              <a:t>1.1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ea typeface="+mn-ea"/>
                <a:cs typeface="+mn-cs"/>
              </a:rPr>
              <a:t>e</a:t>
            </a:r>
            <a:r>
              <a:rPr lang="en-US" altLang="en-US" sz="2400" kern="1200" dirty="0" smtClean="0">
                <a:solidFill>
                  <a:srgbClr val="000000"/>
                </a:solidFill>
                <a:latin typeface="Arial (Body)"/>
                <a:ea typeface="+mn-ea"/>
                <a:cs typeface="+mn-cs"/>
              </a:rPr>
              <a:t>fine </a:t>
            </a:r>
            <a:r>
              <a:rPr lang="en-US" altLang="en-US" sz="2400" kern="1200" dirty="0">
                <a:solidFill>
                  <a:srgbClr val="000000"/>
                </a:solidFill>
                <a:latin typeface="Arial (Body)"/>
                <a:ea typeface="+mn-ea"/>
                <a:cs typeface="+mn-cs"/>
              </a:rPr>
              <a:t>and describe the importance of educational </a:t>
            </a:r>
            <a:r>
              <a:rPr lang="en-US" altLang="en-US" sz="2400" kern="1200" dirty="0" smtClean="0">
                <a:solidFill>
                  <a:srgbClr val="000000"/>
                </a:solidFill>
                <a:latin typeface="Arial (Body)"/>
                <a:ea typeface="+mn-ea"/>
                <a:cs typeface="+mn-cs"/>
              </a:rPr>
              <a:t>research</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mn-cs"/>
              </a:rPr>
              <a:t>1.2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the six steps in the process of research</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mn-cs"/>
              </a:rPr>
              <a:t>1.3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characteristics of quantitative and qualitative research in the six steps</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mn-cs"/>
              </a:rPr>
              <a:t>1.4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type of research designs associated with quantitative and qualitative </a:t>
            </a:r>
            <a:r>
              <a:rPr lang="en-US" altLang="en-US" sz="2400" kern="1200" dirty="0" smtClean="0">
                <a:solidFill>
                  <a:srgbClr val="000000"/>
                </a:solidFill>
                <a:latin typeface="Arial (Body)"/>
                <a:ea typeface="+mn-ea"/>
                <a:cs typeface="+mn-cs"/>
              </a:rPr>
              <a:t>research</a:t>
            </a:r>
            <a:endParaRPr lang="en-US" alt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mn-cs"/>
              </a:rPr>
              <a:t>1.5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Discuss important ethical issues in conducting research</a:t>
            </a:r>
          </a:p>
          <a:p>
            <a:pPr marL="0" lvl="0" indent="0">
              <a:buSzPts val="2400"/>
              <a:buNone/>
            </a:pPr>
            <a:r>
              <a:rPr lang="en-US" sz="2400" b="1" kern="1200" dirty="0">
                <a:solidFill>
                  <a:srgbClr val="007FA3"/>
                </a:solidFill>
                <a:latin typeface="Arial (Body)"/>
                <a:ea typeface="+mn-ea"/>
                <a:cs typeface="+mn-cs"/>
              </a:rPr>
              <a:t>1.6</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Recognize skills needed to design and conduct </a:t>
            </a:r>
            <a:r>
              <a:rPr lang="en-US" altLang="en-US" sz="2400" kern="1200" dirty="0" smtClean="0">
                <a:solidFill>
                  <a:srgbClr val="000000"/>
                </a:solidFill>
                <a:latin typeface="Arial (Body)"/>
                <a:ea typeface="+mn-ea"/>
                <a:cs typeface="+mn-cs"/>
              </a:rPr>
              <a:t>research</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2858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Qualitative Research Characteristics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Collect data based on words from a small number of participants</a:t>
            </a:r>
          </a:p>
          <a:p>
            <a:pPr marL="256032" lvl="0" indent="-256032">
              <a:spcAft>
                <a:spcPct val="0"/>
              </a:spcAft>
              <a:buSzPts val="2400"/>
              <a:tabLst/>
            </a:pPr>
            <a:r>
              <a:rPr lang="en-US" altLang="en-US" sz="2400" kern="1200" dirty="0">
                <a:solidFill>
                  <a:srgbClr val="000000"/>
                </a:solidFill>
                <a:latin typeface="Arial (Body)"/>
                <a:ea typeface="+mn-ea"/>
                <a:cs typeface="+mn-cs"/>
              </a:rPr>
              <a:t>Analyze the data using text analysis to obtain detailed descriptions and themes</a:t>
            </a:r>
          </a:p>
          <a:p>
            <a:pPr marL="256032" lvl="0" indent="-256032">
              <a:spcAft>
                <a:spcPct val="0"/>
              </a:spcAft>
              <a:buSzPts val="2400"/>
              <a:tabLst/>
            </a:pPr>
            <a:r>
              <a:rPr lang="en-US" altLang="en-US" sz="2400" kern="1200" dirty="0">
                <a:solidFill>
                  <a:srgbClr val="000000"/>
                </a:solidFill>
                <a:latin typeface="Arial (Body)"/>
                <a:ea typeface="+mn-ea"/>
                <a:cs typeface="+mn-cs"/>
              </a:rPr>
              <a:t>Write the research report using flexible and emerging structures</a:t>
            </a:r>
          </a:p>
        </p:txBody>
      </p:sp>
    </p:spTree>
    <p:extLst>
      <p:ext uri="{BB962C8B-B14F-4D97-AF65-F5344CB8AC3E}">
        <p14:creationId xmlns:p14="http://schemas.microsoft.com/office/powerpoint/2010/main" val="207369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Similarities between Quantitative and Qualitative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Both follow the six steps in the process of research</a:t>
            </a:r>
          </a:p>
          <a:p>
            <a:pPr marL="256032" lvl="0" indent="-256032">
              <a:spcAft>
                <a:spcPct val="0"/>
              </a:spcAft>
              <a:buSzPts val="2400"/>
              <a:tabLst/>
            </a:pPr>
            <a:r>
              <a:rPr lang="en-US" altLang="en-US" sz="2400" kern="1200" dirty="0">
                <a:solidFill>
                  <a:srgbClr val="000000"/>
                </a:solidFill>
                <a:latin typeface="Arial (Body)"/>
                <a:ea typeface="+mn-ea"/>
                <a:cs typeface="+mn-cs"/>
              </a:rPr>
              <a:t>Both have introductions that establish the importance of the research problem</a:t>
            </a:r>
          </a:p>
          <a:p>
            <a:pPr marL="256032" lvl="0" indent="-256032">
              <a:spcAft>
                <a:spcPct val="0"/>
              </a:spcAft>
              <a:buSzPts val="2400"/>
              <a:tabLst/>
            </a:pPr>
            <a:r>
              <a:rPr lang="en-US" altLang="en-US" sz="2400" kern="1200" dirty="0">
                <a:solidFill>
                  <a:srgbClr val="000000"/>
                </a:solidFill>
                <a:latin typeface="Arial (Body)"/>
                <a:ea typeface="+mn-ea"/>
                <a:cs typeface="+mn-cs"/>
              </a:rPr>
              <a:t>Both use interviews and observations</a:t>
            </a:r>
          </a:p>
        </p:txBody>
      </p:sp>
    </p:spTree>
    <p:extLst>
      <p:ext uri="{BB962C8B-B14F-4D97-AF65-F5344CB8AC3E}">
        <p14:creationId xmlns:p14="http://schemas.microsoft.com/office/powerpoint/2010/main" val="207154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Differences between Quantitative and Qualitative Research</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Quantitative research problems direct hypotheses and questions; Qualitative problems establishes importance</a:t>
            </a:r>
          </a:p>
          <a:p>
            <a:pPr marL="256032" lvl="0" indent="-256032">
              <a:spcAft>
                <a:spcPct val="0"/>
              </a:spcAft>
              <a:buSzPts val="2400"/>
              <a:tabLst/>
            </a:pPr>
            <a:r>
              <a:rPr lang="en-US" altLang="en-US" sz="2400" kern="1200" dirty="0">
                <a:solidFill>
                  <a:srgbClr val="000000"/>
                </a:solidFill>
                <a:latin typeface="Arial (Body)"/>
                <a:ea typeface="+mn-ea"/>
                <a:cs typeface="+mn-cs"/>
              </a:rPr>
              <a:t>Quantitative data collection is more closed-ended; Qualitative more open-ended</a:t>
            </a:r>
          </a:p>
          <a:p>
            <a:pPr marL="256032" lvl="0" indent="-256032">
              <a:spcAft>
                <a:spcPct val="0"/>
              </a:spcAft>
              <a:buSzPts val="2400"/>
              <a:tabLst/>
            </a:pPr>
            <a:r>
              <a:rPr lang="en-US" altLang="en-US" sz="2400" kern="1200" dirty="0">
                <a:solidFill>
                  <a:srgbClr val="000000"/>
                </a:solidFill>
                <a:latin typeface="Arial (Body)"/>
                <a:ea typeface="+mn-ea"/>
                <a:cs typeface="+mn-cs"/>
              </a:rPr>
              <a:t>Quantitative data analysis is based on statistics; Qualitative analysis based on text or image analysis</a:t>
            </a:r>
          </a:p>
          <a:p>
            <a:pPr marL="256032" lvl="0" indent="-256032">
              <a:spcAft>
                <a:spcPct val="0"/>
              </a:spcAft>
              <a:buSzPts val="2400"/>
              <a:tabLst/>
            </a:pPr>
            <a:r>
              <a:rPr lang="en-US" altLang="en-US" sz="2400" kern="1200" dirty="0">
                <a:solidFill>
                  <a:srgbClr val="000000"/>
                </a:solidFill>
                <a:latin typeface="Arial (Body)"/>
                <a:ea typeface="+mn-ea"/>
                <a:cs typeface="+mn-cs"/>
              </a:rPr>
              <a:t>Quantitative reporting has a set structure; Qualitative reporting is more flexible</a:t>
            </a:r>
          </a:p>
          <a:p>
            <a:pPr marL="256032" lvl="0" indent="-256032">
              <a:spcAft>
                <a:spcPct val="0"/>
              </a:spcAft>
              <a:buSzPts val="2400"/>
              <a:tabLst/>
            </a:pPr>
            <a:r>
              <a:rPr lang="en-US" altLang="en-US" sz="2400" kern="1200" dirty="0">
                <a:solidFill>
                  <a:srgbClr val="000000"/>
                </a:solidFill>
                <a:latin typeface="Arial (Body)"/>
                <a:ea typeface="+mn-ea"/>
                <a:cs typeface="+mn-cs"/>
              </a:rPr>
              <a:t>Different points on a </a:t>
            </a:r>
            <a:r>
              <a:rPr lang="en-US" altLang="en-US" sz="2400" kern="1200" dirty="0" smtClean="0">
                <a:solidFill>
                  <a:srgbClr val="000000"/>
                </a:solidFill>
                <a:latin typeface="Arial (Body)"/>
                <a:ea typeface="+mn-ea"/>
                <a:cs typeface="+mn-cs"/>
              </a:rPr>
              <a:t>continuum</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97247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Factors in Deciding to Use Quantitative or Qualitative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Match type of research to your research problem</a:t>
            </a:r>
          </a:p>
          <a:p>
            <a:pPr marL="256032" lvl="0" indent="-256032">
              <a:spcAft>
                <a:spcPct val="0"/>
              </a:spcAft>
              <a:buSzPts val="2400"/>
              <a:tabLst/>
            </a:pPr>
            <a:r>
              <a:rPr lang="en-US" altLang="en-US" sz="2400" kern="1200" dirty="0">
                <a:solidFill>
                  <a:srgbClr val="000000"/>
                </a:solidFill>
                <a:latin typeface="Arial (Body)"/>
                <a:ea typeface="+mn-ea"/>
                <a:cs typeface="+mn-cs"/>
              </a:rPr>
              <a:t>Fit type of research to your audiences</a:t>
            </a:r>
          </a:p>
          <a:p>
            <a:pPr marL="256032" lvl="0" indent="-256032">
              <a:spcAft>
                <a:spcPct val="0"/>
              </a:spcAft>
              <a:buSzPts val="2400"/>
              <a:tabLst/>
            </a:pPr>
            <a:r>
              <a:rPr lang="en-US" altLang="en-US" sz="2400" kern="1200" dirty="0">
                <a:solidFill>
                  <a:srgbClr val="000000"/>
                </a:solidFill>
                <a:latin typeface="Arial (Body)"/>
                <a:ea typeface="+mn-ea"/>
                <a:cs typeface="+mn-cs"/>
              </a:rPr>
              <a:t>Relate type of research to your experiences and </a:t>
            </a:r>
            <a:r>
              <a:rPr lang="en-US" altLang="en-US" sz="2400" kern="1200" dirty="0" smtClean="0">
                <a:solidFill>
                  <a:srgbClr val="000000"/>
                </a:solidFill>
                <a:latin typeface="Arial (Body)"/>
                <a:ea typeface="+mn-ea"/>
                <a:cs typeface="+mn-cs"/>
              </a:rPr>
              <a:t>training</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65674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000" kern="1200" dirty="0" smtClean="0">
                <a:latin typeface="Times New Roman" panose="02020603050405020304" pitchFamily="18" charset="0"/>
                <a:ea typeface="+mj-ea"/>
                <a:cs typeface="Times New Roman" panose="02020603050405020304" pitchFamily="18" charset="0"/>
              </a:rPr>
              <a:t>Figure 1.4 Types of Quantitative and Qualitative Research Designs and Their Primary Uses</a:t>
            </a:r>
            <a:r>
              <a:rPr lang="en-US" sz="28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The research designs shown are as follows, Quantitative Research Designs, Intervention Research and Nonintervention Research. Explaining whether an intervention influences an outcome for one group as opposed to another group, Experimental Research. Associating or relating variables in a predictable pattern for one group of individuals, Correlational Research. Describing trends for a population of people, Survey Research. "/>
          <p:cNvPicPr>
            <a:picLocks noChangeAspect="1"/>
          </p:cNvPicPr>
          <p:nvPr/>
        </p:nvPicPr>
        <p:blipFill>
          <a:blip r:embed="rId2"/>
          <a:stretch>
            <a:fillRect/>
          </a:stretch>
        </p:blipFill>
        <p:spPr>
          <a:xfrm>
            <a:off x="783007" y="1687142"/>
            <a:ext cx="7577985" cy="4523624"/>
          </a:xfrm>
          <a:prstGeom prst="rect">
            <a:avLst/>
          </a:prstGeom>
        </p:spPr>
      </p:pic>
    </p:spTree>
    <p:extLst>
      <p:ext uri="{BB962C8B-B14F-4D97-AF65-F5344CB8AC3E}">
        <p14:creationId xmlns:p14="http://schemas.microsoft.com/office/powerpoint/2010/main" val="1999540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000" kern="1200" dirty="0" smtClean="0">
                <a:latin typeface="Times New Roman" panose="02020603050405020304" pitchFamily="18" charset="0"/>
                <a:ea typeface="+mj-ea"/>
                <a:cs typeface="Times New Roman" panose="02020603050405020304" pitchFamily="18" charset="0"/>
              </a:rPr>
              <a:t>Figure 1.4 Types of Quantitative and Qualitative Research Designs and Their Primary Uses</a:t>
            </a:r>
            <a:r>
              <a:rPr lang="en-US" sz="28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3)</a:t>
            </a:r>
            <a:endParaRPr lang="en-GB" alt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Qualitative Research Designs. Exploring common experiences of individuals to develop a theory, Grounded Theory Research.&#10;Exploring the shared culture of a group of people, Ethnographic Research. Exploring individual stories to describe the lives of people, Narrative Research."/>
          <p:cNvPicPr>
            <a:picLocks noChangeAspect="1"/>
          </p:cNvPicPr>
          <p:nvPr/>
        </p:nvPicPr>
        <p:blipFill>
          <a:blip r:embed="rId2"/>
          <a:stretch>
            <a:fillRect/>
          </a:stretch>
        </p:blipFill>
        <p:spPr>
          <a:xfrm>
            <a:off x="674732" y="1652555"/>
            <a:ext cx="7794536" cy="4391630"/>
          </a:xfrm>
          <a:prstGeom prst="rect">
            <a:avLst/>
          </a:prstGeom>
        </p:spPr>
      </p:pic>
    </p:spTree>
    <p:extLst>
      <p:ext uri="{BB962C8B-B14F-4D97-AF65-F5344CB8AC3E}">
        <p14:creationId xmlns:p14="http://schemas.microsoft.com/office/powerpoint/2010/main" val="415636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000" kern="1200" dirty="0" smtClean="0">
                <a:latin typeface="Times New Roman" panose="02020603050405020304" pitchFamily="18" charset="0"/>
                <a:ea typeface="+mj-ea"/>
                <a:cs typeface="Times New Roman" panose="02020603050405020304" pitchFamily="18" charset="0"/>
              </a:rPr>
              <a:t>Figure 1.4 Types of Quantitative and Qualitative Research Designs and Their Primary Uses</a:t>
            </a:r>
            <a:r>
              <a:rPr lang="en-US" sz="28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(3 of 3)</a:t>
            </a:r>
            <a:endParaRPr lang="en-GB" alt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Combined Quantitative/Qualitative Research Designs. Combining quantitative and qualitative data to best understand and explain a research problem, Mixed Method Research. Using quantitative and qualitative data for individuals to study education problems that they face in their settings, Action Research."/>
          <p:cNvPicPr>
            <a:picLocks noChangeAspect="1"/>
          </p:cNvPicPr>
          <p:nvPr/>
        </p:nvPicPr>
        <p:blipFill>
          <a:blip r:embed="rId2"/>
          <a:stretch>
            <a:fillRect/>
          </a:stretch>
        </p:blipFill>
        <p:spPr>
          <a:xfrm>
            <a:off x="635365" y="1771429"/>
            <a:ext cx="7873272" cy="4355052"/>
          </a:xfrm>
          <a:prstGeom prst="rect">
            <a:avLst/>
          </a:prstGeom>
        </p:spPr>
      </p:pic>
    </p:spTree>
    <p:extLst>
      <p:ext uri="{BB962C8B-B14F-4D97-AF65-F5344CB8AC3E}">
        <p14:creationId xmlns:p14="http://schemas.microsoft.com/office/powerpoint/2010/main" val="2611958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Important Ethical Issues in Conducting Research</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Learn to apply for approval from your institutional review board</a:t>
            </a:r>
          </a:p>
          <a:p>
            <a:pPr marL="256032" lvl="0" indent="-256032">
              <a:spcAft>
                <a:spcPct val="0"/>
              </a:spcAft>
              <a:buSzPts val="2400"/>
              <a:tabLst/>
            </a:pPr>
            <a:r>
              <a:rPr lang="en-US" altLang="en-US" sz="2400" kern="1200" dirty="0">
                <a:solidFill>
                  <a:srgbClr val="000000"/>
                </a:solidFill>
                <a:latin typeface="Arial (Body)"/>
                <a:ea typeface="+mn-ea"/>
                <a:cs typeface="+mn-cs"/>
              </a:rPr>
              <a:t>Recognize guidelines from professional associations</a:t>
            </a:r>
          </a:p>
          <a:p>
            <a:pPr marL="256032" lvl="0" indent="-256032">
              <a:spcAft>
                <a:spcPct val="0"/>
              </a:spcAft>
              <a:buSzPts val="2400"/>
              <a:tabLst/>
            </a:pPr>
            <a:r>
              <a:rPr lang="en-US" altLang="en-US" sz="2400" kern="1200" dirty="0">
                <a:solidFill>
                  <a:srgbClr val="000000"/>
                </a:solidFill>
                <a:latin typeface="Arial (Body)"/>
                <a:ea typeface="+mn-ea"/>
                <a:cs typeface="+mn-cs"/>
              </a:rPr>
              <a:t>Use ethical practices throughout research</a:t>
            </a:r>
          </a:p>
          <a:p>
            <a:pPr marL="256032" lvl="0" indent="-256032">
              <a:spcAft>
                <a:spcPct val="0"/>
              </a:spcAft>
              <a:buSzPts val="2400"/>
              <a:tabLst/>
            </a:pPr>
            <a:r>
              <a:rPr lang="en-US" altLang="en-US" sz="2400" kern="1200" dirty="0">
                <a:solidFill>
                  <a:srgbClr val="000000"/>
                </a:solidFill>
                <a:latin typeface="Arial (Body)"/>
                <a:ea typeface="+mn-ea"/>
                <a:cs typeface="+mn-cs"/>
              </a:rPr>
              <a:t>Use respectful data collection procedures</a:t>
            </a:r>
          </a:p>
          <a:p>
            <a:pPr marL="256032" lvl="0" indent="-256032">
              <a:spcAft>
                <a:spcPct val="0"/>
              </a:spcAft>
              <a:buSzPts val="2400"/>
              <a:tabLst/>
            </a:pPr>
            <a:r>
              <a:rPr lang="en-US" altLang="en-US" sz="2400" kern="1200" dirty="0">
                <a:solidFill>
                  <a:srgbClr val="000000"/>
                </a:solidFill>
                <a:latin typeface="Arial (Body)"/>
                <a:ea typeface="+mn-ea"/>
                <a:cs typeface="+mn-cs"/>
              </a:rPr>
              <a:t>Show respect to audiences who read and use research</a:t>
            </a:r>
          </a:p>
        </p:txBody>
      </p:sp>
    </p:spTree>
    <p:extLst>
      <p:ext uri="{BB962C8B-B14F-4D97-AF65-F5344CB8AC3E}">
        <p14:creationId xmlns:p14="http://schemas.microsoft.com/office/powerpoint/2010/main" val="352810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Skills Needed for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Curiosity to solve puzzles</a:t>
            </a:r>
          </a:p>
          <a:p>
            <a:pPr marL="256032" lvl="0" indent="-256032">
              <a:spcAft>
                <a:spcPct val="0"/>
              </a:spcAft>
              <a:buSzPts val="2400"/>
              <a:tabLst/>
            </a:pPr>
            <a:r>
              <a:rPr lang="en-US" altLang="en-US" sz="2400" kern="1200" dirty="0">
                <a:solidFill>
                  <a:srgbClr val="000000"/>
                </a:solidFill>
                <a:latin typeface="Arial (Body)"/>
                <a:ea typeface="+mn-ea"/>
                <a:cs typeface="+mn-cs"/>
              </a:rPr>
              <a:t>Long attention spans</a:t>
            </a:r>
          </a:p>
          <a:p>
            <a:pPr marL="256032" lvl="0" indent="-256032">
              <a:spcAft>
                <a:spcPct val="0"/>
              </a:spcAft>
              <a:buSzPts val="2400"/>
              <a:tabLst/>
            </a:pPr>
            <a:r>
              <a:rPr lang="en-US" altLang="en-US" sz="2400" kern="1200" dirty="0">
                <a:solidFill>
                  <a:srgbClr val="000000"/>
                </a:solidFill>
                <a:latin typeface="Arial (Body)"/>
                <a:ea typeface="+mn-ea"/>
                <a:cs typeface="+mn-cs"/>
              </a:rPr>
              <a:t>Library and computer resource skills</a:t>
            </a:r>
          </a:p>
          <a:p>
            <a:pPr marL="256032" lvl="0" indent="-256032">
              <a:spcAft>
                <a:spcPct val="0"/>
              </a:spcAft>
              <a:buSzPts val="2400"/>
              <a:tabLst/>
            </a:pPr>
            <a:r>
              <a:rPr lang="en-US" altLang="en-US" sz="2400" kern="1200" dirty="0">
                <a:solidFill>
                  <a:srgbClr val="000000"/>
                </a:solidFill>
                <a:latin typeface="Arial (Body)"/>
                <a:ea typeface="+mn-ea"/>
                <a:cs typeface="+mn-cs"/>
              </a:rPr>
              <a:t>Writing and editing skills</a:t>
            </a:r>
          </a:p>
        </p:txBody>
      </p:sp>
    </p:spTree>
    <p:extLst>
      <p:ext uri="{BB962C8B-B14F-4D97-AF65-F5344CB8AC3E}">
        <p14:creationId xmlns:p14="http://schemas.microsoft.com/office/powerpoint/2010/main" val="3322061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The researcher poses a </a:t>
            </a:r>
            <a:r>
              <a:rPr lang="en-US" altLang="en-US" sz="2400" kern="1200" dirty="0" smtClean="0">
                <a:solidFill>
                  <a:srgbClr val="000000"/>
                </a:solidFill>
                <a:latin typeface="Arial (Body)"/>
                <a:ea typeface="+mn-ea"/>
                <a:cs typeface="+mn-cs"/>
              </a:rPr>
              <a:t>question.</a:t>
            </a:r>
          </a:p>
          <a:p>
            <a:pPr marL="256032" lvl="0" indent="-256032">
              <a:spcAft>
                <a:spcPct val="0"/>
              </a:spcAft>
              <a:buSzPts val="2400"/>
              <a:tabLst/>
            </a:pPr>
            <a:r>
              <a:rPr lang="en-US" altLang="en-US" sz="2400" kern="1200" dirty="0" smtClean="0">
                <a:solidFill>
                  <a:srgbClr val="000000"/>
                </a:solidFill>
                <a:latin typeface="Arial (Body)"/>
                <a:ea typeface="+mn-ea"/>
                <a:cs typeface="+mn-cs"/>
              </a:rPr>
              <a:t>The </a:t>
            </a:r>
            <a:r>
              <a:rPr lang="en-US" altLang="en-US" sz="2400" kern="1200" dirty="0">
                <a:solidFill>
                  <a:srgbClr val="000000"/>
                </a:solidFill>
                <a:latin typeface="Arial (Body)"/>
                <a:ea typeface="+mn-ea"/>
                <a:cs typeface="+mn-cs"/>
              </a:rPr>
              <a:t>researcher collects data to answer the </a:t>
            </a:r>
            <a:r>
              <a:rPr lang="en-US" altLang="en-US" sz="2400" kern="1200" dirty="0" smtClean="0">
                <a:solidFill>
                  <a:srgbClr val="000000"/>
                </a:solidFill>
                <a:latin typeface="Arial (Body)"/>
                <a:ea typeface="+mn-ea"/>
                <a:cs typeface="+mn-cs"/>
              </a:rPr>
              <a:t>question.</a:t>
            </a:r>
          </a:p>
          <a:p>
            <a:pPr marL="256032" lvl="0" indent="-256032">
              <a:spcAft>
                <a:spcPct val="0"/>
              </a:spcAft>
              <a:buSzPts val="2400"/>
              <a:tabLst/>
            </a:pPr>
            <a:r>
              <a:rPr lang="en-US" altLang="en-US" sz="2400" kern="1200" dirty="0" smtClean="0">
                <a:solidFill>
                  <a:srgbClr val="000000"/>
                </a:solidFill>
                <a:latin typeface="Arial (Body)"/>
                <a:ea typeface="+mn-ea"/>
                <a:cs typeface="+mn-cs"/>
              </a:rPr>
              <a:t>The </a:t>
            </a:r>
            <a:r>
              <a:rPr lang="en-US" altLang="en-US" sz="2400" kern="1200" dirty="0">
                <a:solidFill>
                  <a:srgbClr val="000000"/>
                </a:solidFill>
                <a:latin typeface="Arial (Body)"/>
                <a:ea typeface="+mn-ea"/>
                <a:cs typeface="+mn-cs"/>
              </a:rPr>
              <a:t>researcher presents an answer to the question.</a:t>
            </a:r>
          </a:p>
        </p:txBody>
      </p:sp>
    </p:spTree>
    <p:extLst>
      <p:ext uri="{BB962C8B-B14F-4D97-AF65-F5344CB8AC3E}">
        <p14:creationId xmlns:p14="http://schemas.microsoft.com/office/powerpoint/2010/main" val="420198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Importance of Research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Reason </a:t>
            </a:r>
            <a:r>
              <a:rPr lang="en-US" altLang="en-US" sz="2400" kern="1200" dirty="0" smtClean="0">
                <a:solidFill>
                  <a:srgbClr val="000000"/>
                </a:solidFill>
                <a:latin typeface="Arial (Body)"/>
                <a:ea typeface="+mn-ea"/>
                <a:cs typeface="+mn-cs"/>
              </a:rPr>
              <a:t>1: Research </a:t>
            </a:r>
            <a:r>
              <a:rPr lang="en-US" altLang="en-US" sz="2400" kern="1200" dirty="0">
                <a:solidFill>
                  <a:srgbClr val="000000"/>
                </a:solidFill>
                <a:latin typeface="Arial (Body)"/>
                <a:ea typeface="+mn-ea"/>
                <a:cs typeface="+mn-cs"/>
              </a:rPr>
              <a:t>adds to our </a:t>
            </a:r>
            <a:r>
              <a:rPr lang="en-US" altLang="en-US" sz="2400" kern="1200" dirty="0" smtClean="0">
                <a:solidFill>
                  <a:srgbClr val="000000"/>
                </a:solidFill>
                <a:latin typeface="Arial (Body)"/>
                <a:ea typeface="+mn-ea"/>
                <a:cs typeface="+mn-cs"/>
              </a:rPr>
              <a:t>knowledge.</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Addresses gaps in knowledge</a:t>
            </a:r>
          </a:p>
          <a:p>
            <a:pPr marL="741553" lvl="1" indent="-284353">
              <a:spcAft>
                <a:spcPct val="0"/>
              </a:spcAft>
              <a:buSzPts val="2400"/>
            </a:pPr>
            <a:r>
              <a:rPr lang="en-US" altLang="en-US" sz="2400" kern="1200" dirty="0">
                <a:solidFill>
                  <a:srgbClr val="000000"/>
                </a:solidFill>
                <a:latin typeface="Arial (Body)"/>
                <a:ea typeface="+mn-ea"/>
                <a:cs typeface="+mn-cs"/>
              </a:rPr>
              <a:t>Expands knowledge</a:t>
            </a:r>
          </a:p>
          <a:p>
            <a:pPr marL="741553" lvl="1" indent="-284353">
              <a:spcAft>
                <a:spcPct val="0"/>
              </a:spcAft>
              <a:buSzPts val="2400"/>
            </a:pPr>
            <a:r>
              <a:rPr lang="en-US" altLang="en-US" sz="2400" kern="1200" dirty="0">
                <a:solidFill>
                  <a:srgbClr val="000000"/>
                </a:solidFill>
                <a:latin typeface="Arial (Body)"/>
                <a:ea typeface="+mn-ea"/>
                <a:cs typeface="+mn-cs"/>
              </a:rPr>
              <a:t>Replicates knowledge</a:t>
            </a:r>
          </a:p>
          <a:p>
            <a:pPr marL="741553" lvl="1" indent="-284353">
              <a:spcAft>
                <a:spcPct val="0"/>
              </a:spcAft>
              <a:buSzPts val="2400"/>
            </a:pPr>
            <a:r>
              <a:rPr lang="en-US" altLang="en-US" sz="2400" kern="1200" dirty="0">
                <a:solidFill>
                  <a:srgbClr val="000000"/>
                </a:solidFill>
                <a:latin typeface="Arial (Body)"/>
                <a:ea typeface="+mn-ea"/>
                <a:cs typeface="+mn-cs"/>
              </a:rPr>
              <a:t>Adds voices of individuals to knowledge</a:t>
            </a:r>
          </a:p>
        </p:txBody>
      </p:sp>
    </p:spTree>
    <p:extLst>
      <p:ext uri="{BB962C8B-B14F-4D97-AF65-F5344CB8AC3E}">
        <p14:creationId xmlns:p14="http://schemas.microsoft.com/office/powerpoint/2010/main" val="121274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Importance of Research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Reason </a:t>
            </a:r>
            <a:r>
              <a:rPr lang="en-US" altLang="en-US" sz="2400" kern="1200" dirty="0" smtClean="0">
                <a:solidFill>
                  <a:srgbClr val="000000"/>
                </a:solidFill>
                <a:latin typeface="Arial (Body)"/>
                <a:ea typeface="+mn-ea"/>
                <a:cs typeface="+mn-cs"/>
              </a:rPr>
              <a:t>2: Research </a:t>
            </a:r>
            <a:r>
              <a:rPr lang="en-US" altLang="en-US" sz="2400" kern="1200" dirty="0">
                <a:solidFill>
                  <a:srgbClr val="000000"/>
                </a:solidFill>
                <a:latin typeface="Arial (Body)"/>
                <a:ea typeface="+mn-ea"/>
                <a:cs typeface="+mn-cs"/>
              </a:rPr>
              <a:t>helps improve practice.</a:t>
            </a:r>
          </a:p>
          <a:p>
            <a:pPr marL="741553" lvl="1" indent="-284353">
              <a:spcAft>
                <a:spcPct val="0"/>
              </a:spcAft>
              <a:buSzPts val="2400"/>
            </a:pPr>
            <a:r>
              <a:rPr lang="en-US" altLang="en-US" sz="2400" kern="1200" dirty="0">
                <a:solidFill>
                  <a:srgbClr val="000000"/>
                </a:solidFill>
                <a:latin typeface="Arial (Body)"/>
                <a:ea typeface="+mn-ea"/>
                <a:cs typeface="+mn-cs"/>
              </a:rPr>
              <a:t>Educators gain new ideas for their job.</a:t>
            </a:r>
          </a:p>
          <a:p>
            <a:pPr marL="741553" lvl="1" indent="-284353">
              <a:spcAft>
                <a:spcPct val="0"/>
              </a:spcAft>
              <a:buSzPts val="2400"/>
            </a:pPr>
            <a:r>
              <a:rPr lang="en-US" altLang="en-US" sz="2400" kern="1200" dirty="0">
                <a:solidFill>
                  <a:srgbClr val="000000"/>
                </a:solidFill>
                <a:latin typeface="Arial (Body)"/>
                <a:ea typeface="+mn-ea"/>
                <a:cs typeface="+mn-cs"/>
              </a:rPr>
              <a:t>Educators gain new insights into approaches.</a:t>
            </a:r>
          </a:p>
          <a:p>
            <a:pPr marL="741553" lvl="1" indent="-284353">
              <a:spcAft>
                <a:spcPct val="0"/>
              </a:spcAft>
              <a:buSzPts val="2400"/>
            </a:pPr>
            <a:r>
              <a:rPr lang="en-US" altLang="en-US" sz="2400" kern="1200" dirty="0">
                <a:solidFill>
                  <a:srgbClr val="000000"/>
                </a:solidFill>
                <a:latin typeface="Arial (Body)"/>
                <a:ea typeface="+mn-ea"/>
                <a:cs typeface="+mn-cs"/>
              </a:rPr>
              <a:t>Educators can connect with other educators.</a:t>
            </a:r>
          </a:p>
        </p:txBody>
      </p:sp>
    </p:spTree>
    <p:extLst>
      <p:ext uri="{BB962C8B-B14F-4D97-AF65-F5344CB8AC3E}">
        <p14:creationId xmlns:p14="http://schemas.microsoft.com/office/powerpoint/2010/main" val="348228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Importance of Research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Reason </a:t>
            </a:r>
            <a:r>
              <a:rPr lang="en-US" altLang="en-US" sz="2400" kern="1200" dirty="0" smtClean="0">
                <a:solidFill>
                  <a:srgbClr val="000000"/>
                </a:solidFill>
                <a:latin typeface="Arial (Body)"/>
                <a:ea typeface="+mn-ea"/>
                <a:cs typeface="+mn-cs"/>
              </a:rPr>
              <a:t>3: Research </a:t>
            </a:r>
            <a:r>
              <a:rPr lang="en-US" altLang="en-US" sz="2400" kern="1200" dirty="0">
                <a:solidFill>
                  <a:srgbClr val="000000"/>
                </a:solidFill>
                <a:latin typeface="Arial (Body)"/>
                <a:ea typeface="+mn-ea"/>
                <a:cs typeface="+mn-cs"/>
              </a:rPr>
              <a:t>helps inform policy debates.</a:t>
            </a:r>
          </a:p>
          <a:p>
            <a:pPr marL="741553" lvl="1" indent="-284353">
              <a:spcAft>
                <a:spcPct val="0"/>
              </a:spcAft>
              <a:buSzPts val="2400"/>
            </a:pPr>
            <a:r>
              <a:rPr lang="en-US" altLang="en-US" sz="2400" kern="1200" dirty="0">
                <a:solidFill>
                  <a:srgbClr val="000000"/>
                </a:solidFill>
                <a:latin typeface="Arial (Body)"/>
                <a:ea typeface="+mn-ea"/>
                <a:cs typeface="+mn-cs"/>
              </a:rPr>
              <a:t>Research allows people to weigh different perspectives on issues.</a:t>
            </a:r>
          </a:p>
          <a:p>
            <a:pPr marL="741553" lvl="1" indent="-284353">
              <a:spcAft>
                <a:spcPct val="0"/>
              </a:spcAft>
              <a:buSzPts val="2400"/>
            </a:pPr>
            <a:r>
              <a:rPr lang="en-US" altLang="en-US" sz="2400" kern="1200" dirty="0">
                <a:solidFill>
                  <a:srgbClr val="000000"/>
                </a:solidFill>
                <a:latin typeface="Arial (Body)"/>
                <a:ea typeface="+mn-ea"/>
                <a:cs typeface="+mn-cs"/>
              </a:rPr>
              <a:t>Research enables people to make informed decisions regarding policy.</a:t>
            </a:r>
          </a:p>
        </p:txBody>
      </p:sp>
    </p:spTree>
    <p:extLst>
      <p:ext uri="{BB962C8B-B14F-4D97-AF65-F5344CB8AC3E}">
        <p14:creationId xmlns:p14="http://schemas.microsoft.com/office/powerpoint/2010/main" val="321288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Problems with Research Today</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smtClean="0">
                <a:solidFill>
                  <a:srgbClr val="000000"/>
                </a:solidFill>
                <a:latin typeface="Arial (Body)"/>
                <a:ea typeface="+mn-ea"/>
                <a:cs typeface="+mn-cs"/>
              </a:rPr>
              <a:t>Contradictory or vague findings</a:t>
            </a:r>
          </a:p>
          <a:p>
            <a:pPr marL="256032" lvl="0" indent="-256032">
              <a:spcAft>
                <a:spcPct val="0"/>
              </a:spcAft>
              <a:buSzPts val="2400"/>
              <a:tabLst/>
            </a:pPr>
            <a:r>
              <a:rPr lang="en-US" altLang="en-US" sz="2400" kern="1200" dirty="0" smtClean="0">
                <a:solidFill>
                  <a:srgbClr val="000000"/>
                </a:solidFill>
                <a:latin typeface="Arial (Body)"/>
                <a:ea typeface="+mn-ea"/>
                <a:cs typeface="+mn-cs"/>
              </a:rPr>
              <a:t>Questionable data</a:t>
            </a:r>
          </a:p>
          <a:p>
            <a:pPr marL="256032" lvl="0" indent="-256032">
              <a:spcAft>
                <a:spcPct val="0"/>
              </a:spcAft>
              <a:buSzPts val="2400"/>
              <a:tabLst/>
            </a:pPr>
            <a:r>
              <a:rPr lang="en-US" altLang="en-US" sz="2400" kern="1200" dirty="0" smtClean="0">
                <a:solidFill>
                  <a:srgbClr val="000000"/>
                </a:solidFill>
                <a:latin typeface="Arial (Body)"/>
                <a:ea typeface="+mn-ea"/>
                <a:cs typeface="+mn-cs"/>
              </a:rPr>
              <a:t>Unclear statements about the intent of the study</a:t>
            </a:r>
          </a:p>
          <a:p>
            <a:pPr marL="256032" lvl="0" indent="-256032">
              <a:spcAft>
                <a:spcPct val="0"/>
              </a:spcAft>
              <a:buSzPts val="2400"/>
              <a:tabLst/>
            </a:pPr>
            <a:r>
              <a:rPr lang="en-US" altLang="en-US" sz="2400" kern="1200" dirty="0" smtClean="0">
                <a:solidFill>
                  <a:srgbClr val="000000"/>
                </a:solidFill>
                <a:latin typeface="Arial (Body)"/>
                <a:ea typeface="+mn-ea"/>
                <a:cs typeface="+mn-cs"/>
              </a:rPr>
              <a:t>Lack of full disclosure of the data collection procedure</a:t>
            </a:r>
          </a:p>
          <a:p>
            <a:pPr marL="256032" lvl="0" indent="-256032">
              <a:spcAft>
                <a:spcPct val="0"/>
              </a:spcAft>
              <a:buSzPts val="2400"/>
              <a:tabLst/>
            </a:pPr>
            <a:r>
              <a:rPr lang="en-US" altLang="en-US" sz="2400" kern="1200" dirty="0" smtClean="0">
                <a:solidFill>
                  <a:srgbClr val="000000"/>
                </a:solidFill>
                <a:latin typeface="Arial (Body)"/>
                <a:ea typeface="+mn-ea"/>
                <a:cs typeface="+mn-cs"/>
              </a:rPr>
              <a:t>Inarticulate rendering of the research problem</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4601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Figure 1.2 </a:t>
            </a:r>
            <a:r>
              <a:rPr lang="en-US" kern="1200" dirty="0" smtClean="0">
                <a:latin typeface="Times New Roman" panose="02020603050405020304" pitchFamily="18" charset="0"/>
                <a:ea typeface="+mj-ea"/>
                <a:cs typeface="Times New Roman" panose="02020603050405020304" pitchFamily="18" charset="0"/>
              </a:rPr>
              <a:t>The </a:t>
            </a:r>
            <a:r>
              <a:rPr lang="en-US" kern="1200" dirty="0">
                <a:latin typeface="Times New Roman" panose="02020603050405020304" pitchFamily="18" charset="0"/>
                <a:ea typeface="+mj-ea"/>
                <a:cs typeface="Times New Roman" panose="02020603050405020304" pitchFamily="18" charset="0"/>
              </a:rPr>
              <a:t>Research Process Cycle</a:t>
            </a:r>
          </a:p>
        </p:txBody>
      </p:sp>
      <p:pic>
        <p:nvPicPr>
          <p:cNvPr id="5" name="Picture 2" descr="The stages in the research process cycle are as follows. Identify a Research Problem, Review the Literature, Specify a Research Purpose, Collect Data, Analyze and Interpret Data, and Report and Evaluate Resear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87" y="1623788"/>
            <a:ext cx="7693025" cy="4525963"/>
          </a:xfrm>
          <a:prstGeom prst="rect">
            <a:avLst/>
          </a:prstGeom>
          <a:noFill/>
          <a:ln>
            <a:noFill/>
          </a:ln>
        </p:spPr>
      </p:pic>
    </p:spTree>
    <p:extLst>
      <p:ext uri="{BB962C8B-B14F-4D97-AF65-F5344CB8AC3E}">
        <p14:creationId xmlns:p14="http://schemas.microsoft.com/office/powerpoint/2010/main" val="247213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The Process of Research: Identify the Research Problem</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Specify a problem</a:t>
            </a:r>
          </a:p>
          <a:p>
            <a:pPr marL="256032" lvl="0" indent="-256032">
              <a:spcAft>
                <a:spcPct val="0"/>
              </a:spcAft>
              <a:buSzPts val="2400"/>
              <a:tabLst/>
            </a:pPr>
            <a:r>
              <a:rPr lang="en-US" altLang="en-US" sz="2400" kern="1200" dirty="0">
                <a:solidFill>
                  <a:srgbClr val="000000"/>
                </a:solidFill>
                <a:latin typeface="Arial (Body)"/>
                <a:ea typeface="+mn-ea"/>
                <a:cs typeface="+mn-cs"/>
              </a:rPr>
              <a:t>Justify a problem</a:t>
            </a:r>
          </a:p>
          <a:p>
            <a:pPr marL="256032" lvl="0" indent="-256032">
              <a:spcAft>
                <a:spcPct val="0"/>
              </a:spcAft>
              <a:buSzPts val="2400"/>
              <a:tabLst/>
            </a:pPr>
            <a:r>
              <a:rPr lang="en-US" altLang="en-US" sz="2400" kern="1200" dirty="0">
                <a:solidFill>
                  <a:srgbClr val="000000"/>
                </a:solidFill>
                <a:latin typeface="Arial (Body)"/>
                <a:ea typeface="+mn-ea"/>
                <a:cs typeface="+mn-cs"/>
              </a:rPr>
              <a:t>Suggest a need to study the problem for audiences</a:t>
            </a:r>
          </a:p>
        </p:txBody>
      </p:sp>
    </p:spTree>
    <p:extLst>
      <p:ext uri="{BB962C8B-B14F-4D97-AF65-F5344CB8AC3E}">
        <p14:creationId xmlns:p14="http://schemas.microsoft.com/office/powerpoint/2010/main" val="284343689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8377</TotalTime>
  <Words>1001</Words>
  <Application>Microsoft Office PowerPoint</Application>
  <PresentationFormat>On-screen Show (4:3)</PresentationFormat>
  <Paragraphs>135</Paragraphs>
  <Slides>29</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Arial (Body)</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vt:lpstr>
      <vt:lpstr>What is Research?</vt:lpstr>
      <vt:lpstr>Importance of Research (1 of 3)</vt:lpstr>
      <vt:lpstr>Importance of Research (2 of 3)</vt:lpstr>
      <vt:lpstr>Importance of Research (3 of 3)</vt:lpstr>
      <vt:lpstr>Problems with Research Today</vt:lpstr>
      <vt:lpstr>Figure 1.2 The Research Process Cycle</vt:lpstr>
      <vt:lpstr>The Process of Research: Identify the Research Problem</vt:lpstr>
      <vt:lpstr>The Process of Research: Review the Literature</vt:lpstr>
      <vt:lpstr>The Process of Research: Specify a Research Purpose</vt:lpstr>
      <vt:lpstr>The Research Process: Collect Data</vt:lpstr>
      <vt:lpstr>The Research Process: Analyze and Interpret Data</vt:lpstr>
      <vt:lpstr>The Research Process: Report and Evaluate Research (1 of 2)</vt:lpstr>
      <vt:lpstr>The Research Process: Report and Evaluate Research (2 of 2)</vt:lpstr>
      <vt:lpstr>Figure 1.3 Flow of the Research Process through Quantitative and Qualitative Research</vt:lpstr>
      <vt:lpstr>Quantitative Research Characteristics (1 of 2)</vt:lpstr>
      <vt:lpstr>Quantitative Research Characteristics (2 of 2)</vt:lpstr>
      <vt:lpstr>Qualitative Research Characteristics (1 of 2)</vt:lpstr>
      <vt:lpstr>Qualitative Research Characteristics (2 of 2)</vt:lpstr>
      <vt:lpstr>Similarities between Quantitative and Qualitative Research</vt:lpstr>
      <vt:lpstr>Differences between Quantitative and Qualitative Research</vt:lpstr>
      <vt:lpstr>Factors in Deciding to Use Quantitative or Qualitative Research</vt:lpstr>
      <vt:lpstr>Figure 1.4 Types of Quantitative and Qualitative Research Designs and Their Primary Uses (1 of 3)</vt:lpstr>
      <vt:lpstr>Figure 1.4 Types of Quantitative and Qualitative Research Designs and Their Primary Uses (2 of 3)</vt:lpstr>
      <vt:lpstr>Figure 1.4 Types of Quantitative and Qualitative Research Designs and Their Primary Uses (3 of 3)</vt:lpstr>
      <vt:lpstr>Important Ethical Issues in Conducting Research</vt:lpstr>
      <vt:lpstr>Skills Needed for Research</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885</cp:revision>
  <dcterms:modified xsi:type="dcterms:W3CDTF">2018-03-23T06:46:41Z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