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4"/>
  </p:notesMasterIdLst>
  <p:handoutMasterIdLst>
    <p:handoutMasterId r:id="rId25"/>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29"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33" autoAdjust="0"/>
    <p:restoredTop sz="92907" autoAdjust="0"/>
  </p:normalViewPr>
  <p:slideViewPr>
    <p:cSldViewPr snapToGrid="0" snapToObjects="1">
      <p:cViewPr varScale="1">
        <p:scale>
          <a:sx n="65" d="100"/>
          <a:sy n="65" d="100"/>
        </p:scale>
        <p:origin x="1860" y="78"/>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4/24/2018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1743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1853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2</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dirty="0">
                <a:latin typeface="+mn-lt"/>
              </a:rPr>
              <a:t>Identifying a Research Problem</a:t>
            </a:r>
            <a:endParaRPr lang="en-US" dirty="0">
              <a:latin typeface="+mn-lt"/>
            </a:endParaRP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Research Problems Differ in Quantitative and Qualitative Research</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628650" y="1825624"/>
            <a:ext cx="3867150" cy="4339619"/>
          </a:xfrm>
        </p:spPr>
        <p:txBody>
          <a:bodyPr wrap="square" lIns="91425" tIns="91425" rIns="91425" bIns="91425">
            <a:noAutofit/>
          </a:bodyPr>
          <a:lstStyle/>
          <a:p>
            <a:pPr marL="0" lvl="0" indent="0">
              <a:spcBef>
                <a:spcPts val="1000"/>
              </a:spcBef>
              <a:buSzPts val="2400"/>
              <a:buNone/>
            </a:pPr>
            <a:r>
              <a:rPr lang="en-US" altLang="en-US" sz="2000" kern="1200" dirty="0">
                <a:solidFill>
                  <a:srgbClr val="000000"/>
                </a:solidFill>
                <a:latin typeface="Arial (Body)"/>
                <a:ea typeface="+mn-ea"/>
                <a:cs typeface="+mn-cs"/>
              </a:rPr>
              <a:t>Use </a:t>
            </a:r>
            <a:r>
              <a:rPr lang="en-US" altLang="en-US" sz="2000" b="1" kern="1200" dirty="0">
                <a:solidFill>
                  <a:srgbClr val="000000"/>
                </a:solidFill>
                <a:latin typeface="Arial (Body)"/>
                <a:ea typeface="+mn-ea"/>
                <a:cs typeface="+mn-cs"/>
              </a:rPr>
              <a:t>quantitative research </a:t>
            </a:r>
            <a:r>
              <a:rPr lang="en-US" altLang="en-US" sz="2000" kern="1200" dirty="0">
                <a:solidFill>
                  <a:srgbClr val="000000"/>
                </a:solidFill>
                <a:latin typeface="Arial (Body)"/>
                <a:ea typeface="+mn-ea"/>
                <a:cs typeface="+mn-cs"/>
              </a:rPr>
              <a:t>if your research problem requires you to:</a:t>
            </a:r>
          </a:p>
          <a:p>
            <a:pPr lvl="0">
              <a:spcAft>
                <a:spcPct val="0"/>
              </a:spcAft>
            </a:pPr>
            <a:r>
              <a:rPr lang="en-US" altLang="en-US" sz="2000" kern="1200" dirty="0">
                <a:solidFill>
                  <a:srgbClr val="000000"/>
                </a:solidFill>
                <a:latin typeface="Arial (Body)"/>
                <a:ea typeface="+mn-ea"/>
                <a:cs typeface="+mn-cs"/>
              </a:rPr>
              <a:t>Measure variables</a:t>
            </a:r>
          </a:p>
          <a:p>
            <a:pPr lvl="0">
              <a:spcAft>
                <a:spcPct val="0"/>
              </a:spcAft>
            </a:pPr>
            <a:r>
              <a:rPr lang="en-US" altLang="en-US" sz="2000" kern="1200" dirty="0">
                <a:solidFill>
                  <a:srgbClr val="000000"/>
                </a:solidFill>
                <a:latin typeface="Arial (Body)"/>
                <a:ea typeface="+mn-ea"/>
                <a:cs typeface="+mn-cs"/>
              </a:rPr>
              <a:t>Assess the impact of these variables on an outcome</a:t>
            </a:r>
          </a:p>
          <a:p>
            <a:pPr lvl="0">
              <a:spcAft>
                <a:spcPct val="0"/>
              </a:spcAft>
            </a:pPr>
            <a:r>
              <a:rPr lang="en-US" altLang="en-US" sz="2000" kern="1200" dirty="0">
                <a:solidFill>
                  <a:srgbClr val="000000"/>
                </a:solidFill>
                <a:latin typeface="Arial (Body)"/>
                <a:ea typeface="+mn-ea"/>
                <a:cs typeface="+mn-cs"/>
              </a:rPr>
              <a:t>Test theories or broad explanations</a:t>
            </a:r>
          </a:p>
          <a:p>
            <a:pPr lvl="0">
              <a:spcAft>
                <a:spcPct val="0"/>
              </a:spcAft>
            </a:pPr>
            <a:r>
              <a:rPr lang="en-US" altLang="en-US" sz="2000" kern="1200" dirty="0">
                <a:solidFill>
                  <a:srgbClr val="000000"/>
                </a:solidFill>
                <a:latin typeface="Arial (Body)"/>
                <a:ea typeface="+mn-ea"/>
                <a:cs typeface="+mn-cs"/>
              </a:rPr>
              <a:t>Apply results to a large number of </a:t>
            </a:r>
            <a:r>
              <a:rPr lang="en-US" altLang="en-US" sz="2000" kern="1200" dirty="0" smtClean="0">
                <a:solidFill>
                  <a:srgbClr val="000000"/>
                </a:solidFill>
                <a:latin typeface="Arial (Body)"/>
                <a:ea typeface="+mn-ea"/>
                <a:cs typeface="+mn-cs"/>
              </a:rPr>
              <a:t>people</a:t>
            </a:r>
            <a:endParaRPr lang="en-US" sz="20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648200" y="1825624"/>
            <a:ext cx="3867150" cy="4339619"/>
          </a:xfrm>
        </p:spPr>
        <p:txBody>
          <a:bodyPr wrap="square" lIns="91425" tIns="91425" rIns="91425" bIns="91425">
            <a:noAutofit/>
          </a:bodyPr>
          <a:lstStyle/>
          <a:p>
            <a:pPr marL="0" lvl="0" indent="0">
              <a:spcBef>
                <a:spcPts val="1000"/>
              </a:spcBef>
              <a:buSzPts val="2400"/>
              <a:buNone/>
            </a:pPr>
            <a:r>
              <a:rPr lang="en-US" altLang="en-US" sz="2000" kern="1200" dirty="0">
                <a:solidFill>
                  <a:srgbClr val="000000"/>
                </a:solidFill>
                <a:latin typeface="Arial (Body)"/>
                <a:ea typeface="+mn-ea"/>
                <a:cs typeface="+mn-cs"/>
              </a:rPr>
              <a:t>Use </a:t>
            </a:r>
            <a:r>
              <a:rPr lang="en-US" altLang="en-US" sz="2000" b="1" kern="1200" dirty="0">
                <a:solidFill>
                  <a:srgbClr val="000000"/>
                </a:solidFill>
                <a:latin typeface="Arial (Body)"/>
                <a:ea typeface="+mn-ea"/>
                <a:cs typeface="+mn-cs"/>
              </a:rPr>
              <a:t>qualitative research </a:t>
            </a:r>
            <a:r>
              <a:rPr lang="en-US" altLang="en-US" sz="2000" kern="1200" dirty="0">
                <a:solidFill>
                  <a:srgbClr val="000000"/>
                </a:solidFill>
                <a:latin typeface="Arial (Body)"/>
                <a:ea typeface="+mn-ea"/>
                <a:cs typeface="+mn-cs"/>
              </a:rPr>
              <a:t>if your research problem requires you to:</a:t>
            </a:r>
          </a:p>
          <a:p>
            <a:pPr lvl="0">
              <a:spcAft>
                <a:spcPct val="0"/>
              </a:spcAft>
            </a:pPr>
            <a:r>
              <a:rPr lang="en-US" altLang="en-US" sz="2000" kern="1200" dirty="0">
                <a:solidFill>
                  <a:srgbClr val="000000"/>
                </a:solidFill>
                <a:latin typeface="Arial (Body)"/>
                <a:ea typeface="+mn-ea"/>
                <a:cs typeface="+mn-cs"/>
              </a:rPr>
              <a:t>Learn about the views of the people you plan to study</a:t>
            </a:r>
          </a:p>
          <a:p>
            <a:pPr lvl="0">
              <a:spcAft>
                <a:spcPct val="0"/>
              </a:spcAft>
            </a:pPr>
            <a:r>
              <a:rPr lang="en-US" altLang="en-US" sz="2000" kern="1200" dirty="0">
                <a:solidFill>
                  <a:srgbClr val="000000"/>
                </a:solidFill>
                <a:latin typeface="Arial (Body)"/>
                <a:ea typeface="+mn-ea"/>
                <a:cs typeface="+mn-cs"/>
              </a:rPr>
              <a:t>Assess a process over time</a:t>
            </a:r>
          </a:p>
          <a:p>
            <a:pPr lvl="0">
              <a:spcAft>
                <a:spcPct val="0"/>
              </a:spcAft>
            </a:pPr>
            <a:r>
              <a:rPr lang="en-US" altLang="en-US" sz="2000" kern="1200" dirty="0">
                <a:solidFill>
                  <a:srgbClr val="000000"/>
                </a:solidFill>
                <a:latin typeface="Arial (Body)"/>
                <a:ea typeface="+mn-ea"/>
                <a:cs typeface="+mn-cs"/>
              </a:rPr>
              <a:t>Generate theories based on participant perspectives</a:t>
            </a:r>
          </a:p>
          <a:p>
            <a:pPr lvl="0">
              <a:spcAft>
                <a:spcPct val="0"/>
              </a:spcAft>
            </a:pPr>
            <a:r>
              <a:rPr lang="en-US" altLang="en-US" sz="2000" kern="1200" dirty="0">
                <a:solidFill>
                  <a:srgbClr val="000000"/>
                </a:solidFill>
                <a:latin typeface="Arial (Body)"/>
                <a:ea typeface="+mn-ea"/>
                <a:cs typeface="+mn-cs"/>
              </a:rPr>
              <a:t>Obtain detailed information </a:t>
            </a:r>
            <a:r>
              <a:rPr lang="en-US" altLang="en-US" sz="2000" kern="1200" dirty="0" smtClean="0">
                <a:solidFill>
                  <a:srgbClr val="000000"/>
                </a:solidFill>
                <a:latin typeface="Arial (Body)"/>
                <a:ea typeface="+mn-ea"/>
                <a:cs typeface="+mn-cs"/>
              </a:rPr>
              <a:t>about a </a:t>
            </a:r>
            <a:r>
              <a:rPr lang="en-US" altLang="en-US" sz="2000" kern="1200" dirty="0">
                <a:solidFill>
                  <a:srgbClr val="000000"/>
                </a:solidFill>
                <a:latin typeface="Arial (Body)"/>
                <a:ea typeface="+mn-ea"/>
                <a:cs typeface="+mn-cs"/>
              </a:rPr>
              <a:t>few people or research </a:t>
            </a:r>
            <a:r>
              <a:rPr lang="en-US" altLang="en-US" sz="2000" kern="1200" dirty="0" smtClean="0">
                <a:solidFill>
                  <a:srgbClr val="000000"/>
                </a:solidFill>
                <a:latin typeface="Arial (Body)"/>
                <a:ea typeface="+mn-ea"/>
                <a:cs typeface="+mn-cs"/>
              </a:rPr>
              <a:t>sites</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180766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117"/>
            <a:ext cx="8229600" cy="1287194"/>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Write A “Statement of the Problem” Section? </a:t>
            </a:r>
            <a:r>
              <a:rPr lang="en-US" sz="2000" b="0" kern="1200" dirty="0" smtClean="0">
                <a:latin typeface="Times New Roman" panose="02020603050405020304" pitchFamily="18" charset="0"/>
                <a:ea typeface="+mj-ea"/>
                <a:cs typeface="Times New Roman" panose="02020603050405020304" pitchFamily="18" charset="0"/>
              </a:rPr>
              <a:t>(1 of 7)</a:t>
            </a:r>
            <a:endParaRPr 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A flowchart depicts the flow of ideas from, Topic, to, Audience that will benefit. 1, Topic. Subject matter. 2, Research Problem. A concern, a problem, something that needs a solution. 3, Justification for the Problem. Evidence from the literature, Evidence from practical experiences. 4, Deficiencies in the Evidence. In this body of evidence what is missing? What do we need to know more about? 5, Audience that will benefit. How will addressing what we need to know help researchers, educators, policy makers, and individuals such as those in the study."/>
          <p:cNvPicPr>
            <a:picLocks noChangeAspect="1"/>
          </p:cNvPicPr>
          <p:nvPr/>
        </p:nvPicPr>
        <p:blipFill>
          <a:blip r:embed="rId2"/>
          <a:stretch>
            <a:fillRect/>
          </a:stretch>
        </p:blipFill>
        <p:spPr>
          <a:xfrm>
            <a:off x="656570" y="1813915"/>
            <a:ext cx="7830860" cy="4408484"/>
          </a:xfrm>
          <a:prstGeom prst="rect">
            <a:avLst/>
          </a:prstGeom>
        </p:spPr>
      </p:pic>
    </p:spTree>
    <p:extLst>
      <p:ext uri="{BB962C8B-B14F-4D97-AF65-F5344CB8AC3E}">
        <p14:creationId xmlns:p14="http://schemas.microsoft.com/office/powerpoint/2010/main" val="96512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Write A “Statement of the Problem” Section? </a:t>
            </a:r>
            <a:r>
              <a:rPr lang="en-US" sz="2000" b="0" kern="1200" dirty="0" smtClean="0">
                <a:latin typeface="Times New Roman" panose="02020603050405020304" pitchFamily="18" charset="0"/>
                <a:ea typeface="+mj-ea"/>
                <a:cs typeface="Times New Roman" panose="02020603050405020304" pitchFamily="18" charset="0"/>
              </a:rPr>
              <a:t>(2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The Topic</a:t>
            </a:r>
          </a:p>
          <a:p>
            <a:pPr marL="256032" lvl="0" indent="-256032">
              <a:spcAft>
                <a:spcPct val="0"/>
              </a:spcAft>
              <a:buSzPts val="2400"/>
              <a:tabLst/>
            </a:pPr>
            <a:r>
              <a:rPr lang="en-US" altLang="en-US" sz="2400" kern="1200" dirty="0">
                <a:solidFill>
                  <a:srgbClr val="000000"/>
                </a:solidFill>
                <a:latin typeface="Arial (Body)"/>
                <a:ea typeface="+mn-ea"/>
                <a:cs typeface="+mn-cs"/>
              </a:rPr>
              <a:t>Is introduced in the first paragraphs</a:t>
            </a:r>
          </a:p>
          <a:p>
            <a:pPr marL="256032" lvl="0" indent="-256032">
              <a:spcAft>
                <a:spcPct val="0"/>
              </a:spcAft>
              <a:buSzPts val="2400"/>
              <a:tabLst/>
            </a:pPr>
            <a:r>
              <a:rPr lang="en-US" altLang="en-US" sz="2400" kern="1200" dirty="0">
                <a:solidFill>
                  <a:srgbClr val="000000"/>
                </a:solidFill>
                <a:latin typeface="Arial (Body)"/>
                <a:ea typeface="+mn-ea"/>
                <a:cs typeface="+mn-cs"/>
              </a:rPr>
              <a:t>Includes the general subject matter</a:t>
            </a:r>
          </a:p>
          <a:p>
            <a:pPr marL="256032" lvl="0" indent="-256032">
              <a:spcAft>
                <a:spcPct val="0"/>
              </a:spcAft>
              <a:buSzPts val="2400"/>
              <a:tabLst/>
            </a:pPr>
            <a:r>
              <a:rPr lang="en-US" altLang="en-US" sz="2400" kern="1200" dirty="0">
                <a:solidFill>
                  <a:srgbClr val="000000"/>
                </a:solidFill>
                <a:latin typeface="Arial (Body)"/>
                <a:ea typeface="+mn-ea"/>
                <a:cs typeface="+mn-cs"/>
              </a:rPr>
              <a:t>Must be introduced with general ideas so that the reader can relate to </a:t>
            </a:r>
            <a:r>
              <a:rPr lang="en-US" altLang="en-US" sz="2400" kern="1200" dirty="0" smtClean="0">
                <a:solidFill>
                  <a:srgbClr val="000000"/>
                </a:solidFill>
                <a:latin typeface="Arial (Body)"/>
                <a:ea typeface="+mn-ea"/>
                <a:cs typeface="+mn-cs"/>
              </a:rPr>
              <a:t>it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7556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Write A “Statement of the Problem” Section? </a:t>
            </a:r>
            <a:r>
              <a:rPr lang="en-US" sz="2000" b="0" kern="1200" dirty="0" smtClean="0">
                <a:latin typeface="Times New Roman" panose="02020603050405020304" pitchFamily="18" charset="0"/>
                <a:ea typeface="+mj-ea"/>
                <a:cs typeface="Times New Roman" panose="02020603050405020304" pitchFamily="18" charset="0"/>
              </a:rPr>
              <a:t>(3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200" b="1" kern="1200" dirty="0">
                <a:solidFill>
                  <a:srgbClr val="000000"/>
                </a:solidFill>
                <a:latin typeface="Arial (Body)"/>
                <a:ea typeface="+mn-ea"/>
                <a:cs typeface="+mn-cs"/>
              </a:rPr>
              <a:t>The Topic</a:t>
            </a:r>
          </a:p>
          <a:p>
            <a:pPr marL="256032" lvl="0" indent="-256032">
              <a:spcAft>
                <a:spcPct val="0"/>
              </a:spcAft>
              <a:tabLst/>
            </a:pPr>
            <a:r>
              <a:rPr lang="en-US" altLang="en-US" sz="2200" kern="1200" dirty="0">
                <a:solidFill>
                  <a:srgbClr val="000000"/>
                </a:solidFill>
                <a:latin typeface="Arial (Body)"/>
                <a:ea typeface="+mn-ea"/>
                <a:cs typeface="+mn-cs"/>
              </a:rPr>
              <a:t>Functions of the narrative hook</a:t>
            </a:r>
          </a:p>
          <a:p>
            <a:pPr marL="741553" lvl="1" indent="-284353">
              <a:spcAft>
                <a:spcPct val="0"/>
              </a:spcAft>
            </a:pPr>
            <a:r>
              <a:rPr lang="en-US" altLang="en-US" sz="2200" kern="1200" dirty="0">
                <a:solidFill>
                  <a:srgbClr val="000000"/>
                </a:solidFill>
                <a:latin typeface="Arial (Body)"/>
                <a:ea typeface="+mn-ea"/>
                <a:cs typeface="+mn-cs"/>
              </a:rPr>
              <a:t>Causes the reader to pay attention</a:t>
            </a:r>
          </a:p>
          <a:p>
            <a:pPr marL="741553" lvl="1" indent="-284353">
              <a:spcAft>
                <a:spcPct val="0"/>
              </a:spcAft>
            </a:pPr>
            <a:r>
              <a:rPr lang="en-US" altLang="en-US" sz="2200" kern="1200" dirty="0">
                <a:solidFill>
                  <a:srgbClr val="000000"/>
                </a:solidFill>
                <a:latin typeface="Arial (Body)"/>
                <a:ea typeface="+mn-ea"/>
                <a:cs typeface="+mn-cs"/>
              </a:rPr>
              <a:t>Elicits an emotional or attitudinal response from the reader</a:t>
            </a:r>
          </a:p>
          <a:p>
            <a:pPr marL="741553" lvl="1" indent="-284353">
              <a:spcAft>
                <a:spcPct val="0"/>
              </a:spcAft>
            </a:pPr>
            <a:r>
              <a:rPr lang="en-US" altLang="en-US" sz="2200" kern="1200" dirty="0">
                <a:solidFill>
                  <a:srgbClr val="000000"/>
                </a:solidFill>
                <a:latin typeface="Arial (Body)"/>
                <a:ea typeface="+mn-ea"/>
                <a:cs typeface="+mn-cs"/>
              </a:rPr>
              <a:t>Causes the reader to continue reading</a:t>
            </a:r>
          </a:p>
          <a:p>
            <a:pPr marL="256032" lvl="0" indent="-256032">
              <a:spcAft>
                <a:spcPct val="0"/>
              </a:spcAft>
              <a:tabLst/>
            </a:pPr>
            <a:r>
              <a:rPr lang="en-US" altLang="en-US" sz="2200" kern="1200" dirty="0" smtClean="0">
                <a:solidFill>
                  <a:srgbClr val="000000"/>
                </a:solidFill>
                <a:latin typeface="Arial (Body)"/>
                <a:ea typeface="+mn-ea"/>
                <a:cs typeface="+mn-cs"/>
              </a:rPr>
              <a:t>Information </a:t>
            </a:r>
            <a:r>
              <a:rPr lang="en-US" altLang="en-US" sz="2200" kern="1200" dirty="0">
                <a:solidFill>
                  <a:srgbClr val="000000"/>
                </a:solidFill>
                <a:latin typeface="Arial (Body)"/>
                <a:ea typeface="+mn-ea"/>
                <a:cs typeface="+mn-cs"/>
              </a:rPr>
              <a:t>that can be included in the narrative hook</a:t>
            </a:r>
          </a:p>
          <a:p>
            <a:pPr marL="741553" lvl="1" indent="-284353">
              <a:spcAft>
                <a:spcPct val="0"/>
              </a:spcAft>
            </a:pPr>
            <a:r>
              <a:rPr lang="en-US" altLang="en-US" sz="2200" kern="1200" dirty="0">
                <a:solidFill>
                  <a:srgbClr val="000000"/>
                </a:solidFill>
                <a:latin typeface="Arial (Body)"/>
                <a:ea typeface="+mn-ea"/>
                <a:cs typeface="+mn-cs"/>
              </a:rPr>
              <a:t>Statistical data</a:t>
            </a:r>
          </a:p>
          <a:p>
            <a:pPr marL="741553" lvl="1" indent="-284353">
              <a:spcAft>
                <a:spcPct val="0"/>
              </a:spcAft>
            </a:pPr>
            <a:r>
              <a:rPr lang="en-US" altLang="en-US" sz="2200" kern="1200" dirty="0">
                <a:solidFill>
                  <a:srgbClr val="000000"/>
                </a:solidFill>
                <a:latin typeface="Arial (Body)"/>
                <a:ea typeface="+mn-ea"/>
                <a:cs typeface="+mn-cs"/>
              </a:rPr>
              <a:t>A provocative question</a:t>
            </a:r>
          </a:p>
          <a:p>
            <a:pPr marL="741553" lvl="1" indent="-284353">
              <a:spcAft>
                <a:spcPct val="0"/>
              </a:spcAft>
            </a:pPr>
            <a:r>
              <a:rPr lang="en-US" altLang="en-US" sz="2200" kern="1200" dirty="0">
                <a:solidFill>
                  <a:srgbClr val="000000"/>
                </a:solidFill>
                <a:latin typeface="Arial (Body)"/>
                <a:ea typeface="+mn-ea"/>
                <a:cs typeface="+mn-cs"/>
              </a:rPr>
              <a:t>Need for research</a:t>
            </a:r>
          </a:p>
          <a:p>
            <a:pPr marL="741553" lvl="1" indent="-284353">
              <a:spcAft>
                <a:spcPct val="0"/>
              </a:spcAft>
            </a:pPr>
            <a:r>
              <a:rPr lang="en-US" altLang="en-US" sz="2200" kern="1200" dirty="0">
                <a:solidFill>
                  <a:srgbClr val="000000"/>
                </a:solidFill>
                <a:latin typeface="Arial (Body)"/>
                <a:ea typeface="+mn-ea"/>
                <a:cs typeface="+mn-cs"/>
              </a:rPr>
              <a:t>Intent of the </a:t>
            </a:r>
            <a:r>
              <a:rPr lang="en-US" altLang="en-US" sz="2200" kern="1200" dirty="0" smtClean="0">
                <a:solidFill>
                  <a:srgbClr val="000000"/>
                </a:solidFill>
                <a:latin typeface="Arial (Body)"/>
                <a:ea typeface="+mn-ea"/>
                <a:cs typeface="+mn-cs"/>
              </a:rPr>
              <a:t>study</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87197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Write A “Statement of the Problem” Section? </a:t>
            </a:r>
            <a:r>
              <a:rPr lang="en-US" sz="2000" b="0" kern="1200" dirty="0" smtClean="0">
                <a:latin typeface="Times New Roman" panose="02020603050405020304" pitchFamily="18" charset="0"/>
                <a:ea typeface="+mj-ea"/>
                <a:cs typeface="Times New Roman" panose="02020603050405020304" pitchFamily="18" charset="0"/>
              </a:rPr>
              <a:t>(4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The Research Problem</a:t>
            </a:r>
          </a:p>
          <a:p>
            <a:pPr marL="256032" lvl="0" indent="-256032">
              <a:spcAft>
                <a:spcPct val="0"/>
              </a:spcAft>
              <a:buSzPts val="2400"/>
              <a:tabLst/>
            </a:pPr>
            <a:r>
              <a:rPr lang="en-US" altLang="en-US" sz="2400" kern="1200" dirty="0">
                <a:solidFill>
                  <a:srgbClr val="000000"/>
                </a:solidFill>
                <a:latin typeface="Arial (Body)"/>
                <a:ea typeface="+mn-ea"/>
                <a:cs typeface="+mn-cs"/>
              </a:rPr>
              <a:t>Introduce the problem in the opening paragraph</a:t>
            </a:r>
          </a:p>
          <a:p>
            <a:pPr marL="256032" lvl="0" indent="-256032">
              <a:spcAft>
                <a:spcPct val="0"/>
              </a:spcAft>
              <a:buSzPts val="2400"/>
              <a:tabLst/>
            </a:pPr>
            <a:r>
              <a:rPr lang="en-US" altLang="en-US" sz="2400" kern="1200" dirty="0">
                <a:solidFill>
                  <a:srgbClr val="000000"/>
                </a:solidFill>
                <a:latin typeface="Arial (Body)"/>
                <a:ea typeface="+mn-ea"/>
                <a:cs typeface="+mn-cs"/>
              </a:rPr>
              <a:t>Identify an </a:t>
            </a:r>
            <a:r>
              <a:rPr lang="en-US" altLang="en-US" sz="2400" kern="1200" dirty="0" smtClean="0">
                <a:solidFill>
                  <a:srgbClr val="000000"/>
                </a:solidFill>
                <a:latin typeface="Arial (Body)"/>
                <a:ea typeface="+mn-ea"/>
                <a:cs typeface="+mn-cs"/>
              </a:rPr>
              <a:t>issue</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Practical research problems</a:t>
            </a:r>
          </a:p>
          <a:p>
            <a:pPr marL="741553" lvl="1" indent="-284353">
              <a:spcAft>
                <a:spcPct val="0"/>
              </a:spcAft>
              <a:buSzPts val="2400"/>
            </a:pPr>
            <a:r>
              <a:rPr lang="en-US" altLang="en-US" sz="2400" kern="1200" dirty="0">
                <a:solidFill>
                  <a:srgbClr val="000000"/>
                </a:solidFill>
                <a:latin typeface="Arial (Body)"/>
                <a:ea typeface="+mn-ea"/>
                <a:cs typeface="+mn-cs"/>
              </a:rPr>
              <a:t>Research-based research problems</a:t>
            </a:r>
          </a:p>
          <a:p>
            <a:pPr marL="256032" lvl="0" indent="-256032">
              <a:spcAft>
                <a:spcPct val="0"/>
              </a:spcAft>
              <a:buSzPts val="2400"/>
              <a:tabLst/>
            </a:pPr>
            <a:r>
              <a:rPr lang="en-US" altLang="en-US" sz="2400" kern="1200" dirty="0">
                <a:solidFill>
                  <a:srgbClr val="000000"/>
                </a:solidFill>
                <a:latin typeface="Arial (Body)"/>
                <a:ea typeface="+mn-ea"/>
                <a:cs typeface="+mn-cs"/>
              </a:rPr>
              <a:t>Reference the problem using the </a:t>
            </a:r>
            <a:r>
              <a:rPr lang="en-US" altLang="en-US" sz="2400" kern="1200" dirty="0" smtClean="0">
                <a:solidFill>
                  <a:srgbClr val="000000"/>
                </a:solidFill>
                <a:latin typeface="Arial (Body)"/>
                <a:ea typeface="+mn-ea"/>
                <a:cs typeface="+mn-cs"/>
              </a:rPr>
              <a:t>literature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176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Write A “Statement of the Problem” Section? </a:t>
            </a:r>
            <a:r>
              <a:rPr lang="en-US" sz="2000" b="0" kern="1200" dirty="0" smtClean="0">
                <a:latin typeface="Times New Roman" panose="02020603050405020304" pitchFamily="18" charset="0"/>
                <a:ea typeface="+mj-ea"/>
                <a:cs typeface="Times New Roman" panose="02020603050405020304" pitchFamily="18" charset="0"/>
              </a:rPr>
              <a:t>(5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Justification of the Importance of the Problem</a:t>
            </a:r>
          </a:p>
          <a:p>
            <a:pPr marL="256032" lvl="0" indent="-256032">
              <a:spcAft>
                <a:spcPct val="0"/>
              </a:spcAft>
              <a:buSzPts val="2400"/>
              <a:tabLst/>
            </a:pPr>
            <a:r>
              <a:rPr lang="en-US" altLang="en-US" sz="2400" kern="1200" dirty="0">
                <a:solidFill>
                  <a:srgbClr val="000000"/>
                </a:solidFill>
                <a:latin typeface="Arial (Body)"/>
                <a:ea typeface="+mn-ea"/>
                <a:cs typeface="+mn-cs"/>
              </a:rPr>
              <a:t>Justification based on what other researchers have found</a:t>
            </a:r>
          </a:p>
          <a:p>
            <a:pPr marL="256032" lvl="0" indent="-256032">
              <a:spcAft>
                <a:spcPct val="0"/>
              </a:spcAft>
              <a:buSzPts val="2400"/>
              <a:tabLst/>
            </a:pPr>
            <a:r>
              <a:rPr lang="en-US" altLang="en-US" sz="2400" kern="1200" dirty="0">
                <a:solidFill>
                  <a:srgbClr val="000000"/>
                </a:solidFill>
                <a:latin typeface="Arial (Body)"/>
                <a:ea typeface="+mn-ea"/>
                <a:cs typeface="+mn-cs"/>
              </a:rPr>
              <a:t>Justification based on your workplace or personal experiences</a:t>
            </a:r>
          </a:p>
          <a:p>
            <a:pPr marL="256032" lvl="0" indent="-256032">
              <a:spcAft>
                <a:spcPct val="0"/>
              </a:spcAft>
              <a:buSzPts val="2400"/>
              <a:tabLst/>
            </a:pPr>
            <a:r>
              <a:rPr lang="en-US" altLang="en-US" sz="2400" kern="1200" dirty="0">
                <a:solidFill>
                  <a:srgbClr val="000000"/>
                </a:solidFill>
                <a:latin typeface="Arial (Body)"/>
                <a:ea typeface="+mn-ea"/>
                <a:cs typeface="+mn-cs"/>
              </a:rPr>
              <a:t>Justification based on the experiences others have had in the </a:t>
            </a:r>
            <a:r>
              <a:rPr lang="en-US" altLang="en-US" sz="2400" kern="1200" dirty="0" smtClean="0">
                <a:solidFill>
                  <a:srgbClr val="000000"/>
                </a:solidFill>
                <a:latin typeface="Arial (Body)"/>
                <a:ea typeface="+mn-ea"/>
                <a:cs typeface="+mn-cs"/>
              </a:rPr>
              <a:t>workplace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8691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Write A “Statement of the Problem” Section? </a:t>
            </a:r>
            <a:r>
              <a:rPr lang="en-US" sz="2000" b="0" kern="1200" dirty="0" smtClean="0">
                <a:latin typeface="Times New Roman" panose="02020603050405020304" pitchFamily="18" charset="0"/>
                <a:ea typeface="+mj-ea"/>
                <a:cs typeface="Times New Roman" panose="02020603050405020304" pitchFamily="18" charset="0"/>
              </a:rPr>
              <a:t>(6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Deficiencies in What We Know</a:t>
            </a:r>
          </a:p>
          <a:p>
            <a:pPr marL="256032" lvl="0" indent="-256032">
              <a:spcAft>
                <a:spcPct val="0"/>
              </a:spcAft>
              <a:buSzPts val="2400"/>
              <a:tabLst/>
            </a:pPr>
            <a:r>
              <a:rPr lang="en-US" altLang="en-US" sz="2400" kern="1200" dirty="0">
                <a:solidFill>
                  <a:srgbClr val="000000"/>
                </a:solidFill>
                <a:latin typeface="Arial (Body)"/>
                <a:ea typeface="+mn-ea"/>
                <a:cs typeface="+mn-cs"/>
              </a:rPr>
              <a:t>Past research or experience not adequate</a:t>
            </a:r>
          </a:p>
          <a:p>
            <a:pPr marL="256032" lvl="0" indent="-256032">
              <a:spcAft>
                <a:spcPct val="0"/>
              </a:spcAft>
              <a:buSzPts val="2400"/>
              <a:tabLst/>
            </a:pPr>
            <a:r>
              <a:rPr lang="en-US" altLang="en-US" sz="2400" kern="1200" dirty="0">
                <a:solidFill>
                  <a:srgbClr val="000000"/>
                </a:solidFill>
                <a:latin typeface="Arial (Body)"/>
                <a:ea typeface="+mn-ea"/>
                <a:cs typeface="+mn-cs"/>
              </a:rPr>
              <a:t>Need to extend research, replicate, explore, lift voices of marginalized, add to practice</a:t>
            </a:r>
          </a:p>
          <a:p>
            <a:pPr marL="256032" lvl="0" indent="-256032">
              <a:spcAft>
                <a:spcPct val="0"/>
              </a:spcAft>
              <a:buSzPts val="2400"/>
              <a:tabLst/>
            </a:pPr>
            <a:r>
              <a:rPr lang="en-US" altLang="en-US" sz="2400" kern="1200" dirty="0">
                <a:solidFill>
                  <a:srgbClr val="000000"/>
                </a:solidFill>
                <a:latin typeface="Arial (Body)"/>
                <a:ea typeface="+mn-ea"/>
                <a:cs typeface="+mn-cs"/>
              </a:rPr>
              <a:t>Identify two or three </a:t>
            </a:r>
            <a:r>
              <a:rPr lang="en-US" altLang="en-US" sz="2400" kern="1200" dirty="0" smtClean="0">
                <a:solidFill>
                  <a:srgbClr val="000000"/>
                </a:solidFill>
                <a:latin typeface="Arial (Body)"/>
                <a:ea typeface="+mn-ea"/>
                <a:cs typeface="+mn-cs"/>
              </a:rPr>
              <a:t>deficiencies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91062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Write A “Statement of the Problem” Section? </a:t>
            </a:r>
            <a:r>
              <a:rPr lang="en-US" sz="2000" b="0" kern="1200" dirty="0" smtClean="0">
                <a:latin typeface="Times New Roman" panose="02020603050405020304" pitchFamily="18" charset="0"/>
                <a:ea typeface="+mj-ea"/>
                <a:cs typeface="Times New Roman" panose="02020603050405020304" pitchFamily="18" charset="0"/>
              </a:rPr>
              <a:t>(7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altLang="en-US" sz="2400" b="1" kern="1200" dirty="0">
                <a:solidFill>
                  <a:srgbClr val="000000"/>
                </a:solidFill>
                <a:ea typeface="+mn-ea"/>
                <a:cs typeface="+mn-cs"/>
              </a:rPr>
              <a:t>The Audience</a:t>
            </a:r>
          </a:p>
          <a:p>
            <a:pPr marL="0" lvl="0" indent="0">
              <a:buSzPts val="2400"/>
              <a:buNone/>
              <a:tabLst/>
            </a:pPr>
            <a:r>
              <a:rPr lang="en-US" altLang="en-US" sz="2400" kern="1200" dirty="0">
                <a:solidFill>
                  <a:srgbClr val="000000"/>
                </a:solidFill>
                <a:ea typeface="+mn-ea"/>
                <a:cs typeface="+mn-cs"/>
              </a:rPr>
              <a:t>Ask the following </a:t>
            </a:r>
            <a:r>
              <a:rPr lang="en-US" altLang="en-US" sz="2400" kern="1200" dirty="0" smtClean="0">
                <a:solidFill>
                  <a:srgbClr val="000000"/>
                </a:solidFill>
                <a:ea typeface="+mn-ea"/>
                <a:cs typeface="+mn-cs"/>
              </a:rPr>
              <a:t>question: </a:t>
            </a:r>
            <a:r>
              <a:rPr lang="en-US" altLang="ja-JP" sz="2400" kern="1200" dirty="0" smtClean="0">
                <a:solidFill>
                  <a:srgbClr val="000000"/>
                </a:solidFill>
                <a:cs typeface="+mn-cs"/>
              </a:rPr>
              <a:t>“</a:t>
            </a:r>
            <a:r>
              <a:rPr lang="en-US" altLang="ja-JP" sz="2400" b="1" kern="1200" dirty="0" smtClean="0">
                <a:solidFill>
                  <a:srgbClr val="000000"/>
                </a:solidFill>
                <a:cs typeface="+mn-cs"/>
              </a:rPr>
              <a:t>Who </a:t>
            </a:r>
            <a:r>
              <a:rPr lang="en-US" altLang="ja-JP" sz="2400" b="1" kern="1200" dirty="0">
                <a:solidFill>
                  <a:srgbClr val="000000"/>
                </a:solidFill>
                <a:cs typeface="+mn-cs"/>
              </a:rPr>
              <a:t>will profit from reading my study</a:t>
            </a:r>
            <a:r>
              <a:rPr lang="en-US" altLang="ja-JP" sz="2400" b="1" kern="1200" dirty="0" smtClean="0">
                <a:solidFill>
                  <a:srgbClr val="000000"/>
                </a:solidFill>
                <a:cs typeface="+mn-cs"/>
              </a:rPr>
              <a:t>?</a:t>
            </a:r>
            <a:r>
              <a:rPr lang="en-US" altLang="ja-JP" sz="2400" kern="1200" dirty="0" smtClean="0">
                <a:solidFill>
                  <a:srgbClr val="000000"/>
                </a:solidFill>
                <a:cs typeface="+mn-cs"/>
              </a:rPr>
              <a:t>”</a:t>
            </a:r>
            <a:endParaRPr lang="en-US" altLang="ja-JP" sz="2400" kern="1200" dirty="0">
              <a:solidFill>
                <a:srgbClr val="000000"/>
              </a:solidFill>
              <a:cs typeface="+mn-cs"/>
            </a:endParaRPr>
          </a:p>
          <a:p>
            <a:pPr marL="254203" indent="-284353">
              <a:spcAft>
                <a:spcPct val="0"/>
              </a:spcAft>
              <a:buSzPts val="2400"/>
            </a:pPr>
            <a:r>
              <a:rPr lang="en-US" altLang="en-US" sz="2400" kern="1200" dirty="0" smtClean="0">
                <a:solidFill>
                  <a:srgbClr val="000000"/>
                </a:solidFill>
                <a:ea typeface="+mn-ea"/>
                <a:cs typeface="+mn-cs"/>
              </a:rPr>
              <a:t>Other researchers</a:t>
            </a:r>
          </a:p>
          <a:p>
            <a:pPr marL="254203" indent="-284353">
              <a:spcAft>
                <a:spcPct val="0"/>
              </a:spcAft>
              <a:buSzPts val="2400"/>
            </a:pPr>
            <a:r>
              <a:rPr lang="en-US" altLang="en-US" sz="2400" kern="1200" dirty="0" smtClean="0">
                <a:solidFill>
                  <a:srgbClr val="000000"/>
                </a:solidFill>
                <a:ea typeface="+mn-ea"/>
                <a:cs typeface="+mn-cs"/>
              </a:rPr>
              <a:t>Practitioners</a:t>
            </a:r>
          </a:p>
          <a:p>
            <a:pPr marL="254203" indent="-284353">
              <a:spcAft>
                <a:spcPct val="0"/>
              </a:spcAft>
              <a:buSzPts val="2400"/>
            </a:pPr>
            <a:r>
              <a:rPr lang="en-US" altLang="en-US" sz="2400" kern="1200" dirty="0" smtClean="0">
                <a:solidFill>
                  <a:srgbClr val="000000"/>
                </a:solidFill>
                <a:ea typeface="+mn-ea"/>
                <a:cs typeface="+mn-cs"/>
              </a:rPr>
              <a:t>Policy makers</a:t>
            </a:r>
          </a:p>
          <a:p>
            <a:pPr marL="254203" indent="-284353">
              <a:spcAft>
                <a:spcPct val="0"/>
              </a:spcAft>
              <a:buSzPts val="2400"/>
            </a:pPr>
            <a:r>
              <a:rPr lang="en-US" altLang="en-US" sz="2400" kern="1200" dirty="0" smtClean="0">
                <a:solidFill>
                  <a:srgbClr val="000000"/>
                </a:solidFill>
                <a:ea typeface="+mn-ea"/>
                <a:cs typeface="+mn-cs"/>
              </a:rPr>
              <a:t>Participant groups (e.g., parents, administrators)</a:t>
            </a:r>
            <a:endParaRPr lang="en-US" sz="2400" kern="1200" dirty="0">
              <a:solidFill>
                <a:srgbClr val="000000"/>
              </a:solidFill>
              <a:ea typeface="+mn-ea"/>
              <a:cs typeface="+mn-cs"/>
            </a:endParaRPr>
          </a:p>
        </p:txBody>
      </p:sp>
    </p:spTree>
    <p:extLst>
      <p:ext uri="{BB962C8B-B14F-4D97-AF65-F5344CB8AC3E}">
        <p14:creationId xmlns:p14="http://schemas.microsoft.com/office/powerpoint/2010/main" val="287467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Some Strategies for Writing the “Statement of the Problem” Section?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Include one paragraph for each of the five elements</a:t>
            </a:r>
          </a:p>
          <a:p>
            <a:pPr marL="256032" lvl="0" indent="-256032">
              <a:spcAft>
                <a:spcPct val="0"/>
              </a:spcAft>
              <a:buSzPts val="2400"/>
              <a:tabLst/>
            </a:pPr>
            <a:r>
              <a:rPr lang="en-US" altLang="en-US" sz="2400" kern="1200" dirty="0">
                <a:solidFill>
                  <a:srgbClr val="000000"/>
                </a:solidFill>
                <a:latin typeface="Arial (Body)"/>
                <a:ea typeface="+mn-ea"/>
                <a:cs typeface="+mn-cs"/>
              </a:rPr>
              <a:t>Write the sections in order</a:t>
            </a:r>
          </a:p>
          <a:p>
            <a:pPr marL="256032" lvl="0" indent="-256032">
              <a:spcAft>
                <a:spcPct val="0"/>
              </a:spcAft>
              <a:buSzPts val="2400"/>
              <a:tabLst/>
            </a:pPr>
            <a:r>
              <a:rPr lang="en-US" altLang="en-US" sz="2400" kern="1200" dirty="0">
                <a:solidFill>
                  <a:srgbClr val="000000"/>
                </a:solidFill>
                <a:latin typeface="Arial (Body)"/>
                <a:ea typeface="+mn-ea"/>
                <a:cs typeface="+mn-cs"/>
              </a:rPr>
              <a:t>Develop the flow of </a:t>
            </a:r>
            <a:r>
              <a:rPr lang="en-US" altLang="en-US" sz="2400" kern="1200" dirty="0" smtClean="0">
                <a:solidFill>
                  <a:srgbClr val="000000"/>
                </a:solidFill>
                <a:latin typeface="Arial (Body)"/>
                <a:ea typeface="+mn-ea"/>
                <a:cs typeface="+mn-cs"/>
              </a:rPr>
              <a:t>ideas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2442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48508"/>
          </a:xfrm>
        </p:spPr>
        <p:txBody>
          <a:bodyPr tIns="91425" anchor="b">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Example of the Flow of Ideas in the Problem Statement</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 flowchart depicts the flow of ideas from, Topic, to, Relating the discussion to audiences, as follows. 1, Topic.  Subject area. Example. Parents’ role in promoting access to college. 2, Research Problem. Concern or issue, a problem, something that needs a solution. Example. Need for better access for students of color. 3, Justification for the Research Problem. Evidence from the literature, evidence from practical experience. Example. Past literature has documented poor attendance. 4, Deficiencies in the Evidence. In this body of evidence what is missing or what do we need to know more about? Example. Need to evaluate how parents can promote access. 5, Relating the Discussion to Audiences. How will addressing what we need to know help researchers, educators, policy makers, and other individuals? Example. Parents can better assess their role, Counselors can better involve parents, and Colleges can better work with parents."/>
          <p:cNvPicPr>
            <a:picLocks noChangeAspect="1"/>
          </p:cNvPicPr>
          <p:nvPr/>
        </p:nvPicPr>
        <p:blipFill>
          <a:blip r:embed="rId2"/>
          <a:stretch>
            <a:fillRect/>
          </a:stretch>
        </p:blipFill>
        <p:spPr>
          <a:xfrm>
            <a:off x="733719" y="1804626"/>
            <a:ext cx="7676561" cy="4543387"/>
          </a:xfrm>
          <a:prstGeom prst="rect">
            <a:avLst/>
          </a:prstGeom>
        </p:spPr>
      </p:pic>
    </p:spTree>
    <p:extLst>
      <p:ext uri="{BB962C8B-B14F-4D97-AF65-F5344CB8AC3E}">
        <p14:creationId xmlns:p14="http://schemas.microsoft.com/office/powerpoint/2010/main" val="67409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000" b="1" kern="1200" dirty="0">
                <a:solidFill>
                  <a:srgbClr val="007FA3"/>
                </a:solidFill>
                <a:latin typeface="+mn-lt"/>
                <a:ea typeface="+mn-ea"/>
                <a:cs typeface="+mn-cs"/>
              </a:rPr>
              <a:t>2.1</a:t>
            </a:r>
            <a:r>
              <a:rPr lang="en-US" sz="2000" b="1" kern="1200" dirty="0">
                <a:solidFill>
                  <a:srgbClr val="000000"/>
                </a:solidFill>
                <a:latin typeface="+mn-lt"/>
                <a:ea typeface="+mn-ea"/>
                <a:cs typeface="+mn-cs"/>
              </a:rPr>
              <a:t> </a:t>
            </a:r>
            <a:r>
              <a:rPr lang="en-US" altLang="en-US" sz="2000" kern="1200" dirty="0">
                <a:solidFill>
                  <a:srgbClr val="000000"/>
                </a:solidFill>
                <a:latin typeface="+mn-lt"/>
                <a:ea typeface="+mn-ea"/>
                <a:cs typeface="+mn-cs"/>
              </a:rPr>
              <a:t>Define a research problem and explain its importance in a </a:t>
            </a:r>
            <a:r>
              <a:rPr lang="en-US" altLang="en-US" sz="2000" kern="1200" dirty="0" smtClean="0">
                <a:solidFill>
                  <a:srgbClr val="000000"/>
                </a:solidFill>
                <a:latin typeface="+mn-lt"/>
                <a:ea typeface="+mn-ea"/>
                <a:cs typeface="+mn-cs"/>
              </a:rPr>
              <a:t>study</a:t>
            </a:r>
            <a:endParaRPr lang="en-US" altLang="en-US" sz="2000" kern="1200" dirty="0">
              <a:solidFill>
                <a:srgbClr val="000000"/>
              </a:solidFill>
              <a:latin typeface="+mn-lt"/>
              <a:ea typeface="+mn-ea"/>
              <a:cs typeface="+mn-cs"/>
            </a:endParaRPr>
          </a:p>
          <a:p>
            <a:pPr marL="0" lvl="0" indent="0">
              <a:buSzPts val="2400"/>
              <a:buNone/>
            </a:pPr>
            <a:r>
              <a:rPr lang="en-US" sz="2000" b="1" kern="1200" dirty="0">
                <a:solidFill>
                  <a:srgbClr val="007FA3"/>
                </a:solidFill>
                <a:latin typeface="+mn-lt"/>
                <a:ea typeface="+mn-ea"/>
                <a:cs typeface="+mn-cs"/>
              </a:rPr>
              <a:t>2.2</a:t>
            </a:r>
            <a:r>
              <a:rPr lang="en-US" sz="2000" b="1" kern="1200" dirty="0">
                <a:solidFill>
                  <a:srgbClr val="000000"/>
                </a:solidFill>
                <a:latin typeface="+mn-lt"/>
                <a:ea typeface="+mn-ea"/>
                <a:cs typeface="+mn-cs"/>
              </a:rPr>
              <a:t> </a:t>
            </a:r>
            <a:r>
              <a:rPr lang="en-US" altLang="en-US" sz="2000" kern="1200" dirty="0">
                <a:solidFill>
                  <a:srgbClr val="000000"/>
                </a:solidFill>
                <a:latin typeface="+mn-lt"/>
                <a:ea typeface="+mn-ea"/>
                <a:cs typeface="+mn-cs"/>
              </a:rPr>
              <a:t>Distinguish between a research problem and other parts of the research process</a:t>
            </a:r>
          </a:p>
          <a:p>
            <a:pPr marL="0" lvl="0" indent="0">
              <a:buSzPts val="2400"/>
              <a:buNone/>
            </a:pPr>
            <a:r>
              <a:rPr lang="en-US" sz="2000" b="1" kern="1200" dirty="0">
                <a:solidFill>
                  <a:srgbClr val="007FA3"/>
                </a:solidFill>
                <a:latin typeface="+mn-lt"/>
                <a:ea typeface="+mn-ea"/>
                <a:cs typeface="+mn-cs"/>
              </a:rPr>
              <a:t>2.3</a:t>
            </a:r>
            <a:r>
              <a:rPr lang="en-US" sz="2000" b="1" kern="1200" dirty="0">
                <a:solidFill>
                  <a:srgbClr val="000000"/>
                </a:solidFill>
                <a:latin typeface="+mn-lt"/>
                <a:ea typeface="+mn-ea"/>
                <a:cs typeface="+mn-cs"/>
              </a:rPr>
              <a:t> </a:t>
            </a:r>
            <a:r>
              <a:rPr lang="en-US" altLang="en-US" sz="2000" kern="1200" dirty="0">
                <a:solidFill>
                  <a:srgbClr val="000000"/>
                </a:solidFill>
                <a:latin typeface="+mn-lt"/>
                <a:ea typeface="+mn-ea"/>
                <a:cs typeface="+mn-cs"/>
              </a:rPr>
              <a:t>Identify criteria for deciding whether you can or should study a research </a:t>
            </a:r>
            <a:r>
              <a:rPr lang="en-US" altLang="en-US" sz="2000" kern="1200" dirty="0" smtClean="0">
                <a:solidFill>
                  <a:srgbClr val="000000"/>
                </a:solidFill>
                <a:latin typeface="+mn-lt"/>
                <a:ea typeface="+mn-ea"/>
                <a:cs typeface="+mn-cs"/>
              </a:rPr>
              <a:t>problem</a:t>
            </a:r>
            <a:endParaRPr lang="en-US" altLang="en-US" sz="2000" kern="1200" dirty="0">
              <a:solidFill>
                <a:srgbClr val="000000"/>
              </a:solidFill>
              <a:latin typeface="+mn-lt"/>
              <a:ea typeface="+mn-ea"/>
              <a:cs typeface="+mn-cs"/>
            </a:endParaRPr>
          </a:p>
          <a:p>
            <a:pPr marL="0" lvl="0" indent="0">
              <a:buSzPts val="2400"/>
              <a:buNone/>
            </a:pPr>
            <a:r>
              <a:rPr lang="en-US" sz="2000" b="1" kern="1200" dirty="0">
                <a:solidFill>
                  <a:srgbClr val="007FA3"/>
                </a:solidFill>
                <a:latin typeface="+mn-lt"/>
                <a:ea typeface="+mn-ea"/>
                <a:cs typeface="+mn-cs"/>
              </a:rPr>
              <a:t>2.4</a:t>
            </a:r>
            <a:r>
              <a:rPr lang="en-US" sz="2000" b="1" kern="1200" dirty="0">
                <a:solidFill>
                  <a:srgbClr val="000000"/>
                </a:solidFill>
                <a:latin typeface="+mn-lt"/>
                <a:ea typeface="+mn-ea"/>
                <a:cs typeface="+mn-cs"/>
              </a:rPr>
              <a:t> </a:t>
            </a:r>
            <a:r>
              <a:rPr lang="en-US" altLang="en-US" sz="2000" kern="1200" dirty="0">
                <a:solidFill>
                  <a:srgbClr val="000000"/>
                </a:solidFill>
                <a:latin typeface="+mn-lt"/>
                <a:ea typeface="+mn-ea"/>
                <a:cs typeface="+mn-cs"/>
              </a:rPr>
              <a:t>Describe how quantitative and qualitative research problems </a:t>
            </a:r>
            <a:r>
              <a:rPr lang="en-US" altLang="en-US" sz="2000" kern="1200" dirty="0" smtClean="0">
                <a:solidFill>
                  <a:srgbClr val="000000"/>
                </a:solidFill>
                <a:latin typeface="+mn-lt"/>
                <a:ea typeface="+mn-ea"/>
                <a:cs typeface="+mn-cs"/>
              </a:rPr>
              <a:t>differ</a:t>
            </a:r>
            <a:endParaRPr lang="en-US" altLang="en-US" sz="2000" kern="1200" dirty="0">
              <a:solidFill>
                <a:srgbClr val="000000"/>
              </a:solidFill>
              <a:latin typeface="+mn-lt"/>
              <a:ea typeface="+mn-ea"/>
              <a:cs typeface="+mn-cs"/>
            </a:endParaRPr>
          </a:p>
          <a:p>
            <a:pPr marL="0" lvl="0" indent="0">
              <a:buSzPts val="2400"/>
              <a:buNone/>
            </a:pPr>
            <a:r>
              <a:rPr lang="en-US" sz="2000" b="1" kern="1200" dirty="0">
                <a:solidFill>
                  <a:srgbClr val="007FA3"/>
                </a:solidFill>
                <a:latin typeface="+mn-lt"/>
                <a:ea typeface="+mn-ea"/>
                <a:cs typeface="+mn-cs"/>
              </a:rPr>
              <a:t>2.5</a:t>
            </a:r>
            <a:r>
              <a:rPr lang="en-US" sz="2000" b="1" kern="1200" dirty="0">
                <a:solidFill>
                  <a:srgbClr val="000000"/>
                </a:solidFill>
                <a:latin typeface="+mn-lt"/>
                <a:ea typeface="+mn-ea"/>
                <a:cs typeface="+mn-cs"/>
              </a:rPr>
              <a:t> </a:t>
            </a:r>
            <a:r>
              <a:rPr lang="en-US" altLang="en-US" sz="2000" kern="1200" dirty="0">
                <a:solidFill>
                  <a:srgbClr val="000000"/>
                </a:solidFill>
                <a:latin typeface="+mn-lt"/>
                <a:ea typeface="+mn-ea"/>
                <a:cs typeface="+mn-cs"/>
              </a:rPr>
              <a:t>Learn the five elements that compromise a </a:t>
            </a:r>
            <a:r>
              <a:rPr lang="en-US" altLang="ja-JP" sz="2000" kern="1200" dirty="0" smtClean="0">
                <a:solidFill>
                  <a:srgbClr val="000000"/>
                </a:solidFill>
                <a:latin typeface="+mn-lt"/>
                <a:cs typeface="+mn-cs"/>
              </a:rPr>
              <a:t>“statement </a:t>
            </a:r>
            <a:r>
              <a:rPr lang="en-US" altLang="ja-JP" sz="2000" kern="1200" dirty="0">
                <a:solidFill>
                  <a:srgbClr val="000000"/>
                </a:solidFill>
                <a:latin typeface="+mn-lt"/>
                <a:cs typeface="+mn-cs"/>
              </a:rPr>
              <a:t>of the </a:t>
            </a:r>
            <a:r>
              <a:rPr lang="en-US" altLang="ja-JP" sz="2000" kern="1200" dirty="0" smtClean="0">
                <a:solidFill>
                  <a:srgbClr val="000000"/>
                </a:solidFill>
                <a:latin typeface="+mn-lt"/>
                <a:cs typeface="+mn-cs"/>
              </a:rPr>
              <a:t>problem” </a:t>
            </a:r>
            <a:r>
              <a:rPr lang="en-US" altLang="ja-JP" sz="2000" kern="1200" dirty="0">
                <a:solidFill>
                  <a:srgbClr val="000000"/>
                </a:solidFill>
                <a:latin typeface="+mn-lt"/>
                <a:cs typeface="+mn-cs"/>
              </a:rPr>
              <a:t>section</a:t>
            </a:r>
          </a:p>
          <a:p>
            <a:pPr marL="0" lvl="0" indent="0">
              <a:buSzPts val="2400"/>
              <a:buNone/>
            </a:pPr>
            <a:r>
              <a:rPr lang="en-US" sz="2000" b="1" kern="1200" dirty="0">
                <a:solidFill>
                  <a:srgbClr val="007FA3"/>
                </a:solidFill>
                <a:latin typeface="+mn-lt"/>
                <a:ea typeface="+mn-ea"/>
                <a:cs typeface="+mn-cs"/>
              </a:rPr>
              <a:t>2.6</a:t>
            </a:r>
            <a:r>
              <a:rPr lang="en-US" sz="2000" b="1" kern="1200" dirty="0">
                <a:solidFill>
                  <a:srgbClr val="000000"/>
                </a:solidFill>
                <a:latin typeface="+mn-lt"/>
                <a:ea typeface="+mn-ea"/>
                <a:cs typeface="+mn-cs"/>
              </a:rPr>
              <a:t> </a:t>
            </a:r>
            <a:r>
              <a:rPr lang="en-US" altLang="en-US" sz="2000" kern="1200" dirty="0">
                <a:solidFill>
                  <a:srgbClr val="000000"/>
                </a:solidFill>
                <a:latin typeface="+mn-lt"/>
                <a:ea typeface="+mn-ea"/>
                <a:cs typeface="+mn-cs"/>
              </a:rPr>
              <a:t>Identify strategies useful in writing a </a:t>
            </a:r>
            <a:r>
              <a:rPr lang="en-US" altLang="ja-JP" sz="2000" kern="1200" dirty="0" smtClean="0">
                <a:solidFill>
                  <a:srgbClr val="000000"/>
                </a:solidFill>
                <a:latin typeface="+mn-lt"/>
                <a:cs typeface="+mn-cs"/>
              </a:rPr>
              <a:t>“statement </a:t>
            </a:r>
            <a:r>
              <a:rPr lang="en-US" altLang="ja-JP" sz="2000" kern="1200" dirty="0">
                <a:solidFill>
                  <a:srgbClr val="000000"/>
                </a:solidFill>
                <a:latin typeface="+mn-lt"/>
                <a:cs typeface="+mn-cs"/>
              </a:rPr>
              <a:t>of the </a:t>
            </a:r>
            <a:r>
              <a:rPr lang="en-US" altLang="ja-JP" sz="2000" kern="1200" dirty="0" smtClean="0">
                <a:solidFill>
                  <a:srgbClr val="000000"/>
                </a:solidFill>
                <a:latin typeface="+mn-lt"/>
                <a:cs typeface="+mn-cs"/>
              </a:rPr>
              <a:t>problem” section</a:t>
            </a:r>
            <a:endParaRPr lang="en-US" sz="2000" kern="1200" dirty="0">
              <a:solidFill>
                <a:srgbClr val="000000"/>
              </a:solidFill>
              <a:latin typeface="+mn-lt"/>
              <a:ea typeface="+mn-ea"/>
              <a:cs typeface="+mn-cs"/>
            </a:endParaRPr>
          </a:p>
        </p:txBody>
      </p:sp>
    </p:spTree>
    <p:extLst>
      <p:ext uri="{BB962C8B-B14F-4D97-AF65-F5344CB8AC3E}">
        <p14:creationId xmlns:p14="http://schemas.microsoft.com/office/powerpoint/2010/main" val="278400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Some Strategies for Writing the “Statement of the Problem” Section?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Other Writing Strategies</a:t>
            </a:r>
          </a:p>
          <a:p>
            <a:pPr marL="256032" lvl="0" indent="-256032">
              <a:spcAft>
                <a:spcPct val="0"/>
              </a:spcAft>
              <a:buSzPts val="2400"/>
              <a:tabLst/>
            </a:pPr>
            <a:r>
              <a:rPr lang="en-US" altLang="en-US" sz="2400" kern="1200" dirty="0">
                <a:solidFill>
                  <a:srgbClr val="000000"/>
                </a:solidFill>
                <a:latin typeface="Arial (Body)"/>
                <a:ea typeface="+mn-ea"/>
                <a:cs typeface="+mn-cs"/>
              </a:rPr>
              <a:t>Heavily reference this section to the literature</a:t>
            </a:r>
          </a:p>
          <a:p>
            <a:pPr marL="256032" lvl="0" indent="-256032">
              <a:spcAft>
                <a:spcPct val="0"/>
              </a:spcAft>
              <a:buSzPts val="2400"/>
              <a:tabLst/>
            </a:pPr>
            <a:r>
              <a:rPr lang="en-US" altLang="en-US" sz="2400" kern="1200" dirty="0">
                <a:solidFill>
                  <a:srgbClr val="000000"/>
                </a:solidFill>
                <a:latin typeface="Arial (Body)"/>
                <a:ea typeface="+mn-ea"/>
                <a:cs typeface="+mn-cs"/>
              </a:rPr>
              <a:t>Provide statistics to support trends</a:t>
            </a:r>
          </a:p>
          <a:p>
            <a:pPr marL="256032" lvl="0" indent="-256032">
              <a:spcAft>
                <a:spcPct val="0"/>
              </a:spcAft>
              <a:buSzPts val="2400"/>
              <a:tabLst/>
            </a:pPr>
            <a:r>
              <a:rPr lang="en-US" altLang="en-US" sz="2400" kern="1200" dirty="0">
                <a:solidFill>
                  <a:srgbClr val="000000"/>
                </a:solidFill>
                <a:latin typeface="Arial (Body)"/>
                <a:ea typeface="+mn-ea"/>
                <a:cs typeface="+mn-cs"/>
              </a:rPr>
              <a:t>Use quotes from participants (in moderation</a:t>
            </a:r>
            <a:r>
              <a:rPr lang="en-US" alt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8244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a Research </a:t>
            </a:r>
            <a:r>
              <a:rPr lang="en-US" altLang="en-US" kern="1200" dirty="0" smtClean="0">
                <a:latin typeface="Times New Roman" panose="02020603050405020304" pitchFamily="18" charset="0"/>
                <a:ea typeface="+mj-ea"/>
                <a:cs typeface="Times New Roman" panose="02020603050405020304" pitchFamily="18" charset="0"/>
              </a:rPr>
              <a:t>Problem and </a:t>
            </a:r>
            <a:r>
              <a:rPr lang="en-US" altLang="en-US" kern="1200" dirty="0" smtClean="0">
                <a:latin typeface="Times New Roman" panose="02020603050405020304" pitchFamily="18" charset="0"/>
                <a:ea typeface="+mj-ea"/>
                <a:cs typeface="Times New Roman" panose="02020603050405020304" pitchFamily="18" charset="0"/>
              </a:rPr>
              <a:t>Why is it </a:t>
            </a:r>
            <a:r>
              <a:rPr lang="en-US" altLang="en-US" kern="1200" dirty="0" smtClean="0">
                <a:latin typeface="Times New Roman" panose="02020603050405020304" pitchFamily="18" charset="0"/>
                <a:ea typeface="+mj-ea"/>
                <a:cs typeface="Times New Roman" panose="02020603050405020304" pitchFamily="18" charset="0"/>
              </a:rPr>
              <a:t>Important?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501444" y="1600200"/>
            <a:ext cx="8229600" cy="4525963"/>
          </a:xfrm>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Research </a:t>
            </a:r>
            <a:r>
              <a:rPr lang="en-US" altLang="en-US" sz="2400" b="1" kern="1200" dirty="0" smtClean="0">
                <a:solidFill>
                  <a:srgbClr val="000000"/>
                </a:solidFill>
                <a:latin typeface="Arial (Body)"/>
                <a:ea typeface="+mn-ea"/>
                <a:cs typeface="+mn-cs"/>
              </a:rPr>
              <a:t>problem:</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Educational issues</a:t>
            </a:r>
          </a:p>
          <a:p>
            <a:pPr marL="256032" lvl="0" indent="-256032">
              <a:spcAft>
                <a:spcPct val="0"/>
              </a:spcAft>
              <a:buSzPts val="2400"/>
              <a:tabLst/>
            </a:pPr>
            <a:r>
              <a:rPr lang="en-US" sz="2400" kern="1200" dirty="0">
                <a:solidFill>
                  <a:srgbClr val="000000"/>
                </a:solidFill>
                <a:latin typeface="Arial (Body)"/>
                <a:ea typeface="+mn-ea"/>
                <a:cs typeface="+mn-cs"/>
              </a:rPr>
              <a:t>Controversies</a:t>
            </a:r>
          </a:p>
          <a:p>
            <a:pPr marL="256032" lvl="0" indent="-256032">
              <a:spcAft>
                <a:spcPct val="0"/>
              </a:spcAft>
              <a:buSzPts val="2400"/>
              <a:tabLst/>
            </a:pPr>
            <a:r>
              <a:rPr lang="en-US" sz="2400" kern="1200" dirty="0" smtClean="0">
                <a:solidFill>
                  <a:srgbClr val="000000"/>
                </a:solidFill>
                <a:latin typeface="Arial (Body)"/>
                <a:ea typeface="+mn-ea"/>
                <a:cs typeface="+mn-cs"/>
              </a:rPr>
              <a:t>Concerns</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Guide the need for conducting a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9519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a Research </a:t>
            </a:r>
            <a:r>
              <a:rPr lang="en-US" altLang="en-US" kern="1200" dirty="0" smtClean="0">
                <a:latin typeface="Times New Roman" panose="02020603050405020304" pitchFamily="18" charset="0"/>
                <a:ea typeface="+mj-ea"/>
                <a:cs typeface="Times New Roman" panose="02020603050405020304" pitchFamily="18" charset="0"/>
              </a:rPr>
              <a:t>Problem </a:t>
            </a:r>
            <a:r>
              <a:rPr lang="en-US" altLang="en-US" kern="1200" dirty="0" smtClean="0">
                <a:latin typeface="Times New Roman" panose="02020603050405020304" pitchFamily="18" charset="0"/>
                <a:ea typeface="+mj-ea"/>
                <a:cs typeface="Times New Roman" panose="02020603050405020304" pitchFamily="18" charset="0"/>
              </a:rPr>
              <a:t>and Why is it </a:t>
            </a:r>
            <a:r>
              <a:rPr lang="en-US" altLang="en-US" kern="1200" dirty="0" smtClean="0">
                <a:latin typeface="Times New Roman" panose="02020603050405020304" pitchFamily="18" charset="0"/>
                <a:ea typeface="+mj-ea"/>
                <a:cs typeface="Times New Roman" panose="02020603050405020304" pitchFamily="18" charset="0"/>
              </a:rPr>
              <a:t>Important?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altLang="en-US" sz="2400" kern="1200" dirty="0">
                <a:solidFill>
                  <a:srgbClr val="000000"/>
                </a:solidFill>
                <a:latin typeface="Arial (Body)"/>
                <a:ea typeface="+mn-ea"/>
                <a:cs typeface="+mn-cs"/>
              </a:rPr>
              <a:t>Locating the Research Problem:</a:t>
            </a:r>
          </a:p>
          <a:p>
            <a:pPr marL="254203">
              <a:spcAft>
                <a:spcPct val="0"/>
              </a:spcAft>
              <a:buSzPts val="2400"/>
            </a:pPr>
            <a:r>
              <a:rPr lang="en-US" altLang="en-US" sz="2400" kern="1200" dirty="0">
                <a:solidFill>
                  <a:srgbClr val="000000"/>
                </a:solidFill>
                <a:latin typeface="Arial (Body)"/>
                <a:ea typeface="+mn-ea"/>
                <a:cs typeface="+mn-cs"/>
              </a:rPr>
              <a:t>What is the issue or problem?</a:t>
            </a:r>
          </a:p>
          <a:p>
            <a:pPr marL="254203">
              <a:spcAft>
                <a:spcPct val="0"/>
              </a:spcAft>
              <a:buSzPts val="2400"/>
            </a:pPr>
            <a:r>
              <a:rPr lang="en-US" altLang="en-US" sz="2400" kern="1200" dirty="0">
                <a:solidFill>
                  <a:srgbClr val="000000"/>
                </a:solidFill>
                <a:latin typeface="Arial (Body)"/>
                <a:ea typeface="+mn-ea"/>
                <a:cs typeface="+mn-cs"/>
              </a:rPr>
              <a:t>What controversy leads to the need for a study?</a:t>
            </a:r>
          </a:p>
          <a:p>
            <a:pPr marL="254203">
              <a:spcAft>
                <a:spcPct val="0"/>
              </a:spcAft>
              <a:buSzPts val="2400"/>
            </a:pPr>
            <a:r>
              <a:rPr lang="en-US" altLang="en-US" sz="2400" kern="1200" dirty="0">
                <a:solidFill>
                  <a:srgbClr val="000000"/>
                </a:solidFill>
                <a:latin typeface="Arial (Body)"/>
                <a:ea typeface="+mn-ea"/>
                <a:cs typeface="+mn-cs"/>
              </a:rPr>
              <a:t>What concern is being addressed behind the study?</a:t>
            </a:r>
          </a:p>
          <a:p>
            <a:pPr marL="254203">
              <a:spcAft>
                <a:spcPct val="0"/>
              </a:spcAft>
              <a:buSzPts val="2400"/>
            </a:pPr>
            <a:r>
              <a:rPr lang="en-US" altLang="en-US" sz="2400" kern="1200" dirty="0">
                <a:solidFill>
                  <a:srgbClr val="000000"/>
                </a:solidFill>
                <a:latin typeface="Arial (Body)"/>
                <a:ea typeface="+mn-ea"/>
                <a:cs typeface="+mn-cs"/>
              </a:rPr>
              <a:t>Is there a sentence such as, </a:t>
            </a:r>
            <a:r>
              <a:rPr lang="en-US" altLang="ja-JP" sz="2400" kern="1200" dirty="0" smtClean="0">
                <a:solidFill>
                  <a:srgbClr val="000000"/>
                </a:solidFill>
                <a:latin typeface="Arial (Body)"/>
                <a:cs typeface="+mn-cs"/>
              </a:rPr>
              <a:t>“The </a:t>
            </a:r>
            <a:r>
              <a:rPr lang="en-US" altLang="ja-JP" sz="2400" kern="1200" dirty="0">
                <a:solidFill>
                  <a:srgbClr val="000000"/>
                </a:solidFill>
                <a:latin typeface="Arial (Body)"/>
                <a:cs typeface="+mn-cs"/>
              </a:rPr>
              <a:t>problem being addressed in this study is</a:t>
            </a:r>
            <a:r>
              <a:rPr lang="en-US" altLang="ja-JP" sz="2400" kern="1200" dirty="0" smtClean="0">
                <a:solidFill>
                  <a:srgbClr val="000000"/>
                </a:solidFill>
                <a:latin typeface="Arial (Body)"/>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6808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a Research </a:t>
            </a:r>
            <a:r>
              <a:rPr lang="en-US" altLang="en-US" kern="1200" dirty="0" smtClean="0">
                <a:latin typeface="Times New Roman" panose="02020603050405020304" pitchFamily="18" charset="0"/>
                <a:ea typeface="+mj-ea"/>
                <a:cs typeface="Times New Roman" panose="02020603050405020304" pitchFamily="18" charset="0"/>
              </a:rPr>
              <a:t>Problem </a:t>
            </a:r>
            <a:r>
              <a:rPr lang="en-US" altLang="en-US" kern="1200" dirty="0" smtClean="0">
                <a:latin typeface="Times New Roman" panose="02020603050405020304" pitchFamily="18" charset="0"/>
                <a:ea typeface="+mj-ea"/>
                <a:cs typeface="Times New Roman" panose="02020603050405020304" pitchFamily="18" charset="0"/>
              </a:rPr>
              <a:t>and Why is it </a:t>
            </a:r>
            <a:r>
              <a:rPr lang="en-US" altLang="en-US" kern="1200" dirty="0" smtClean="0">
                <a:latin typeface="Times New Roman" panose="02020603050405020304" pitchFamily="18" charset="0"/>
                <a:ea typeface="+mj-ea"/>
                <a:cs typeface="Times New Roman" panose="02020603050405020304" pitchFamily="18" charset="0"/>
              </a:rPr>
              <a:t>Important?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kern="1200" dirty="0">
                <a:solidFill>
                  <a:srgbClr val="000000"/>
                </a:solidFill>
                <a:latin typeface="Arial (Body)"/>
                <a:ea typeface="+mn-ea"/>
                <a:cs typeface="+mn-cs"/>
              </a:rPr>
              <a:t>The research problem</a:t>
            </a:r>
          </a:p>
          <a:p>
            <a:pPr marL="256032" lvl="0" indent="-256032">
              <a:spcAft>
                <a:spcPct val="0"/>
              </a:spcAft>
              <a:buSzPts val="2400"/>
              <a:tabLst/>
            </a:pPr>
            <a:r>
              <a:rPr lang="en-US" altLang="en-US" sz="2400" kern="1200" dirty="0">
                <a:solidFill>
                  <a:srgbClr val="000000"/>
                </a:solidFill>
                <a:latin typeface="Arial (Body)"/>
                <a:ea typeface="+mn-ea"/>
                <a:cs typeface="+mn-cs"/>
              </a:rPr>
              <a:t>Is in the opening paragraphs</a:t>
            </a:r>
          </a:p>
          <a:p>
            <a:pPr marL="256032" lvl="0" indent="-256032">
              <a:spcAft>
                <a:spcPct val="0"/>
              </a:spcAft>
              <a:buSzPts val="2400"/>
              <a:tabLst/>
            </a:pPr>
            <a:r>
              <a:rPr lang="en-US" altLang="en-US" sz="2400" kern="1200" dirty="0">
                <a:solidFill>
                  <a:srgbClr val="000000"/>
                </a:solidFill>
                <a:latin typeface="Arial (Body)"/>
                <a:ea typeface="+mn-ea"/>
                <a:cs typeface="+mn-cs"/>
              </a:rPr>
              <a:t>Sets the stage for the study</a:t>
            </a:r>
          </a:p>
          <a:p>
            <a:pPr marL="256032" lvl="0" indent="-256032">
              <a:spcAft>
                <a:spcPct val="0"/>
              </a:spcAft>
              <a:buSzPts val="2400"/>
              <a:tabLst/>
            </a:pPr>
            <a:r>
              <a:rPr lang="en-US" altLang="en-US" sz="2400" kern="1200" dirty="0">
                <a:solidFill>
                  <a:srgbClr val="000000"/>
                </a:solidFill>
                <a:latin typeface="Arial (Body)"/>
                <a:ea typeface="+mn-ea"/>
                <a:cs typeface="+mn-cs"/>
              </a:rPr>
              <a:t>Tells the reader why the study is important</a:t>
            </a:r>
          </a:p>
          <a:p>
            <a:pPr marL="256032" lvl="0" indent="-256032">
              <a:spcAft>
                <a:spcPct val="0"/>
              </a:spcAft>
              <a:buSzPts val="2400"/>
              <a:tabLst/>
            </a:pPr>
            <a:r>
              <a:rPr lang="en-US" altLang="en-US" sz="2400" kern="1200" dirty="0">
                <a:solidFill>
                  <a:srgbClr val="000000"/>
                </a:solidFill>
                <a:latin typeface="Arial (Body)"/>
                <a:ea typeface="+mn-ea"/>
                <a:cs typeface="+mn-cs"/>
              </a:rPr>
              <a:t>Tells the reader why they should </a:t>
            </a:r>
            <a:r>
              <a:rPr lang="en-US" altLang="en-US" sz="2400" kern="1200" dirty="0" smtClean="0">
                <a:solidFill>
                  <a:srgbClr val="000000"/>
                </a:solidFill>
                <a:latin typeface="Arial (Body)"/>
                <a:ea typeface="+mn-ea"/>
                <a:cs typeface="+mn-cs"/>
              </a:rPr>
              <a:t>read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7913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Does the Research Problem Differ from Other Parts of Research</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research topic </a:t>
            </a:r>
            <a:r>
              <a:rPr lang="en-US" altLang="en-US" sz="2400" kern="1200" dirty="0">
                <a:solidFill>
                  <a:srgbClr val="000000"/>
                </a:solidFill>
                <a:latin typeface="Arial (Body)"/>
                <a:ea typeface="+mn-ea"/>
                <a:cs typeface="+mn-cs"/>
              </a:rPr>
              <a:t>is the broad subject matter being addressed in a study.</a:t>
            </a:r>
          </a:p>
          <a:p>
            <a:pPr marL="256032" lvl="0" indent="-256032">
              <a:spcAft>
                <a:spcPct val="0"/>
              </a:spcAft>
              <a:buSzPts val="2400"/>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research problem </a:t>
            </a:r>
            <a:r>
              <a:rPr lang="en-US" altLang="en-US" sz="2400" kern="1200" dirty="0">
                <a:solidFill>
                  <a:srgbClr val="000000"/>
                </a:solidFill>
                <a:latin typeface="Arial (Body)"/>
                <a:ea typeface="+mn-ea"/>
                <a:cs typeface="+mn-cs"/>
              </a:rPr>
              <a:t>is an educational issue or problem addressed in the study.</a:t>
            </a:r>
          </a:p>
          <a:p>
            <a:pPr marL="256032" lvl="0" indent="-256032">
              <a:spcAft>
                <a:spcPct val="0"/>
              </a:spcAft>
              <a:buSzPts val="2400"/>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purpose</a:t>
            </a:r>
            <a:r>
              <a:rPr lang="en-US" altLang="en-US" sz="2400" kern="1200" dirty="0">
                <a:solidFill>
                  <a:srgbClr val="000000"/>
                </a:solidFill>
                <a:latin typeface="Arial (Body)"/>
                <a:ea typeface="+mn-ea"/>
                <a:cs typeface="+mn-cs"/>
              </a:rPr>
              <a:t> is the major intent or objective of the study.</a:t>
            </a:r>
          </a:p>
          <a:p>
            <a:pPr marL="256032" lvl="0" indent="-256032">
              <a:spcAft>
                <a:spcPct val="0"/>
              </a:spcAft>
              <a:buSzPts val="2400"/>
              <a:tabLst/>
            </a:pPr>
            <a:r>
              <a:rPr lang="en-US" altLang="en-US" sz="2400" b="1" kern="1200" dirty="0">
                <a:solidFill>
                  <a:srgbClr val="000000"/>
                </a:solidFill>
                <a:latin typeface="Arial (Body)"/>
                <a:ea typeface="+mn-ea"/>
                <a:cs typeface="+mn-cs"/>
              </a:rPr>
              <a:t>Research questions </a:t>
            </a:r>
            <a:r>
              <a:rPr lang="en-US" altLang="en-US" sz="2400" kern="1200" dirty="0">
                <a:solidFill>
                  <a:srgbClr val="000000"/>
                </a:solidFill>
                <a:latin typeface="Arial (Body)"/>
                <a:ea typeface="+mn-ea"/>
                <a:cs typeface="+mn-cs"/>
              </a:rPr>
              <a:t>are those that the researcher would like answered or addressed in the study</a:t>
            </a:r>
            <a:r>
              <a:rPr lang="en-US" alt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7814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8859"/>
          </a:xfrm>
        </p:spPr>
        <p:txBody>
          <a:bodyPr tIns="91425" anchor="b">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2.1 Distinguishing Among the Topic, Problem, Purpose, and Research Questions</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 chart depicts differences among the topic, research problem, purpose, and research questions. The chart moves from general to specific, as follows. Topic, Online learning. Research Problem, Lack of students enrolled in online classes. Purpose Statement, To study why students do not enroll in online classes at a community college. Research Questions, Does the use of Internet in the classroom deter students from enrolling in a distance education class?"/>
          <p:cNvPicPr>
            <a:picLocks noChangeAspect="1"/>
          </p:cNvPicPr>
          <p:nvPr/>
        </p:nvPicPr>
        <p:blipFill>
          <a:blip r:embed="rId2"/>
          <a:stretch>
            <a:fillRect/>
          </a:stretch>
        </p:blipFill>
        <p:spPr>
          <a:xfrm>
            <a:off x="725090" y="1668048"/>
            <a:ext cx="7693819" cy="4480948"/>
          </a:xfrm>
          <a:prstGeom prst="rect">
            <a:avLst/>
          </a:prstGeom>
        </p:spPr>
      </p:pic>
    </p:spTree>
    <p:extLst>
      <p:ext uri="{BB962C8B-B14F-4D97-AF65-F5344CB8AC3E}">
        <p14:creationId xmlns:p14="http://schemas.microsoft.com/office/powerpoint/2010/main" val="414936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42729"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Can and Should Problems Be Researched?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Can you study the problem?</a:t>
            </a:r>
          </a:p>
          <a:p>
            <a:pPr marL="741553" lvl="1" indent="-284353">
              <a:spcAft>
                <a:spcPct val="0"/>
              </a:spcAft>
              <a:buSzPts val="2400"/>
            </a:pPr>
            <a:r>
              <a:rPr lang="en-US" altLang="en-US" sz="2400" kern="1200" dirty="0">
                <a:solidFill>
                  <a:srgbClr val="000000"/>
                </a:solidFill>
                <a:latin typeface="Arial (Body)"/>
                <a:ea typeface="+mn-ea"/>
                <a:cs typeface="+mn-cs"/>
              </a:rPr>
              <a:t>Do you have access to people and sites?</a:t>
            </a:r>
          </a:p>
          <a:p>
            <a:pPr marL="741553" lvl="1" indent="-284353">
              <a:spcAft>
                <a:spcPct val="0"/>
              </a:spcAft>
              <a:buSzPts val="2400"/>
            </a:pPr>
            <a:r>
              <a:rPr lang="en-US" altLang="en-US" sz="2400" kern="1200" dirty="0">
                <a:solidFill>
                  <a:srgbClr val="000000"/>
                </a:solidFill>
                <a:latin typeface="Arial (Body)"/>
                <a:ea typeface="+mn-ea"/>
                <a:cs typeface="+mn-cs"/>
              </a:rPr>
              <a:t>Do you have the time, resources, and skills to carry out the research?</a:t>
            </a:r>
          </a:p>
          <a:p>
            <a:pPr marL="256032" lvl="0" indent="-256032">
              <a:spcAft>
                <a:spcPct val="0"/>
              </a:spcAft>
              <a:buSzPts val="2400"/>
              <a:tabLst/>
            </a:pPr>
            <a:r>
              <a:rPr lang="en-US" altLang="en-US" sz="2400" kern="1200" dirty="0">
                <a:solidFill>
                  <a:srgbClr val="000000"/>
                </a:solidFill>
                <a:latin typeface="Arial (Body)"/>
                <a:ea typeface="+mn-ea"/>
                <a:cs typeface="+mn-cs"/>
              </a:rPr>
              <a:t>Should you study the problem?</a:t>
            </a:r>
          </a:p>
          <a:p>
            <a:pPr marL="741553" lvl="1" indent="-284353">
              <a:spcAft>
                <a:spcPct val="0"/>
              </a:spcAft>
              <a:buSzPts val="2400"/>
            </a:pPr>
            <a:r>
              <a:rPr lang="en-US" altLang="en-US" sz="2400" kern="1200" dirty="0">
                <a:solidFill>
                  <a:srgbClr val="000000"/>
                </a:solidFill>
                <a:latin typeface="Arial (Body)"/>
                <a:ea typeface="+mn-ea"/>
                <a:cs typeface="+mn-cs"/>
              </a:rPr>
              <a:t>Does it advance knowledge?</a:t>
            </a:r>
          </a:p>
          <a:p>
            <a:pPr marL="741553" lvl="1" indent="-284353">
              <a:spcAft>
                <a:spcPct val="0"/>
              </a:spcAft>
              <a:buSzPts val="2400"/>
            </a:pPr>
            <a:r>
              <a:rPr lang="en-US" altLang="en-US" sz="2400" kern="1200" dirty="0">
                <a:solidFill>
                  <a:srgbClr val="000000"/>
                </a:solidFill>
                <a:latin typeface="Arial (Body)"/>
                <a:ea typeface="+mn-ea"/>
                <a:cs typeface="+mn-cs"/>
              </a:rPr>
              <a:t>Does it contribute to practice</a:t>
            </a:r>
            <a:r>
              <a:rPr lang="en-US" alt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28829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15835"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Can and Should Problems Be Researched?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Will your study fill a gap or void in the existing literature?</a:t>
            </a:r>
          </a:p>
          <a:p>
            <a:pPr marL="256032" lvl="0" indent="-256032">
              <a:spcAft>
                <a:spcPct val="0"/>
              </a:spcAft>
              <a:buSzPts val="2400"/>
              <a:tabLst/>
            </a:pPr>
            <a:r>
              <a:rPr lang="en-US" altLang="en-US" sz="2400" kern="1200" dirty="0">
                <a:solidFill>
                  <a:srgbClr val="000000"/>
                </a:solidFill>
                <a:latin typeface="Arial (Body)"/>
                <a:ea typeface="+mn-ea"/>
                <a:cs typeface="+mn-cs"/>
              </a:rPr>
              <a:t>Will your study replicate a past study but examine different participants and different research sites?</a:t>
            </a:r>
          </a:p>
          <a:p>
            <a:pPr marL="256032" lvl="0" indent="-256032">
              <a:spcAft>
                <a:spcPct val="0"/>
              </a:spcAft>
              <a:buSzPts val="2400"/>
              <a:tabLst/>
            </a:pPr>
            <a:r>
              <a:rPr lang="en-US" altLang="en-US" sz="2400" kern="1200" dirty="0">
                <a:solidFill>
                  <a:srgbClr val="000000"/>
                </a:solidFill>
                <a:latin typeface="Arial (Body)"/>
                <a:ea typeface="+mn-ea"/>
                <a:cs typeface="+mn-cs"/>
              </a:rPr>
              <a:t>Will your study extend past research or examine the topic more thoroughly?</a:t>
            </a:r>
          </a:p>
          <a:p>
            <a:pPr marL="256032" lvl="0" indent="-256032">
              <a:spcAft>
                <a:spcPct val="0"/>
              </a:spcAft>
              <a:buSzPts val="2400"/>
              <a:tabLst/>
            </a:pPr>
            <a:r>
              <a:rPr lang="en-US" altLang="en-US" sz="2400" kern="1200" dirty="0">
                <a:solidFill>
                  <a:srgbClr val="000000"/>
                </a:solidFill>
                <a:latin typeface="Arial (Body)"/>
                <a:ea typeface="+mn-ea"/>
                <a:cs typeface="+mn-cs"/>
              </a:rPr>
              <a:t>Will your study give voice to people not heard, silenced, or rejected in </a:t>
            </a:r>
            <a:r>
              <a:rPr lang="en-US" altLang="en-US" sz="2400" kern="1200" dirty="0" smtClean="0">
                <a:solidFill>
                  <a:srgbClr val="000000"/>
                </a:solidFill>
                <a:latin typeface="Arial (Body)"/>
                <a:ea typeface="+mn-ea"/>
                <a:cs typeface="+mn-cs"/>
              </a:rPr>
              <a:t>society?</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Will your study inform </a:t>
            </a:r>
            <a:r>
              <a:rPr lang="en-US" altLang="en-US" sz="2400" kern="1200" dirty="0" smtClean="0">
                <a:solidFill>
                  <a:srgbClr val="000000"/>
                </a:solidFill>
                <a:latin typeface="Arial (Body)"/>
                <a:ea typeface="+mn-ea"/>
                <a:cs typeface="+mn-cs"/>
              </a:rPr>
              <a:t>practice?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2056576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8364</TotalTime>
  <Words>1021</Words>
  <Application>Microsoft Office PowerPoint</Application>
  <PresentationFormat>On-screen Show (4:3)</PresentationFormat>
  <Paragraphs>118</Paragraphs>
  <Slides>21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(Body)</vt:lpstr>
      <vt:lpstr>Noto Sans Symbols</vt:lpstr>
      <vt:lpstr>Times New Roman</vt:lpstr>
      <vt:lpstr>Verdana</vt:lpstr>
      <vt:lpstr>508 Lecture</vt:lpstr>
      <vt:lpstr>1_508 Lecture</vt:lpstr>
      <vt:lpstr>Educational Research: Planning, Conducting, and Evaluating Quantitative and Qualitative Research</vt:lpstr>
      <vt:lpstr>Learning Objectives</vt:lpstr>
      <vt:lpstr>What is a Research Problem and Why is it Important? (1 of 3)</vt:lpstr>
      <vt:lpstr>What is a Research Problem and Why is it Important? (2 of 3)</vt:lpstr>
      <vt:lpstr>What is a Research Problem and Why is it Important? (3 of 3)</vt:lpstr>
      <vt:lpstr>How Does the Research Problem Differ from Other Parts of Research</vt:lpstr>
      <vt:lpstr>Figure 2.1 Distinguishing Among the Topic, Problem, Purpose, and Research Questions</vt:lpstr>
      <vt:lpstr>Can and Should Problems Be Researched? (1 of 2)</vt:lpstr>
      <vt:lpstr>Can and Should Problems Be Researched? (2 of 2)</vt:lpstr>
      <vt:lpstr>How Research Problems Differ in Quantitative and Qualitative Research</vt:lpstr>
      <vt:lpstr>How Do You Write A “Statement of the Problem” Section? (1 of 7)</vt:lpstr>
      <vt:lpstr>How Do You Write A “Statement of the Problem” Section? (2 of 7)</vt:lpstr>
      <vt:lpstr>How Do You Write A “Statement of the Problem” Section? (3 of 7)</vt:lpstr>
      <vt:lpstr>How Do You Write A “Statement of the Problem” Section? (4 of 7)</vt:lpstr>
      <vt:lpstr>How Do You Write A “Statement of the Problem” Section? (5 of 7)</vt:lpstr>
      <vt:lpstr>How Do You Write A “Statement of the Problem” Section? (6 of 7)</vt:lpstr>
      <vt:lpstr>How Do You Write A “Statement of the Problem” Section? (7 of 7)</vt:lpstr>
      <vt:lpstr>What Are Some Strategies for Writing the “Statement of the Problem” Section? (1 of 2)</vt:lpstr>
      <vt:lpstr>Example of the Flow of Ideas in the Problem Statement</vt:lpstr>
      <vt:lpstr>What Are Some Strategies for Writing the “Statement of the Problem” Section?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Jean  Acabal</cp:lastModifiedBy>
  <cp:revision>884</cp:revision>
  <dcterms:modified xsi:type="dcterms:W3CDTF">2018-04-24T07:24:08Z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