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8"/>
  </p:notesMasterIdLst>
  <p:handoutMasterIdLst>
    <p:handoutMasterId r:id="rId29"/>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2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89884" autoAdjust="0"/>
  </p:normalViewPr>
  <p:slideViewPr>
    <p:cSldViewPr snapToGrid="0" snapToObjects="1">
      <p:cViewPr varScale="1">
        <p:scale>
          <a:sx n="63" d="100"/>
          <a:sy n="63" d="100"/>
        </p:scale>
        <p:origin x="1758" y="96"/>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4/24/2018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0675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18374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eric.ed.gov/"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773168" y="3114461"/>
            <a:ext cx="3913631" cy="582328"/>
          </a:xfrm>
        </p:spPr>
        <p:txBody>
          <a:bodyPr/>
          <a:lstStyle/>
          <a:p>
            <a:pPr algn="ctr"/>
            <a:r>
              <a:rPr lang="en-US" dirty="0">
                <a:latin typeface="+mn-lt"/>
              </a:rPr>
              <a:t>Reviewing the Literature</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076825" y="4248150"/>
            <a:ext cx="2981325" cy="954107"/>
          </a:xfrm>
          <a:prstGeom prst="rect">
            <a:avLst/>
          </a:prstGeom>
          <a:noFill/>
        </p:spPr>
        <p:txBody>
          <a:bodyPr wrap="square" rtlCol="0">
            <a:spAutoFit/>
          </a:bodyPr>
          <a:lstStyle/>
          <a:p>
            <a:r>
              <a:rPr lang="en-US"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ctr">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Figure 3.2. A Classification of Sources of Literature Review Materials from Summaries to Early-Stage Materials</a:t>
            </a:r>
            <a:endParaRPr lang="en-US" sz="2800" kern="1200" dirty="0">
              <a:latin typeface="Times New Roman" panose="02020603050405020304" pitchFamily="18" charset="0"/>
              <a:ea typeface="+mj-ea"/>
              <a:cs typeface="Times New Roman" panose="02020603050405020304" pitchFamily="18" charset="0"/>
            </a:endParaRPr>
          </a:p>
        </p:txBody>
      </p:sp>
      <p:pic>
        <p:nvPicPr>
          <p:cNvPr id="4" name="Picture 2" descr="A triangular representation of classification of sources of literature review materials from summaries to early stage materials. On the left side of the flowchart, from bottom to top, a scale shows high standards to ensure quality, to low standards to ensure quality. On the right side of the flowchart, from bottom to top, a scale shows, ideas appear 10 plus years after initiation, to ideas appear first. Following are the stages from summaries to early stage materials, from bottom to top. Summaries. Includes encyclopedias, research reviews, and handbooks. Books. Includes research studies and essays. Journal Articles. Includes refereed and non-refereed. Indexed Publications. Includes conference papers. Early Stage Material. Includes association newslet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47" y="1838381"/>
            <a:ext cx="7546506" cy="4162370"/>
          </a:xfrm>
          <a:prstGeom prst="rect">
            <a:avLst/>
          </a:prstGeom>
          <a:noFill/>
          <a:ln>
            <a:noFill/>
          </a:ln>
        </p:spPr>
      </p:pic>
    </p:spTree>
    <p:extLst>
      <p:ext uri="{BB962C8B-B14F-4D97-AF65-F5344CB8AC3E}">
        <p14:creationId xmlns:p14="http://schemas.microsoft.com/office/powerpoint/2010/main" val="285556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Locate the Literature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Databases that index journal </a:t>
            </a:r>
            <a:r>
              <a:rPr lang="en-US" altLang="en-US" sz="2400" kern="1200" dirty="0" smtClean="0">
                <a:solidFill>
                  <a:srgbClr val="000000"/>
                </a:solidFill>
                <a:latin typeface="Arial (Body)"/>
                <a:ea typeface="+mn-ea"/>
                <a:cs typeface="+mn-cs"/>
              </a:rPr>
              <a:t>articles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Social Science Citation Index</a:t>
            </a:r>
          </a:p>
          <a:p>
            <a:pPr marL="741553" lvl="1" indent="-284353">
              <a:spcAft>
                <a:spcPct val="0"/>
              </a:spcAft>
              <a:buSzPts val="2400"/>
            </a:pPr>
            <a:r>
              <a:rPr lang="pt-BR" altLang="en-US" sz="2400" kern="1200" dirty="0" smtClean="0">
                <a:solidFill>
                  <a:srgbClr val="000000"/>
                </a:solidFill>
                <a:latin typeface="Arial (Body)"/>
                <a:ea typeface="+mn-ea"/>
                <a:cs typeface="+mn-cs"/>
              </a:rPr>
              <a:t>E</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B</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S</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C</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O</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Google Scholar</a:t>
            </a:r>
          </a:p>
          <a:p>
            <a:pPr marL="741553" lvl="1" indent="-284353">
              <a:spcAft>
                <a:spcPct val="0"/>
              </a:spcAft>
              <a:buSzPts val="2400"/>
            </a:pPr>
            <a:r>
              <a:rPr lang="en-US" altLang="en-US" sz="2400" kern="1200" dirty="0">
                <a:solidFill>
                  <a:srgbClr val="000000"/>
                </a:solidFill>
                <a:latin typeface="Arial (Body)"/>
                <a:ea typeface="+mn-ea"/>
                <a:cs typeface="+mn-cs"/>
              </a:rPr>
              <a:t>Dissertation Abstracts</a:t>
            </a:r>
          </a:p>
          <a:p>
            <a:pPr marL="741553" lvl="1" indent="-284353">
              <a:spcAft>
                <a:spcPct val="0"/>
              </a:spcAft>
              <a:buSzPts val="2400"/>
            </a:pPr>
            <a:r>
              <a:rPr lang="en-US" altLang="en-US" sz="24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smtClean="0">
                <a:solidFill>
                  <a:srgbClr val="000000"/>
                </a:solidFill>
                <a:latin typeface="Arial (Body)"/>
                <a:ea typeface="+mn-ea"/>
                <a:cs typeface="+mn-cs"/>
              </a:rPr>
              <a:t>Psyc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INFO</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Sociological Abstracts</a:t>
            </a:r>
          </a:p>
          <a:p>
            <a:pPr marL="255651" lvl="0" indent="-255651">
              <a:spcAft>
                <a:spcPct val="0"/>
              </a:spcAft>
              <a:buSzPts val="2400"/>
              <a:tabLst/>
            </a:pPr>
            <a:r>
              <a:rPr lang="en-US" altLang="en-US" sz="2400" kern="1200" dirty="0">
                <a:solidFill>
                  <a:srgbClr val="000000"/>
                </a:solidFill>
                <a:latin typeface="Arial (Body)"/>
                <a:ea typeface="+mn-ea"/>
                <a:cs typeface="+mn-cs"/>
              </a:rPr>
              <a:t>Reference management </a:t>
            </a:r>
            <a:r>
              <a:rPr lang="en-US" altLang="en-US" sz="2400" kern="1200" dirty="0" smtClean="0">
                <a:solidFill>
                  <a:srgbClr val="000000"/>
                </a:solidFill>
                <a:latin typeface="Arial (Body)"/>
                <a:ea typeface="+mn-ea"/>
                <a:cs typeface="+mn-cs"/>
              </a:rPr>
              <a:t>software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7804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Evaluate and Select the Literature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76475"/>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Is it a good, accurate source?</a:t>
            </a:r>
          </a:p>
          <a:p>
            <a:pPr marL="740664" lvl="1">
              <a:spcAft>
                <a:spcPct val="0"/>
              </a:spcAft>
              <a:buSzPts val="2400"/>
            </a:pPr>
            <a:r>
              <a:rPr lang="en-US" altLang="en-US" sz="2400" kern="1200" dirty="0">
                <a:solidFill>
                  <a:srgbClr val="000000"/>
                </a:solidFill>
                <a:latin typeface="Arial (Body)"/>
                <a:ea typeface="+mn-ea"/>
                <a:cs typeface="+mn-cs"/>
              </a:rPr>
              <a:t>National journal?</a:t>
            </a:r>
          </a:p>
          <a:p>
            <a:pPr marL="740664" lvl="1">
              <a:spcAft>
                <a:spcPct val="0"/>
              </a:spcAft>
              <a:buSzPts val="2400"/>
            </a:pPr>
            <a:r>
              <a:rPr lang="en-US" altLang="en-US" sz="2400" kern="1200" dirty="0">
                <a:solidFill>
                  <a:srgbClr val="000000"/>
                </a:solidFill>
                <a:latin typeface="Arial (Body)"/>
                <a:ea typeface="+mn-ea"/>
                <a:cs typeface="+mn-cs"/>
              </a:rPr>
              <a:t>Refereed (peer reviewed) source?</a:t>
            </a:r>
          </a:p>
          <a:p>
            <a:pPr marL="740664" lvl="1">
              <a:spcAft>
                <a:spcPct val="0"/>
              </a:spcAft>
              <a:buSzPts val="2400"/>
            </a:pPr>
            <a:r>
              <a:rPr lang="en-US" altLang="en-US" sz="2400" kern="1200" dirty="0">
                <a:solidFill>
                  <a:srgbClr val="000000"/>
                </a:solidFill>
                <a:latin typeface="Arial (Body)"/>
                <a:ea typeface="+mn-ea"/>
                <a:cs typeface="+mn-cs"/>
              </a:rPr>
              <a:t>Research study?</a:t>
            </a:r>
          </a:p>
          <a:p>
            <a:pPr marL="740664" lvl="1">
              <a:spcAft>
                <a:spcPct val="0"/>
              </a:spcAft>
              <a:buSzPts val="2400"/>
            </a:pPr>
            <a:r>
              <a:rPr lang="en-US" altLang="en-US" sz="2400" kern="1200" dirty="0">
                <a:solidFill>
                  <a:srgbClr val="000000"/>
                </a:solidFill>
                <a:latin typeface="Arial (Body)"/>
                <a:ea typeface="+mn-ea"/>
                <a:cs typeface="+mn-cs"/>
              </a:rPr>
              <a:t>Include quantitative and qualitative </a:t>
            </a:r>
            <a:r>
              <a:rPr lang="en-US" altLang="en-US" sz="2400" kern="1200" dirty="0" smtClean="0">
                <a:solidFill>
                  <a:srgbClr val="000000"/>
                </a:solidFill>
                <a:latin typeface="Arial (Body)"/>
                <a:ea typeface="+mn-ea"/>
                <a:cs typeface="+mn-cs"/>
              </a:rPr>
              <a:t>sources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1832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Evaluate and Select the Literature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741553" lvl="1" indent="-284353">
              <a:spcAft>
                <a:spcPct val="0"/>
              </a:spcAft>
              <a:buSzPts val="2400"/>
            </a:pPr>
            <a:r>
              <a:rPr lang="en-US" altLang="en-US" sz="2400" kern="1200" dirty="0">
                <a:solidFill>
                  <a:srgbClr val="000000"/>
                </a:solidFill>
                <a:latin typeface="Arial (Body)"/>
                <a:ea typeface="+mn-ea"/>
                <a:cs typeface="+mn-cs"/>
              </a:rPr>
              <a:t>Is the source worthy of inclusion?</a:t>
            </a:r>
          </a:p>
          <a:p>
            <a:pPr marL="741553" lvl="1" indent="-284353">
              <a:spcAft>
                <a:spcPct val="0"/>
              </a:spcAft>
              <a:buSzPts val="2400"/>
            </a:pPr>
            <a:r>
              <a:rPr lang="en-US" altLang="en-US" sz="2400" b="1" kern="1200" dirty="0">
                <a:solidFill>
                  <a:srgbClr val="000000"/>
                </a:solidFill>
                <a:latin typeface="Arial (Body)"/>
                <a:ea typeface="+mn-ea"/>
                <a:cs typeface="+mn-cs"/>
              </a:rPr>
              <a:t>Topic relevance</a:t>
            </a:r>
            <a:r>
              <a:rPr lang="en-US" altLang="en-US" sz="2400" kern="1200" dirty="0">
                <a:solidFill>
                  <a:srgbClr val="000000"/>
                </a:solidFill>
                <a:latin typeface="Arial (Body)"/>
                <a:ea typeface="+mn-ea"/>
                <a:cs typeface="+mn-cs"/>
              </a:rPr>
              <a:t>: Is the literature on the same topic as your proposed study?</a:t>
            </a:r>
          </a:p>
          <a:p>
            <a:pPr marL="741553" lvl="1" indent="-284353">
              <a:spcAft>
                <a:spcPct val="0"/>
              </a:spcAft>
              <a:buSzPts val="2400"/>
            </a:pPr>
            <a:r>
              <a:rPr lang="en-US" altLang="en-US" sz="2400" b="1" kern="1200" dirty="0">
                <a:solidFill>
                  <a:srgbClr val="000000"/>
                </a:solidFill>
                <a:latin typeface="Arial (Body)"/>
                <a:ea typeface="+mn-ea"/>
                <a:cs typeface="+mn-cs"/>
              </a:rPr>
              <a:t>Individual and site relevance</a:t>
            </a:r>
            <a:r>
              <a:rPr lang="en-US" altLang="en-US" sz="2400" kern="1200" dirty="0">
                <a:solidFill>
                  <a:srgbClr val="000000"/>
                </a:solidFill>
                <a:latin typeface="Arial (Body)"/>
                <a:ea typeface="+mn-ea"/>
                <a:cs typeface="+mn-cs"/>
              </a:rPr>
              <a:t>: Does the literature examine the same individuals and sites you want to study?</a:t>
            </a:r>
          </a:p>
          <a:p>
            <a:pPr marL="741553" lvl="1" indent="-284353">
              <a:spcAft>
                <a:spcPct val="0"/>
              </a:spcAft>
              <a:buSzPts val="2400"/>
            </a:pPr>
            <a:r>
              <a:rPr lang="en-US" altLang="en-US" sz="2400" b="1" kern="1200" dirty="0">
                <a:solidFill>
                  <a:srgbClr val="000000"/>
                </a:solidFill>
                <a:latin typeface="Arial (Body)"/>
                <a:ea typeface="+mn-ea"/>
                <a:cs typeface="+mn-cs"/>
              </a:rPr>
              <a:t>Problem relevance</a:t>
            </a:r>
            <a:r>
              <a:rPr lang="en-US" altLang="en-US" sz="2400" kern="1200" dirty="0">
                <a:solidFill>
                  <a:srgbClr val="000000"/>
                </a:solidFill>
                <a:latin typeface="Arial (Body)"/>
                <a:ea typeface="+mn-ea"/>
                <a:cs typeface="+mn-cs"/>
              </a:rPr>
              <a:t>: Does the literature examine the same research problem as you propose in your study?</a:t>
            </a:r>
          </a:p>
          <a:p>
            <a:pPr marL="741553" lvl="1" indent="-284353">
              <a:spcAft>
                <a:spcPct val="0"/>
              </a:spcAft>
              <a:buSzPts val="2400"/>
            </a:pPr>
            <a:r>
              <a:rPr lang="en-US" altLang="en-US" sz="2400" b="1" kern="1200" dirty="0">
                <a:solidFill>
                  <a:srgbClr val="000000"/>
                </a:solidFill>
                <a:latin typeface="Arial (Body)"/>
                <a:ea typeface="+mn-ea"/>
                <a:cs typeface="+mn-cs"/>
              </a:rPr>
              <a:t>Accessibility relevance</a:t>
            </a:r>
            <a:r>
              <a:rPr lang="en-US" altLang="en-US" sz="2400" kern="1200" dirty="0">
                <a:solidFill>
                  <a:srgbClr val="000000"/>
                </a:solidFill>
                <a:latin typeface="Arial (Body)"/>
                <a:ea typeface="+mn-ea"/>
                <a:cs typeface="+mn-cs"/>
              </a:rPr>
              <a:t>: Is the literature available in your library or can it be downloaded from a Web </a:t>
            </a:r>
            <a:r>
              <a:rPr lang="en-US" altLang="en-US" sz="2400" kern="1200" dirty="0" smtClean="0">
                <a:solidFill>
                  <a:srgbClr val="000000"/>
                </a:solidFill>
                <a:latin typeface="Arial (Body)"/>
                <a:ea typeface="+mn-ea"/>
                <a:cs typeface="+mn-cs"/>
              </a:rPr>
              <a:t>site?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5501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Organize the Literature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Gather studies, take notes, abstract</a:t>
            </a:r>
          </a:p>
          <a:p>
            <a:pPr marL="255651" lvl="0" indent="-255651">
              <a:spcAft>
                <a:spcPct val="0"/>
              </a:spcAft>
              <a:buSzPts val="2400"/>
              <a:tabLst/>
            </a:pPr>
            <a:r>
              <a:rPr lang="en-US" altLang="en-US" sz="2400" kern="1200" dirty="0">
                <a:solidFill>
                  <a:srgbClr val="000000"/>
                </a:solidFill>
                <a:latin typeface="Arial (Body)"/>
                <a:ea typeface="+mn-ea"/>
                <a:cs typeface="+mn-cs"/>
              </a:rPr>
              <a:t>The structure is essentially the same for quantitative and qualitative research studies:</a:t>
            </a:r>
          </a:p>
          <a:p>
            <a:pPr marL="741553" lvl="1" indent="-284353">
              <a:spcAft>
                <a:spcPct val="0"/>
              </a:spcAft>
              <a:buSzPts val="2400"/>
            </a:pPr>
            <a:r>
              <a:rPr lang="en-US" altLang="en-US" sz="2400" kern="1200" dirty="0">
                <a:solidFill>
                  <a:srgbClr val="000000"/>
                </a:solidFill>
                <a:latin typeface="Arial (Body)"/>
                <a:ea typeface="+mn-ea"/>
                <a:cs typeface="+mn-cs"/>
              </a:rPr>
              <a:t>Research problem</a:t>
            </a:r>
          </a:p>
          <a:p>
            <a:pPr marL="741553" lvl="1" indent="-284353">
              <a:spcAft>
                <a:spcPct val="0"/>
              </a:spcAft>
              <a:buSzPts val="2400"/>
            </a:pPr>
            <a:r>
              <a:rPr lang="en-US" altLang="en-US" sz="2400" kern="1200" dirty="0">
                <a:solidFill>
                  <a:srgbClr val="000000"/>
                </a:solidFill>
                <a:latin typeface="Arial (Body)"/>
                <a:ea typeface="+mn-ea"/>
                <a:cs typeface="+mn-cs"/>
              </a:rPr>
              <a:t>Research questions or hypotheses</a:t>
            </a:r>
          </a:p>
          <a:p>
            <a:pPr marL="741553" lvl="1" indent="-284353">
              <a:spcAft>
                <a:spcPct val="0"/>
              </a:spcAft>
              <a:buSzPts val="2400"/>
            </a:pPr>
            <a:r>
              <a:rPr lang="en-US" altLang="en-US" sz="2400" kern="1200" dirty="0">
                <a:solidFill>
                  <a:srgbClr val="000000"/>
                </a:solidFill>
                <a:latin typeface="Arial (Body)"/>
                <a:ea typeface="+mn-ea"/>
                <a:cs typeface="+mn-cs"/>
              </a:rPr>
              <a:t>Data collection procedure</a:t>
            </a:r>
          </a:p>
          <a:p>
            <a:pPr marL="741553" lvl="1" indent="-284353">
              <a:spcAft>
                <a:spcPct val="0"/>
              </a:spcAft>
              <a:buSzPts val="2400"/>
            </a:pPr>
            <a:r>
              <a:rPr lang="en-US" altLang="en-US" sz="2400" kern="1200" dirty="0">
                <a:solidFill>
                  <a:srgbClr val="000000"/>
                </a:solidFill>
                <a:latin typeface="Arial (Body)"/>
                <a:ea typeface="+mn-ea"/>
                <a:cs typeface="+mn-cs"/>
              </a:rPr>
              <a:t>Results of the </a:t>
            </a:r>
            <a:r>
              <a:rPr lang="en-US" alt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5336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Synthesize the Literature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Organize important concepts rather than </a:t>
            </a:r>
            <a:r>
              <a:rPr lang="en-US" sz="2400" kern="1200" dirty="0" smtClean="0">
                <a:solidFill>
                  <a:srgbClr val="000000"/>
                </a:solidFill>
                <a:latin typeface="Arial (Body)"/>
                <a:ea typeface="+mn-ea"/>
                <a:cs typeface="+mn-cs"/>
              </a:rPr>
              <a:t>chronology</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Might develop a table of major concepts and related literature</a:t>
            </a:r>
          </a:p>
          <a:p>
            <a:pPr marL="255651" lvl="0" indent="-255651">
              <a:spcAft>
                <a:spcPct val="0"/>
              </a:spcAft>
              <a:buSzPts val="2400"/>
              <a:tabLst/>
            </a:pPr>
            <a:r>
              <a:rPr lang="en-US" sz="2400" kern="1200" dirty="0">
                <a:solidFill>
                  <a:srgbClr val="000000"/>
                </a:solidFill>
                <a:latin typeface="Arial (Body)"/>
                <a:ea typeface="+mn-ea"/>
                <a:cs typeface="+mn-cs"/>
              </a:rPr>
              <a:t>Might develop a visual diagram of the literature</a:t>
            </a:r>
          </a:p>
          <a:p>
            <a:pPr marL="255651" lvl="0" indent="-255651">
              <a:spcAft>
                <a:spcPct val="0"/>
              </a:spcAft>
              <a:buSzPts val="2400"/>
              <a:tabLst/>
            </a:pPr>
            <a:r>
              <a:rPr lang="en-US" sz="2400" kern="1200" dirty="0">
                <a:solidFill>
                  <a:srgbClr val="000000"/>
                </a:solidFill>
                <a:latin typeface="Arial (Body)"/>
                <a:ea typeface="+mn-ea"/>
                <a:cs typeface="+mn-cs"/>
              </a:rPr>
              <a:t>It is important to interrelate the </a:t>
            </a:r>
            <a:r>
              <a:rPr lang="en-US" sz="2400" kern="1200" dirty="0" smtClean="0">
                <a:solidFill>
                  <a:srgbClr val="000000"/>
                </a:solidFill>
                <a:latin typeface="Arial (Body)"/>
                <a:ea typeface="+mn-ea"/>
                <a:cs typeface="+mn-cs"/>
              </a:rPr>
              <a:t>concepts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5811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Synthesize the Literature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b="1" kern="1200" dirty="0">
                <a:solidFill>
                  <a:srgbClr val="000000"/>
                </a:solidFill>
                <a:latin typeface="Arial (Body)"/>
                <a:ea typeface="+mn-ea"/>
                <a:cs typeface="+mn-cs"/>
              </a:rPr>
              <a:t>Literature map</a:t>
            </a:r>
            <a:r>
              <a:rPr lang="en-US" altLang="en-US" sz="2400" kern="1200" dirty="0">
                <a:solidFill>
                  <a:srgbClr val="000000"/>
                </a:solidFill>
                <a:latin typeface="Arial (Body)"/>
                <a:ea typeface="+mn-ea"/>
                <a:cs typeface="+mn-cs"/>
              </a:rPr>
              <a:t>: figure or drawing displaying research literature on a topic</a:t>
            </a:r>
          </a:p>
          <a:p>
            <a:pPr marL="255651" lvl="0" indent="-255651">
              <a:spcAft>
                <a:spcPct val="0"/>
              </a:spcAft>
              <a:buSzPts val="2400"/>
              <a:tabLst/>
            </a:pPr>
            <a:r>
              <a:rPr lang="en-US" altLang="en-US" sz="2400" kern="1200" dirty="0">
                <a:solidFill>
                  <a:srgbClr val="000000"/>
                </a:solidFill>
                <a:latin typeface="Arial (Body)"/>
                <a:ea typeface="+mn-ea"/>
                <a:cs typeface="+mn-cs"/>
              </a:rPr>
              <a:t>Constructing a literature map:</a:t>
            </a:r>
          </a:p>
          <a:p>
            <a:pPr marL="741553" lvl="1" indent="-284353">
              <a:spcAft>
                <a:spcPct val="0"/>
              </a:spcAft>
              <a:buSzPts val="2400"/>
            </a:pPr>
            <a:r>
              <a:rPr lang="en-US" altLang="en-US" sz="2400" kern="1200" dirty="0">
                <a:solidFill>
                  <a:srgbClr val="000000"/>
                </a:solidFill>
                <a:latin typeface="Arial (Body)"/>
                <a:ea typeface="+mn-ea"/>
                <a:cs typeface="+mn-cs"/>
              </a:rPr>
              <a:t>Identify key terms for the topic and put them at the top of the map</a:t>
            </a:r>
          </a:p>
          <a:p>
            <a:pPr marL="741553" lvl="1" indent="-284353">
              <a:spcAft>
                <a:spcPct val="0"/>
              </a:spcAft>
              <a:buSzPts val="2400"/>
            </a:pPr>
            <a:r>
              <a:rPr lang="en-US" altLang="en-US" sz="2400" kern="1200" dirty="0">
                <a:solidFill>
                  <a:srgbClr val="000000"/>
                </a:solidFill>
                <a:latin typeface="Arial (Body)"/>
                <a:ea typeface="+mn-ea"/>
                <a:cs typeface="+mn-cs"/>
              </a:rPr>
              <a:t>Sort studies into topical areas or </a:t>
            </a:r>
            <a:r>
              <a:rPr lang="en-US" altLang="ja-JP" sz="2400" kern="1200" dirty="0">
                <a:solidFill>
                  <a:srgbClr val="000000"/>
                </a:solidFill>
                <a:latin typeface="Arial (Body)"/>
                <a:cs typeface="+mn-cs"/>
              </a:rPr>
              <a:t>“families of studies”</a:t>
            </a:r>
          </a:p>
          <a:p>
            <a:pPr marL="741553" lvl="1" indent="-284353">
              <a:spcAft>
                <a:spcPct val="0"/>
              </a:spcAft>
              <a:buSzPts val="2400"/>
            </a:pPr>
            <a:r>
              <a:rPr lang="en-US" altLang="en-US" sz="2400" kern="1200" dirty="0">
                <a:solidFill>
                  <a:srgbClr val="000000"/>
                </a:solidFill>
                <a:latin typeface="Arial (Body)"/>
                <a:ea typeface="+mn-ea"/>
                <a:cs typeface="+mn-cs"/>
              </a:rPr>
              <a:t>Provide a label for each box which will become a heading for the review</a:t>
            </a:r>
          </a:p>
          <a:p>
            <a:pPr marL="741553" lvl="1" indent="-284353">
              <a:spcAft>
                <a:spcPct val="0"/>
              </a:spcAft>
              <a:buSzPts val="2400"/>
            </a:pPr>
            <a:r>
              <a:rPr lang="en-US" altLang="en-US" sz="2400" kern="1200" dirty="0">
                <a:solidFill>
                  <a:srgbClr val="000000"/>
                </a:solidFill>
                <a:latin typeface="Arial (Body)"/>
                <a:ea typeface="+mn-ea"/>
                <a:cs typeface="+mn-cs"/>
              </a:rPr>
              <a:t>See Figure 3.7 for an </a:t>
            </a:r>
            <a:r>
              <a:rPr lang="en-US" altLang="en-US" sz="2400" kern="1200" dirty="0" smtClean="0">
                <a:solidFill>
                  <a:srgbClr val="000000"/>
                </a:solidFill>
                <a:latin typeface="Arial (Body)"/>
                <a:ea typeface="+mn-ea"/>
                <a:cs typeface="+mn-cs"/>
              </a:rPr>
              <a:t>example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71106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3.7 A Literature Map Hierarchical Design</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An illustration shows a literature map, hierarchical design. The literature map starts with The Need for Teaching Programs to Be Culturally Responsive, Bennet 19 95, Eastman &amp; Smith 19 91, Grant 19 94, Noel, 19 95. It sub-divides into two parts. Study abroad programs, U S programs. Study abroad programs further divides into the following. Attitudes Toward Study Abroad, King &amp; Young 19 94. Personal Insights of Preservice Teachers, Friesen, Kang, and McDougall 19 95, Mahan and Stachowski 19 91. Possible Improvements, Martin and Rohrlich 19 91, Stachowski 19 91. Predominantly English Speaking Cultures, Mahan and Stachowski 19 90, Quinn, Barr, McKay, Jarchow, &amp; Powell 19 95, Vall and Tennison 19 92. Need for Further Study, Non-English-Speaking Cultures. Question, Do short-term study abroad programs in non English speaking cultures help create cultural responsiveness in preservice teachers? U S programs subdivide into the following. Conventional Programs, Colville Hall, Macdonald, and Smolen 19 95, Rodriguez and Sjostrom 19 95, Vavrus 19 94. Personal Insights of Preservice Teachers, Cockrell, Placier, Cockrell, and Middleton 19 99, Goodwin 19 97, Kea and Bacon 19 99. Cross Cultural Programs, Cooper, Beare, and Thorman 19 90, Larke, Wiseman, and Bradley 19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06" y="1589710"/>
            <a:ext cx="7451388" cy="4589110"/>
          </a:xfrm>
          <a:prstGeom prst="rect">
            <a:avLst/>
          </a:prstGeom>
          <a:noFill/>
          <a:ln>
            <a:noFill/>
          </a:ln>
        </p:spPr>
      </p:pic>
    </p:spTree>
    <p:extLst>
      <p:ext uri="{BB962C8B-B14F-4D97-AF65-F5344CB8AC3E}">
        <p14:creationId xmlns:p14="http://schemas.microsoft.com/office/powerpoint/2010/main" val="8792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400" kern="1200" dirty="0" smtClean="0">
                <a:solidFill>
                  <a:schemeClr val="tx2"/>
                </a:solidFill>
                <a:latin typeface="Times New Roman" panose="02020603050405020304" pitchFamily="18" charset="0"/>
                <a:ea typeface="+mj-ea"/>
                <a:cs typeface="Times New Roman" panose="02020603050405020304" pitchFamily="18" charset="0"/>
              </a:rPr>
              <a:t>Six Step Literature Review: Synthesize the Literature </a:t>
            </a:r>
            <a:r>
              <a:rPr lang="en-US" altLang="en-US" sz="2000" b="0" kern="1200" dirty="0" smtClean="0">
                <a:solidFill>
                  <a:schemeClr val="tx2"/>
                </a:solidFill>
                <a:latin typeface="Times New Roman" panose="02020603050405020304" pitchFamily="18" charset="0"/>
                <a:ea typeface="+mj-ea"/>
                <a:cs typeface="Times New Roman" panose="02020603050405020304" pitchFamily="18" charset="0"/>
              </a:rPr>
              <a:t>(3 of 3)</a:t>
            </a:r>
            <a:endParaRPr lang="en-US" sz="2000" b="0"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a:lstStyle/>
          <a:p>
            <a:r>
              <a:rPr lang="en-US" altLang="en-US" sz="2400" dirty="0" smtClean="0"/>
              <a:t>Constructing a literature map (continued):</a:t>
            </a:r>
          </a:p>
          <a:p>
            <a:pPr lvl="1"/>
            <a:r>
              <a:rPr lang="en-US" altLang="en-US" sz="2400" dirty="0" smtClean="0"/>
              <a:t>Develop </a:t>
            </a:r>
            <a:r>
              <a:rPr lang="en-US" altLang="en-US" sz="2400" dirty="0"/>
              <a:t>the map on as many levels as possible</a:t>
            </a:r>
          </a:p>
          <a:p>
            <a:pPr lvl="1"/>
            <a:r>
              <a:rPr lang="en-US" altLang="en-US" sz="2400" dirty="0"/>
              <a:t>Draw a box toward the bottom of the figure that says “</a:t>
            </a:r>
            <a:r>
              <a:rPr lang="en-US" altLang="ja-JP" sz="2400" dirty="0"/>
              <a:t>my proposed study”</a:t>
            </a:r>
          </a:p>
          <a:p>
            <a:pPr lvl="1"/>
            <a:r>
              <a:rPr lang="en-US" altLang="en-US" sz="2400" dirty="0" smtClean="0"/>
              <a:t>Draw lines connecting the proposed study with other branches of the literature</a:t>
            </a:r>
          </a:p>
          <a:p>
            <a:r>
              <a:rPr lang="en-US" altLang="en-US" sz="2400" dirty="0" smtClean="0"/>
              <a:t>Figure 3.8 shows a circular literature map</a:t>
            </a:r>
            <a:endParaRPr lang="en-US" sz="2400" dirty="0"/>
          </a:p>
        </p:txBody>
      </p:sp>
    </p:spTree>
    <p:extLst>
      <p:ext uri="{BB962C8B-B14F-4D97-AF65-F5344CB8AC3E}">
        <p14:creationId xmlns:p14="http://schemas.microsoft.com/office/powerpoint/2010/main" val="300157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3.8 Literature Map, Circular Design</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A circular diagram shows a literature map. The diagram starts with heading, Need for further study, non-English speaking cultures. The diagram shows two circles, Study abroad programs and U S programs. The circle depicting Study abroad programs contains three circles. They are labeled as follows. Personal Insights of Preservice Teachers, Friesen, Kang, and McDougall 19 95. Attitudes Toward Study Abroad, King and Young 19 94. And Predominantly English Speaking Culture, Mahan and Stachowski 19 90.The circle labeled Personal insights of Preservice Teachers points to a question, Do short-term study abroad programs in non English speaking cultures help create cultural responsiveness in preservice teachers? The circle with U.S. programs also contains three circles in it. They are labeled as follows. Personal Insights of Preservice Teachers, Cockrell, Placier, Cockrell, and Milleton 19 99. Conventional Programs, Colville Hall, Macdonald, and Smolen 19 95. And Cross Cultural Programs, Cooper, Beare, and Thorman 19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654969"/>
            <a:ext cx="7543800" cy="4629150"/>
          </a:xfrm>
          <a:prstGeom prst="rect">
            <a:avLst/>
          </a:prstGeom>
          <a:noFill/>
          <a:ln>
            <a:noFill/>
          </a:ln>
        </p:spPr>
      </p:pic>
    </p:spTree>
    <p:extLst>
      <p:ext uri="{BB962C8B-B14F-4D97-AF65-F5344CB8AC3E}">
        <p14:creationId xmlns:p14="http://schemas.microsoft.com/office/powerpoint/2010/main" val="150693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3.1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ea typeface="+mn-ea"/>
                <a:cs typeface="+mn-cs"/>
              </a:rPr>
              <a:t>e</a:t>
            </a:r>
            <a:r>
              <a:rPr lang="en-US" altLang="en-US" sz="2400" kern="1200" dirty="0" smtClean="0">
                <a:solidFill>
                  <a:srgbClr val="000000"/>
                </a:solidFill>
                <a:latin typeface="Arial (Body)"/>
                <a:ea typeface="+mn-ea"/>
                <a:cs typeface="+mn-cs"/>
              </a:rPr>
              <a:t>fine </a:t>
            </a:r>
            <a:r>
              <a:rPr lang="en-US" altLang="en-US" sz="2400" kern="1200" dirty="0">
                <a:solidFill>
                  <a:srgbClr val="000000"/>
                </a:solidFill>
                <a:latin typeface="Arial (Body)"/>
                <a:ea typeface="+mn-ea"/>
                <a:cs typeface="+mn-cs"/>
              </a:rPr>
              <a:t>what a literature review is and why it is important</a:t>
            </a:r>
          </a:p>
          <a:p>
            <a:pPr marL="0" lvl="0" indent="0">
              <a:buSzPts val="2400"/>
              <a:buNone/>
            </a:pPr>
            <a:r>
              <a:rPr lang="en-US" sz="2400" b="1" kern="1200" dirty="0">
                <a:solidFill>
                  <a:srgbClr val="007FA3"/>
                </a:solidFill>
                <a:latin typeface="Arial (Body)"/>
                <a:ea typeface="+mn-ea"/>
                <a:cs typeface="Times New Roman" panose="02020603050405020304" pitchFamily="18" charset="0"/>
              </a:rPr>
              <a:t>3.2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six steps in conducting a literature </a:t>
            </a:r>
            <a:r>
              <a:rPr lang="en-US" altLang="en-US" sz="2400" kern="1200" dirty="0" smtClean="0">
                <a:solidFill>
                  <a:srgbClr val="000000"/>
                </a:solidFill>
                <a:latin typeface="Arial (Body)"/>
                <a:ea typeface="+mn-ea"/>
                <a:cs typeface="+mn-cs"/>
              </a:rPr>
              <a:t>review</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10360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Writing a Literature Review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Use a consistent style manual approach</a:t>
            </a:r>
          </a:p>
          <a:p>
            <a:pPr marL="741553" lvl="1" indent="-284353">
              <a:spcAft>
                <a:spcPct val="0"/>
              </a:spcAft>
              <a:buSzPts val="2400"/>
            </a:pPr>
            <a:r>
              <a:rPr lang="en-US" altLang="en-US" sz="2400" b="1" kern="1200" dirty="0">
                <a:solidFill>
                  <a:srgbClr val="000000"/>
                </a:solidFill>
                <a:latin typeface="Arial (Body)"/>
                <a:ea typeface="+mn-ea"/>
                <a:cs typeface="+mn-cs"/>
              </a:rPr>
              <a:t>End-of-text references </a:t>
            </a:r>
            <a:r>
              <a:rPr lang="en-US" altLang="en-US" sz="2400" kern="1200" dirty="0">
                <a:solidFill>
                  <a:srgbClr val="000000"/>
                </a:solidFill>
                <a:latin typeface="Arial (Body)"/>
                <a:ea typeface="+mn-ea"/>
                <a:cs typeface="+mn-cs"/>
              </a:rPr>
              <a:t>are listed at the end</a:t>
            </a:r>
          </a:p>
          <a:p>
            <a:pPr marL="741553" lvl="1" indent="-284353">
              <a:spcAft>
                <a:spcPct val="0"/>
              </a:spcAft>
              <a:buSzPts val="2400"/>
            </a:pPr>
            <a:r>
              <a:rPr lang="en-US" altLang="en-US" sz="2400" b="1" kern="1200" dirty="0">
                <a:solidFill>
                  <a:srgbClr val="000000"/>
                </a:solidFill>
                <a:latin typeface="Arial (Body)"/>
                <a:ea typeface="+mn-ea"/>
                <a:cs typeface="+mn-cs"/>
              </a:rPr>
              <a:t>Within-text references </a:t>
            </a:r>
            <a:r>
              <a:rPr lang="en-US" altLang="en-US" sz="2400" kern="1200" dirty="0">
                <a:solidFill>
                  <a:srgbClr val="000000"/>
                </a:solidFill>
                <a:latin typeface="Arial (Body)"/>
                <a:ea typeface="+mn-ea"/>
                <a:cs typeface="+mn-cs"/>
              </a:rPr>
              <a:t>are brief citations within the text</a:t>
            </a:r>
          </a:p>
          <a:p>
            <a:pPr marL="741553" lvl="1" indent="-284353">
              <a:spcAft>
                <a:spcPct val="0"/>
              </a:spcAft>
              <a:buSzPts val="2400"/>
            </a:pPr>
            <a:r>
              <a:rPr lang="en-US" altLang="en-US" sz="2400" kern="1200" dirty="0">
                <a:solidFill>
                  <a:srgbClr val="000000"/>
                </a:solidFill>
                <a:latin typeface="Arial (Body)"/>
                <a:ea typeface="+mn-ea"/>
                <a:cs typeface="+mn-cs"/>
              </a:rPr>
              <a:t>Headings and subheadings divide the material</a:t>
            </a:r>
          </a:p>
          <a:p>
            <a:pPr marL="741553" lvl="1" indent="-284353">
              <a:spcAft>
                <a:spcPct val="0"/>
              </a:spcAft>
              <a:buSzPts val="2400"/>
            </a:pPr>
            <a:r>
              <a:rPr lang="en-US" altLang="en-US" sz="2400" kern="1200" dirty="0">
                <a:solidFill>
                  <a:srgbClr val="000000"/>
                </a:solidFill>
                <a:latin typeface="Arial (Body)"/>
                <a:ea typeface="+mn-ea"/>
                <a:cs typeface="+mn-cs"/>
              </a:rPr>
              <a:t>Various levels of </a:t>
            </a:r>
            <a:r>
              <a:rPr lang="en-US" altLang="en-US" sz="2400" kern="1200" dirty="0" smtClean="0">
                <a:solidFill>
                  <a:srgbClr val="000000"/>
                </a:solidFill>
                <a:latin typeface="Arial (Body)"/>
                <a:ea typeface="+mn-ea"/>
                <a:cs typeface="+mn-cs"/>
              </a:rPr>
              <a:t>headings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59085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Writing a Literature Review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Thematic review</a:t>
            </a:r>
          </a:p>
          <a:p>
            <a:pPr marL="741553" lvl="1" indent="-284353">
              <a:spcAft>
                <a:spcPct val="0"/>
              </a:spcAft>
              <a:buSzPts val="2400"/>
            </a:pPr>
            <a:r>
              <a:rPr lang="en-US" altLang="en-US" sz="2400" kern="1200" dirty="0">
                <a:solidFill>
                  <a:srgbClr val="000000"/>
                </a:solidFill>
                <a:latin typeface="Arial (Body)"/>
                <a:ea typeface="+mn-ea"/>
                <a:cs typeface="+mn-cs"/>
              </a:rPr>
              <a:t>Literature documents the theme identified by researcher</a:t>
            </a:r>
          </a:p>
          <a:p>
            <a:pPr marL="741553" lvl="1" indent="-284353">
              <a:spcAft>
                <a:spcPct val="0"/>
              </a:spcAft>
              <a:buSzPts val="2400"/>
            </a:pPr>
            <a:r>
              <a:rPr lang="en-US" altLang="en-US" sz="2400" kern="1200" dirty="0">
                <a:solidFill>
                  <a:srgbClr val="000000"/>
                </a:solidFill>
                <a:latin typeface="Arial (Body)"/>
                <a:ea typeface="+mn-ea"/>
                <a:cs typeface="+mn-cs"/>
              </a:rPr>
              <a:t>No study is discussed in detail</a:t>
            </a:r>
          </a:p>
          <a:p>
            <a:pPr marL="255651" lvl="0" indent="-255651">
              <a:spcAft>
                <a:spcPct val="0"/>
              </a:spcAft>
              <a:buSzPts val="2400"/>
              <a:tabLst/>
            </a:pPr>
            <a:r>
              <a:rPr lang="en-US" altLang="en-US" sz="2400" kern="1200" dirty="0">
                <a:solidFill>
                  <a:srgbClr val="000000"/>
                </a:solidFill>
                <a:latin typeface="Arial (Body)"/>
                <a:ea typeface="+mn-ea"/>
                <a:cs typeface="+mn-cs"/>
              </a:rPr>
              <a:t>Study-by-study review</a:t>
            </a:r>
          </a:p>
          <a:p>
            <a:pPr marL="741553" lvl="1" indent="-284353">
              <a:spcAft>
                <a:spcPct val="0"/>
              </a:spcAft>
              <a:buSzPts val="2400"/>
            </a:pPr>
            <a:r>
              <a:rPr lang="en-US" altLang="en-US" sz="2400" kern="1200" dirty="0">
                <a:solidFill>
                  <a:srgbClr val="000000"/>
                </a:solidFill>
                <a:latin typeface="Arial (Body)"/>
                <a:ea typeface="+mn-ea"/>
                <a:cs typeface="+mn-cs"/>
              </a:rPr>
              <a:t>Detailed review of each study</a:t>
            </a:r>
          </a:p>
          <a:p>
            <a:pPr marL="741553" lvl="1" indent="-284353">
              <a:spcAft>
                <a:spcPct val="0"/>
              </a:spcAft>
              <a:buSzPts val="2400"/>
            </a:pPr>
            <a:r>
              <a:rPr lang="en-US" altLang="en-US" sz="2400" kern="1200" dirty="0">
                <a:solidFill>
                  <a:srgbClr val="000000"/>
                </a:solidFill>
                <a:latin typeface="Arial (Body)"/>
                <a:ea typeface="+mn-ea"/>
                <a:cs typeface="+mn-cs"/>
              </a:rPr>
              <a:t>Studies grouped by themes</a:t>
            </a:r>
          </a:p>
          <a:p>
            <a:pPr marL="741553" lvl="1" indent="-284353">
              <a:spcAft>
                <a:spcPct val="0"/>
              </a:spcAft>
              <a:buSzPts val="2400"/>
            </a:pPr>
            <a:r>
              <a:rPr lang="en-US" altLang="en-US" sz="2400" kern="1200" dirty="0">
                <a:solidFill>
                  <a:srgbClr val="000000"/>
                </a:solidFill>
                <a:latin typeface="Arial (Body)"/>
                <a:ea typeface="+mn-ea"/>
                <a:cs typeface="+mn-cs"/>
              </a:rPr>
              <a:t>Summaries linked by transitional sentences and organized under </a:t>
            </a:r>
            <a:r>
              <a:rPr lang="en-US" altLang="en-US" sz="2400" kern="1200" dirty="0" smtClean="0">
                <a:solidFill>
                  <a:srgbClr val="000000"/>
                </a:solidFill>
                <a:latin typeface="Arial (Body)"/>
                <a:ea typeface="+mn-ea"/>
                <a:cs typeface="+mn-cs"/>
              </a:rPr>
              <a:t>subheadings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15025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Writing a Literature Review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kern="1200" dirty="0">
                <a:solidFill>
                  <a:srgbClr val="000000"/>
                </a:solidFill>
                <a:latin typeface="Arial (Body)"/>
                <a:ea typeface="+mn-ea"/>
                <a:cs typeface="+mn-cs"/>
              </a:rPr>
              <a:t>Concluding statement</a:t>
            </a:r>
          </a:p>
          <a:p>
            <a:pPr marL="255651" lvl="0" indent="-255651">
              <a:spcAft>
                <a:spcPct val="0"/>
              </a:spcAft>
              <a:buSzPts val="2400"/>
              <a:tabLst/>
            </a:pPr>
            <a:r>
              <a:rPr lang="en-US" altLang="en-US" sz="2400" kern="1200" dirty="0">
                <a:solidFill>
                  <a:srgbClr val="000000"/>
                </a:solidFill>
                <a:latin typeface="Arial (Body)"/>
                <a:ea typeface="+mn-ea"/>
                <a:cs typeface="+mn-cs"/>
              </a:rPr>
              <a:t>Summarize the major themes found in the literature review</a:t>
            </a:r>
          </a:p>
          <a:p>
            <a:pPr marL="255651" lvl="0" indent="-255651">
              <a:spcAft>
                <a:spcPct val="0"/>
              </a:spcAft>
              <a:buSzPts val="2400"/>
              <a:tabLst/>
            </a:pPr>
            <a:r>
              <a:rPr lang="en-US" altLang="en-US" sz="2400" kern="1200" dirty="0">
                <a:solidFill>
                  <a:srgbClr val="000000"/>
                </a:solidFill>
                <a:latin typeface="Arial (Body)"/>
                <a:ea typeface="+mn-ea"/>
                <a:cs typeface="+mn-cs"/>
              </a:rPr>
              <a:t>End with a rationale for the need for your study based on this literature </a:t>
            </a:r>
            <a:r>
              <a:rPr lang="en-US" altLang="en-US" sz="2400" kern="1200" dirty="0" smtClean="0">
                <a:solidFill>
                  <a:srgbClr val="000000"/>
                </a:solidFill>
                <a:latin typeface="Arial (Body)"/>
                <a:ea typeface="+mn-ea"/>
                <a:cs typeface="+mn-cs"/>
              </a:rPr>
              <a:t>review</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18232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Reexamining the Parent Involvement and the Mothers’ Trust in Principals Studies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kern="1200" dirty="0">
                <a:solidFill>
                  <a:srgbClr val="000000"/>
                </a:solidFill>
                <a:latin typeface="Arial (Body)"/>
                <a:ea typeface="+mn-ea"/>
                <a:cs typeface="+mn-cs"/>
              </a:rPr>
              <a:t>Literature in the quantitative parent involvement study:</a:t>
            </a:r>
          </a:p>
          <a:p>
            <a:pPr marL="255651" lvl="0" indent="-255651">
              <a:spcAft>
                <a:spcPct val="0"/>
              </a:spcAft>
              <a:buSzPts val="2400"/>
              <a:tabLst/>
            </a:pPr>
            <a:r>
              <a:rPr lang="en-US" sz="2400" kern="1200" dirty="0">
                <a:solidFill>
                  <a:srgbClr val="000000"/>
                </a:solidFill>
                <a:latin typeface="Arial (Body)"/>
                <a:ea typeface="+mn-ea"/>
                <a:cs typeface="+mn-cs"/>
              </a:rPr>
              <a:t>Documents the importance of the research problem at the beginning of the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Provides evidence for important factors of the model to be </a:t>
            </a:r>
            <a:r>
              <a:rPr lang="en-US" sz="2400" kern="1200" dirty="0" smtClean="0">
                <a:solidFill>
                  <a:srgbClr val="000000"/>
                </a:solidFill>
                <a:latin typeface="Arial (Body)"/>
                <a:ea typeface="+mn-ea"/>
                <a:cs typeface="+mn-cs"/>
              </a:rPr>
              <a:t>tested</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Provides evidence for the research </a:t>
            </a:r>
            <a:r>
              <a:rPr lang="en-US" sz="2400" kern="1200" dirty="0" smtClean="0">
                <a:solidFill>
                  <a:srgbClr val="000000"/>
                </a:solidFill>
                <a:latin typeface="Arial (Body)"/>
                <a:ea typeface="+mn-ea"/>
                <a:cs typeface="+mn-cs"/>
              </a:rPr>
              <a:t>questions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Provides an explanation for the results at the end, citing other studies and by returning to theoretical </a:t>
            </a:r>
            <a:r>
              <a:rPr lang="en-US" sz="2400" kern="1200" dirty="0" smtClean="0">
                <a:solidFill>
                  <a:srgbClr val="000000"/>
                </a:solidFill>
                <a:latin typeface="Arial (Body)"/>
                <a:ea typeface="+mn-ea"/>
                <a:cs typeface="+mn-cs"/>
              </a:rPr>
              <a:t>predictions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5347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Reexamining the Parent Involvement and the Mothers’ Trust in Principals Studies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kern="1200" dirty="0">
                <a:solidFill>
                  <a:srgbClr val="000000"/>
                </a:solidFill>
                <a:latin typeface="Arial (Body)"/>
                <a:ea typeface="+mn-ea"/>
                <a:cs typeface="+mn-cs"/>
              </a:rPr>
              <a:t>Literature in the qualitative trust in principals study:</a:t>
            </a:r>
          </a:p>
          <a:p>
            <a:pPr marL="255651" lvl="0" indent="-255651">
              <a:spcAft>
                <a:spcPct val="0"/>
              </a:spcAft>
              <a:buSzPts val="2400"/>
              <a:tabLst/>
            </a:pPr>
            <a:r>
              <a:rPr lang="en-US" sz="2400" kern="1200" dirty="0">
                <a:solidFill>
                  <a:srgbClr val="000000"/>
                </a:solidFill>
                <a:latin typeface="Arial (Body)"/>
                <a:ea typeface="+mn-ea"/>
                <a:cs typeface="+mn-cs"/>
              </a:rPr>
              <a:t>Documents the importance of the research problem at the beginning of the study</a:t>
            </a:r>
          </a:p>
          <a:p>
            <a:pPr marL="255651" lvl="0" indent="-255651">
              <a:spcAft>
                <a:spcPct val="0"/>
              </a:spcAft>
              <a:buSzPts val="2400"/>
              <a:tabLst/>
            </a:pPr>
            <a:r>
              <a:rPr lang="en-US" sz="2400" kern="1200" dirty="0">
                <a:solidFill>
                  <a:srgbClr val="000000"/>
                </a:solidFill>
                <a:latin typeface="Arial (Body)"/>
                <a:ea typeface="+mn-ea"/>
                <a:cs typeface="+mn-cs"/>
              </a:rPr>
              <a:t>Does not foreshadow the research questions (which are broad in scope to encourage participants to provide their views)</a:t>
            </a:r>
          </a:p>
          <a:p>
            <a:pPr marL="255651" lvl="0" indent="-255651">
              <a:spcAft>
                <a:spcPct val="0"/>
              </a:spcAft>
              <a:buSzPts val="2400"/>
              <a:tabLst/>
            </a:pPr>
            <a:r>
              <a:rPr lang="en-US" sz="2400" kern="1200" dirty="0">
                <a:solidFill>
                  <a:srgbClr val="000000"/>
                </a:solidFill>
                <a:latin typeface="Arial (Body)"/>
                <a:ea typeface="+mn-ea"/>
                <a:cs typeface="+mn-cs"/>
              </a:rPr>
              <a:t>Is used to compare with the findings of the present study at the end of the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1966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 </a:t>
            </a:r>
            <a:r>
              <a:rPr lang="en-US" altLang="en-US" kern="1200" smtClean="0">
                <a:latin typeface="Times New Roman" panose="02020603050405020304" pitchFamily="18" charset="0"/>
                <a:ea typeface="+mj-ea"/>
                <a:cs typeface="Times New Roman" panose="02020603050405020304" pitchFamily="18" charset="0"/>
              </a:rPr>
              <a:t>Literature </a:t>
            </a:r>
            <a:r>
              <a:rPr lang="en-US" altLang="en-US" kern="1200" smtClean="0">
                <a:latin typeface="Times New Roman" panose="02020603050405020304" pitchFamily="18" charset="0"/>
                <a:ea typeface="+mj-ea"/>
                <a:cs typeface="Times New Roman" panose="02020603050405020304" pitchFamily="18" charset="0"/>
              </a:rPr>
              <a:t>Review </a:t>
            </a:r>
            <a:r>
              <a:rPr lang="en-US" altLang="en-US" kern="1200" dirty="0" smtClean="0">
                <a:latin typeface="Times New Roman" panose="02020603050405020304" pitchFamily="18" charset="0"/>
                <a:ea typeface="+mj-ea"/>
                <a:cs typeface="Times New Roman" panose="02020603050405020304" pitchFamily="18" charset="0"/>
              </a:rPr>
              <a:t>and Why is it Important?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A written summary of the literature</a:t>
            </a:r>
          </a:p>
          <a:p>
            <a:pPr marL="255651" lvl="0" indent="-255651">
              <a:spcAft>
                <a:spcPct val="0"/>
              </a:spcAft>
              <a:buSzPts val="2400"/>
              <a:tabLst/>
            </a:pPr>
            <a:r>
              <a:rPr lang="en-US" altLang="en-US" sz="2400" kern="1200" dirty="0">
                <a:solidFill>
                  <a:srgbClr val="000000"/>
                </a:solidFill>
                <a:latin typeface="Arial (Body)"/>
                <a:ea typeface="+mn-ea"/>
                <a:cs typeface="+mn-cs"/>
              </a:rPr>
              <a:t>Describe past and current information and </a:t>
            </a:r>
            <a:r>
              <a:rPr lang="en-US" altLang="en-US" sz="2400" kern="1200" dirty="0" smtClean="0">
                <a:solidFill>
                  <a:srgbClr val="000000"/>
                </a:solidFill>
                <a:latin typeface="Arial (Body)"/>
                <a:ea typeface="+mn-ea"/>
                <a:cs typeface="+mn-cs"/>
              </a:rPr>
              <a:t>research</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Organize into subtopics</a:t>
            </a:r>
          </a:p>
          <a:p>
            <a:pPr marL="255651" lvl="0" indent="-255651">
              <a:spcAft>
                <a:spcPct val="0"/>
              </a:spcAft>
              <a:buSzPts val="2400"/>
              <a:tabLst/>
            </a:pPr>
            <a:r>
              <a:rPr lang="en-US" altLang="en-US" sz="2400" kern="1200" dirty="0">
                <a:solidFill>
                  <a:srgbClr val="000000"/>
                </a:solidFill>
                <a:latin typeface="Arial (Body)"/>
                <a:ea typeface="+mn-ea"/>
                <a:cs typeface="+mn-cs"/>
              </a:rPr>
              <a:t>Base mainly on research reported in journal articles</a:t>
            </a:r>
          </a:p>
          <a:p>
            <a:pPr marL="255651" lvl="0" indent="-255651">
              <a:spcAft>
                <a:spcPct val="0"/>
              </a:spcAft>
              <a:buSzPts val="2400"/>
              <a:tabLst/>
            </a:pPr>
            <a:r>
              <a:rPr lang="en-US" altLang="en-US" sz="2400" kern="1200" dirty="0">
                <a:solidFill>
                  <a:srgbClr val="000000"/>
                </a:solidFill>
                <a:latin typeface="Arial (Body)"/>
                <a:ea typeface="+mn-ea"/>
                <a:cs typeface="+mn-cs"/>
              </a:rPr>
              <a:t>Document how your study adds to </a:t>
            </a:r>
            <a:r>
              <a:rPr lang="en-US" altLang="en-US" sz="2400" kern="1200" dirty="0" smtClean="0">
                <a:solidFill>
                  <a:srgbClr val="000000"/>
                </a:solidFill>
                <a:latin typeface="Arial (Body)"/>
                <a:ea typeface="+mn-ea"/>
                <a:cs typeface="+mn-cs"/>
              </a:rPr>
              <a:t>literature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0583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Does the Literature Review Differ for Quantitative and Qualitative Studies?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40612"/>
          </a:xfrm>
        </p:spPr>
        <p:txBody>
          <a:bodyPr wrap="square" lIns="91425" tIns="91425" rIns="91425" bIns="91425">
            <a:noAutofit/>
          </a:bodyPr>
          <a:lstStyle/>
          <a:p>
            <a:pPr marL="255651" lvl="0" indent="-255651">
              <a:buSzPts val="2400"/>
              <a:buNone/>
              <a:tabLst/>
            </a:pPr>
            <a:r>
              <a:rPr lang="en-US" altLang="en-US" sz="2400" kern="1200" dirty="0">
                <a:solidFill>
                  <a:srgbClr val="000000"/>
                </a:solidFill>
                <a:latin typeface="Arial (Body)"/>
                <a:ea typeface="+mn-ea"/>
                <a:cs typeface="+mn-cs"/>
              </a:rPr>
              <a:t>For a </a:t>
            </a:r>
            <a:r>
              <a:rPr lang="en-US" altLang="en-US" sz="2400" b="1" kern="1200" dirty="0">
                <a:solidFill>
                  <a:srgbClr val="000000"/>
                </a:solidFill>
                <a:latin typeface="Arial (Body)"/>
                <a:ea typeface="+mn-ea"/>
                <a:cs typeface="+mn-cs"/>
              </a:rPr>
              <a:t>quantitative</a:t>
            </a:r>
            <a:r>
              <a:rPr lang="en-US" altLang="en-US" sz="2400" kern="1200" dirty="0">
                <a:solidFill>
                  <a:srgbClr val="000000"/>
                </a:solidFill>
                <a:latin typeface="Arial (Body)"/>
                <a:ea typeface="+mn-ea"/>
                <a:cs typeface="+mn-cs"/>
              </a:rPr>
              <a:t> study:</a:t>
            </a:r>
          </a:p>
          <a:p>
            <a:pPr marL="255651" lvl="0" indent="-255651">
              <a:spcAft>
                <a:spcPct val="0"/>
              </a:spcAft>
              <a:buSzPts val="2400"/>
              <a:tabLst/>
            </a:pPr>
            <a:r>
              <a:rPr lang="en-US" altLang="en-US" sz="2400" kern="1200" dirty="0">
                <a:solidFill>
                  <a:srgbClr val="000000"/>
                </a:solidFill>
                <a:latin typeface="Arial (Body)"/>
                <a:ea typeface="+mn-ea"/>
                <a:cs typeface="+mn-cs"/>
              </a:rPr>
              <a:t>Justifies the importance of the research problem at the beginning of the study</a:t>
            </a:r>
          </a:p>
          <a:p>
            <a:pPr marL="255651" lvl="0" indent="-255651">
              <a:spcAft>
                <a:spcPct val="0"/>
              </a:spcAft>
              <a:buSzPts val="2400"/>
              <a:tabLst/>
            </a:pPr>
            <a:r>
              <a:rPr lang="en-US" altLang="en-US" sz="2400" kern="1200" dirty="0">
                <a:solidFill>
                  <a:srgbClr val="000000"/>
                </a:solidFill>
                <a:latin typeface="Arial (Body)"/>
                <a:ea typeface="+mn-ea"/>
                <a:cs typeface="+mn-cs"/>
              </a:rPr>
              <a:t>Supports the theory or explanation used in the study</a:t>
            </a:r>
          </a:p>
          <a:p>
            <a:pPr marL="255651" lvl="0" indent="-255651">
              <a:spcAft>
                <a:spcPct val="0"/>
              </a:spcAft>
              <a:buSzPts val="2400"/>
              <a:tabLst/>
            </a:pPr>
            <a:r>
              <a:rPr lang="en-US" altLang="en-US" sz="2400" kern="1200" dirty="0">
                <a:solidFill>
                  <a:srgbClr val="000000"/>
                </a:solidFill>
                <a:latin typeface="Arial (Body)"/>
                <a:ea typeface="+mn-ea"/>
                <a:cs typeface="+mn-cs"/>
              </a:rPr>
              <a:t>Foreshadows the purpose and research questions</a:t>
            </a:r>
          </a:p>
          <a:p>
            <a:pPr marL="255651" lvl="0" indent="-255651">
              <a:spcAft>
                <a:spcPct val="0"/>
              </a:spcAft>
              <a:buSzPts val="2400"/>
              <a:tabLst/>
            </a:pPr>
            <a:r>
              <a:rPr lang="en-US" altLang="en-US" sz="2400" kern="1200" dirty="0">
                <a:solidFill>
                  <a:srgbClr val="000000"/>
                </a:solidFill>
                <a:latin typeface="Arial (Body)"/>
                <a:ea typeface="+mn-ea"/>
                <a:cs typeface="+mn-cs"/>
              </a:rPr>
              <a:t>Compare results at the end of the </a:t>
            </a:r>
            <a:r>
              <a:rPr lang="en-US" alt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5009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Does the Literature Review Differ for Quantitative and Qualitative Studies?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651" lvl="0" indent="-255651">
              <a:buSzPts val="2400"/>
              <a:buNone/>
              <a:tabLst/>
            </a:pPr>
            <a:r>
              <a:rPr lang="en-US" altLang="en-US" sz="2400" kern="1200" dirty="0">
                <a:solidFill>
                  <a:srgbClr val="000000"/>
                </a:solidFill>
                <a:latin typeface="Arial (Body)"/>
                <a:ea typeface="+mn-ea"/>
                <a:cs typeface="+mn-cs"/>
              </a:rPr>
              <a:t>For a </a:t>
            </a:r>
            <a:r>
              <a:rPr lang="en-US" altLang="en-US" sz="2400" b="1" kern="1200" dirty="0">
                <a:solidFill>
                  <a:srgbClr val="000000"/>
                </a:solidFill>
                <a:latin typeface="Arial (Body)"/>
                <a:ea typeface="+mn-ea"/>
                <a:cs typeface="+mn-cs"/>
              </a:rPr>
              <a:t>qualitative</a:t>
            </a:r>
            <a:r>
              <a:rPr lang="en-US" altLang="en-US" sz="2400" kern="1200" dirty="0">
                <a:solidFill>
                  <a:srgbClr val="000000"/>
                </a:solidFill>
                <a:latin typeface="Arial (Body)"/>
                <a:ea typeface="+mn-ea"/>
                <a:cs typeface="+mn-cs"/>
              </a:rPr>
              <a:t> study:</a:t>
            </a:r>
          </a:p>
          <a:p>
            <a:pPr marL="255651" lvl="0" indent="-255651">
              <a:spcAft>
                <a:spcPct val="0"/>
              </a:spcAft>
              <a:buSzPts val="2400"/>
              <a:tabLst/>
            </a:pPr>
            <a:r>
              <a:rPr lang="en-US" altLang="en-US" sz="2400" kern="1200" dirty="0">
                <a:solidFill>
                  <a:srgbClr val="000000"/>
                </a:solidFill>
                <a:latin typeface="Arial (Body)"/>
                <a:ea typeface="+mn-ea"/>
                <a:cs typeface="+mn-cs"/>
              </a:rPr>
              <a:t>Documents the importance of the research problem at the beginning of the study</a:t>
            </a:r>
          </a:p>
          <a:p>
            <a:pPr marL="255651" lvl="0" indent="-255651">
              <a:spcAft>
                <a:spcPct val="0"/>
              </a:spcAft>
              <a:buSzPts val="2400"/>
              <a:tabLst/>
            </a:pPr>
            <a:r>
              <a:rPr lang="en-US" altLang="en-US" sz="2400" kern="1200" dirty="0">
                <a:solidFill>
                  <a:srgbClr val="000000"/>
                </a:solidFill>
                <a:latin typeface="Arial (Body)"/>
                <a:ea typeface="+mn-ea"/>
                <a:cs typeface="+mn-cs"/>
              </a:rPr>
              <a:t>Compare and contrast findings with other studies at the end of the </a:t>
            </a:r>
            <a:r>
              <a:rPr lang="en-US" alt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3462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Six Steps in Conducting a Literature Review?</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A circular flowchart shows the six step process for conducting a literature review. The steps in a clockwise direction are as follows. Identify key terms, locate literature, evaluate and select literature, organize the literature, synthesize the literature, and write a literature review."/>
          <p:cNvPicPr>
            <a:picLocks noChangeAspect="1"/>
          </p:cNvPicPr>
          <p:nvPr/>
        </p:nvPicPr>
        <p:blipFill rotWithShape="1">
          <a:blip r:embed="rId2">
            <a:extLst>
              <a:ext uri="{28A0092B-C50C-407E-A947-70E740481C1C}">
                <a14:useLocalDpi xmlns:a14="http://schemas.microsoft.com/office/drawing/2010/main" val="0"/>
              </a:ext>
            </a:extLst>
          </a:blip>
          <a:srcRect l="2306" t="1509" r="2635" b="3914"/>
          <a:stretch/>
        </p:blipFill>
        <p:spPr>
          <a:xfrm>
            <a:off x="2166937" y="1562100"/>
            <a:ext cx="4810125" cy="4886325"/>
          </a:xfrm>
          <a:prstGeom prst="rect">
            <a:avLst/>
          </a:prstGeom>
          <a:noFill/>
          <a:ln>
            <a:noFill/>
          </a:ln>
        </p:spPr>
      </p:pic>
    </p:spTree>
    <p:extLst>
      <p:ext uri="{BB962C8B-B14F-4D97-AF65-F5344CB8AC3E}">
        <p14:creationId xmlns:p14="http://schemas.microsoft.com/office/powerpoint/2010/main" val="94338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Identifying Key Terms</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Write a preliminary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working </a:t>
            </a:r>
            <a:r>
              <a:rPr lang="en-US" altLang="ja-JP" sz="2400" kern="1200" dirty="0" smtClean="0">
                <a:solidFill>
                  <a:srgbClr val="000000"/>
                </a:solidFill>
                <a:latin typeface="Arial (Body)"/>
                <a:cs typeface="+mn-cs"/>
              </a:rPr>
              <a:t>title</a:t>
            </a:r>
            <a:r>
              <a:rPr lang="ja-JP" altLang="en-US"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ja-JP" sz="2400" kern="1200" dirty="0">
                <a:solidFill>
                  <a:srgbClr val="000000"/>
                </a:solidFill>
                <a:latin typeface="Arial (Body)"/>
                <a:cs typeface="+mn-cs"/>
              </a:rPr>
              <a:t>Select two or three key words that capture the central idea</a:t>
            </a:r>
          </a:p>
          <a:p>
            <a:pPr marL="255651" lvl="0" indent="-255651">
              <a:spcAft>
                <a:spcPct val="0"/>
              </a:spcAft>
              <a:buSzPts val="2400"/>
              <a:tabLst/>
            </a:pPr>
            <a:r>
              <a:rPr lang="en-US" altLang="en-US" sz="2400" kern="1200" dirty="0">
                <a:solidFill>
                  <a:srgbClr val="000000"/>
                </a:solidFill>
                <a:latin typeface="Arial (Body)"/>
                <a:ea typeface="+mn-ea"/>
                <a:cs typeface="+mn-cs"/>
              </a:rPr>
              <a:t>Pose a short general research question to answer in the </a:t>
            </a:r>
            <a:r>
              <a:rPr lang="en-US" alt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00078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Identifying Key Terms</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300990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Use words that authors report in the literature</a:t>
            </a:r>
          </a:p>
          <a:p>
            <a:pPr marL="255651" lvl="0" indent="-255651">
              <a:spcAft>
                <a:spcPct val="0"/>
              </a:spcAft>
              <a:buSzPts val="2400"/>
              <a:tabLst/>
            </a:pPr>
            <a:r>
              <a:rPr lang="en-US" altLang="en-US" sz="2400" kern="1200" dirty="0">
                <a:solidFill>
                  <a:srgbClr val="000000"/>
                </a:solidFill>
                <a:latin typeface="Arial (Body)"/>
                <a:ea typeface="+mn-ea"/>
                <a:cs typeface="+mn-cs"/>
              </a:rPr>
              <a:t>Use online databases to search literature (</a:t>
            </a:r>
            <a:r>
              <a:rPr lang="en-US" altLang="en-US" sz="2400" kern="1200" dirty="0">
                <a:solidFill>
                  <a:srgbClr val="000000"/>
                </a:solidFill>
                <a:latin typeface="Arial (Body)"/>
                <a:ea typeface="+mn-ea"/>
                <a:cs typeface="+mn-cs"/>
                <a:hlinkClick r:id="rId2" tooltip="https://eric.ed.gov/"/>
              </a:rPr>
              <a:t>eric.ed.gov</a:t>
            </a:r>
            <a:r>
              <a:rPr lang="en-US" altLang="en-US" sz="2400" kern="1200" dirty="0">
                <a:solidFill>
                  <a:srgbClr val="000000"/>
                </a:solidFill>
                <a:latin typeface="Arial (Body)"/>
                <a:ea typeface="+mn-ea"/>
                <a:cs typeface="+mn-cs"/>
              </a:rPr>
              <a:t>)</a:t>
            </a:r>
          </a:p>
          <a:p>
            <a:pPr marL="255651" lvl="0" indent="-255651">
              <a:spcAft>
                <a:spcPct val="0"/>
              </a:spcAft>
              <a:buSzPts val="2400"/>
              <a:tabLst/>
            </a:pPr>
            <a:r>
              <a:rPr lang="en-US" altLang="en-US" sz="2400" kern="1200" dirty="0">
                <a:solidFill>
                  <a:srgbClr val="000000"/>
                </a:solidFill>
                <a:latin typeface="Arial (Body)"/>
                <a:ea typeface="+mn-ea"/>
                <a:cs typeface="+mn-cs"/>
              </a:rPr>
              <a:t>Review journal holdings and scan tables of contents for key terms</a:t>
            </a:r>
          </a:p>
          <a:p>
            <a:pPr marL="255651" lvl="0" indent="-255651">
              <a:spcAft>
                <a:spcPct val="0"/>
              </a:spcAft>
              <a:buSzPts val="2400"/>
              <a:tabLst/>
            </a:pPr>
            <a:r>
              <a:rPr lang="en-US" altLang="en-US" sz="2400" kern="1200" dirty="0">
                <a:solidFill>
                  <a:srgbClr val="000000"/>
                </a:solidFill>
                <a:latin typeface="Arial (Body)"/>
                <a:ea typeface="+mn-ea"/>
                <a:cs typeface="+mn-cs"/>
              </a:rPr>
              <a:t>Examine electronic databases (e.g., Academic Search Premier</a:t>
            </a:r>
            <a:r>
              <a:rPr lang="en-US" alt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8253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Six Step Literature Review: Locate the Literature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Use academic library sources</a:t>
            </a:r>
          </a:p>
          <a:p>
            <a:pPr marL="741553" lvl="1" indent="-284353">
              <a:spcAft>
                <a:spcPct val="0"/>
              </a:spcAft>
              <a:buSzPts val="2400"/>
            </a:pPr>
            <a:r>
              <a:rPr lang="en-US" altLang="en-US" sz="2400" kern="1200" dirty="0">
                <a:solidFill>
                  <a:srgbClr val="000000"/>
                </a:solidFill>
                <a:latin typeface="Arial (Body)"/>
                <a:ea typeface="+mn-ea"/>
                <a:cs typeface="+mn-cs"/>
              </a:rPr>
              <a:t>Peer-reviewed articles</a:t>
            </a:r>
          </a:p>
          <a:p>
            <a:pPr marL="741553" lvl="1" indent="-284353">
              <a:spcAft>
                <a:spcPct val="0"/>
              </a:spcAft>
              <a:buSzPts val="2400"/>
            </a:pPr>
            <a:r>
              <a:rPr lang="en-US" altLang="en-US" sz="2400" kern="1200" dirty="0">
                <a:solidFill>
                  <a:srgbClr val="000000"/>
                </a:solidFill>
                <a:latin typeface="Arial (Body)"/>
                <a:ea typeface="+mn-ea"/>
                <a:cs typeface="+mn-cs"/>
              </a:rPr>
              <a:t>Textbooks</a:t>
            </a:r>
          </a:p>
          <a:p>
            <a:pPr marL="741553" lvl="1" indent="-284353">
              <a:spcAft>
                <a:spcPct val="0"/>
              </a:spcAft>
              <a:buSzPts val="2400"/>
            </a:pPr>
            <a:r>
              <a:rPr lang="en-US" altLang="en-US" sz="2400" kern="1200" dirty="0">
                <a:solidFill>
                  <a:srgbClr val="000000"/>
                </a:solidFill>
                <a:latin typeface="Arial (Body)"/>
                <a:ea typeface="+mn-ea"/>
                <a:cs typeface="+mn-cs"/>
              </a:rPr>
              <a:t>Be cautious of Wikipedia</a:t>
            </a:r>
          </a:p>
          <a:p>
            <a:pPr marL="255651" lvl="0" indent="-255651">
              <a:spcAft>
                <a:spcPct val="0"/>
              </a:spcAft>
              <a:buSzPts val="2400"/>
              <a:tabLst/>
            </a:pPr>
            <a:r>
              <a:rPr lang="en-US" altLang="en-US" sz="2400" kern="1200" dirty="0">
                <a:solidFill>
                  <a:srgbClr val="000000"/>
                </a:solidFill>
                <a:latin typeface="Arial (Body)"/>
                <a:ea typeface="+mn-ea"/>
                <a:cs typeface="+mn-cs"/>
              </a:rPr>
              <a:t>Primary and secondary </a:t>
            </a:r>
            <a:r>
              <a:rPr lang="en-US" altLang="en-US" sz="2400" kern="1200" dirty="0" smtClean="0">
                <a:solidFill>
                  <a:srgbClr val="000000"/>
                </a:solidFill>
                <a:latin typeface="Arial (Body)"/>
                <a:ea typeface="+mn-ea"/>
                <a:cs typeface="+mn-cs"/>
              </a:rPr>
              <a:t>sources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8915832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8357</TotalTime>
  <Words>1122</Words>
  <Application>Microsoft Office PowerPoint</Application>
  <PresentationFormat>On-screen Show (4:3)</PresentationFormat>
  <Paragraphs>127</Paragraphs>
  <Slides>25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Arial (Body)</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vt:lpstr>
      <vt:lpstr>What is a Literature Review and Why is it Important?</vt:lpstr>
      <vt:lpstr>How Does the Literature Review Differ for Quantitative and Qualitative Studies? (1 of 2)</vt:lpstr>
      <vt:lpstr>How Does the Literature Review Differ for Quantitative and Qualitative Studies? (2 of 2)</vt:lpstr>
      <vt:lpstr>What Are the Six Steps in Conducting a Literature Review?</vt:lpstr>
      <vt:lpstr>Six Step Literature Review: Identifying Key Terms (1 of 2)</vt:lpstr>
      <vt:lpstr>Six Step Literature Review: Identifying Key Terms (2 of 2)</vt:lpstr>
      <vt:lpstr>Six Step Literature Review: Locate the Literature (1 of 2)</vt:lpstr>
      <vt:lpstr>Figure 3.2. A Classification of Sources of Literature Review Materials from Summaries to Early-Stage Materials</vt:lpstr>
      <vt:lpstr>Six Step Literature Review: Locate the Literature (2 of 2)</vt:lpstr>
      <vt:lpstr>Six Step Literature Review: Evaluate and Select the Literature (1 of 2)</vt:lpstr>
      <vt:lpstr>Six Step Literature Review: Evaluate and Select the Literature (2 of 2)</vt:lpstr>
      <vt:lpstr>Six Step Literature Review: Organize the Literature</vt:lpstr>
      <vt:lpstr>Six Step Literature Review: Synthesize the Literature (1 of 3)</vt:lpstr>
      <vt:lpstr>Six Step Literature Review: Synthesize the Literature (2 of 3)</vt:lpstr>
      <vt:lpstr>Figure 3.7 A Literature Map Hierarchical Design</vt:lpstr>
      <vt:lpstr>Six Step Literature Review: Synthesize the Literature (3 of 3)</vt:lpstr>
      <vt:lpstr>Figure 3.8 Literature Map, Circular Design</vt:lpstr>
      <vt:lpstr>Six Step Literature Review: Writing a Literature Review (1 of 3)</vt:lpstr>
      <vt:lpstr>Six Step Literature Review: Writing a Literature Review (2 of 3)</vt:lpstr>
      <vt:lpstr>Six Step Literature Review: Writing a Literature Review (3 of 3)</vt:lpstr>
      <vt:lpstr>Reexamining the Parent Involvement and the Mothers’ Trust in Principals Studies (1 of 2)</vt:lpstr>
      <vt:lpstr>Reexamining the Parent Involvement and the Mothers’ Trust in Principals Studies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Jean  Acabal</cp:lastModifiedBy>
  <cp:revision>844</cp:revision>
  <dcterms:modified xsi:type="dcterms:W3CDTF">2018-04-24T07:25:38Z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