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1"/>
  </p:notesMasterIdLst>
  <p:handoutMasterIdLst>
    <p:handoutMasterId r:id="rId62"/>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17" autoAdjust="0"/>
    <p:restoredTop sz="94302" autoAdjust="0"/>
  </p:normalViewPr>
  <p:slideViewPr>
    <p:cSldViewPr snapToGrid="0" snapToObjects="1">
      <p:cViewPr varScale="1">
        <p:scale>
          <a:sx n="105" d="100"/>
          <a:sy n="105" d="100"/>
        </p:scale>
        <p:origin x="2364" y="10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538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930611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1975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2189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34655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6">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 id="2147483679"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solidFill>
                  <a:schemeClr val="tx2"/>
                </a:solidFill>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4</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dirty="0">
                <a:latin typeface="+mn-lt"/>
              </a:rPr>
              <a:t>Specifying a Purpose and Research Questions or Hypotheses</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4.2 A Variable Can Be Measured, and it Varies Among Individuals</a:t>
            </a:r>
            <a:endParaRPr lang="en-US" kern="1200" dirty="0">
              <a:latin typeface="Times New Roman" panose="02020603050405020304" pitchFamily="18" charset="0"/>
              <a:ea typeface="+mj-ea"/>
              <a:cs typeface="Times New Roman" panose="02020603050405020304" pitchFamily="18" charset="0"/>
            </a:endParaRPr>
          </a:p>
        </p:txBody>
      </p:sp>
      <p:pic>
        <p:nvPicPr>
          <p:cNvPr id="4" name="Content Placeholder 2" descr="In the diagram, A variable, a characteristic or attribute, subdivides into as follows. Can be Measured, can be assessed on an instrument or observed and recorded on an instrument. And Varies, can assume different values or scores for different individua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1648968"/>
            <a:ext cx="7391400" cy="4583494"/>
          </a:xfrm>
          <a:prstGeom prst="rect">
            <a:avLst/>
          </a:prstGeom>
          <a:noFill/>
          <a:ln>
            <a:noFill/>
          </a:ln>
        </p:spPr>
      </p:pic>
    </p:spTree>
    <p:extLst>
      <p:ext uri="{BB962C8B-B14F-4D97-AF65-F5344CB8AC3E}">
        <p14:creationId xmlns:p14="http://schemas.microsoft.com/office/powerpoint/2010/main" val="267602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103"/>
            <a:ext cx="8412480" cy="997526"/>
          </a:xfrm>
        </p:spPr>
        <p:txBody>
          <a:bodyPr tIns="91425">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(2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448056"/>
          </a:xfrm>
        </p:spPr>
        <p:txBody>
          <a:bodyPr wrap="square" lIns="91425" tIns="91425" rIns="91425" bIns="91425">
            <a:noAutofit/>
          </a:bodyPr>
          <a:lstStyle/>
          <a:p>
            <a:pPr marL="0" lvl="0" indent="0">
              <a:spcBef>
                <a:spcPts val="0"/>
              </a:spcBef>
              <a:buSzPts val="2400"/>
              <a:buNone/>
            </a:pPr>
            <a:r>
              <a:rPr lang="en-US" sz="2000" b="1" kern="1200" dirty="0">
                <a:solidFill>
                  <a:srgbClr val="000000"/>
                </a:solidFill>
                <a:latin typeface="Arial (Body)"/>
                <a:ea typeface="+mn-ea"/>
                <a:cs typeface="+mn-cs"/>
              </a:rPr>
              <a:t>Specify Variables</a:t>
            </a:r>
          </a:p>
        </p:txBody>
      </p:sp>
      <p:sp>
        <p:nvSpPr>
          <p:cNvPr id="4" name="Content Placeholder 3"/>
          <p:cNvSpPr>
            <a:spLocks noGrp="1"/>
          </p:cNvSpPr>
          <p:nvPr>
            <p:ph idx="13"/>
          </p:nvPr>
        </p:nvSpPr>
        <p:spPr>
          <a:xfrm>
            <a:off x="473720" y="2139696"/>
            <a:ext cx="2306056" cy="3904488"/>
          </a:xfrm>
        </p:spPr>
        <p:txBody>
          <a:bodyPr wrap="square" lIns="91425" tIns="91425" rIns="91425" bIns="91425">
            <a:noAutofit/>
          </a:bodyPr>
          <a:lstStyle/>
          <a:p>
            <a:pPr marL="255651" lvl="0" indent="-255651">
              <a:buSzPts val="2400"/>
              <a:buNone/>
            </a:pPr>
            <a:r>
              <a:rPr lang="en-US" altLang="en-US" sz="2000" b="1" kern="1200" dirty="0">
                <a:solidFill>
                  <a:srgbClr val="000000"/>
                </a:solidFill>
                <a:latin typeface="Arial (Body)"/>
                <a:ea typeface="+mn-ea"/>
                <a:cs typeface="+mn-cs"/>
              </a:rPr>
              <a:t>Variables</a:t>
            </a:r>
          </a:p>
          <a:p>
            <a:pPr marL="255651" lvl="0" indent="-255651">
              <a:spcAft>
                <a:spcPct val="0"/>
              </a:spcAft>
            </a:pPr>
            <a:r>
              <a:rPr lang="en-US" altLang="en-US" sz="2000" kern="1200" dirty="0" smtClean="0">
                <a:solidFill>
                  <a:srgbClr val="000000"/>
                </a:solidFill>
                <a:latin typeface="Arial (Body)"/>
                <a:ea typeface="+mn-ea"/>
                <a:cs typeface="+mn-cs"/>
              </a:rPr>
              <a:t>Leadership </a:t>
            </a:r>
            <a:r>
              <a:rPr lang="en-US" altLang="en-US" sz="2000" kern="1200" dirty="0">
                <a:solidFill>
                  <a:srgbClr val="000000"/>
                </a:solidFill>
                <a:latin typeface="Arial (Body)"/>
                <a:ea typeface="+mn-ea"/>
                <a:cs typeface="+mn-cs"/>
              </a:rPr>
              <a:t>style</a:t>
            </a:r>
          </a:p>
          <a:p>
            <a:pPr marL="255651" lvl="0" indent="-255651">
              <a:spcAft>
                <a:spcPct val="0"/>
              </a:spcAft>
            </a:pPr>
            <a:r>
              <a:rPr lang="en-US" altLang="en-US" sz="2000" kern="1200" dirty="0">
                <a:solidFill>
                  <a:srgbClr val="000000"/>
                </a:solidFill>
                <a:latin typeface="Arial (Body)"/>
                <a:ea typeface="+mn-ea"/>
                <a:cs typeface="+mn-cs"/>
              </a:rPr>
              <a:t>Organizational control</a:t>
            </a:r>
          </a:p>
          <a:p>
            <a:pPr marL="255651" lvl="0" indent="-255651">
              <a:spcAft>
                <a:spcPct val="0"/>
              </a:spcAft>
            </a:pPr>
            <a:r>
              <a:rPr lang="en-US" altLang="en-US" sz="2000" kern="1200" dirty="0" smtClean="0">
                <a:solidFill>
                  <a:srgbClr val="000000"/>
                </a:solidFill>
                <a:latin typeface="Arial (Body)"/>
                <a:ea typeface="+mn-ea"/>
                <a:cs typeface="+mn-cs"/>
              </a:rPr>
              <a:t>Autism</a:t>
            </a:r>
            <a:endParaRPr lang="en-US" sz="2000" kern="1200" dirty="0">
              <a:solidFill>
                <a:srgbClr val="000000"/>
              </a:solidFill>
              <a:latin typeface="Arial (Body)"/>
              <a:ea typeface="+mn-ea"/>
              <a:cs typeface="+mn-cs"/>
            </a:endParaRPr>
          </a:p>
        </p:txBody>
      </p:sp>
      <p:sp>
        <p:nvSpPr>
          <p:cNvPr id="5" name="Content Placeholder 4"/>
          <p:cNvSpPr>
            <a:spLocks noGrp="1"/>
          </p:cNvSpPr>
          <p:nvPr>
            <p:ph idx="14"/>
          </p:nvPr>
        </p:nvSpPr>
        <p:spPr>
          <a:xfrm>
            <a:off x="2935224" y="2139696"/>
            <a:ext cx="2862072" cy="3904488"/>
          </a:xfrm>
        </p:spPr>
        <p:txBody>
          <a:bodyPr wrap="square" lIns="91425" tIns="91425" rIns="91425" bIns="91425">
            <a:noAutofit/>
          </a:bodyPr>
          <a:lstStyle/>
          <a:p>
            <a:pPr marL="0" lvl="0" indent="0">
              <a:buSzPts val="2400"/>
              <a:buNone/>
            </a:pPr>
            <a:r>
              <a:rPr lang="en-US" altLang="en-US" sz="2000" b="1" kern="1200" dirty="0">
                <a:solidFill>
                  <a:srgbClr val="000000"/>
                </a:solidFill>
                <a:latin typeface="Arial (Body)"/>
                <a:ea typeface="+mn-ea"/>
                <a:cs typeface="+mn-cs"/>
              </a:rPr>
              <a:t>Difficult, but possibly measurable, variables</a:t>
            </a:r>
          </a:p>
          <a:p>
            <a:pPr marL="257810" indent="-230378">
              <a:spcAft>
                <a:spcPct val="0"/>
              </a:spcAft>
            </a:pPr>
            <a:r>
              <a:rPr lang="en-US" altLang="en-US" sz="2000" kern="1200" dirty="0">
                <a:solidFill>
                  <a:srgbClr val="000000"/>
                </a:solidFill>
                <a:latin typeface="Arial (Body)"/>
                <a:ea typeface="+mn-ea"/>
                <a:cs typeface="+mn-cs"/>
              </a:rPr>
              <a:t>Socialization</a:t>
            </a:r>
          </a:p>
          <a:p>
            <a:pPr marL="257810" indent="-230378">
              <a:spcAft>
                <a:spcPct val="0"/>
              </a:spcAft>
            </a:pPr>
            <a:r>
              <a:rPr lang="en-US" altLang="en-US" sz="2000" kern="1200" dirty="0">
                <a:solidFill>
                  <a:srgbClr val="000000"/>
                </a:solidFill>
                <a:latin typeface="Arial (Body)"/>
                <a:ea typeface="+mn-ea"/>
                <a:cs typeface="+mn-cs"/>
              </a:rPr>
              <a:t>Imagination</a:t>
            </a:r>
          </a:p>
          <a:p>
            <a:pPr marL="257810" indent="-230378">
              <a:spcAft>
                <a:spcPct val="0"/>
              </a:spcAft>
            </a:pPr>
            <a:r>
              <a:rPr lang="en-US" altLang="en-US" sz="2000" kern="1200" dirty="0">
                <a:solidFill>
                  <a:srgbClr val="000000"/>
                </a:solidFill>
                <a:latin typeface="Arial (Body)"/>
                <a:ea typeface="+mn-ea"/>
                <a:cs typeface="+mn-cs"/>
              </a:rPr>
              <a:t>Intuition</a:t>
            </a:r>
          </a:p>
          <a:p>
            <a:pPr marL="257810" indent="-230378">
              <a:spcAft>
                <a:spcPct val="0"/>
              </a:spcAft>
            </a:pPr>
            <a:r>
              <a:rPr lang="en-US" altLang="en-US" sz="2000" kern="1200" dirty="0">
                <a:solidFill>
                  <a:srgbClr val="000000"/>
                </a:solidFill>
                <a:latin typeface="Arial (Body)"/>
                <a:ea typeface="+mn-ea"/>
                <a:cs typeface="+mn-cs"/>
              </a:rPr>
              <a:t>Discrimination</a:t>
            </a:r>
            <a:endParaRPr lang="en-US" sz="2000" kern="1200" dirty="0">
              <a:solidFill>
                <a:srgbClr val="000000"/>
              </a:solidFill>
              <a:latin typeface="Arial (Body)"/>
              <a:ea typeface="+mn-ea"/>
              <a:cs typeface="+mn-cs"/>
            </a:endParaRPr>
          </a:p>
        </p:txBody>
      </p:sp>
      <p:sp>
        <p:nvSpPr>
          <p:cNvPr id="6" name="Content Placeholder 5"/>
          <p:cNvSpPr>
            <a:spLocks noGrp="1"/>
          </p:cNvSpPr>
          <p:nvPr>
            <p:ph idx="15"/>
          </p:nvPr>
        </p:nvSpPr>
        <p:spPr>
          <a:xfrm>
            <a:off x="5952744" y="2139696"/>
            <a:ext cx="2734056" cy="3904488"/>
          </a:xfrm>
        </p:spPr>
        <p:txBody>
          <a:bodyPr wrap="square" lIns="91425" tIns="91425" rIns="91425" bIns="91425">
            <a:noAutofit/>
          </a:bodyPr>
          <a:lstStyle/>
          <a:p>
            <a:pPr marL="0" lvl="0" indent="0">
              <a:buSzPts val="2400"/>
              <a:buNone/>
            </a:pPr>
            <a:r>
              <a:rPr lang="en-US" altLang="en-US" sz="2000" b="1" kern="1200" dirty="0">
                <a:solidFill>
                  <a:srgbClr val="000000"/>
                </a:solidFill>
                <a:latin typeface="+mn-lt"/>
                <a:ea typeface="+mn-ea"/>
                <a:cs typeface="+mn-cs"/>
              </a:rPr>
              <a:t>Almost impossible to measure variables</a:t>
            </a:r>
          </a:p>
          <a:p>
            <a:pPr marL="255651" lvl="0" indent="-255651">
              <a:spcAft>
                <a:spcPct val="0"/>
              </a:spcAft>
            </a:pPr>
            <a:r>
              <a:rPr lang="en-US" altLang="en-US" sz="2000" kern="1200" dirty="0" smtClean="0">
                <a:solidFill>
                  <a:srgbClr val="000000"/>
                </a:solidFill>
                <a:latin typeface="+mn-lt"/>
                <a:ea typeface="+mn-ea"/>
                <a:cs typeface="+mn-cs"/>
              </a:rPr>
              <a:t>Subconscious thoughts</a:t>
            </a:r>
            <a:endParaRPr lang="en-US" altLang="en-US" sz="2000" kern="1200" dirty="0">
              <a:solidFill>
                <a:srgbClr val="000000"/>
              </a:solidFill>
              <a:latin typeface="+mn-lt"/>
              <a:ea typeface="+mn-ea"/>
              <a:cs typeface="+mn-cs"/>
            </a:endParaRPr>
          </a:p>
          <a:p>
            <a:pPr marL="255651" lvl="0" indent="-255651">
              <a:spcAft>
                <a:spcPct val="0"/>
              </a:spcAft>
            </a:pPr>
            <a:r>
              <a:rPr lang="en-US" altLang="en-US" sz="2000" kern="1200" dirty="0">
                <a:solidFill>
                  <a:srgbClr val="000000"/>
                </a:solidFill>
                <a:latin typeface="+mn-lt"/>
                <a:ea typeface="+mn-ea"/>
                <a:cs typeface="+mn-cs"/>
              </a:rPr>
              <a:t>World poverty</a:t>
            </a:r>
          </a:p>
          <a:p>
            <a:pPr marL="255651" lvl="0" indent="-255651">
              <a:spcAft>
                <a:spcPct val="0"/>
              </a:spcAft>
            </a:pPr>
            <a:r>
              <a:rPr lang="en-US" altLang="en-US" sz="2000" kern="1200" dirty="0" smtClean="0">
                <a:solidFill>
                  <a:srgbClr val="000000"/>
                </a:solidFill>
                <a:latin typeface="+mn-lt"/>
                <a:ea typeface="+mn-ea"/>
                <a:cs typeface="+mn-cs"/>
              </a:rPr>
              <a:t>Stereotypes</a:t>
            </a:r>
            <a:endParaRPr lang="en-US" sz="2000" kern="1200" dirty="0">
              <a:solidFill>
                <a:srgbClr val="000000"/>
              </a:solidFill>
              <a:latin typeface="+mn-lt"/>
              <a:ea typeface="+mn-ea"/>
              <a:cs typeface="+mn-cs"/>
            </a:endParaRPr>
          </a:p>
        </p:txBody>
      </p:sp>
    </p:spTree>
    <p:extLst>
      <p:ext uri="{BB962C8B-B14F-4D97-AF65-F5344CB8AC3E}">
        <p14:creationId xmlns:p14="http://schemas.microsoft.com/office/powerpoint/2010/main" val="1387591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03336"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(3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Specify Variables: Distinguish between </a:t>
            </a:r>
            <a:r>
              <a:rPr lang="en-US" sz="2400" b="1" kern="1200" dirty="0" smtClean="0">
                <a:solidFill>
                  <a:srgbClr val="000000"/>
                </a:solidFill>
                <a:latin typeface="Arial (Body)"/>
                <a:ea typeface="+mn-ea"/>
                <a:cs typeface="+mn-cs"/>
              </a:rPr>
              <a:t>Variables</a:t>
            </a:r>
            <a:endParaRPr lang="en-US" sz="2400" b="1" kern="1200" dirty="0">
              <a:solidFill>
                <a:srgbClr val="000000"/>
              </a:solidFill>
              <a:latin typeface="Arial (Body)"/>
              <a:ea typeface="+mn-ea"/>
              <a:cs typeface="+mn-cs"/>
            </a:endParaRPr>
          </a:p>
          <a:p>
            <a:pPr marL="0" lvl="0" indent="0">
              <a:buSzPts val="2400"/>
              <a:buNone/>
              <a:tabLst/>
            </a:pPr>
            <a:r>
              <a:rPr lang="en-US" sz="2400" b="1" kern="1200" dirty="0">
                <a:solidFill>
                  <a:srgbClr val="000000"/>
                </a:solidFill>
                <a:latin typeface="Arial (Body)"/>
                <a:ea typeface="+mn-ea"/>
                <a:cs typeface="+mn-cs"/>
              </a:rPr>
              <a:t>Measured as Categories and as Continuous </a:t>
            </a:r>
            <a:r>
              <a:rPr lang="en-US" sz="2400" b="1" kern="1200" dirty="0" smtClean="0">
                <a:solidFill>
                  <a:srgbClr val="000000"/>
                </a:solidFill>
                <a:latin typeface="Arial (Body)"/>
                <a:ea typeface="+mn-ea"/>
                <a:cs typeface="+mn-cs"/>
              </a:rPr>
              <a:t>Scores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categorical measure </a:t>
            </a:r>
            <a:r>
              <a:rPr lang="en-US" altLang="en-US" sz="2400" kern="1200" dirty="0">
                <a:solidFill>
                  <a:srgbClr val="000000"/>
                </a:solidFill>
                <a:latin typeface="Arial (Body)"/>
                <a:ea typeface="+mn-ea"/>
                <a:cs typeface="+mn-cs"/>
              </a:rPr>
              <a:t>is a value of a variable assigned by the researcher into a small number of categories (e.g., gender).</a:t>
            </a:r>
          </a:p>
          <a:p>
            <a:pPr marL="255651" lvl="0" indent="-255651">
              <a:spcAft>
                <a:spcPct val="0"/>
              </a:spcAft>
              <a:buSzPts val="2400"/>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continuous measure </a:t>
            </a:r>
            <a:r>
              <a:rPr lang="en-US" altLang="en-US" sz="2400" kern="1200" dirty="0">
                <a:solidFill>
                  <a:srgbClr val="000000"/>
                </a:solidFill>
                <a:latin typeface="Arial (Body)"/>
                <a:ea typeface="+mn-ea"/>
                <a:cs typeface="+mn-cs"/>
              </a:rPr>
              <a:t>is the value of a variable assigned by the researcher to a point along a continuum of scores, from low to high (e.g., age).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77751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30768"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(4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430768" cy="2761488"/>
          </a:xfrm>
        </p:spPr>
        <p:txBody>
          <a:bodyPr wrap="square" lIns="91425" tIns="91425" rIns="91425" bIns="91425">
            <a:noAutofit/>
          </a:bodyPr>
          <a:lstStyle/>
          <a:p>
            <a:pPr marL="0" lvl="0" indent="0">
              <a:buSzPts val="2400"/>
              <a:buNone/>
            </a:pPr>
            <a:r>
              <a:rPr lang="en-US" sz="2400" b="1" kern="1200" dirty="0">
                <a:solidFill>
                  <a:srgbClr val="000000"/>
                </a:solidFill>
                <a:latin typeface="Arial (Body)"/>
                <a:ea typeface="+mn-ea"/>
                <a:cs typeface="+mn-cs"/>
              </a:rPr>
              <a:t>Specify Variables: Distinguish Variables from </a:t>
            </a:r>
            <a:r>
              <a:rPr lang="en-US" sz="2400" b="1" kern="1200" dirty="0" smtClean="0">
                <a:solidFill>
                  <a:srgbClr val="000000"/>
                </a:solidFill>
                <a:latin typeface="Arial (Body)"/>
                <a:ea typeface="+mn-ea"/>
                <a:cs typeface="+mn-cs"/>
              </a:rPr>
              <a:t>Constructs</a:t>
            </a:r>
            <a:endParaRPr lang="en-US" sz="2400" b="1" kern="1200" dirty="0">
              <a:solidFill>
                <a:srgbClr val="000000"/>
              </a:solidFill>
              <a:latin typeface="Arial (Body)"/>
              <a:ea typeface="+mn-ea"/>
              <a:cs typeface="+mn-cs"/>
            </a:endParaRPr>
          </a:p>
          <a:p>
            <a:pPr marL="255651" lvl="0" indent="-255651">
              <a:spcAft>
                <a:spcPct val="0"/>
              </a:spcAft>
              <a:buSzPts val="2400"/>
            </a:pPr>
            <a:r>
              <a:rPr lang="en-US" altLang="en-US" sz="2400" b="1" kern="1200" dirty="0">
                <a:solidFill>
                  <a:srgbClr val="000000"/>
                </a:solidFill>
                <a:latin typeface="Arial (Body)"/>
                <a:ea typeface="+mn-ea"/>
                <a:cs typeface="+mn-cs"/>
              </a:rPr>
              <a:t>A variable </a:t>
            </a:r>
            <a:r>
              <a:rPr lang="en-US" altLang="en-US" sz="2400" kern="1200" dirty="0">
                <a:solidFill>
                  <a:srgbClr val="000000"/>
                </a:solidFill>
                <a:latin typeface="Arial (Body)"/>
                <a:ea typeface="+mn-ea"/>
                <a:cs typeface="+mn-cs"/>
              </a:rPr>
              <a:t>is an attribute or characteristic stated in a specific or applied way.</a:t>
            </a:r>
          </a:p>
          <a:p>
            <a:pPr marL="255651" lvl="0" indent="-255651">
              <a:spcAft>
                <a:spcPct val="0"/>
              </a:spcAft>
              <a:buSzPts val="2400"/>
            </a:pPr>
            <a:r>
              <a:rPr lang="en-US" altLang="en-US" sz="2400" b="1" kern="1200" dirty="0">
                <a:solidFill>
                  <a:srgbClr val="000000"/>
                </a:solidFill>
                <a:latin typeface="Arial (Body)"/>
                <a:ea typeface="+mn-ea"/>
                <a:cs typeface="+mn-cs"/>
              </a:rPr>
              <a:t>A construct </a:t>
            </a:r>
            <a:r>
              <a:rPr lang="en-US" altLang="en-US" sz="2400" kern="1200" dirty="0">
                <a:solidFill>
                  <a:srgbClr val="000000"/>
                </a:solidFill>
                <a:latin typeface="Arial (Body)"/>
                <a:ea typeface="+mn-ea"/>
                <a:cs typeface="+mn-cs"/>
              </a:rPr>
              <a:t>is an attribute or characteristic expressed in an abstract, general way.</a:t>
            </a:r>
            <a:endParaRPr lang="en-US" sz="2400" kern="1200" dirty="0">
              <a:solidFill>
                <a:srgbClr val="000000"/>
              </a:solidFill>
              <a:latin typeface="Arial (Body)"/>
              <a:ea typeface="+mn-ea"/>
              <a:cs typeface="+mn-cs"/>
            </a:endParaRPr>
          </a:p>
        </p:txBody>
      </p:sp>
      <p:pic>
        <p:nvPicPr>
          <p:cNvPr id="4" name="Picture 3" descr="The first rightward arrow, with includes an X over the arrow’s image, points from construct to student achievement. The second rightward arrow points from variable to grade point average."/>
          <p:cNvPicPr>
            <a:picLocks noChangeAspect="1"/>
          </p:cNvPicPr>
          <p:nvPr/>
        </p:nvPicPr>
        <p:blipFill>
          <a:blip r:embed="rId2"/>
          <a:stretch>
            <a:fillRect/>
          </a:stretch>
        </p:blipFill>
        <p:spPr>
          <a:xfrm>
            <a:off x="456843" y="4577021"/>
            <a:ext cx="8230313" cy="1481456"/>
          </a:xfrm>
          <a:prstGeom prst="rect">
            <a:avLst/>
          </a:prstGeom>
        </p:spPr>
      </p:pic>
    </p:spTree>
    <p:extLst>
      <p:ext uri="{BB962C8B-B14F-4D97-AF65-F5344CB8AC3E}">
        <p14:creationId xmlns:p14="http://schemas.microsoft.com/office/powerpoint/2010/main" val="3614914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(5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The Family of Variables</a:t>
            </a:r>
          </a:p>
          <a:p>
            <a:pPr marL="255651" lvl="0" indent="-255651">
              <a:spcAft>
                <a:spcPct val="0"/>
              </a:spcAft>
              <a:buSzPts val="2400"/>
              <a:tabLst/>
            </a:pPr>
            <a:r>
              <a:rPr lang="en-US" sz="2400" kern="1200" dirty="0">
                <a:solidFill>
                  <a:srgbClr val="000000"/>
                </a:solidFill>
                <a:latin typeface="Arial (Body)"/>
                <a:ea typeface="+mn-ea"/>
                <a:cs typeface="+mn-cs"/>
              </a:rPr>
              <a:t>Dependent variables</a:t>
            </a:r>
          </a:p>
          <a:p>
            <a:pPr marL="741553" lvl="1" indent="-284353">
              <a:spcAft>
                <a:spcPct val="0"/>
              </a:spcAft>
              <a:buSzPts val="2400"/>
            </a:pPr>
            <a:r>
              <a:rPr lang="en-US" sz="2400" kern="1200" dirty="0">
                <a:solidFill>
                  <a:srgbClr val="000000"/>
                </a:solidFill>
                <a:latin typeface="Arial (Body)"/>
                <a:ea typeface="+mn-ea"/>
                <a:cs typeface="+mn-cs"/>
              </a:rPr>
              <a:t>What outcomes in my study am I trying to </a:t>
            </a:r>
            <a:r>
              <a:rPr lang="en-US" sz="2400" kern="1200" dirty="0" smtClean="0">
                <a:solidFill>
                  <a:srgbClr val="000000"/>
                </a:solidFill>
                <a:latin typeface="Arial (Body)"/>
                <a:ea typeface="+mn-ea"/>
                <a:cs typeface="+mn-cs"/>
              </a:rPr>
              <a:t>explain?</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Independent variables</a:t>
            </a:r>
          </a:p>
          <a:p>
            <a:pPr marL="741553" lvl="1" indent="-284353">
              <a:spcAft>
                <a:spcPct val="0"/>
              </a:spcAft>
              <a:buSzPts val="2400"/>
            </a:pPr>
            <a:r>
              <a:rPr lang="en-US" sz="2400" kern="1200" dirty="0">
                <a:solidFill>
                  <a:srgbClr val="000000"/>
                </a:solidFill>
                <a:latin typeface="Arial (Body)"/>
                <a:ea typeface="+mn-ea"/>
                <a:cs typeface="+mn-cs"/>
              </a:rPr>
              <a:t>What variables or factors influence the </a:t>
            </a:r>
            <a:r>
              <a:rPr lang="en-US" sz="2400" kern="1200" dirty="0" smtClean="0">
                <a:solidFill>
                  <a:srgbClr val="000000"/>
                </a:solidFill>
                <a:latin typeface="Arial (Body)"/>
                <a:ea typeface="+mn-ea"/>
                <a:cs typeface="+mn-cs"/>
              </a:rPr>
              <a:t>outcomes?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432815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(6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The Family of Variables</a:t>
            </a:r>
          </a:p>
          <a:p>
            <a:pPr marL="255651" lvl="0" indent="-255651">
              <a:spcAft>
                <a:spcPct val="0"/>
              </a:spcAft>
              <a:buSzPts val="2400"/>
              <a:tabLst/>
            </a:pPr>
            <a:r>
              <a:rPr lang="en-US" sz="2400" kern="1200" dirty="0">
                <a:solidFill>
                  <a:srgbClr val="000000"/>
                </a:solidFill>
                <a:latin typeface="Arial (Body)"/>
                <a:ea typeface="+mn-ea"/>
                <a:cs typeface="+mn-cs"/>
              </a:rPr>
              <a:t>Control variables</a:t>
            </a:r>
          </a:p>
          <a:p>
            <a:pPr marL="741553" lvl="1" indent="-284353">
              <a:spcAft>
                <a:spcPct val="0"/>
              </a:spcAft>
              <a:buSzPts val="2400"/>
            </a:pPr>
            <a:r>
              <a:rPr lang="en-US" sz="2400" kern="1200" dirty="0">
                <a:solidFill>
                  <a:srgbClr val="000000"/>
                </a:solidFill>
                <a:latin typeface="Arial (Body)"/>
                <a:ea typeface="+mn-ea"/>
                <a:cs typeface="+mn-cs"/>
              </a:rPr>
              <a:t>What variables do I need to also measure (i.e., control) so that I can make sure my major factors (independent variables) influence outcomes (dependent variables) and not other factors? (the control variables and the mediating variables).</a:t>
            </a:r>
          </a:p>
          <a:p>
            <a:pPr marL="255651" lvl="0" indent="-255651">
              <a:spcAft>
                <a:spcPct val="0"/>
              </a:spcAft>
              <a:buSzPts val="2400"/>
              <a:tabLst/>
            </a:pPr>
            <a:r>
              <a:rPr lang="en-US" sz="2400" kern="1200" dirty="0">
                <a:solidFill>
                  <a:srgbClr val="000000"/>
                </a:solidFill>
                <a:latin typeface="Arial (Body)"/>
                <a:ea typeface="+mn-ea"/>
                <a:cs typeface="+mn-cs"/>
              </a:rPr>
              <a:t>Confounding variables</a:t>
            </a:r>
          </a:p>
          <a:p>
            <a:pPr marL="741553" lvl="1" indent="-284353">
              <a:spcAft>
                <a:spcPct val="0"/>
              </a:spcAft>
              <a:buSzPts val="2400"/>
            </a:pPr>
            <a:r>
              <a:rPr lang="en-US" sz="2400" kern="1200" dirty="0">
                <a:solidFill>
                  <a:srgbClr val="000000"/>
                </a:solidFill>
                <a:latin typeface="Arial (Body)"/>
                <a:ea typeface="+mn-ea"/>
                <a:cs typeface="+mn-cs"/>
              </a:rPr>
              <a:t>What variables might influence the outcomes but cannot or will not be </a:t>
            </a:r>
            <a:r>
              <a:rPr lang="en-US" sz="2400" kern="1200" dirty="0" smtClean="0">
                <a:solidFill>
                  <a:srgbClr val="000000"/>
                </a:solidFill>
                <a:latin typeface="Arial (Body)"/>
                <a:ea typeface="+mn-ea"/>
                <a:cs typeface="+mn-cs"/>
              </a:rPr>
              <a:t>measured?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722459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4.3 The Family of Variables in Quantitative Studies</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On the top of the diagram a rightward arrow points from Portable cause to Effect. The diagram has three rows, Row 1, from left to right includes Independent variables, consisting of Treatment, and Measured. Intervening variables. And Dependent variables. Row 2, on the left, includes Control variables. Row 3, from left to right, includes Moderating variables and Confounding variables."/>
          <p:cNvPicPr>
            <a:picLocks noChangeAspect="1"/>
          </p:cNvPicPr>
          <p:nvPr/>
        </p:nvPicPr>
        <p:blipFill rotWithShape="1">
          <a:blip r:embed="rId2"/>
          <a:srcRect b="1685"/>
          <a:stretch/>
        </p:blipFill>
        <p:spPr>
          <a:xfrm>
            <a:off x="773863" y="1659805"/>
            <a:ext cx="7596274" cy="4567259"/>
          </a:xfrm>
          <a:prstGeom prst="rect">
            <a:avLst/>
          </a:prstGeom>
        </p:spPr>
      </p:pic>
    </p:spTree>
    <p:extLst>
      <p:ext uri="{BB962C8B-B14F-4D97-AF65-F5344CB8AC3E}">
        <p14:creationId xmlns:p14="http://schemas.microsoft.com/office/powerpoint/2010/main" val="1616852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03336"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(7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Family of Variables: Dependent </a:t>
            </a:r>
            <a:r>
              <a:rPr lang="en-US" altLang="en-US" sz="2400" b="1" kern="1200" dirty="0" smtClean="0">
                <a:solidFill>
                  <a:srgbClr val="000000"/>
                </a:solidFill>
                <a:latin typeface="Arial (Body)"/>
                <a:ea typeface="+mn-ea"/>
                <a:cs typeface="+mn-cs"/>
              </a:rPr>
              <a:t>Variables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b="1" kern="1200" dirty="0">
                <a:solidFill>
                  <a:srgbClr val="000000"/>
                </a:solidFill>
                <a:latin typeface="Arial (Body)"/>
                <a:ea typeface="+mn-ea"/>
                <a:cs typeface="+mn-cs"/>
              </a:rPr>
              <a:t>Dependent </a:t>
            </a:r>
            <a:r>
              <a:rPr lang="en-US" altLang="en-US" sz="2400" b="1" kern="1200" dirty="0" smtClean="0">
                <a:solidFill>
                  <a:srgbClr val="000000"/>
                </a:solidFill>
                <a:latin typeface="Arial (Body)"/>
                <a:ea typeface="+mn-ea"/>
                <a:cs typeface="+mn-cs"/>
              </a:rPr>
              <a:t>variables</a:t>
            </a:r>
            <a:r>
              <a:rPr lang="en-US" altLang="en-US" sz="2400" kern="1200" dirty="0" smtClean="0">
                <a:solidFill>
                  <a:srgbClr val="000000"/>
                </a:solidFill>
                <a:latin typeface="Arial (Body)"/>
                <a:ea typeface="+mn-ea"/>
                <a:cs typeface="+mn-cs"/>
              </a:rPr>
              <a:t>: An </a:t>
            </a:r>
            <a:r>
              <a:rPr lang="en-US" altLang="en-US" sz="2400" kern="1200" dirty="0">
                <a:solidFill>
                  <a:srgbClr val="000000"/>
                </a:solidFill>
                <a:latin typeface="Arial (Body)"/>
                <a:ea typeface="+mn-ea"/>
                <a:cs typeface="+mn-cs"/>
              </a:rPr>
              <a:t>attribute or characteristic influenced by the independent variable.</a:t>
            </a:r>
          </a:p>
          <a:p>
            <a:pPr marL="741553" lvl="1" indent="-284353">
              <a:spcAft>
                <a:spcPct val="0"/>
              </a:spcAft>
              <a:buSzPts val="2400"/>
            </a:pPr>
            <a:r>
              <a:rPr lang="en-US" altLang="en-US" sz="2400" kern="1200" dirty="0">
                <a:solidFill>
                  <a:srgbClr val="000000"/>
                </a:solidFill>
                <a:latin typeface="Arial (Body)"/>
                <a:ea typeface="+mn-ea"/>
                <a:cs typeface="+mn-cs"/>
              </a:rPr>
              <a:t>The outcome</a:t>
            </a:r>
          </a:p>
          <a:p>
            <a:pPr marL="741553" lvl="1" indent="-284353">
              <a:spcAft>
                <a:spcPct val="0"/>
              </a:spcAft>
              <a:buSzPts val="2400"/>
            </a:pPr>
            <a:r>
              <a:rPr lang="en-US" altLang="en-US" sz="2400" kern="1200" dirty="0">
                <a:solidFill>
                  <a:srgbClr val="000000"/>
                </a:solidFill>
                <a:latin typeface="Arial (Body)"/>
                <a:ea typeface="+mn-ea"/>
                <a:cs typeface="+mn-cs"/>
              </a:rPr>
              <a:t>The effect</a:t>
            </a:r>
          </a:p>
          <a:p>
            <a:pPr marL="741553" lvl="1" indent="-284353">
              <a:spcAft>
                <a:spcPct val="0"/>
              </a:spcAft>
              <a:buSzPts val="2400"/>
            </a:pPr>
            <a:r>
              <a:rPr lang="en-US" altLang="en-US" sz="2400" kern="1200" dirty="0">
                <a:solidFill>
                  <a:srgbClr val="000000"/>
                </a:solidFill>
                <a:latin typeface="Arial (Body)"/>
                <a:ea typeface="+mn-ea"/>
                <a:cs typeface="+mn-cs"/>
              </a:rPr>
              <a:t>The criterion</a:t>
            </a:r>
          </a:p>
          <a:p>
            <a:pPr marL="741553" lvl="1" indent="-284353">
              <a:spcAft>
                <a:spcPct val="0"/>
              </a:spcAft>
              <a:buSzPts val="2400"/>
            </a:pPr>
            <a:r>
              <a:rPr lang="en-US" altLang="en-US" sz="2400" kern="1200" dirty="0">
                <a:solidFill>
                  <a:srgbClr val="000000"/>
                </a:solidFill>
                <a:latin typeface="Arial (Body)"/>
                <a:ea typeface="+mn-ea"/>
                <a:cs typeface="+mn-cs"/>
              </a:rPr>
              <a:t>The consequence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08210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03336"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(8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Family of Variables: Independent Variables</a:t>
            </a:r>
          </a:p>
          <a:p>
            <a:pPr marL="255651" lvl="0" indent="-255651">
              <a:spcAft>
                <a:spcPct val="0"/>
              </a:spcAft>
              <a:buSzPts val="2400"/>
              <a:tabLst/>
            </a:pPr>
            <a:r>
              <a:rPr lang="en-US" altLang="en-US" sz="2400" b="1" kern="1200" dirty="0">
                <a:solidFill>
                  <a:srgbClr val="000000"/>
                </a:solidFill>
                <a:latin typeface="Arial (Body)"/>
                <a:ea typeface="+mn-ea"/>
                <a:cs typeface="+mn-cs"/>
              </a:rPr>
              <a:t>Independent </a:t>
            </a:r>
            <a:r>
              <a:rPr lang="en-US" altLang="en-US" sz="2400" b="1" kern="1200" dirty="0" smtClean="0">
                <a:solidFill>
                  <a:srgbClr val="000000"/>
                </a:solidFill>
                <a:latin typeface="Arial (Body)"/>
                <a:ea typeface="+mn-ea"/>
                <a:cs typeface="+mn-cs"/>
              </a:rPr>
              <a:t>variable</a:t>
            </a:r>
            <a:r>
              <a:rPr lang="en-US" altLang="en-US" sz="2400" kern="1200" dirty="0" smtClean="0">
                <a:solidFill>
                  <a:srgbClr val="000000"/>
                </a:solidFill>
                <a:latin typeface="Arial (Body)"/>
                <a:ea typeface="+mn-ea"/>
                <a:cs typeface="+mn-cs"/>
              </a:rPr>
              <a:t>: An </a:t>
            </a:r>
            <a:r>
              <a:rPr lang="en-US" altLang="en-US" sz="2400" kern="1200" dirty="0">
                <a:solidFill>
                  <a:srgbClr val="000000"/>
                </a:solidFill>
                <a:latin typeface="Arial (Body)"/>
                <a:ea typeface="+mn-ea"/>
                <a:cs typeface="+mn-cs"/>
              </a:rPr>
              <a:t>attribute or characteristic that influences or affects an outcome or dependent variable</a:t>
            </a:r>
          </a:p>
          <a:p>
            <a:pPr marL="741553" lvl="1" indent="-284353">
              <a:spcAft>
                <a:spcPct val="0"/>
              </a:spcAft>
              <a:buSzPts val="2400"/>
            </a:pPr>
            <a:r>
              <a:rPr lang="en-US" altLang="en-US" sz="2400" kern="1200" dirty="0">
                <a:solidFill>
                  <a:srgbClr val="000000"/>
                </a:solidFill>
                <a:latin typeface="Arial (Body)"/>
                <a:ea typeface="+mn-ea"/>
                <a:cs typeface="+mn-cs"/>
              </a:rPr>
              <a:t>Treatment variable</a:t>
            </a:r>
          </a:p>
          <a:p>
            <a:pPr marL="741553" lvl="1" indent="-284353">
              <a:spcAft>
                <a:spcPct val="0"/>
              </a:spcAft>
              <a:buSzPts val="2400"/>
            </a:pPr>
            <a:r>
              <a:rPr lang="en-US" altLang="en-US" sz="2400" kern="1200" dirty="0">
                <a:solidFill>
                  <a:srgbClr val="000000"/>
                </a:solidFill>
                <a:latin typeface="Arial (Body)"/>
                <a:ea typeface="+mn-ea"/>
                <a:cs typeface="+mn-cs"/>
              </a:rPr>
              <a:t>Measured variable</a:t>
            </a:r>
          </a:p>
          <a:p>
            <a:pPr marL="741553" lvl="1" indent="-284353">
              <a:spcAft>
                <a:spcPct val="0"/>
              </a:spcAft>
              <a:buSzPts val="2400"/>
            </a:pPr>
            <a:r>
              <a:rPr lang="en-US" altLang="en-US" sz="2400" kern="1200" dirty="0">
                <a:solidFill>
                  <a:srgbClr val="000000"/>
                </a:solidFill>
                <a:latin typeface="Arial (Body)"/>
                <a:ea typeface="+mn-ea"/>
                <a:cs typeface="+mn-cs"/>
              </a:rPr>
              <a:t>Control variable</a:t>
            </a:r>
          </a:p>
          <a:p>
            <a:pPr marL="741553" lvl="1" indent="-284353">
              <a:spcAft>
                <a:spcPct val="0"/>
              </a:spcAft>
              <a:buSzPts val="2400"/>
            </a:pPr>
            <a:r>
              <a:rPr lang="en-US" altLang="en-US" sz="2400" kern="1200" dirty="0">
                <a:solidFill>
                  <a:srgbClr val="000000"/>
                </a:solidFill>
                <a:latin typeface="Arial (Body)"/>
                <a:ea typeface="+mn-ea"/>
                <a:cs typeface="+mn-cs"/>
              </a:rPr>
              <a:t>Moderating variable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654260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(9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Family of Variables: </a:t>
            </a:r>
            <a:r>
              <a:rPr lang="en-US" sz="2400" b="1" kern="1200" dirty="0">
                <a:solidFill>
                  <a:srgbClr val="000000"/>
                </a:solidFill>
                <a:latin typeface="Arial (Body)"/>
                <a:ea typeface="+mn-ea"/>
                <a:cs typeface="+mn-cs"/>
              </a:rPr>
              <a:t>Additional Forms of Independent </a:t>
            </a:r>
            <a:r>
              <a:rPr lang="en-US" sz="2400" b="1" kern="1200" dirty="0" smtClean="0">
                <a:solidFill>
                  <a:srgbClr val="000000"/>
                </a:solidFill>
                <a:latin typeface="Arial (Body)"/>
                <a:ea typeface="+mn-ea"/>
                <a:cs typeface="+mn-cs"/>
              </a:rPr>
              <a:t>Variables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b="1" kern="1200" dirty="0">
                <a:solidFill>
                  <a:srgbClr val="000000"/>
                </a:solidFill>
                <a:latin typeface="Arial (Body)"/>
                <a:ea typeface="+mn-ea"/>
                <a:cs typeface="+mn-cs"/>
              </a:rPr>
              <a:t>Control variable</a:t>
            </a:r>
            <a:r>
              <a:rPr lang="en-US" sz="2400" kern="1200" dirty="0">
                <a:solidFill>
                  <a:srgbClr val="000000"/>
                </a:solidFill>
                <a:latin typeface="Arial (Body)"/>
                <a:ea typeface="+mn-ea"/>
                <a:cs typeface="+mn-cs"/>
              </a:rPr>
              <a:t>: measured, important to consider and “neutralize”</a:t>
            </a:r>
          </a:p>
          <a:p>
            <a:pPr marL="255651" lvl="0" indent="-255651">
              <a:spcAft>
                <a:spcPct val="0"/>
              </a:spcAft>
              <a:buSzPts val="2400"/>
              <a:tabLst/>
            </a:pPr>
            <a:r>
              <a:rPr lang="en-US" sz="2400" b="1" kern="1200" dirty="0">
                <a:solidFill>
                  <a:srgbClr val="000000"/>
                </a:solidFill>
                <a:latin typeface="Arial (Body)"/>
                <a:ea typeface="+mn-ea"/>
                <a:cs typeface="+mn-cs"/>
              </a:rPr>
              <a:t>Treatment variable</a:t>
            </a:r>
            <a:r>
              <a:rPr lang="en-US" sz="2400" kern="1200" dirty="0">
                <a:solidFill>
                  <a:srgbClr val="000000"/>
                </a:solidFill>
                <a:latin typeface="Arial (Body)"/>
                <a:ea typeface="+mn-ea"/>
                <a:cs typeface="+mn-cs"/>
              </a:rPr>
              <a:t>: manipulated by researcher</a:t>
            </a:r>
          </a:p>
          <a:p>
            <a:pPr marL="255651" lvl="0" indent="-255651">
              <a:spcAft>
                <a:spcPct val="0"/>
              </a:spcAft>
              <a:buSzPts val="2400"/>
              <a:tabLst/>
            </a:pPr>
            <a:r>
              <a:rPr lang="en-US" sz="2400" b="1" kern="1200" dirty="0">
                <a:solidFill>
                  <a:srgbClr val="000000"/>
                </a:solidFill>
                <a:latin typeface="Arial (Body)"/>
                <a:ea typeface="+mn-ea"/>
                <a:cs typeface="+mn-cs"/>
              </a:rPr>
              <a:t>Moderating variable</a:t>
            </a:r>
            <a:r>
              <a:rPr lang="en-US" sz="2400" kern="1200" dirty="0">
                <a:solidFill>
                  <a:srgbClr val="000000"/>
                </a:solidFill>
                <a:latin typeface="Arial (Body)"/>
                <a:ea typeface="+mn-ea"/>
                <a:cs typeface="+mn-cs"/>
              </a:rPr>
              <a:t>: interacts with another independent variable to influence dependent variable</a:t>
            </a:r>
          </a:p>
        </p:txBody>
      </p:sp>
    </p:spTree>
    <p:extLst>
      <p:ext uri="{BB962C8B-B14F-4D97-AF65-F5344CB8AC3E}">
        <p14:creationId xmlns:p14="http://schemas.microsoft.com/office/powerpoint/2010/main" val="3900369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Times New Roman" panose="02020603050405020304" pitchFamily="18" charset="0"/>
              </a:rPr>
              <a:t>4.1</a:t>
            </a:r>
            <a:r>
              <a:rPr lang="en-US" sz="2400" b="1"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D</a:t>
            </a:r>
            <a:r>
              <a:rPr lang="en-US" altLang="en-US" sz="2400" kern="1200" dirty="0">
                <a:solidFill>
                  <a:srgbClr val="000000"/>
                </a:solidFill>
                <a:latin typeface="Arial (Body)"/>
              </a:rPr>
              <a:t>i</a:t>
            </a:r>
            <a:r>
              <a:rPr lang="en-US" altLang="en-US" sz="2400" kern="1200" dirty="0" smtClean="0">
                <a:solidFill>
                  <a:srgbClr val="000000"/>
                </a:solidFill>
                <a:latin typeface="Arial (Body)"/>
                <a:ea typeface="+mn-ea"/>
                <a:cs typeface="+mn-cs"/>
              </a:rPr>
              <a:t>stinguish </a:t>
            </a:r>
            <a:r>
              <a:rPr lang="en-US" altLang="en-US" sz="2400" kern="1200" dirty="0">
                <a:solidFill>
                  <a:srgbClr val="000000"/>
                </a:solidFill>
                <a:latin typeface="Arial (Body)"/>
                <a:ea typeface="+mn-ea"/>
                <a:cs typeface="+mn-cs"/>
              </a:rPr>
              <a:t>among purpose statements, research questions, hypotheses, and </a:t>
            </a:r>
            <a:r>
              <a:rPr lang="en-US" altLang="en-US" sz="2400" kern="1200" dirty="0" smtClean="0">
                <a:solidFill>
                  <a:srgbClr val="000000"/>
                </a:solidFill>
                <a:latin typeface="Arial (Body)"/>
                <a:ea typeface="+mn-ea"/>
                <a:cs typeface="+mn-cs"/>
              </a:rPr>
              <a:t>objectives</a:t>
            </a:r>
            <a:endParaRPr lang="en-US" alt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Times New Roman" panose="02020603050405020304" pitchFamily="18" charset="0"/>
              </a:rPr>
              <a:t>4.2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why these statements and questions are important</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Times New Roman" panose="02020603050405020304" pitchFamily="18" charset="0"/>
              </a:rPr>
              <a:t>4.3</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Write quantitative purpose statements, research questions, and hypotheses</a:t>
            </a:r>
          </a:p>
          <a:p>
            <a:pPr marL="0" lvl="0" indent="0">
              <a:buSzPts val="2400"/>
              <a:buNone/>
            </a:pPr>
            <a:r>
              <a:rPr lang="en-US" sz="2400" b="1" kern="1200" dirty="0">
                <a:solidFill>
                  <a:srgbClr val="007FA3"/>
                </a:solidFill>
                <a:latin typeface="Arial (Body)"/>
                <a:ea typeface="+mn-ea"/>
                <a:cs typeface="Times New Roman" panose="02020603050405020304" pitchFamily="18" charset="0"/>
              </a:rPr>
              <a:t>4.4</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Write qualitative purpose statements and research questions</a:t>
            </a:r>
          </a:p>
        </p:txBody>
      </p:sp>
    </p:spTree>
    <p:extLst>
      <p:ext uri="{BB962C8B-B14F-4D97-AF65-F5344CB8AC3E}">
        <p14:creationId xmlns:p14="http://schemas.microsoft.com/office/powerpoint/2010/main" val="3653565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4.1 Three Additional Forms of Independent Variables</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73202291"/>
              </p:ext>
            </p:extLst>
          </p:nvPr>
        </p:nvGraphicFramePr>
        <p:xfrm>
          <a:off x="457199" y="1600200"/>
          <a:ext cx="8229602" cy="4599768"/>
        </p:xfrm>
        <a:graphic>
          <a:graphicData uri="http://schemas.openxmlformats.org/drawingml/2006/table">
            <a:tbl>
              <a:tblPr firstRow="1">
                <a:tableStyleId>{616DA210-FB5B-4158-B5E0-FEB733F419BA}</a:tableStyleId>
              </a:tblPr>
              <a:tblGrid>
                <a:gridCol w="1209368">
                  <a:extLst>
                    <a:ext uri="{9D8B030D-6E8A-4147-A177-3AD203B41FA5}">
                      <a16:colId xmlns:a16="http://schemas.microsoft.com/office/drawing/2014/main" val="2609554988"/>
                    </a:ext>
                  </a:extLst>
                </a:gridCol>
                <a:gridCol w="2403987">
                  <a:extLst>
                    <a:ext uri="{9D8B030D-6E8A-4147-A177-3AD203B41FA5}">
                      <a16:colId xmlns:a16="http://schemas.microsoft.com/office/drawing/2014/main" val="1887704850"/>
                    </a:ext>
                  </a:extLst>
                </a:gridCol>
                <a:gridCol w="2482645">
                  <a:extLst>
                    <a:ext uri="{9D8B030D-6E8A-4147-A177-3AD203B41FA5}">
                      <a16:colId xmlns:a16="http://schemas.microsoft.com/office/drawing/2014/main" val="4242136783"/>
                    </a:ext>
                  </a:extLst>
                </a:gridCol>
                <a:gridCol w="2133602">
                  <a:extLst>
                    <a:ext uri="{9D8B030D-6E8A-4147-A177-3AD203B41FA5}">
                      <a16:colId xmlns:a16="http://schemas.microsoft.com/office/drawing/2014/main" val="1379035903"/>
                    </a:ext>
                  </a:extLst>
                </a:gridCol>
              </a:tblGrid>
              <a:tr h="353986">
                <a:tc>
                  <a:txBody>
                    <a:bodyPr/>
                    <a:lstStyle/>
                    <a:p>
                      <a:r>
                        <a:rPr lang="en-US" sz="1200" dirty="0" smtClean="0">
                          <a:solidFill>
                            <a:schemeClr val="bg1"/>
                          </a:solidFill>
                        </a:rPr>
                        <a:t>Blank</a:t>
                      </a:r>
                      <a:endParaRPr lang="en-US" sz="12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rPr>
                        <a:t>Control Variable</a:t>
                      </a:r>
                      <a:endParaRPr lang="en-US" sz="1200" b="1" dirty="0" smtClean="0">
                        <a:solidFill>
                          <a:srgbClr val="000000"/>
                        </a:solidFill>
                        <a:effectLst/>
                        <a:latin typeface="+mn-lt"/>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rPr>
                        <a:t>Treatment Variable</a:t>
                      </a:r>
                      <a:endParaRPr lang="en-US" sz="1200" b="1" dirty="0" smtClean="0">
                        <a:solidFill>
                          <a:srgbClr val="000000"/>
                        </a:solidFill>
                        <a:effectLst/>
                        <a:latin typeface="+mn-lt"/>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rPr>
                        <a:t>Moderating Variable</a:t>
                      </a:r>
                      <a:endParaRPr lang="en-US" sz="1200" b="1" dirty="0" smtClean="0">
                        <a:solidFill>
                          <a:srgbClr val="000000"/>
                        </a:solidFill>
                        <a:effectLst/>
                        <a:latin typeface="+mn-lt"/>
                        <a:ea typeface="Arial" charset="0"/>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7934027"/>
                  </a:ext>
                </a:extLst>
              </a:tr>
              <a:tr h="1525442">
                <a:tc>
                  <a:txBody>
                    <a:bodyPr/>
                    <a:lstStyle/>
                    <a:p>
                      <a:pPr marL="0" marR="0">
                        <a:lnSpc>
                          <a:spcPct val="100000"/>
                        </a:lnSpc>
                        <a:spcBef>
                          <a:spcPts val="0"/>
                        </a:spcBef>
                        <a:spcAft>
                          <a:spcPts val="960"/>
                        </a:spcAft>
                        <a:tabLst>
                          <a:tab pos="990600" algn="l"/>
                          <a:tab pos="2324100" algn="l"/>
                          <a:tab pos="3543300" algn="l"/>
                          <a:tab pos="4787265" algn="l"/>
                        </a:tabLst>
                      </a:pPr>
                      <a:r>
                        <a:rPr lang="en-US" sz="1200" b="1" dirty="0" smtClean="0">
                          <a:effectLst/>
                        </a:rPr>
                        <a:t>Definition</a:t>
                      </a:r>
                      <a:endParaRPr lang="en-US" sz="1200" b="1" dirty="0">
                        <a:solidFill>
                          <a:srgbClr val="000000"/>
                        </a:solidFill>
                        <a:effectLst/>
                        <a:latin typeface="+mn-lt"/>
                        <a:ea typeface="Arial" charset="0"/>
                        <a:cs typeface="Arial" charset="0"/>
                      </a:endParaRPr>
                    </a:p>
                  </a:txBody>
                  <a:tcPr marL="76200" marR="76200" marT="69850" marB="44450">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smtClean="0">
                          <a:effectLst/>
                        </a:rPr>
                        <a:t>A </a:t>
                      </a:r>
                      <a:r>
                        <a:rPr lang="en-US" sz="1200" dirty="0">
                          <a:effectLst/>
                        </a:rPr>
                        <a:t>special type of independent variable that is of secondary interest and is neutralized through statistical or design procedures</a:t>
                      </a:r>
                      <a:endParaRPr lang="en-US" sz="1200" dirty="0">
                        <a:solidFill>
                          <a:srgbClr val="000000"/>
                        </a:solidFill>
                        <a:effectLst/>
                        <a:latin typeface="+mn-lt"/>
                        <a:ea typeface="Arial" charset="0"/>
                        <a:cs typeface="Arial" charset="0"/>
                      </a:endParaRPr>
                    </a:p>
                  </a:txBody>
                  <a:tcPr marL="76200" marR="76200" marT="69850" marB="44450">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An independent variable manipulated by the researcher</a:t>
                      </a:r>
                      <a:endParaRPr lang="en-US" sz="1200" dirty="0">
                        <a:solidFill>
                          <a:srgbClr val="000000"/>
                        </a:solidFill>
                        <a:effectLst/>
                        <a:latin typeface="+mn-lt"/>
                        <a:ea typeface="Arial" charset="0"/>
                        <a:cs typeface="Arial" charset="0"/>
                      </a:endParaRPr>
                    </a:p>
                  </a:txBody>
                  <a:tcPr marL="76200" marR="76200" marT="69850" marB="44450">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A special type of independent variable that is of secondary interest and combines with another independent variable to influence the dependent variable</a:t>
                      </a:r>
                      <a:endParaRPr lang="en-US" sz="1200" dirty="0">
                        <a:solidFill>
                          <a:srgbClr val="000000"/>
                        </a:solidFill>
                        <a:effectLst/>
                        <a:latin typeface="+mn-lt"/>
                        <a:ea typeface="Arial" charset="0"/>
                        <a:cs typeface="Arial" charset="0"/>
                      </a:endParaRPr>
                    </a:p>
                  </a:txBody>
                  <a:tcPr marL="76200" marR="76200" marT="69850" marB="4445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4819466"/>
                  </a:ext>
                </a:extLst>
              </a:tr>
              <a:tr h="807380">
                <a:tc>
                  <a:txBody>
                    <a:bodyPr/>
                    <a:lstStyle/>
                    <a:p>
                      <a:pPr marL="0" marR="0">
                        <a:lnSpc>
                          <a:spcPct val="100000"/>
                        </a:lnSpc>
                        <a:spcBef>
                          <a:spcPts val="0"/>
                        </a:spcBef>
                        <a:spcAft>
                          <a:spcPts val="960"/>
                        </a:spcAft>
                        <a:tabLst>
                          <a:tab pos="990600" algn="l"/>
                          <a:tab pos="2324100" algn="l"/>
                          <a:tab pos="3543300" algn="l"/>
                          <a:tab pos="4787265" algn="l"/>
                        </a:tabLst>
                      </a:pPr>
                      <a:r>
                        <a:rPr lang="en-US" sz="1200" b="1" dirty="0">
                          <a:effectLst/>
                        </a:rPr>
                        <a:t>Type of variable measurement</a:t>
                      </a:r>
                      <a:endParaRPr lang="en-US" sz="1200" b="1"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A variable not directly manipulated but controlled through statistical or research design procedures</a:t>
                      </a:r>
                      <a:endParaRPr lang="en-US" sz="12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A categorical variable actively manipulated by the researcher and composed of two or more groups</a:t>
                      </a:r>
                      <a:endParaRPr lang="en-US" sz="12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A categorical or continuous variable measured or observed as it interacts with other variables</a:t>
                      </a:r>
                      <a:endParaRPr lang="en-US" sz="1200" dirty="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3298908373"/>
                  </a:ext>
                </a:extLst>
              </a:tr>
              <a:tr h="458242">
                <a:tc>
                  <a:txBody>
                    <a:bodyPr/>
                    <a:lstStyle/>
                    <a:p>
                      <a:pPr marL="0" marR="0">
                        <a:lnSpc>
                          <a:spcPct val="100000"/>
                        </a:lnSpc>
                        <a:spcBef>
                          <a:spcPts val="0"/>
                        </a:spcBef>
                        <a:spcAft>
                          <a:spcPts val="960"/>
                        </a:spcAft>
                        <a:tabLst>
                          <a:tab pos="990600" algn="l"/>
                          <a:tab pos="2324100" algn="l"/>
                          <a:tab pos="3543300" algn="l"/>
                          <a:tab pos="4787265" algn="l"/>
                        </a:tabLst>
                      </a:pPr>
                      <a:r>
                        <a:rPr lang="en-US" sz="1200" b="1" dirty="0">
                          <a:effectLst/>
                        </a:rPr>
                        <a:t>Use in</a:t>
                      </a:r>
                      <a:endParaRPr lang="en-US" sz="1200" b="1"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Experiments, correlational studies, and survey studies</a:t>
                      </a:r>
                      <a:endParaRPr lang="en-US" sz="12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Experiments</a:t>
                      </a:r>
                      <a:endParaRPr lang="en-US" sz="12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Experiments, correlational studies, and surveys</a:t>
                      </a:r>
                      <a:endParaRPr lang="en-US" sz="1200" dirty="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3191336427"/>
                  </a:ext>
                </a:extLst>
              </a:tr>
              <a:tr h="1331085">
                <a:tc>
                  <a:txBody>
                    <a:bodyPr/>
                    <a:lstStyle/>
                    <a:p>
                      <a:pPr marL="0" marR="0">
                        <a:lnSpc>
                          <a:spcPct val="100000"/>
                        </a:lnSpc>
                        <a:spcBef>
                          <a:spcPts val="0"/>
                        </a:spcBef>
                        <a:spcAft>
                          <a:spcPts val="960"/>
                        </a:spcAft>
                        <a:tabLst>
                          <a:tab pos="990600" algn="l"/>
                          <a:tab pos="2324100" algn="l"/>
                          <a:tab pos="3543300" algn="l"/>
                          <a:tab pos="4787265" algn="l"/>
                        </a:tabLst>
                      </a:pPr>
                      <a:r>
                        <a:rPr lang="en-US" sz="1200" b="1" dirty="0">
                          <a:effectLst/>
                        </a:rPr>
                        <a:t>Examples</a:t>
                      </a:r>
                      <a:endParaRPr lang="en-US" sz="1200" b="1"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Often demographic variables, such as age, gender, race, socioeconomic level</a:t>
                      </a:r>
                      <a:endParaRPr lang="en-US" sz="12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Classroom learning: one group receives standard lecture, and one group receives discussion; researcher assigns students to groups and thus manipulates group membership</a:t>
                      </a:r>
                      <a:endParaRPr lang="en-US" sz="12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200" dirty="0">
                          <a:effectLst/>
                        </a:rPr>
                        <a:t>Demographic variables, such as age, gender, race, or socioeconomic level; a measured variable, such as performance or attitude; or a manipulated variable, such as classroom instruction</a:t>
                      </a:r>
                      <a:endParaRPr lang="en-US" sz="1200" dirty="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377409303"/>
                  </a:ext>
                </a:extLst>
              </a:tr>
            </a:tbl>
          </a:graphicData>
        </a:graphic>
      </p:graphicFrame>
    </p:spTree>
    <p:extLst>
      <p:ext uri="{BB962C8B-B14F-4D97-AF65-F5344CB8AC3E}">
        <p14:creationId xmlns:p14="http://schemas.microsoft.com/office/powerpoint/2010/main" val="481926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(10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Family of Variables: </a:t>
            </a:r>
            <a:r>
              <a:rPr lang="en-US" altLang="en-US" sz="2400" b="1" kern="1200" dirty="0" smtClean="0">
                <a:solidFill>
                  <a:srgbClr val="000000"/>
                </a:solidFill>
                <a:latin typeface="Arial (Body)"/>
                <a:ea typeface="+mn-ea"/>
                <a:cs typeface="+mn-cs"/>
              </a:rPr>
              <a:t>Mediating</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Mediating </a:t>
            </a:r>
            <a:r>
              <a:rPr lang="en-US" altLang="en-US" sz="2400" kern="1200" dirty="0" smtClean="0">
                <a:solidFill>
                  <a:srgbClr val="000000"/>
                </a:solidFill>
                <a:latin typeface="Arial (Body)"/>
                <a:ea typeface="+mn-ea"/>
                <a:cs typeface="+mn-cs"/>
              </a:rPr>
              <a:t>variables: An </a:t>
            </a:r>
            <a:r>
              <a:rPr lang="en-US" altLang="en-US" sz="2400" kern="1200" dirty="0">
                <a:solidFill>
                  <a:srgbClr val="000000"/>
                </a:solidFill>
                <a:latin typeface="Arial (Body)"/>
                <a:ea typeface="+mn-ea"/>
                <a:cs typeface="+mn-cs"/>
              </a:rPr>
              <a:t>attribute or characteristic that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stands between</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the dependent and independent variables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99108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000" kern="1200" dirty="0" smtClean="0">
                <a:latin typeface="Times New Roman" panose="02020603050405020304" pitchFamily="18" charset="0"/>
                <a:ea typeface="+mj-ea"/>
                <a:cs typeface="Times New Roman" panose="02020603050405020304" pitchFamily="18" charset="0"/>
              </a:rPr>
              <a:t>Figure 4.4 Mediating Variables “Stand between” Independent and Dependent Variables</a:t>
            </a:r>
            <a:endParaRPr lang="en-US" sz="3000" kern="1200" dirty="0">
              <a:latin typeface="Times New Roman" panose="02020603050405020304" pitchFamily="18" charset="0"/>
              <a:ea typeface="+mj-ea"/>
              <a:cs typeface="Times New Roman" panose="02020603050405020304" pitchFamily="18" charset="0"/>
            </a:endParaRPr>
          </a:p>
        </p:txBody>
      </p:sp>
      <p:pic>
        <p:nvPicPr>
          <p:cNvPr id="3" name="Picture 2" descr="The flowchart starts with Independent variable. Example, convenient office hours for students. Independent variable points to Mediating variable. Example, student becomes willing to take risks.  Dependent variable. Example, student seeks help from faculty. Mediating variable also points to dependent variable."/>
          <p:cNvPicPr>
            <a:picLocks noChangeAspect="1"/>
          </p:cNvPicPr>
          <p:nvPr/>
        </p:nvPicPr>
        <p:blipFill>
          <a:blip r:embed="rId2"/>
          <a:stretch>
            <a:fillRect/>
          </a:stretch>
        </p:blipFill>
        <p:spPr>
          <a:xfrm>
            <a:off x="456843" y="1685839"/>
            <a:ext cx="8230313" cy="4371211"/>
          </a:xfrm>
          <a:prstGeom prst="rect">
            <a:avLst/>
          </a:prstGeom>
        </p:spPr>
      </p:pic>
    </p:spTree>
    <p:extLst>
      <p:ext uri="{BB962C8B-B14F-4D97-AF65-F5344CB8AC3E}">
        <p14:creationId xmlns:p14="http://schemas.microsoft.com/office/powerpoint/2010/main" val="3813000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03336"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(11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Family of Variables: An Unmeasured Influence in </a:t>
            </a:r>
            <a:r>
              <a:rPr lang="en-US" altLang="en-US" sz="2400" b="1" kern="1200" dirty="0" smtClean="0">
                <a:solidFill>
                  <a:srgbClr val="000000"/>
                </a:solidFill>
                <a:latin typeface="Arial (Body)"/>
                <a:ea typeface="+mn-ea"/>
                <a:cs typeface="+mn-cs"/>
              </a:rPr>
              <a:t>the Family </a:t>
            </a:r>
            <a:r>
              <a:rPr lang="en-US" altLang="en-US" sz="2400" b="1" kern="1200" dirty="0">
                <a:solidFill>
                  <a:srgbClr val="000000"/>
                </a:solidFill>
                <a:latin typeface="Arial (Body)"/>
                <a:ea typeface="+mn-ea"/>
                <a:cs typeface="+mn-cs"/>
              </a:rPr>
              <a:t>of </a:t>
            </a:r>
            <a:r>
              <a:rPr lang="en-US" altLang="en-US" sz="2400" b="1" kern="1200" dirty="0" smtClean="0">
                <a:solidFill>
                  <a:srgbClr val="000000"/>
                </a:solidFill>
                <a:latin typeface="Arial (Body)"/>
                <a:ea typeface="+mn-ea"/>
                <a:cs typeface="+mn-cs"/>
              </a:rPr>
              <a:t>Variables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Confounding variables (spurious variables):</a:t>
            </a:r>
          </a:p>
          <a:p>
            <a:pPr marL="741600" lvl="0" indent="-284400">
              <a:spcBef>
                <a:spcPts val="600"/>
              </a:spcBef>
              <a:buSzPts val="2400"/>
              <a:buFontTx/>
              <a:buChar char="–"/>
              <a:tabLst/>
            </a:pPr>
            <a:r>
              <a:rPr lang="en-US" altLang="en-US" sz="2400" kern="1200" dirty="0">
                <a:solidFill>
                  <a:srgbClr val="000000"/>
                </a:solidFill>
                <a:latin typeface="Arial (Body)"/>
                <a:ea typeface="+mn-ea"/>
                <a:cs typeface="+mn-cs"/>
              </a:rPr>
              <a:t>Cannot directly </a:t>
            </a:r>
            <a:r>
              <a:rPr lang="en-US" altLang="en-US" sz="2400" kern="1200" dirty="0" smtClean="0">
                <a:solidFill>
                  <a:srgbClr val="000000"/>
                </a:solidFill>
                <a:latin typeface="Arial (Body)"/>
                <a:ea typeface="+mn-ea"/>
                <a:cs typeface="+mn-cs"/>
              </a:rPr>
              <a:t>measure</a:t>
            </a:r>
            <a:endParaRPr lang="en-US" altLang="en-US" sz="2400" kern="1200" dirty="0">
              <a:solidFill>
                <a:srgbClr val="000000"/>
              </a:solidFill>
              <a:latin typeface="Arial (Body)"/>
              <a:ea typeface="+mn-ea"/>
              <a:cs typeface="+mn-cs"/>
            </a:endParaRPr>
          </a:p>
          <a:p>
            <a:pPr marL="741600" lvl="0" indent="-284400">
              <a:spcBef>
                <a:spcPts val="600"/>
              </a:spcBef>
              <a:buSzPts val="2400"/>
              <a:buFontTx/>
              <a:buChar char="–"/>
              <a:tabLst/>
            </a:pPr>
            <a:r>
              <a:rPr lang="en-US" altLang="en-US" sz="2400" kern="1200" dirty="0">
                <a:solidFill>
                  <a:srgbClr val="000000"/>
                </a:solidFill>
                <a:latin typeface="Arial (Body)"/>
                <a:ea typeface="+mn-ea"/>
                <a:cs typeface="+mn-cs"/>
              </a:rPr>
              <a:t>Effects cannot be easily separated from the other variables</a:t>
            </a:r>
          </a:p>
          <a:p>
            <a:pPr marL="741600" lvl="0" indent="-284400">
              <a:spcBef>
                <a:spcPts val="600"/>
              </a:spcBef>
              <a:buSzPts val="2400"/>
              <a:buFontTx/>
              <a:buChar char="–"/>
              <a:tabLst/>
            </a:pPr>
            <a:r>
              <a:rPr lang="en-US" altLang="en-US" sz="2400" kern="1200" dirty="0">
                <a:solidFill>
                  <a:srgbClr val="000000"/>
                </a:solidFill>
                <a:latin typeface="Arial (Body)"/>
                <a:ea typeface="+mn-ea"/>
                <a:cs typeface="+mn-cs"/>
              </a:rPr>
              <a:t>May influence the relationship between the independent and the dependent variable</a:t>
            </a:r>
          </a:p>
        </p:txBody>
      </p:sp>
    </p:spTree>
    <p:extLst>
      <p:ext uri="{BB962C8B-B14F-4D97-AF65-F5344CB8AC3E}">
        <p14:creationId xmlns:p14="http://schemas.microsoft.com/office/powerpoint/2010/main" val="2361751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03336"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(12 of 25)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Theories and Testing of </a:t>
            </a:r>
            <a:r>
              <a:rPr lang="en-US" altLang="en-US" sz="2400" b="1" kern="1200" dirty="0" smtClean="0">
                <a:solidFill>
                  <a:srgbClr val="000000"/>
                </a:solidFill>
                <a:latin typeface="Arial (Body)"/>
                <a:ea typeface="+mn-ea"/>
                <a:cs typeface="+mn-cs"/>
              </a:rPr>
              <a:t>Variables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First step is describing variables</a:t>
            </a:r>
          </a:p>
          <a:p>
            <a:pPr marL="255651" lvl="0" indent="-255651">
              <a:spcAft>
                <a:spcPct val="0"/>
              </a:spcAft>
              <a:buSzPts val="2400"/>
              <a:tabLst/>
            </a:pPr>
            <a:r>
              <a:rPr lang="en-US" altLang="en-US" sz="2400" kern="1200" dirty="0">
                <a:solidFill>
                  <a:srgbClr val="000000"/>
                </a:solidFill>
                <a:latin typeface="Arial (Body)"/>
                <a:ea typeface="+mn-ea"/>
                <a:cs typeface="+mn-cs"/>
              </a:rPr>
              <a:t>May test the relationship between variables</a:t>
            </a:r>
          </a:p>
          <a:p>
            <a:pPr marL="255651" lvl="0" indent="-255651">
              <a:spcAft>
                <a:spcPct val="0"/>
              </a:spcAft>
              <a:buSzPts val="2400"/>
              <a:tabLst/>
            </a:pPr>
            <a:r>
              <a:rPr lang="en-US" altLang="en-US" sz="2400" kern="1200" dirty="0">
                <a:solidFill>
                  <a:srgbClr val="000000"/>
                </a:solidFill>
                <a:latin typeface="Arial (Body)"/>
                <a:ea typeface="+mn-ea"/>
                <a:cs typeface="+mn-cs"/>
              </a:rPr>
              <a:t>Probable cause establishes </a:t>
            </a:r>
            <a:r>
              <a:rPr lang="en-US" altLang="en-US" sz="2400" b="1" kern="1200" dirty="0">
                <a:solidFill>
                  <a:srgbClr val="000000"/>
                </a:solidFill>
                <a:latin typeface="Arial (Body)"/>
                <a:ea typeface="+mn-ea"/>
                <a:cs typeface="+mn-cs"/>
              </a:rPr>
              <a:t>likely </a:t>
            </a:r>
            <a:r>
              <a:rPr lang="en-US" altLang="en-US" sz="2400" kern="1200" dirty="0">
                <a:solidFill>
                  <a:srgbClr val="000000"/>
                </a:solidFill>
                <a:latin typeface="Arial (Body)"/>
                <a:ea typeface="+mn-ea"/>
                <a:cs typeface="+mn-cs"/>
              </a:rPr>
              <a:t>cause-and-effect</a:t>
            </a:r>
          </a:p>
          <a:p>
            <a:pPr marL="255651" lvl="0" indent="-255651">
              <a:spcAft>
                <a:spcPct val="0"/>
              </a:spcAft>
              <a:buSzPts val="2400"/>
              <a:tabLst/>
            </a:pPr>
            <a:r>
              <a:rPr lang="en-US" altLang="en-US" sz="2400" kern="1200" dirty="0">
                <a:solidFill>
                  <a:srgbClr val="000000"/>
                </a:solidFill>
                <a:latin typeface="Arial (Body)"/>
                <a:ea typeface="+mn-ea"/>
                <a:cs typeface="+mn-cs"/>
              </a:rPr>
              <a:t>Theories predict relationships to test</a:t>
            </a:r>
          </a:p>
        </p:txBody>
      </p:sp>
    </p:spTree>
    <p:extLst>
      <p:ext uri="{BB962C8B-B14F-4D97-AF65-F5344CB8AC3E}">
        <p14:creationId xmlns:p14="http://schemas.microsoft.com/office/powerpoint/2010/main" val="1530332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4.5 Theories as Bridges between Independent and Dependent Variables</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rightward arrow points from independent variables to dependent variables. The word, theory, arches above and connects these two concepts like a bridge."/>
          <p:cNvPicPr>
            <a:picLocks noChangeAspect="1"/>
          </p:cNvPicPr>
          <p:nvPr/>
        </p:nvPicPr>
        <p:blipFill>
          <a:blip r:embed="rId2"/>
          <a:stretch>
            <a:fillRect/>
          </a:stretch>
        </p:blipFill>
        <p:spPr>
          <a:xfrm>
            <a:off x="633643" y="1770726"/>
            <a:ext cx="7876715" cy="3737172"/>
          </a:xfrm>
          <a:prstGeom prst="rect">
            <a:avLst/>
          </a:prstGeom>
        </p:spPr>
      </p:pic>
    </p:spTree>
    <p:extLst>
      <p:ext uri="{BB962C8B-B14F-4D97-AF65-F5344CB8AC3E}">
        <p14:creationId xmlns:p14="http://schemas.microsoft.com/office/powerpoint/2010/main" val="4030975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4.6 Different Types of Explanations in Quantitative Research</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n illustration shows different types of explanations in quantitative research. An arrow on the left, from bottom to top, points from No test to Extensive tests by other researchers. Another arrow on the right side, from bottom to top, points from Narrow application to Broad abstractions. The text in the middle of the illustration, from bottom to top reads as follows. An explanation posed by the author as a hunch for why independent variable relates to dependent variable. As a theoretical rationale posed by other authors based on studies for relationship. As a conceptual framework often expressed as a visual model by other authors for relationship. As a formal theory that is expressed by connected hypotheses and variables identiﬁed by authors."/>
          <p:cNvPicPr>
            <a:picLocks noChangeAspect="1"/>
          </p:cNvPicPr>
          <p:nvPr/>
        </p:nvPicPr>
        <p:blipFill>
          <a:blip r:embed="rId2"/>
          <a:stretch>
            <a:fillRect/>
          </a:stretch>
        </p:blipFill>
        <p:spPr>
          <a:xfrm>
            <a:off x="456843" y="1627923"/>
            <a:ext cx="8230313" cy="4487045"/>
          </a:xfrm>
          <a:prstGeom prst="rect">
            <a:avLst/>
          </a:prstGeom>
        </p:spPr>
      </p:pic>
    </p:spTree>
    <p:extLst>
      <p:ext uri="{BB962C8B-B14F-4D97-AF65-F5344CB8AC3E}">
        <p14:creationId xmlns:p14="http://schemas.microsoft.com/office/powerpoint/2010/main" val="3684464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03336"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(13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ea typeface="+mn-ea"/>
                <a:cs typeface="+mn-cs"/>
              </a:rPr>
              <a:t>Writing Quantitative Purpose Statements: </a:t>
            </a:r>
            <a:r>
              <a:rPr lang="en-US" sz="2400" b="1" kern="1200" dirty="0" smtClean="0">
                <a:solidFill>
                  <a:srgbClr val="000000"/>
                </a:solidFill>
                <a:ea typeface="+mn-ea"/>
                <a:cs typeface="+mn-cs"/>
              </a:rPr>
              <a:t>Guidelines</a:t>
            </a:r>
            <a:endParaRPr lang="en-US" altLang="en-US" sz="2400" b="1" kern="1200" dirty="0">
              <a:solidFill>
                <a:srgbClr val="000000"/>
              </a:solidFill>
              <a:ea typeface="+mn-ea"/>
              <a:cs typeface="+mn-cs"/>
            </a:endParaRPr>
          </a:p>
          <a:p>
            <a:pPr marL="255651" lvl="0" indent="-255651">
              <a:spcAft>
                <a:spcPct val="0"/>
              </a:spcAft>
              <a:buSzPts val="2400"/>
              <a:tabLst/>
            </a:pPr>
            <a:r>
              <a:rPr lang="en-US" altLang="en-US" sz="2400" kern="1200" dirty="0">
                <a:solidFill>
                  <a:srgbClr val="000000"/>
                </a:solidFill>
                <a:ea typeface="+mn-ea"/>
                <a:cs typeface="+mn-cs"/>
              </a:rPr>
              <a:t>A </a:t>
            </a:r>
            <a:r>
              <a:rPr lang="en-US" altLang="en-US" sz="2400" b="1" kern="1200" dirty="0">
                <a:solidFill>
                  <a:srgbClr val="000000"/>
                </a:solidFill>
                <a:ea typeface="+mn-ea"/>
                <a:cs typeface="+mn-cs"/>
              </a:rPr>
              <a:t>quantitative purpose statement </a:t>
            </a:r>
            <a:r>
              <a:rPr lang="en-US" altLang="en-US" sz="2400" kern="1200" dirty="0">
                <a:solidFill>
                  <a:srgbClr val="000000"/>
                </a:solidFill>
                <a:ea typeface="+mn-ea"/>
                <a:cs typeface="+mn-cs"/>
              </a:rPr>
              <a:t>identifies the variables, their relationship, and the participants and site for </a:t>
            </a:r>
            <a:r>
              <a:rPr lang="en-US" altLang="en-US" sz="2400" kern="1200" dirty="0" smtClean="0">
                <a:solidFill>
                  <a:srgbClr val="000000"/>
                </a:solidFill>
                <a:ea typeface="+mn-ea"/>
                <a:cs typeface="+mn-cs"/>
              </a:rPr>
              <a:t>research</a:t>
            </a:r>
            <a:endParaRPr lang="en-US" altLang="en-US" sz="2400" kern="1200" dirty="0">
              <a:solidFill>
                <a:srgbClr val="000000"/>
              </a:solidFill>
              <a:ea typeface="+mn-ea"/>
              <a:cs typeface="+mn-cs"/>
            </a:endParaRPr>
          </a:p>
          <a:p>
            <a:pPr marL="741553" lvl="1" indent="-284353">
              <a:spcAft>
                <a:spcPct val="0"/>
              </a:spcAft>
              <a:buSzPts val="2400"/>
            </a:pPr>
            <a:r>
              <a:rPr lang="en-US" altLang="en-US" sz="2400" kern="1200" dirty="0">
                <a:solidFill>
                  <a:srgbClr val="000000"/>
                </a:solidFill>
                <a:ea typeface="+mn-ea"/>
                <a:cs typeface="+mn-cs"/>
              </a:rPr>
              <a:t>Use a single sentence</a:t>
            </a:r>
          </a:p>
          <a:p>
            <a:pPr marL="741553" lvl="1" indent="-284353">
              <a:spcAft>
                <a:spcPct val="0"/>
              </a:spcAft>
              <a:buSzPts val="2400"/>
            </a:pPr>
            <a:r>
              <a:rPr lang="en-US" altLang="en-US" sz="2400" kern="1200" dirty="0">
                <a:solidFill>
                  <a:srgbClr val="000000"/>
                </a:solidFill>
                <a:ea typeface="+mn-ea"/>
                <a:cs typeface="+mn-cs"/>
              </a:rPr>
              <a:t>Use wording such as </a:t>
            </a:r>
            <a:r>
              <a:rPr lang="en-US" altLang="en-US" sz="2400" b="1" kern="1200" dirty="0">
                <a:solidFill>
                  <a:srgbClr val="000000"/>
                </a:solidFill>
                <a:ea typeface="+mn-ea"/>
                <a:cs typeface="+mn-cs"/>
              </a:rPr>
              <a:t>The purpose of this </a:t>
            </a:r>
            <a:r>
              <a:rPr lang="en-US" altLang="en-US" sz="2400" b="1" kern="1200" dirty="0" smtClean="0">
                <a:solidFill>
                  <a:srgbClr val="000000"/>
                </a:solidFill>
                <a:ea typeface="+mn-ea"/>
                <a:cs typeface="+mn-cs"/>
              </a:rPr>
              <a:t>study</a:t>
            </a:r>
            <a:r>
              <a:rPr lang="en-US" altLang="en-US" sz="2400" kern="1200" dirty="0" smtClean="0">
                <a:solidFill>
                  <a:srgbClr val="000000"/>
                </a:solidFill>
                <a:ea typeface="+mn-ea"/>
                <a:cs typeface="+mn-cs"/>
              </a:rPr>
              <a:t>...</a:t>
            </a:r>
            <a:endParaRPr lang="en-US" altLang="en-US" sz="2400" kern="1200" dirty="0">
              <a:solidFill>
                <a:srgbClr val="000000"/>
              </a:solidFill>
              <a:ea typeface="+mn-ea"/>
              <a:cs typeface="+mn-cs"/>
            </a:endParaRPr>
          </a:p>
          <a:p>
            <a:pPr marL="741553" lvl="1" indent="-284353">
              <a:spcAft>
                <a:spcPct val="0"/>
              </a:spcAft>
              <a:buSzPts val="2400"/>
            </a:pPr>
            <a:r>
              <a:rPr lang="en-US" altLang="en-US" sz="2400" kern="1200" dirty="0">
                <a:solidFill>
                  <a:srgbClr val="000000"/>
                </a:solidFill>
                <a:ea typeface="+mn-ea"/>
                <a:cs typeface="+mn-cs"/>
              </a:rPr>
              <a:t>If using a theory, state the theory you plan to test</a:t>
            </a:r>
          </a:p>
          <a:p>
            <a:pPr marL="741553" lvl="1" indent="-284353">
              <a:spcAft>
                <a:spcPct val="0"/>
              </a:spcAft>
              <a:buSzPts val="2400"/>
            </a:pPr>
            <a:r>
              <a:rPr lang="en-US" altLang="en-US" sz="2400" kern="1200" dirty="0">
                <a:solidFill>
                  <a:srgbClr val="000000"/>
                </a:solidFill>
                <a:ea typeface="+mn-ea"/>
                <a:cs typeface="+mn-cs"/>
              </a:rPr>
              <a:t>Use quantitative words (e.g., </a:t>
            </a:r>
            <a:r>
              <a:rPr lang="en-US" altLang="ja-JP" sz="2400" kern="1200" dirty="0" smtClean="0">
                <a:solidFill>
                  <a:srgbClr val="000000"/>
                </a:solidFill>
                <a:cs typeface="+mn-cs"/>
              </a:rPr>
              <a:t>“relate,” “compare,” “describe”) </a:t>
            </a:r>
            <a:r>
              <a:rPr lang="en-US" altLang="ja-JP" sz="2400" kern="1200" dirty="0">
                <a:solidFill>
                  <a:srgbClr val="000000"/>
                </a:solidFill>
                <a:cs typeface="+mn-cs"/>
              </a:rPr>
              <a:t>to describe the relationships between variables</a:t>
            </a:r>
            <a:endParaRPr lang="en-US" altLang="en-US" sz="2400" kern="1200" dirty="0">
              <a:solidFill>
                <a:srgbClr val="000000"/>
              </a:solidFill>
              <a:ea typeface="+mn-ea"/>
              <a:cs typeface="+mn-cs"/>
            </a:endParaRPr>
          </a:p>
        </p:txBody>
      </p:sp>
    </p:spTree>
    <p:extLst>
      <p:ext uri="{BB962C8B-B14F-4D97-AF65-F5344CB8AC3E}">
        <p14:creationId xmlns:p14="http://schemas.microsoft.com/office/powerpoint/2010/main" val="3161269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03336"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(14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1" indent="0">
              <a:spcBef>
                <a:spcPts val="1500"/>
              </a:spcBef>
              <a:buSzPts val="2400"/>
              <a:buNone/>
            </a:pPr>
            <a:r>
              <a:rPr lang="en-US" sz="2400" b="1" kern="1200" dirty="0">
                <a:solidFill>
                  <a:srgbClr val="000000"/>
                </a:solidFill>
                <a:latin typeface="Arial (Body)"/>
                <a:ea typeface="+mn-ea"/>
                <a:cs typeface="+mn-cs"/>
              </a:rPr>
              <a:t>Writing Quantitative Purpose Statements: </a:t>
            </a:r>
            <a:r>
              <a:rPr lang="en-US" sz="2400" b="1" kern="1200" dirty="0" smtClean="0">
                <a:solidFill>
                  <a:srgbClr val="000000"/>
                </a:solidFill>
                <a:latin typeface="Arial (Body)"/>
                <a:ea typeface="+mn-ea"/>
                <a:cs typeface="+mn-cs"/>
              </a:rPr>
              <a:t>Guidelines</a:t>
            </a:r>
            <a:endParaRPr lang="en-US" altLang="ja-JP" sz="2400" b="1" kern="1200" dirty="0">
              <a:solidFill>
                <a:srgbClr val="000000"/>
              </a:solidFill>
              <a:latin typeface="Arial (Body)"/>
              <a:cs typeface="+mn-cs"/>
            </a:endParaRPr>
          </a:p>
          <a:p>
            <a:pPr marL="254203">
              <a:spcAft>
                <a:spcPct val="0"/>
              </a:spcAft>
              <a:buSzPts val="2400"/>
            </a:pPr>
            <a:r>
              <a:rPr lang="en-US" altLang="en-US" sz="2400" kern="1200" dirty="0">
                <a:solidFill>
                  <a:srgbClr val="000000"/>
                </a:solidFill>
                <a:latin typeface="Arial (Body)"/>
                <a:ea typeface="+mn-ea"/>
                <a:cs typeface="+mn-cs"/>
              </a:rPr>
              <a:t>Independent variable (1st position in sentence)</a:t>
            </a:r>
          </a:p>
          <a:p>
            <a:pPr marL="254203">
              <a:spcAft>
                <a:spcPct val="0"/>
              </a:spcAft>
              <a:buSzPts val="2400"/>
            </a:pPr>
            <a:r>
              <a:rPr lang="en-US" altLang="en-US" sz="2400" kern="1200" dirty="0">
                <a:solidFill>
                  <a:srgbClr val="000000"/>
                </a:solidFill>
                <a:latin typeface="Arial (Body)"/>
                <a:ea typeface="+mn-ea"/>
                <a:cs typeface="+mn-cs"/>
              </a:rPr>
              <a:t>Dependent variable (2nd position in sentence)</a:t>
            </a:r>
          </a:p>
          <a:p>
            <a:pPr marL="254203">
              <a:spcAft>
                <a:spcPct val="0"/>
              </a:spcAft>
              <a:buSzPts val="2400"/>
            </a:pPr>
            <a:r>
              <a:rPr lang="en-US" altLang="en-US" sz="2400" kern="1200" dirty="0">
                <a:solidFill>
                  <a:srgbClr val="000000"/>
                </a:solidFill>
                <a:latin typeface="Arial (Body)"/>
                <a:ea typeface="+mn-ea"/>
                <a:cs typeface="+mn-cs"/>
              </a:rPr>
              <a:t>Control and/or mediating variable (3rd position in sentence)</a:t>
            </a:r>
          </a:p>
          <a:p>
            <a:pPr marL="254203">
              <a:spcAft>
                <a:spcPct val="0"/>
              </a:spcAft>
              <a:buSzPts val="2400"/>
            </a:pPr>
            <a:r>
              <a:rPr lang="en-US" altLang="en-US" sz="2400" kern="1200" dirty="0">
                <a:solidFill>
                  <a:srgbClr val="000000"/>
                </a:solidFill>
                <a:latin typeface="Arial (Body)"/>
                <a:ea typeface="+mn-ea"/>
                <a:cs typeface="+mn-cs"/>
              </a:rPr>
              <a:t>Research site</a:t>
            </a:r>
          </a:p>
          <a:p>
            <a:pPr marL="254203">
              <a:spcAft>
                <a:spcPct val="0"/>
              </a:spcAft>
              <a:buSzPts val="2400"/>
            </a:pPr>
            <a:r>
              <a:rPr lang="en-US" altLang="en-US" sz="2400" kern="1200" dirty="0">
                <a:solidFill>
                  <a:srgbClr val="000000"/>
                </a:solidFill>
                <a:latin typeface="Arial (Body)"/>
                <a:ea typeface="+mn-ea"/>
                <a:cs typeface="+mn-cs"/>
              </a:rPr>
              <a:t>Participants</a:t>
            </a:r>
          </a:p>
        </p:txBody>
      </p:sp>
    </p:spTree>
    <p:extLst>
      <p:ext uri="{BB962C8B-B14F-4D97-AF65-F5344CB8AC3E}">
        <p14:creationId xmlns:p14="http://schemas.microsoft.com/office/powerpoint/2010/main" val="5330018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(15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163763"/>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Quantitative Purpose Statements: Sample </a:t>
            </a:r>
            <a:r>
              <a:rPr lang="en-US" sz="2400" b="1" kern="1200" dirty="0" smtClean="0">
                <a:solidFill>
                  <a:srgbClr val="000000"/>
                </a:solidFill>
                <a:latin typeface="Arial (Body)"/>
                <a:ea typeface="+mn-ea"/>
                <a:cs typeface="+mn-cs"/>
              </a:rPr>
              <a:t>Scripts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The purpose of this study is to test (the theory) by relating (the independent variable) to (the dependent variable) for (participants) at (the research site</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3697224"/>
            <a:ext cx="8229600" cy="2163763"/>
          </a:xfrm>
        </p:spPr>
        <p:txBody>
          <a:bodyPr/>
          <a:lstStyle/>
          <a:p>
            <a:pPr marL="612000" lvl="1" indent="-360000">
              <a:buSzPts val="2400"/>
              <a:buNone/>
            </a:pPr>
            <a:r>
              <a:rPr lang="en-US" sz="2400" kern="1200" dirty="0">
                <a:solidFill>
                  <a:srgbClr val="000000"/>
                </a:solidFill>
                <a:latin typeface="Arial (Body)"/>
              </a:rPr>
              <a:t>or</a:t>
            </a:r>
          </a:p>
          <a:p>
            <a:pPr marL="255651" lvl="0" indent="-255651">
              <a:spcAft>
                <a:spcPct val="0"/>
              </a:spcAft>
              <a:buSzPts val="2400"/>
              <a:tabLst/>
            </a:pPr>
            <a:r>
              <a:rPr lang="en-US" sz="2400" kern="1200" dirty="0">
                <a:solidFill>
                  <a:srgbClr val="000000"/>
                </a:solidFill>
                <a:latin typeface="Arial (Body)"/>
              </a:rPr>
              <a:t>by comparing (independent variable) with (Group 1) and (Group 2) in terms of (dependent variable) for (participants) at (the research site).</a:t>
            </a:r>
          </a:p>
        </p:txBody>
      </p:sp>
    </p:spTree>
    <p:extLst>
      <p:ext uri="{BB962C8B-B14F-4D97-AF65-F5344CB8AC3E}">
        <p14:creationId xmlns:p14="http://schemas.microsoft.com/office/powerpoint/2010/main" val="3483911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000" kern="1200" dirty="0" smtClean="0">
                <a:latin typeface="Times New Roman" panose="02020603050405020304" pitchFamily="18" charset="0"/>
                <a:ea typeface="+mj-ea"/>
                <a:cs typeface="Times New Roman" panose="02020603050405020304" pitchFamily="18" charset="0"/>
              </a:rPr>
              <a:t>Figure 4.1 What Are Purpose Statements, Research Questions, Hypotheses, and Objectives</a:t>
            </a:r>
            <a:endParaRPr lang="en-US" sz="3000" kern="1200" dirty="0">
              <a:latin typeface="Times New Roman" panose="02020603050405020304" pitchFamily="18" charset="0"/>
              <a:ea typeface="+mj-ea"/>
              <a:cs typeface="Times New Roman" panose="02020603050405020304" pitchFamily="18" charset="0"/>
            </a:endParaRPr>
          </a:p>
        </p:txBody>
      </p:sp>
      <p:pic>
        <p:nvPicPr>
          <p:cNvPr id="4" name="Content Placeholder 2" descr="A table has four columns labeled purpose statement, research questions, hypotheses, and research objectives. The first row, labeled intent, includes overall direction, raise questions to be answered, make predictions about expectations, and state goals. The second row, labeled form, includes one or more sentences, one or more questions, one or more statements, and one or more objectives. The third row, labeled use, includes quantitative and qualitative research, quantitative and qualitative research, quantitative research, and typically quantitative research. The final four row, labeled placement, includes end of introduction, and end of the introduction after the literature review or in a separate section of the library. The second entry in the fourth row spans the columns research questions and hypotheses. The entry for Research objectives is left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83" y="1828800"/>
            <a:ext cx="7675234" cy="4191000"/>
          </a:xfrm>
          <a:prstGeom prst="rect">
            <a:avLst/>
          </a:prstGeom>
          <a:noFill/>
          <a:ln>
            <a:noFill/>
          </a:ln>
        </p:spPr>
      </p:pic>
    </p:spTree>
    <p:extLst>
      <p:ext uri="{BB962C8B-B14F-4D97-AF65-F5344CB8AC3E}">
        <p14:creationId xmlns:p14="http://schemas.microsoft.com/office/powerpoint/2010/main" val="21090587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(16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Writing Quantitative Research </a:t>
            </a:r>
            <a:r>
              <a:rPr lang="en-US" sz="2400" b="1" kern="1200" dirty="0" smtClean="0">
                <a:solidFill>
                  <a:srgbClr val="000000"/>
                </a:solidFill>
                <a:latin typeface="Arial (Body)"/>
                <a:ea typeface="+mn-ea"/>
                <a:cs typeface="+mn-cs"/>
              </a:rPr>
              <a:t>Questions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Describe results of your variables</a:t>
            </a:r>
          </a:p>
          <a:p>
            <a:pPr marL="255651" lvl="0" indent="-255651">
              <a:spcAft>
                <a:spcPct val="0"/>
              </a:spcAft>
              <a:buSzPts val="2400"/>
              <a:tabLst/>
            </a:pPr>
            <a:r>
              <a:rPr lang="en-US" altLang="en-US" sz="2400" kern="1200" dirty="0">
                <a:solidFill>
                  <a:srgbClr val="000000"/>
                </a:solidFill>
                <a:latin typeface="Arial (Body)"/>
                <a:ea typeface="+mn-ea"/>
                <a:cs typeface="+mn-cs"/>
              </a:rPr>
              <a:t>Compare two or more groups on the independent variable in terms of </a:t>
            </a:r>
            <a:r>
              <a:rPr lang="en-US" altLang="en-US" sz="2400" kern="1200" dirty="0" smtClean="0">
                <a:solidFill>
                  <a:srgbClr val="000000"/>
                </a:solidFill>
                <a:latin typeface="Arial (Body)"/>
                <a:ea typeface="+mn-ea"/>
                <a:cs typeface="+mn-cs"/>
              </a:rPr>
              <a:t>the</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dependent variable</a:t>
            </a:r>
          </a:p>
          <a:p>
            <a:pPr marL="255651" lvl="0" indent="-255651">
              <a:spcAft>
                <a:spcPct val="0"/>
              </a:spcAft>
              <a:buSzPts val="2400"/>
              <a:tabLst/>
            </a:pPr>
            <a:r>
              <a:rPr lang="en-US" altLang="en-US" sz="2400" kern="1200" dirty="0">
                <a:solidFill>
                  <a:srgbClr val="000000"/>
                </a:solidFill>
                <a:latin typeface="Arial (Body)"/>
                <a:ea typeface="+mn-ea"/>
                <a:cs typeface="+mn-cs"/>
              </a:rPr>
              <a:t>Relate two or more variables</a:t>
            </a:r>
          </a:p>
        </p:txBody>
      </p:sp>
    </p:spTree>
    <p:extLst>
      <p:ext uri="{BB962C8B-B14F-4D97-AF65-F5344CB8AC3E}">
        <p14:creationId xmlns:p14="http://schemas.microsoft.com/office/powerpoint/2010/main" val="963200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(17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Writing Quantitative Research Questions: Guidelines</a:t>
            </a:r>
          </a:p>
          <a:p>
            <a:pPr marL="255651" lvl="0" indent="-255651">
              <a:spcAft>
                <a:spcPct val="0"/>
              </a:spcAft>
              <a:buSzPts val="2400"/>
              <a:tabLst/>
            </a:pPr>
            <a:r>
              <a:rPr lang="en-AU" altLang="en-US" sz="2400" kern="1200" dirty="0">
                <a:solidFill>
                  <a:srgbClr val="000000"/>
                </a:solidFill>
                <a:latin typeface="Arial (Body)"/>
                <a:ea typeface="+mn-ea"/>
                <a:cs typeface="+mn-cs"/>
              </a:rPr>
              <a:t>Pose a question</a:t>
            </a:r>
          </a:p>
          <a:p>
            <a:pPr marL="255651" lvl="0" indent="-255651">
              <a:spcAft>
                <a:spcPct val="0"/>
              </a:spcAft>
              <a:buSzPts val="2400"/>
              <a:tabLst/>
            </a:pPr>
            <a:r>
              <a:rPr lang="en-AU" altLang="en-US" sz="2400" kern="1200" dirty="0">
                <a:solidFill>
                  <a:srgbClr val="000000"/>
                </a:solidFill>
                <a:latin typeface="Arial (Body)"/>
                <a:ea typeface="+mn-ea"/>
                <a:cs typeface="+mn-cs"/>
              </a:rPr>
              <a:t>Begin with “how,” “what,” or “why”</a:t>
            </a:r>
          </a:p>
          <a:p>
            <a:pPr marL="255651" lvl="0" indent="-255651">
              <a:spcAft>
                <a:spcPct val="0"/>
              </a:spcAft>
              <a:buSzPts val="2400"/>
              <a:tabLst/>
            </a:pPr>
            <a:r>
              <a:rPr lang="en-AU" altLang="en-US" sz="2400" kern="1200" dirty="0">
                <a:solidFill>
                  <a:srgbClr val="000000"/>
                </a:solidFill>
                <a:latin typeface="Arial (Body)"/>
                <a:ea typeface="+mn-ea"/>
                <a:cs typeface="+mn-cs"/>
              </a:rPr>
              <a:t>Specify the independent, dependent, and mediating or control variables</a:t>
            </a:r>
          </a:p>
          <a:p>
            <a:pPr marL="255651" lvl="0" indent="-255651">
              <a:spcAft>
                <a:spcPct val="0"/>
              </a:spcAft>
              <a:buSzPts val="2400"/>
              <a:tabLst/>
            </a:pPr>
            <a:r>
              <a:rPr lang="en-AU" altLang="en-US" sz="2400" kern="1200" dirty="0">
                <a:solidFill>
                  <a:srgbClr val="000000"/>
                </a:solidFill>
                <a:latin typeface="Arial (Body)"/>
                <a:ea typeface="+mn-ea"/>
                <a:cs typeface="+mn-cs"/>
              </a:rPr>
              <a:t>Use the words </a:t>
            </a:r>
            <a:r>
              <a:rPr lang="en-AU" altLang="en-US" sz="2400" b="1" kern="1200" dirty="0">
                <a:solidFill>
                  <a:srgbClr val="000000"/>
                </a:solidFill>
                <a:latin typeface="Arial (Body)"/>
                <a:ea typeface="+mn-ea"/>
                <a:cs typeface="+mn-cs"/>
              </a:rPr>
              <a:t>describe</a:t>
            </a:r>
            <a:r>
              <a:rPr lang="en-AU" altLang="en-US" sz="2400" kern="1200" dirty="0">
                <a:solidFill>
                  <a:srgbClr val="000000"/>
                </a:solidFill>
                <a:latin typeface="Arial (Body)"/>
                <a:ea typeface="+mn-ea"/>
                <a:cs typeface="+mn-cs"/>
              </a:rPr>
              <a:t>, </a:t>
            </a:r>
            <a:r>
              <a:rPr lang="en-AU" altLang="en-US" sz="2400" b="1" kern="1200" dirty="0">
                <a:solidFill>
                  <a:srgbClr val="000000"/>
                </a:solidFill>
                <a:latin typeface="Arial (Body)"/>
                <a:ea typeface="+mn-ea"/>
                <a:cs typeface="+mn-cs"/>
              </a:rPr>
              <a:t>compare</a:t>
            </a:r>
            <a:r>
              <a:rPr lang="en-AU" altLang="en-US" sz="2400" kern="1200" dirty="0">
                <a:solidFill>
                  <a:srgbClr val="000000"/>
                </a:solidFill>
                <a:latin typeface="Arial (Body)"/>
                <a:ea typeface="+mn-ea"/>
                <a:cs typeface="+mn-cs"/>
              </a:rPr>
              <a:t>, or </a:t>
            </a:r>
            <a:r>
              <a:rPr lang="en-AU" altLang="en-US" sz="2400" b="1" kern="1200" dirty="0">
                <a:solidFill>
                  <a:srgbClr val="000000"/>
                </a:solidFill>
                <a:latin typeface="Arial (Body)"/>
                <a:ea typeface="+mn-ea"/>
                <a:cs typeface="+mn-cs"/>
              </a:rPr>
              <a:t>relate </a:t>
            </a:r>
            <a:r>
              <a:rPr lang="en-AU" altLang="en-US" sz="2400" kern="1200" dirty="0">
                <a:solidFill>
                  <a:srgbClr val="000000"/>
                </a:solidFill>
                <a:latin typeface="Arial (Body)"/>
                <a:ea typeface="+mn-ea"/>
                <a:cs typeface="+mn-cs"/>
              </a:rPr>
              <a:t>to indicate the action or connection among the variables</a:t>
            </a:r>
          </a:p>
          <a:p>
            <a:pPr marL="255651" lvl="0" indent="-255651">
              <a:spcAft>
                <a:spcPct val="0"/>
              </a:spcAft>
              <a:buSzPts val="2400"/>
              <a:tabLst/>
            </a:pPr>
            <a:r>
              <a:rPr lang="en-AU" altLang="en-US" sz="2400" kern="1200" dirty="0">
                <a:solidFill>
                  <a:srgbClr val="000000"/>
                </a:solidFill>
                <a:latin typeface="Arial (Body)"/>
                <a:ea typeface="+mn-ea"/>
                <a:cs typeface="+mn-cs"/>
              </a:rPr>
              <a:t>Indicate the participants and the research site for the study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471456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(18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Quantitative Research Questions: Descriptive </a:t>
            </a:r>
            <a:r>
              <a:rPr lang="en-US" sz="2400" b="1" kern="1200" dirty="0" smtClean="0">
                <a:solidFill>
                  <a:srgbClr val="000000"/>
                </a:solidFill>
                <a:latin typeface="Arial (Body)"/>
                <a:ea typeface="+mn-ea"/>
                <a:cs typeface="+mn-cs"/>
              </a:rPr>
              <a:t>Questions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Identify response to a single variable or question</a:t>
            </a:r>
          </a:p>
          <a:p>
            <a:pPr marL="255651" lvl="0" indent="-255651">
              <a:spcAft>
                <a:spcPct val="0"/>
              </a:spcAft>
              <a:buSzPts val="2400"/>
              <a:tabLst/>
            </a:pPr>
            <a:r>
              <a:rPr lang="en-US" sz="2400" kern="1200" dirty="0">
                <a:solidFill>
                  <a:srgbClr val="000000"/>
                </a:solidFill>
                <a:latin typeface="Arial (Body)"/>
                <a:ea typeface="+mn-ea"/>
                <a:cs typeface="+mn-cs"/>
              </a:rPr>
              <a:t>Script:</a:t>
            </a:r>
          </a:p>
          <a:p>
            <a:pPr marL="741553" lvl="1" indent="-284353">
              <a:spcAft>
                <a:spcPct val="0"/>
              </a:spcAft>
              <a:buSzPts val="2400"/>
            </a:pPr>
            <a:r>
              <a:rPr lang="en-US" sz="2400" kern="1200" dirty="0">
                <a:solidFill>
                  <a:srgbClr val="000000"/>
                </a:solidFill>
                <a:latin typeface="Arial (Body)"/>
                <a:ea typeface="+mn-ea"/>
                <a:cs typeface="+mn-cs"/>
              </a:rPr>
              <a:t>How frequently do (participants) (variable) at (research </a:t>
            </a:r>
            <a:r>
              <a:rPr lang="en-US" sz="2400" kern="1200" dirty="0" smtClean="0">
                <a:solidFill>
                  <a:srgbClr val="000000"/>
                </a:solidFill>
                <a:latin typeface="Arial (Body)"/>
                <a:ea typeface="+mn-ea"/>
                <a:cs typeface="+mn-cs"/>
              </a:rPr>
              <a:t>site)?</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How frequently do African Americans feel isolated on college campuses?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836268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(19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Quantitative Research Questions: Relationship </a:t>
            </a:r>
            <a:r>
              <a:rPr lang="en-US" sz="2400" b="1" kern="1200" dirty="0" smtClean="0">
                <a:solidFill>
                  <a:srgbClr val="000000"/>
                </a:solidFill>
                <a:latin typeface="Arial (Body)"/>
                <a:ea typeface="+mn-ea"/>
                <a:cs typeface="+mn-cs"/>
              </a:rPr>
              <a:t>Questions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Answer the degree and magnitude of the relationship between two or more </a:t>
            </a:r>
            <a:r>
              <a:rPr lang="en-US" sz="2400" kern="1200" dirty="0" smtClean="0">
                <a:solidFill>
                  <a:srgbClr val="000000"/>
                </a:solidFill>
                <a:latin typeface="Arial (Body)"/>
                <a:ea typeface="+mn-ea"/>
                <a:cs typeface="+mn-cs"/>
              </a:rPr>
              <a:t>variables.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Script:</a:t>
            </a:r>
          </a:p>
          <a:p>
            <a:pPr marL="741553" lvl="1" indent="-284353">
              <a:spcAft>
                <a:spcPct val="0"/>
              </a:spcAft>
              <a:buSzPts val="2400"/>
            </a:pPr>
            <a:r>
              <a:rPr lang="en-US" sz="2400" kern="1200" dirty="0">
                <a:solidFill>
                  <a:srgbClr val="000000"/>
                </a:solidFill>
                <a:latin typeface="Arial (Body)"/>
                <a:ea typeface="+mn-ea"/>
                <a:cs typeface="+mn-cs"/>
              </a:rPr>
              <a:t>How does (independent variable) relate to (dependent variable) for (participants) at (research </a:t>
            </a:r>
            <a:r>
              <a:rPr lang="en-US" sz="2400" kern="1200" dirty="0" smtClean="0">
                <a:solidFill>
                  <a:srgbClr val="000000"/>
                </a:solidFill>
                <a:latin typeface="Arial (Body)"/>
                <a:ea typeface="+mn-ea"/>
                <a:cs typeface="+mn-cs"/>
              </a:rPr>
              <a:t>site)?</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How do feelings of isolation relate to (or influence) the ethnic identity of African Americans in the United States?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499032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21624"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(20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Quantitative Research Questions: Comparison </a:t>
            </a:r>
            <a:r>
              <a:rPr lang="en-US" sz="2400" b="1" kern="1200" dirty="0" smtClean="0">
                <a:solidFill>
                  <a:srgbClr val="000000"/>
                </a:solidFill>
                <a:latin typeface="Arial (Body)"/>
                <a:ea typeface="+mn-ea"/>
                <a:cs typeface="+mn-cs"/>
              </a:rPr>
              <a:t>Questions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How two or more groups on an independent variable differ in terms of one or more outcome </a:t>
            </a:r>
            <a:r>
              <a:rPr lang="en-US" sz="2400" kern="1200" dirty="0" smtClean="0">
                <a:solidFill>
                  <a:srgbClr val="000000"/>
                </a:solidFill>
                <a:latin typeface="Arial (Body)"/>
                <a:ea typeface="+mn-ea"/>
                <a:cs typeface="+mn-cs"/>
              </a:rPr>
              <a:t>variables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Script:</a:t>
            </a:r>
          </a:p>
          <a:p>
            <a:pPr marL="741553" lvl="1" indent="-284353">
              <a:spcAft>
                <a:spcPct val="0"/>
              </a:spcAft>
              <a:buSzPts val="2400"/>
            </a:pPr>
            <a:r>
              <a:rPr lang="en-US" sz="2400" kern="1200" dirty="0">
                <a:solidFill>
                  <a:srgbClr val="000000"/>
                </a:solidFill>
                <a:latin typeface="Arial (Body)"/>
                <a:ea typeface="+mn-ea"/>
                <a:cs typeface="+mn-cs"/>
              </a:rPr>
              <a:t>How does (Group 1) differ from (Group 2) in terms of (dependent variable) for (participants) at (research </a:t>
            </a:r>
            <a:r>
              <a:rPr lang="en-US" sz="2400" kern="1200" dirty="0" smtClean="0">
                <a:solidFill>
                  <a:srgbClr val="000000"/>
                </a:solidFill>
                <a:latin typeface="Arial (Body)"/>
                <a:ea typeface="+mn-ea"/>
                <a:cs typeface="+mn-cs"/>
              </a:rPr>
              <a:t>site)?</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How do African Americans and European Americans compare in their perceptions of ethnic identity?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51246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(21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Writing Quantitative Hypotheses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Narrows the purpose statement</a:t>
            </a:r>
          </a:p>
          <a:p>
            <a:pPr marL="255651" lvl="0" indent="-255651">
              <a:spcAft>
                <a:spcPct val="0"/>
              </a:spcAft>
              <a:buSzPts val="2400"/>
              <a:tabLst/>
            </a:pPr>
            <a:r>
              <a:rPr lang="en-US" altLang="en-US" sz="2400" kern="1200" dirty="0">
                <a:solidFill>
                  <a:srgbClr val="000000"/>
                </a:solidFill>
                <a:latin typeface="Arial (Body)"/>
                <a:ea typeface="+mn-ea"/>
                <a:cs typeface="+mn-cs"/>
              </a:rPr>
              <a:t>Advances a prediction</a:t>
            </a:r>
          </a:p>
          <a:p>
            <a:pPr marL="255651" lvl="0" indent="-255651">
              <a:spcAft>
                <a:spcPct val="0"/>
              </a:spcAft>
              <a:buSzPts val="2400"/>
              <a:tabLst/>
            </a:pPr>
            <a:r>
              <a:rPr lang="en-US" alt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The more students feel alienated, the more likely they are to carry weapons to </a:t>
            </a:r>
            <a:r>
              <a:rPr lang="en-US" sz="2400" kern="1200" dirty="0" smtClean="0">
                <a:solidFill>
                  <a:srgbClr val="000000"/>
                </a:solidFill>
                <a:latin typeface="Arial (Body)"/>
                <a:ea typeface="+mn-ea"/>
                <a:cs typeface="+mn-cs"/>
              </a:rPr>
              <a:t>school.</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2650710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2480"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(22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412480" cy="4525963"/>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Quantitative Hypotheses: </a:t>
            </a:r>
            <a:r>
              <a:rPr lang="en-US" sz="2400" b="1" kern="1200" dirty="0" smtClean="0">
                <a:solidFill>
                  <a:srgbClr val="000000"/>
                </a:solidFill>
                <a:latin typeface="Arial (Body)"/>
                <a:ea typeface="+mn-ea"/>
                <a:cs typeface="+mn-cs"/>
              </a:rPr>
              <a:t>Guidelines</a:t>
            </a:r>
            <a:endParaRPr lang="en-US" sz="2400" b="1" kern="1200" dirty="0">
              <a:solidFill>
                <a:srgbClr val="000000"/>
              </a:solidFill>
              <a:latin typeface="Arial (Body)"/>
              <a:ea typeface="+mn-ea"/>
              <a:cs typeface="+mn-cs"/>
            </a:endParaRPr>
          </a:p>
          <a:p>
            <a:pPr marL="254203">
              <a:spcAft>
                <a:spcPct val="0"/>
              </a:spcAft>
              <a:buSzPts val="2400"/>
            </a:pPr>
            <a:r>
              <a:rPr lang="en-AU" altLang="en-US" sz="2400" kern="1200" dirty="0">
                <a:solidFill>
                  <a:srgbClr val="000000"/>
                </a:solidFill>
                <a:latin typeface="Arial (Body)"/>
                <a:ea typeface="+mn-ea"/>
                <a:cs typeface="+mn-cs"/>
              </a:rPr>
              <a:t>State the variables in this order: independent (first position), dependent (second position), and control (third position).</a:t>
            </a:r>
          </a:p>
          <a:p>
            <a:pPr marL="254203">
              <a:spcAft>
                <a:spcPct val="0"/>
              </a:spcAft>
              <a:buSzPts val="2400"/>
            </a:pPr>
            <a:r>
              <a:rPr lang="en-AU" altLang="en-US" sz="2400" kern="1200" dirty="0">
                <a:solidFill>
                  <a:srgbClr val="000000"/>
                </a:solidFill>
                <a:latin typeface="Arial (Body)"/>
                <a:ea typeface="+mn-ea"/>
                <a:cs typeface="+mn-cs"/>
              </a:rPr>
              <a:t>When comparing, explicitly state the groups; if variables are related, specify the relationship between the variables.</a:t>
            </a:r>
          </a:p>
          <a:p>
            <a:pPr marL="254203">
              <a:spcAft>
                <a:spcPct val="0"/>
              </a:spcAft>
              <a:buSzPts val="2400"/>
            </a:pPr>
            <a:r>
              <a:rPr lang="en-AU" altLang="en-US" sz="2400" kern="1200" dirty="0">
                <a:solidFill>
                  <a:srgbClr val="000000"/>
                </a:solidFill>
                <a:latin typeface="Arial (Body)"/>
                <a:ea typeface="+mn-ea"/>
                <a:cs typeface="+mn-cs"/>
              </a:rPr>
              <a:t>Make a prediction about changes you expect in your groups.</a:t>
            </a:r>
          </a:p>
          <a:p>
            <a:pPr marL="254203">
              <a:spcAft>
                <a:spcPct val="0"/>
              </a:spcAft>
              <a:buSzPts val="2400"/>
            </a:pPr>
            <a:r>
              <a:rPr lang="en-US" altLang="en-US" sz="2400" kern="1200" dirty="0">
                <a:solidFill>
                  <a:srgbClr val="000000"/>
                </a:solidFill>
                <a:latin typeface="Arial (Body)"/>
                <a:ea typeface="+mn-ea"/>
                <a:cs typeface="+mn-cs"/>
              </a:rPr>
              <a:t>State information about the participants and the site unless it repeats information stated in your purpose statement.</a:t>
            </a:r>
          </a:p>
        </p:txBody>
      </p:sp>
    </p:spTree>
    <p:extLst>
      <p:ext uri="{BB962C8B-B14F-4D97-AF65-F5344CB8AC3E}">
        <p14:creationId xmlns:p14="http://schemas.microsoft.com/office/powerpoint/2010/main" val="35996065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93608" cy="1097279"/>
          </a:xfrm>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Table 4.2 The Null and Alternative Hypotheses</a:t>
            </a:r>
            <a:endParaRPr lang="en-US" sz="3200" kern="1200" dirty="0">
              <a:latin typeface="Times New Roman" panose="02020603050405020304" pitchFamily="18" charset="0"/>
              <a:ea typeface="+mj-ea"/>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51141578"/>
              </p:ext>
            </p:extLst>
          </p:nvPr>
        </p:nvGraphicFramePr>
        <p:xfrm>
          <a:off x="457200" y="1600200"/>
          <a:ext cx="8229600" cy="3793490"/>
        </p:xfrm>
        <a:graphic>
          <a:graphicData uri="http://schemas.openxmlformats.org/drawingml/2006/table">
            <a:tbl>
              <a:tblPr firstRow="1">
                <a:tableStyleId>{5940675A-B579-460E-94D1-54222C63F5DA}</a:tableStyleId>
              </a:tblPr>
              <a:tblGrid>
                <a:gridCol w="2743200">
                  <a:extLst>
                    <a:ext uri="{9D8B030D-6E8A-4147-A177-3AD203B41FA5}">
                      <a16:colId xmlns:a16="http://schemas.microsoft.com/office/drawing/2014/main" val="577126589"/>
                    </a:ext>
                  </a:extLst>
                </a:gridCol>
                <a:gridCol w="2743200">
                  <a:extLst>
                    <a:ext uri="{9D8B030D-6E8A-4147-A177-3AD203B41FA5}">
                      <a16:colId xmlns:a16="http://schemas.microsoft.com/office/drawing/2014/main" val="994744268"/>
                    </a:ext>
                  </a:extLst>
                </a:gridCol>
                <a:gridCol w="2743200">
                  <a:extLst>
                    <a:ext uri="{9D8B030D-6E8A-4147-A177-3AD203B41FA5}">
                      <a16:colId xmlns:a16="http://schemas.microsoft.com/office/drawing/2014/main" val="3395312361"/>
                    </a:ext>
                  </a:extLst>
                </a:gridCol>
              </a:tblGrid>
              <a:tr h="433070">
                <a:tc>
                  <a:txBody>
                    <a:bodyPr/>
                    <a:lstStyle/>
                    <a:p>
                      <a:pPr marL="0" marR="0">
                        <a:lnSpc>
                          <a:spcPct val="100000"/>
                        </a:lnSpc>
                        <a:spcBef>
                          <a:spcPts val="0"/>
                        </a:spcBef>
                        <a:spcAft>
                          <a:spcPts val="960"/>
                        </a:spcAft>
                        <a:tabLst>
                          <a:tab pos="2582545" algn="l"/>
                        </a:tabLst>
                      </a:pPr>
                      <a:r>
                        <a:rPr lang="en-US" sz="1800" b="1" dirty="0">
                          <a:effectLst/>
                        </a:rPr>
                        <a:t>Type of Hypothesis</a:t>
                      </a:r>
                      <a:endParaRPr lang="en-US" sz="1800" b="1" dirty="0">
                        <a:solidFill>
                          <a:srgbClr val="000000"/>
                        </a:solidFill>
                        <a:effectLst/>
                        <a:latin typeface="+mn-lt"/>
                        <a:ea typeface="Arial" charset="0"/>
                        <a:cs typeface="Arial" charset="0"/>
                      </a:endParaRPr>
                    </a:p>
                  </a:txBody>
                  <a:tcPr marL="68580" marR="68580" marT="101600" marB="57150"/>
                </a:tc>
                <a:tc>
                  <a:txBody>
                    <a:bodyPr/>
                    <a:lstStyle/>
                    <a:p>
                      <a:pPr marL="0" marR="0">
                        <a:lnSpc>
                          <a:spcPct val="100000"/>
                        </a:lnSpc>
                        <a:spcBef>
                          <a:spcPts val="0"/>
                        </a:spcBef>
                        <a:spcAft>
                          <a:spcPts val="960"/>
                        </a:spcAft>
                        <a:tabLst>
                          <a:tab pos="2582545" algn="l"/>
                        </a:tabLst>
                      </a:pPr>
                      <a:r>
                        <a:rPr lang="en-US" sz="1800" b="1" dirty="0">
                          <a:effectLst/>
                        </a:rPr>
                        <a:t>Null Hypothesis</a:t>
                      </a:r>
                      <a:endParaRPr lang="en-US" sz="1800" b="1" dirty="0">
                        <a:solidFill>
                          <a:srgbClr val="000000"/>
                        </a:solidFill>
                        <a:effectLst/>
                        <a:latin typeface="+mn-lt"/>
                        <a:ea typeface="Arial" charset="0"/>
                        <a:cs typeface="Arial" charset="0"/>
                      </a:endParaRPr>
                    </a:p>
                  </a:txBody>
                  <a:tcPr marL="68580" marR="68580" marT="101600" marB="57150"/>
                </a:tc>
                <a:tc>
                  <a:txBody>
                    <a:bodyPr/>
                    <a:lstStyle/>
                    <a:p>
                      <a:pPr marL="0" marR="0">
                        <a:lnSpc>
                          <a:spcPct val="100000"/>
                        </a:lnSpc>
                        <a:spcBef>
                          <a:spcPts val="0"/>
                        </a:spcBef>
                        <a:spcAft>
                          <a:spcPts val="960"/>
                        </a:spcAft>
                        <a:tabLst>
                          <a:tab pos="2582545" algn="l"/>
                        </a:tabLst>
                      </a:pPr>
                      <a:r>
                        <a:rPr lang="en-US" sz="1800" b="1" dirty="0">
                          <a:effectLst/>
                        </a:rPr>
                        <a:t>Alternative Hypothesis</a:t>
                      </a:r>
                      <a:endParaRPr lang="en-US" sz="1800" b="1" dirty="0">
                        <a:solidFill>
                          <a:srgbClr val="000000"/>
                        </a:solidFill>
                        <a:effectLst/>
                        <a:latin typeface="+mn-lt"/>
                        <a:ea typeface="Arial" charset="0"/>
                        <a:cs typeface="Arial" charset="0"/>
                      </a:endParaRPr>
                    </a:p>
                  </a:txBody>
                  <a:tcPr marL="68580" marR="68580" marT="101600" marB="57150"/>
                </a:tc>
                <a:extLst>
                  <a:ext uri="{0D108BD9-81ED-4DB2-BD59-A6C34878D82A}">
                    <a16:rowId xmlns:a16="http://schemas.microsoft.com/office/drawing/2014/main" val="348200694"/>
                  </a:ext>
                </a:extLst>
              </a:tr>
              <a:tr h="1485900">
                <a:tc>
                  <a:txBody>
                    <a:bodyPr/>
                    <a:lstStyle/>
                    <a:p>
                      <a:pPr marL="0" marR="0">
                        <a:lnSpc>
                          <a:spcPct val="100000"/>
                        </a:lnSpc>
                        <a:spcBef>
                          <a:spcPts val="0"/>
                        </a:spcBef>
                        <a:spcAft>
                          <a:spcPts val="960"/>
                        </a:spcAft>
                        <a:tabLst>
                          <a:tab pos="990600" algn="l"/>
                          <a:tab pos="2324100" algn="l"/>
                          <a:tab pos="3543300" algn="l"/>
                          <a:tab pos="4787265" algn="l"/>
                        </a:tabLst>
                      </a:pPr>
                      <a:r>
                        <a:rPr lang="en-US" sz="1800" b="1" dirty="0">
                          <a:effectLst/>
                        </a:rPr>
                        <a:t>Purpose</a:t>
                      </a:r>
                      <a:endParaRPr lang="en-US" sz="1800" b="1"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effectLst/>
                        </a:rPr>
                        <a:t>To test in the general population that there is no change, no relationship, or no difference</a:t>
                      </a:r>
                      <a:endParaRPr lang="en-US" sz="18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effectLst/>
                        </a:rPr>
                        <a:t>The hypothesis that may be true if the null is rejected; it suggests a change, a relationship, or a difference</a:t>
                      </a:r>
                      <a:endParaRPr lang="en-US" sz="1800" dirty="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2962147730"/>
                  </a:ext>
                </a:extLst>
              </a:tr>
              <a:tr h="1211580">
                <a:tc>
                  <a:txBody>
                    <a:bodyPr/>
                    <a:lstStyle/>
                    <a:p>
                      <a:pPr marL="0" marR="0">
                        <a:lnSpc>
                          <a:spcPct val="100000"/>
                        </a:lnSpc>
                        <a:spcBef>
                          <a:spcPts val="0"/>
                        </a:spcBef>
                        <a:spcAft>
                          <a:spcPts val="960"/>
                        </a:spcAft>
                        <a:tabLst>
                          <a:tab pos="990600" algn="l"/>
                          <a:tab pos="2324100" algn="l"/>
                          <a:tab pos="3543300" algn="l"/>
                          <a:tab pos="4787265" algn="l"/>
                        </a:tabLst>
                      </a:pPr>
                      <a:r>
                        <a:rPr lang="en-US" sz="1800" b="1" dirty="0">
                          <a:effectLst/>
                        </a:rPr>
                        <a:t>Specific language found in the hypothesis</a:t>
                      </a:r>
                      <a:endParaRPr lang="en-US" sz="1800" b="1" dirty="0">
                        <a:solidFill>
                          <a:srgbClr val="000000"/>
                        </a:solidFill>
                        <a:effectLst/>
                        <a:latin typeface="+mn-lt"/>
                        <a:ea typeface="Arial" charset="0"/>
                        <a:cs typeface="Arial" charset="0"/>
                      </a:endParaRPr>
                    </a:p>
                  </a:txBody>
                  <a:tcPr marL="76200" marR="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effectLst/>
                        </a:rPr>
                        <a:t>There is no difference (or relationship) </a:t>
                      </a:r>
                      <a:r>
                        <a:rPr lang="en-US" sz="1800" dirty="0" smtClean="0">
                          <a:effectLst/>
                        </a:rPr>
                        <a:t>between...</a:t>
                      </a:r>
                      <a:endParaRPr lang="en-US" sz="18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effectLst/>
                        </a:rPr>
                        <a:t>Magnitude statements, such as higher, lower, more positive, or more favorable</a:t>
                      </a:r>
                      <a:endParaRPr lang="en-US" sz="1800" dirty="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2561431331"/>
                  </a:ext>
                </a:extLst>
              </a:tr>
              <a:tr h="662940">
                <a:tc>
                  <a:txBody>
                    <a:bodyPr/>
                    <a:lstStyle/>
                    <a:p>
                      <a:pPr marL="0" marR="0">
                        <a:lnSpc>
                          <a:spcPct val="100000"/>
                        </a:lnSpc>
                        <a:spcBef>
                          <a:spcPts val="0"/>
                        </a:spcBef>
                        <a:spcAft>
                          <a:spcPts val="960"/>
                        </a:spcAft>
                        <a:tabLst>
                          <a:tab pos="990600" algn="l"/>
                          <a:tab pos="2324100" algn="l"/>
                          <a:tab pos="3543300" algn="l"/>
                          <a:tab pos="4787265" algn="l"/>
                        </a:tabLst>
                      </a:pPr>
                      <a:r>
                        <a:rPr lang="en-US" sz="1800" b="1" dirty="0">
                          <a:effectLst/>
                        </a:rPr>
                        <a:t>How researchers test the hypothesis</a:t>
                      </a:r>
                      <a:endParaRPr lang="en-US" sz="1800" b="1"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effectLst/>
                        </a:rPr>
                        <a:t>A test of the hypothesis</a:t>
                      </a:r>
                      <a:endParaRPr lang="en-US" sz="18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800" dirty="0">
                          <a:effectLst/>
                        </a:rPr>
                        <a:t>A test of the hypothesis</a:t>
                      </a:r>
                      <a:endParaRPr lang="en-US" sz="1800" dirty="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1153246175"/>
                  </a:ext>
                </a:extLst>
              </a:tr>
            </a:tbl>
          </a:graphicData>
        </a:graphic>
      </p:graphicFrame>
    </p:spTree>
    <p:extLst>
      <p:ext uri="{BB962C8B-B14F-4D97-AF65-F5344CB8AC3E}">
        <p14:creationId xmlns:p14="http://schemas.microsoft.com/office/powerpoint/2010/main" val="144932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21624"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(23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Writing Quantitative Hypotheses: Null </a:t>
            </a:r>
            <a:r>
              <a:rPr lang="en-US" sz="2400" b="1" kern="1200" dirty="0" smtClean="0">
                <a:solidFill>
                  <a:srgbClr val="000000"/>
                </a:solidFill>
                <a:latin typeface="Arial (Body)"/>
                <a:ea typeface="+mn-ea"/>
                <a:cs typeface="+mn-cs"/>
              </a:rPr>
              <a:t>Hypotheses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Null hypothesis</a:t>
            </a:r>
          </a:p>
          <a:p>
            <a:pPr marL="741553" lvl="1" indent="-284353">
              <a:spcAft>
                <a:spcPct val="0"/>
              </a:spcAft>
              <a:buSzPts val="2400"/>
            </a:pPr>
            <a:r>
              <a:rPr lang="en-US" altLang="en-US" sz="2400" kern="1200" dirty="0">
                <a:solidFill>
                  <a:srgbClr val="000000"/>
                </a:solidFill>
                <a:latin typeface="Arial (Body)"/>
                <a:ea typeface="+mn-ea"/>
                <a:cs typeface="+mn-cs"/>
              </a:rPr>
              <a:t>No change in the dependent variable.</a:t>
            </a:r>
          </a:p>
          <a:p>
            <a:pPr marL="741553" lvl="1" indent="-284353">
              <a:spcAft>
                <a:spcPct val="0"/>
              </a:spcAft>
              <a:buSzPts val="2400"/>
            </a:pPr>
            <a:r>
              <a:rPr lang="en-US" altLang="en-US" sz="2400" kern="1200" dirty="0">
                <a:solidFill>
                  <a:srgbClr val="000000"/>
                </a:solidFill>
                <a:latin typeface="Arial (Body)"/>
                <a:ea typeface="+mn-ea"/>
                <a:cs typeface="+mn-cs"/>
              </a:rPr>
              <a:t>Example: There will be no significant difference in test scores between fifth-grade boys and girls on the </a:t>
            </a:r>
            <a:r>
              <a:rPr lang="en-US" altLang="en-US" sz="2400" kern="1200" dirty="0" smtClean="0">
                <a:solidFill>
                  <a:srgbClr val="000000"/>
                </a:solidFill>
                <a:latin typeface="Arial (Body)"/>
                <a:ea typeface="+mn-ea"/>
                <a:cs typeface="+mn-cs"/>
              </a:rPr>
              <a:t>X</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Y</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Z achievement </a:t>
            </a:r>
            <a:r>
              <a:rPr lang="en-US" altLang="en-US" sz="2400" kern="1200" dirty="0">
                <a:solidFill>
                  <a:srgbClr val="000000"/>
                </a:solidFill>
                <a:latin typeface="Arial (Body)"/>
                <a:ea typeface="+mn-ea"/>
                <a:cs typeface="+mn-cs"/>
              </a:rPr>
              <a:t>test.</a:t>
            </a:r>
          </a:p>
        </p:txBody>
      </p:sp>
    </p:spTree>
    <p:extLst>
      <p:ext uri="{BB962C8B-B14F-4D97-AF65-F5344CB8AC3E}">
        <p14:creationId xmlns:p14="http://schemas.microsoft.com/office/powerpoint/2010/main" val="1352923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21624"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(24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Quantitative Hypotheses: Alternative </a:t>
            </a:r>
            <a:r>
              <a:rPr lang="en-US" sz="2400" b="1" kern="1200" dirty="0" smtClean="0">
                <a:solidFill>
                  <a:srgbClr val="000000"/>
                </a:solidFill>
                <a:latin typeface="Arial (Body)"/>
                <a:ea typeface="+mn-ea"/>
                <a:cs typeface="+mn-cs"/>
              </a:rPr>
              <a:t>Hypotheses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Directional alternative hypothesis</a:t>
            </a:r>
          </a:p>
          <a:p>
            <a:pPr marL="741553" lvl="1" indent="-284353">
              <a:spcAft>
                <a:spcPct val="0"/>
              </a:spcAft>
              <a:buSzPts val="2400"/>
            </a:pPr>
            <a:r>
              <a:rPr lang="en-US" altLang="en-US" sz="2400" kern="1200" dirty="0">
                <a:solidFill>
                  <a:srgbClr val="000000"/>
                </a:solidFill>
                <a:latin typeface="Arial (Body)"/>
                <a:ea typeface="+mn-ea"/>
                <a:cs typeface="+mn-cs"/>
              </a:rPr>
              <a:t>Specifies the direction of the change in the dependent variable the researcher predicts will take place.</a:t>
            </a:r>
          </a:p>
          <a:p>
            <a:pPr marL="741553" lvl="1" indent="-284353">
              <a:spcAft>
                <a:spcPct val="0"/>
              </a:spcAft>
              <a:buSzPts val="2400"/>
            </a:pPr>
            <a:r>
              <a:rPr lang="en-US" altLang="en-US" sz="2400" kern="1200" dirty="0">
                <a:solidFill>
                  <a:srgbClr val="000000"/>
                </a:solidFill>
                <a:latin typeface="Arial (Body)"/>
                <a:ea typeface="+mn-ea"/>
                <a:cs typeface="+mn-cs"/>
              </a:rPr>
              <a:t>Example: Fifth-grade girls will have higher scores on the </a:t>
            </a:r>
            <a:r>
              <a:rPr lang="en-US" altLang="en-US" sz="2400" kern="1200" dirty="0" smtClean="0">
                <a:solidFill>
                  <a:srgbClr val="000000"/>
                </a:solidFill>
                <a:latin typeface="Arial (Body)"/>
                <a:ea typeface="+mn-ea"/>
                <a:cs typeface="+mn-cs"/>
              </a:rPr>
              <a:t>X</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Y</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Z achievement </a:t>
            </a:r>
            <a:r>
              <a:rPr lang="en-US" altLang="en-US" sz="2400" kern="1200" dirty="0">
                <a:solidFill>
                  <a:srgbClr val="000000"/>
                </a:solidFill>
                <a:latin typeface="Arial (Body)"/>
                <a:ea typeface="+mn-ea"/>
                <a:cs typeface="+mn-cs"/>
              </a:rPr>
              <a:t>test than fifth-grade boys.</a:t>
            </a:r>
          </a:p>
        </p:txBody>
      </p:sp>
    </p:spTree>
    <p:extLst>
      <p:ext uri="{BB962C8B-B14F-4D97-AF65-F5344CB8AC3E}">
        <p14:creationId xmlns:p14="http://schemas.microsoft.com/office/powerpoint/2010/main" val="3315413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solidFill>
                  <a:srgbClr val="007FA3"/>
                </a:solidFill>
                <a:latin typeface="Times New Roman" panose="02020603050405020304" pitchFamily="18" charset="0"/>
                <a:ea typeface="+mj-ea"/>
                <a:cs typeface="Times New Roman" panose="02020603050405020304" pitchFamily="18" charset="0"/>
              </a:rPr>
              <a:t>What Are Purpose Statements, Research Questions, Hypotheses, and Objectives </a:t>
            </a:r>
            <a:r>
              <a:rPr lang="en-US" altLang="en-US" sz="2000" b="0" kern="1200" dirty="0" smtClean="0">
                <a:solidFill>
                  <a:srgbClr val="007FA3"/>
                </a:solidFill>
                <a:latin typeface="Times New Roman" panose="02020603050405020304" pitchFamily="18" charset="0"/>
                <a:ea typeface="+mj-ea"/>
                <a:cs typeface="Times New Roman" panose="02020603050405020304" pitchFamily="18" charset="0"/>
              </a:rPr>
              <a:t>(1 of 4)</a:t>
            </a:r>
            <a:endParaRPr lang="en-US" altLang="en-US" sz="2000" b="0"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p:txBody>
          <a:bodyPr wrap="square" lIns="91425" tIns="91425" rIns="91425" bIns="91425">
            <a:noAutofit/>
          </a:bodyPr>
          <a:lstStyle/>
          <a:p>
            <a:pPr marL="255651" lvl="0" indent="-255651">
              <a:buSzPts val="2400"/>
              <a:buNone/>
            </a:pPr>
            <a:r>
              <a:rPr lang="en-US" sz="2400" kern="1200" dirty="0">
                <a:solidFill>
                  <a:srgbClr val="000000"/>
                </a:solidFill>
                <a:latin typeface="Arial (Body)"/>
                <a:ea typeface="+mn-ea"/>
                <a:cs typeface="+mn-cs"/>
              </a:rPr>
              <a:t>The Purpose Statement</a:t>
            </a:r>
          </a:p>
          <a:p>
            <a:pPr marL="255651" lvl="0" indent="-255651">
              <a:spcAft>
                <a:spcPct val="0"/>
              </a:spcAft>
              <a:buSzPts val="2400"/>
            </a:pPr>
            <a:r>
              <a:rPr lang="en-US" sz="2400" kern="1200" dirty="0">
                <a:solidFill>
                  <a:srgbClr val="000000"/>
                </a:solidFill>
                <a:latin typeface="Arial (Body)"/>
                <a:ea typeface="+mn-ea"/>
                <a:cs typeface="+mn-cs"/>
              </a:rPr>
              <a:t>Advances overall direction or focus of the study</a:t>
            </a:r>
          </a:p>
          <a:p>
            <a:pPr marL="255651" lvl="0" indent="-255651">
              <a:spcAft>
                <a:spcPct val="0"/>
              </a:spcAft>
              <a:buSzPts val="2400"/>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The purpose of this study is to examine the relationship between use of Internet communication between teachers and parents in a Midwestern school district and student achievement on tests in high school social </a:t>
            </a:r>
            <a:r>
              <a:rPr lang="en-US" sz="2400" kern="1200" dirty="0" smtClean="0">
                <a:solidFill>
                  <a:srgbClr val="000000"/>
                </a:solidFill>
                <a:latin typeface="Arial (Body)"/>
                <a:ea typeface="+mn-ea"/>
                <a:cs typeface="+mn-cs"/>
              </a:rPr>
              <a:t>studies.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630959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03336"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(25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Quantitative Hypotheses: Alternative </a:t>
            </a:r>
            <a:r>
              <a:rPr lang="en-US" sz="2400" b="1" kern="1200" dirty="0" smtClean="0">
                <a:solidFill>
                  <a:srgbClr val="000000"/>
                </a:solidFill>
                <a:latin typeface="Arial (Body)"/>
                <a:ea typeface="+mn-ea"/>
                <a:cs typeface="+mn-cs"/>
              </a:rPr>
              <a:t>Hypotheses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Nondirectional alternative hypothesis</a:t>
            </a:r>
          </a:p>
          <a:p>
            <a:pPr marL="741553" lvl="1" indent="-284353">
              <a:spcAft>
                <a:spcPct val="0"/>
              </a:spcAft>
              <a:buSzPts val="2400"/>
            </a:pPr>
            <a:r>
              <a:rPr lang="en-US" altLang="en-US" sz="2400" kern="1200" dirty="0">
                <a:solidFill>
                  <a:srgbClr val="000000"/>
                </a:solidFill>
                <a:latin typeface="Arial (Body)"/>
                <a:ea typeface="+mn-ea"/>
                <a:cs typeface="+mn-cs"/>
              </a:rPr>
              <a:t>Does not specify the direction of the change in the dependent variable.</a:t>
            </a:r>
          </a:p>
          <a:p>
            <a:pPr marL="741553" lvl="1" indent="-284353">
              <a:spcAft>
                <a:spcPct val="0"/>
              </a:spcAft>
              <a:buSzPts val="2400"/>
            </a:pPr>
            <a:r>
              <a:rPr lang="en-US" altLang="en-US" sz="2400" kern="1200" dirty="0">
                <a:solidFill>
                  <a:srgbClr val="000000"/>
                </a:solidFill>
                <a:latin typeface="Arial (Body)"/>
                <a:ea typeface="+mn-ea"/>
                <a:cs typeface="+mn-cs"/>
              </a:rPr>
              <a:t>Example: There will be a difference in test scores on the </a:t>
            </a:r>
            <a:r>
              <a:rPr lang="en-US" altLang="en-US" sz="2400" kern="1200" dirty="0" smtClean="0">
                <a:solidFill>
                  <a:srgbClr val="000000"/>
                </a:solidFill>
                <a:latin typeface="Arial (Body)"/>
                <a:ea typeface="+mn-ea"/>
                <a:cs typeface="+mn-cs"/>
              </a:rPr>
              <a:t>X</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Y</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Z achievement </a:t>
            </a:r>
            <a:r>
              <a:rPr lang="en-US" altLang="en-US" sz="2400" kern="1200" dirty="0">
                <a:solidFill>
                  <a:srgbClr val="000000"/>
                </a:solidFill>
                <a:latin typeface="Arial (Body)"/>
                <a:ea typeface="+mn-ea"/>
                <a:cs typeface="+mn-cs"/>
              </a:rPr>
              <a:t>test for fifth-grade boys and girls.</a:t>
            </a:r>
          </a:p>
        </p:txBody>
      </p:sp>
    </p:spTree>
    <p:extLst>
      <p:ext uri="{BB962C8B-B14F-4D97-AF65-F5344CB8AC3E}">
        <p14:creationId xmlns:p14="http://schemas.microsoft.com/office/powerpoint/2010/main" val="22435566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 </a:t>
            </a:r>
            <a:r>
              <a:rPr lang="en-US" altLang="en-US" sz="2000" b="0" kern="1200" dirty="0" smtClean="0">
                <a:latin typeface="Times New Roman" panose="02020603050405020304" pitchFamily="18" charset="0"/>
                <a:ea typeface="+mj-ea"/>
                <a:cs typeface="Times New Roman" panose="02020603050405020304" pitchFamily="18" charset="0"/>
              </a:rPr>
              <a:t>(1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Understand how these statements and questions differ from quantitative research.</a:t>
            </a:r>
          </a:p>
          <a:p>
            <a:pPr marL="255651" lvl="0" indent="-255651">
              <a:spcAft>
                <a:spcPct val="0"/>
              </a:spcAft>
              <a:buSzPts val="2400"/>
              <a:tabLst/>
            </a:pPr>
            <a:r>
              <a:rPr lang="en-US" altLang="en-US" sz="2400" kern="1200" dirty="0">
                <a:solidFill>
                  <a:srgbClr val="000000"/>
                </a:solidFill>
                <a:latin typeface="Arial (Body)"/>
                <a:ea typeface="+mn-ea"/>
                <a:cs typeface="+mn-cs"/>
              </a:rPr>
              <a:t>Understand the role of a central phenomenon in qualitative research.</a:t>
            </a:r>
          </a:p>
          <a:p>
            <a:pPr marL="255651" lvl="0" indent="-255651">
              <a:spcAft>
                <a:spcPct val="0"/>
              </a:spcAft>
              <a:buSzPts val="2400"/>
              <a:tabLst/>
            </a:pPr>
            <a:r>
              <a:rPr lang="en-US" altLang="en-US" sz="2400" kern="1200" dirty="0">
                <a:solidFill>
                  <a:srgbClr val="000000"/>
                </a:solidFill>
                <a:latin typeface="Arial (Body)"/>
                <a:ea typeface="+mn-ea"/>
                <a:cs typeface="+mn-cs"/>
              </a:rPr>
              <a:t>Understand qualitative research as an emerging process.</a:t>
            </a:r>
          </a:p>
        </p:txBody>
      </p:sp>
    </p:spTree>
    <p:extLst>
      <p:ext uri="{BB962C8B-B14F-4D97-AF65-F5344CB8AC3E}">
        <p14:creationId xmlns:p14="http://schemas.microsoft.com/office/powerpoint/2010/main" val="41729432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 </a:t>
            </a:r>
            <a:r>
              <a:rPr lang="en-US" altLang="en-US" sz="2000" b="0" kern="1200" dirty="0" smtClean="0">
                <a:latin typeface="Times New Roman" panose="02020603050405020304" pitchFamily="18" charset="0"/>
                <a:ea typeface="+mj-ea"/>
                <a:cs typeface="Times New Roman" panose="02020603050405020304" pitchFamily="18" charset="0"/>
              </a:rPr>
              <a:t>(2 of 11)</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685800"/>
          </a:xfrm>
        </p:spPr>
        <p:txBody>
          <a:bodyPr wrap="square" lIns="91425" tIns="91425" rIns="91425" bIns="91425">
            <a:noAutofit/>
          </a:bodyPr>
          <a:lstStyle/>
          <a:p>
            <a:pPr marL="0" lvl="0" indent="0">
              <a:spcBef>
                <a:spcPts val="0"/>
              </a:spcBef>
              <a:buSzPts val="2400"/>
              <a:buNone/>
            </a:pPr>
            <a:r>
              <a:rPr lang="en-US" altLang="en-US" sz="1800" b="1" kern="1200" dirty="0">
                <a:solidFill>
                  <a:srgbClr val="000000"/>
                </a:solidFill>
                <a:latin typeface="Arial (Body)"/>
                <a:ea typeface="+mn-ea"/>
                <a:cs typeface="+mn-cs"/>
              </a:rPr>
              <a:t>Differentiating between Quantitative and Qualitative Purpose Statements and Research </a:t>
            </a:r>
            <a:r>
              <a:rPr lang="en-US" altLang="en-US" sz="1800" b="1" kern="1200" dirty="0" smtClean="0">
                <a:solidFill>
                  <a:srgbClr val="000000"/>
                </a:solidFill>
                <a:latin typeface="Arial (Body)"/>
                <a:ea typeface="+mn-ea"/>
                <a:cs typeface="+mn-cs"/>
              </a:rPr>
              <a:t>Questions</a:t>
            </a:r>
            <a:endParaRPr lang="en-US" altLang="en-US" sz="1800" b="1" kern="1200" dirty="0">
              <a:solidFill>
                <a:srgbClr val="000000"/>
              </a:solidFill>
              <a:latin typeface="Arial (Body)"/>
              <a:ea typeface="+mn-ea"/>
              <a:cs typeface="+mn-cs"/>
            </a:endParaRPr>
          </a:p>
        </p:txBody>
      </p:sp>
      <p:sp>
        <p:nvSpPr>
          <p:cNvPr id="4" name="Content Placeholder 3"/>
          <p:cNvSpPr>
            <a:spLocks noGrp="1"/>
          </p:cNvSpPr>
          <p:nvPr>
            <p:ph idx="13"/>
          </p:nvPr>
        </p:nvSpPr>
        <p:spPr>
          <a:xfrm>
            <a:off x="473720" y="2286000"/>
            <a:ext cx="4262872" cy="3886200"/>
          </a:xfrm>
        </p:spPr>
        <p:txBody>
          <a:bodyPr/>
          <a:lstStyle/>
          <a:p>
            <a:pPr marL="255651" lvl="0" indent="-255651">
              <a:buSzPts val="2400"/>
              <a:buNone/>
            </a:pPr>
            <a:r>
              <a:rPr lang="en-US" altLang="en-US" sz="1800" b="1" kern="1200" dirty="0">
                <a:solidFill>
                  <a:srgbClr val="000000"/>
                </a:solidFill>
                <a:latin typeface="+mn-lt"/>
              </a:rPr>
              <a:t>Quantitative—more closed</a:t>
            </a:r>
          </a:p>
          <a:p>
            <a:pPr marL="255651" lvl="0" indent="-255651">
              <a:spcAft>
                <a:spcPct val="0"/>
              </a:spcAft>
            </a:pPr>
            <a:r>
              <a:rPr lang="en-US" altLang="en-US" sz="1800" kern="1200" dirty="0">
                <a:solidFill>
                  <a:srgbClr val="000000"/>
                </a:solidFill>
                <a:latin typeface="+mn-lt"/>
              </a:rPr>
              <a:t>Probable cause/effect </a:t>
            </a:r>
            <a:r>
              <a:rPr lang="en-US" altLang="en-US" sz="1800" kern="1200" dirty="0" smtClean="0">
                <a:solidFill>
                  <a:srgbClr val="000000"/>
                </a:solidFill>
                <a:latin typeface="+mn-lt"/>
              </a:rPr>
              <a:t>(</a:t>
            </a:r>
            <a:r>
              <a:rPr lang="en-US" altLang="ja-JP" sz="1800" kern="1200" dirty="0" smtClean="0">
                <a:solidFill>
                  <a:srgbClr val="000000"/>
                </a:solidFill>
                <a:latin typeface="+mn-lt"/>
              </a:rPr>
              <a:t>“Why </a:t>
            </a:r>
            <a:r>
              <a:rPr lang="en-US" altLang="ja-JP" sz="1800" kern="1200" dirty="0">
                <a:solidFill>
                  <a:srgbClr val="000000"/>
                </a:solidFill>
                <a:latin typeface="+mn-lt"/>
              </a:rPr>
              <a:t>did it happen</a:t>
            </a:r>
            <a:r>
              <a:rPr lang="en-US" altLang="ja-JP" sz="1800" kern="1200" dirty="0" smtClean="0">
                <a:solidFill>
                  <a:srgbClr val="000000"/>
                </a:solidFill>
                <a:latin typeface="+mn-lt"/>
              </a:rPr>
              <a:t>?”)</a:t>
            </a:r>
            <a:endParaRPr lang="en-US" altLang="ja-JP" sz="1800" kern="1200" dirty="0">
              <a:solidFill>
                <a:srgbClr val="000000"/>
              </a:solidFill>
              <a:latin typeface="+mn-lt"/>
            </a:endParaRPr>
          </a:p>
          <a:p>
            <a:pPr marL="255651" lvl="0" indent="-255651">
              <a:spcAft>
                <a:spcPct val="0"/>
              </a:spcAft>
            </a:pPr>
            <a:r>
              <a:rPr lang="en-US" altLang="en-US" sz="1800" kern="1200" dirty="0">
                <a:solidFill>
                  <a:srgbClr val="000000"/>
                </a:solidFill>
                <a:latin typeface="+mn-lt"/>
              </a:rPr>
              <a:t>Use of theories </a:t>
            </a:r>
            <a:r>
              <a:rPr lang="en-US" altLang="en-US" sz="1800" kern="1200" dirty="0" smtClean="0">
                <a:solidFill>
                  <a:srgbClr val="000000"/>
                </a:solidFill>
                <a:latin typeface="+mn-lt"/>
              </a:rPr>
              <a:t>(</a:t>
            </a:r>
            <a:r>
              <a:rPr lang="en-US" altLang="ja-JP" sz="1800" kern="1200" dirty="0" smtClean="0">
                <a:solidFill>
                  <a:srgbClr val="000000"/>
                </a:solidFill>
                <a:latin typeface="+mn-lt"/>
              </a:rPr>
              <a:t>“Why </a:t>
            </a:r>
            <a:r>
              <a:rPr lang="en-US" altLang="ja-JP" sz="1800" kern="1200" dirty="0">
                <a:solidFill>
                  <a:srgbClr val="000000"/>
                </a:solidFill>
                <a:latin typeface="+mn-lt"/>
              </a:rPr>
              <a:t>did it happen in view of an explanation or theory</a:t>
            </a:r>
            <a:r>
              <a:rPr lang="en-US" altLang="ja-JP" sz="1800" kern="1200" dirty="0" smtClean="0">
                <a:solidFill>
                  <a:srgbClr val="000000"/>
                </a:solidFill>
                <a:latin typeface="+mn-lt"/>
              </a:rPr>
              <a:t>?”)</a:t>
            </a:r>
            <a:endParaRPr lang="en-US" altLang="ja-JP" sz="1800" kern="1200" dirty="0">
              <a:solidFill>
                <a:srgbClr val="000000"/>
              </a:solidFill>
              <a:latin typeface="+mn-lt"/>
            </a:endParaRPr>
          </a:p>
          <a:p>
            <a:pPr marL="255651" lvl="0" indent="-255651">
              <a:spcAft>
                <a:spcPct val="0"/>
              </a:spcAft>
            </a:pPr>
            <a:r>
              <a:rPr lang="en-US" altLang="en-US" sz="1800" kern="1200" dirty="0">
                <a:solidFill>
                  <a:srgbClr val="000000"/>
                </a:solidFill>
                <a:latin typeface="+mn-lt"/>
              </a:rPr>
              <a:t>Assess differences and magnitude </a:t>
            </a:r>
            <a:r>
              <a:rPr lang="en-US" altLang="en-US" sz="1800" kern="1200" dirty="0" smtClean="0">
                <a:solidFill>
                  <a:srgbClr val="000000"/>
                </a:solidFill>
                <a:latin typeface="+mn-lt"/>
              </a:rPr>
              <a:t>(</a:t>
            </a:r>
            <a:r>
              <a:rPr lang="en-US" altLang="ja-JP" sz="1800" kern="1200" dirty="0" smtClean="0">
                <a:solidFill>
                  <a:srgbClr val="000000"/>
                </a:solidFill>
                <a:latin typeface="+mn-lt"/>
              </a:rPr>
              <a:t>“How </a:t>
            </a:r>
            <a:r>
              <a:rPr lang="en-US" altLang="ja-JP" sz="1800" kern="1200" dirty="0">
                <a:solidFill>
                  <a:srgbClr val="000000"/>
                </a:solidFill>
                <a:latin typeface="+mn-lt"/>
              </a:rPr>
              <a:t>much happened</a:t>
            </a:r>
            <a:r>
              <a:rPr lang="en-US" altLang="ja-JP" sz="1800" kern="1200" dirty="0" smtClean="0">
                <a:solidFill>
                  <a:srgbClr val="000000"/>
                </a:solidFill>
                <a:latin typeface="+mn-lt"/>
              </a:rPr>
              <a:t>?”) </a:t>
            </a:r>
            <a:r>
              <a:rPr lang="en-US" altLang="en-US" sz="1800" kern="1200" dirty="0" smtClean="0">
                <a:solidFill>
                  <a:srgbClr val="000000"/>
                </a:solidFill>
                <a:latin typeface="+mn-lt"/>
              </a:rPr>
              <a:t>(</a:t>
            </a:r>
            <a:r>
              <a:rPr lang="en-US" altLang="ja-JP" sz="1800" kern="1200" dirty="0" smtClean="0">
                <a:solidFill>
                  <a:srgbClr val="000000"/>
                </a:solidFill>
                <a:latin typeface="+mn-lt"/>
              </a:rPr>
              <a:t>“How </a:t>
            </a:r>
            <a:r>
              <a:rPr lang="en-US" altLang="ja-JP" sz="1800" kern="1200" dirty="0">
                <a:solidFill>
                  <a:srgbClr val="000000"/>
                </a:solidFill>
                <a:latin typeface="+mn-lt"/>
              </a:rPr>
              <a:t>many times did it happen</a:t>
            </a:r>
            <a:r>
              <a:rPr lang="en-US" altLang="ja-JP" sz="1800" kern="1200" dirty="0" smtClean="0">
                <a:solidFill>
                  <a:srgbClr val="000000"/>
                </a:solidFill>
                <a:latin typeface="+mn-lt"/>
              </a:rPr>
              <a:t>?”) </a:t>
            </a:r>
            <a:r>
              <a:rPr lang="en-US" altLang="en-US" sz="1800" kern="1200" dirty="0" smtClean="0">
                <a:solidFill>
                  <a:srgbClr val="000000"/>
                </a:solidFill>
                <a:latin typeface="+mn-lt"/>
              </a:rPr>
              <a:t>(</a:t>
            </a:r>
            <a:r>
              <a:rPr lang="en-US" altLang="ja-JP" sz="1800" kern="1200" dirty="0" smtClean="0">
                <a:solidFill>
                  <a:srgbClr val="000000"/>
                </a:solidFill>
                <a:latin typeface="+mn-lt"/>
              </a:rPr>
              <a:t>“What </a:t>
            </a:r>
            <a:r>
              <a:rPr lang="en-US" altLang="ja-JP" sz="1800" kern="1200" dirty="0">
                <a:solidFill>
                  <a:srgbClr val="000000"/>
                </a:solidFill>
                <a:latin typeface="+mn-lt"/>
              </a:rPr>
              <a:t>were the differences among</a:t>
            </a:r>
            <a:r>
              <a:rPr lang="en-US" altLang="ja-JP" sz="1800" kern="1200" dirty="0">
                <a:solidFill>
                  <a:prstClr val="black"/>
                </a:solidFill>
                <a:latin typeface="+mn-lt"/>
              </a:rPr>
              <a:t> </a:t>
            </a:r>
            <a:r>
              <a:rPr lang="en-US" altLang="ja-JP" sz="1800" kern="1200" dirty="0">
                <a:solidFill>
                  <a:srgbClr val="000000"/>
                </a:solidFill>
                <a:latin typeface="+mn-lt"/>
              </a:rPr>
              <a:t>groups in what happened</a:t>
            </a:r>
            <a:r>
              <a:rPr lang="en-US" altLang="ja-JP" sz="1800" kern="1200" dirty="0" smtClean="0">
                <a:solidFill>
                  <a:srgbClr val="000000"/>
                </a:solidFill>
                <a:latin typeface="+mn-lt"/>
              </a:rPr>
              <a:t>?”)</a:t>
            </a:r>
            <a:endParaRPr lang="en-US" sz="1800" dirty="0">
              <a:latin typeface="+mn-lt"/>
            </a:endParaRPr>
          </a:p>
        </p:txBody>
      </p:sp>
      <p:sp>
        <p:nvSpPr>
          <p:cNvPr id="6" name="Content Placeholder 5"/>
          <p:cNvSpPr>
            <a:spLocks noGrp="1"/>
          </p:cNvSpPr>
          <p:nvPr>
            <p:ph idx="14"/>
          </p:nvPr>
        </p:nvSpPr>
        <p:spPr>
          <a:xfrm>
            <a:off x="4873752" y="2286000"/>
            <a:ext cx="3829568" cy="3886200"/>
          </a:xfrm>
        </p:spPr>
        <p:txBody>
          <a:bodyPr/>
          <a:lstStyle/>
          <a:p>
            <a:pPr marL="0" indent="0">
              <a:buNone/>
            </a:pPr>
            <a:r>
              <a:rPr lang="en-US" altLang="en-US" sz="1800" b="1" dirty="0">
                <a:latin typeface="+mn-lt"/>
              </a:rPr>
              <a:t>Qualitative—more open-ended</a:t>
            </a:r>
          </a:p>
          <a:p>
            <a:pPr indent="-255600"/>
            <a:r>
              <a:rPr lang="en-US" altLang="en-US" sz="1800" dirty="0">
                <a:latin typeface="+mn-lt"/>
              </a:rPr>
              <a:t>Descriptive </a:t>
            </a:r>
            <a:r>
              <a:rPr lang="en-US" altLang="en-US" sz="1800" dirty="0" smtClean="0">
                <a:latin typeface="+mn-lt"/>
              </a:rPr>
              <a:t>(</a:t>
            </a:r>
            <a:r>
              <a:rPr lang="en-US" altLang="ja-JP" sz="1800" dirty="0" smtClean="0">
                <a:latin typeface="+mn-lt"/>
              </a:rPr>
              <a:t>“What </a:t>
            </a:r>
            <a:r>
              <a:rPr lang="en-US" altLang="ja-JP" sz="1800" dirty="0">
                <a:latin typeface="+mn-lt"/>
              </a:rPr>
              <a:t>happened</a:t>
            </a:r>
            <a:r>
              <a:rPr lang="en-US" altLang="ja-JP" sz="1800" dirty="0" smtClean="0">
                <a:latin typeface="+mn-lt"/>
              </a:rPr>
              <a:t>?”)</a:t>
            </a:r>
            <a:endParaRPr lang="en-US" altLang="ja-JP" sz="1800" dirty="0">
              <a:latin typeface="+mn-lt"/>
            </a:endParaRPr>
          </a:p>
          <a:p>
            <a:pPr indent="-255600"/>
            <a:r>
              <a:rPr lang="en-US" altLang="en-US" sz="1800" dirty="0">
                <a:latin typeface="+mn-lt"/>
              </a:rPr>
              <a:t>Interpretive </a:t>
            </a:r>
            <a:r>
              <a:rPr lang="en-US" altLang="en-US" sz="1800" dirty="0" smtClean="0">
                <a:latin typeface="+mn-lt"/>
              </a:rPr>
              <a:t>(</a:t>
            </a:r>
            <a:r>
              <a:rPr lang="en-US" altLang="ja-JP" sz="1800" dirty="0" smtClean="0">
                <a:latin typeface="+mn-lt"/>
              </a:rPr>
              <a:t>“What </a:t>
            </a:r>
            <a:r>
              <a:rPr lang="en-US" altLang="ja-JP" sz="1800" dirty="0">
                <a:latin typeface="+mn-lt"/>
              </a:rPr>
              <a:t>was the meaning to people of what happened</a:t>
            </a:r>
            <a:r>
              <a:rPr lang="en-US" altLang="ja-JP" sz="1800" dirty="0" smtClean="0">
                <a:latin typeface="+mn-lt"/>
              </a:rPr>
              <a:t>?”)</a:t>
            </a:r>
            <a:endParaRPr lang="en-US" altLang="ja-JP" sz="1800" dirty="0">
              <a:latin typeface="+mn-lt"/>
            </a:endParaRPr>
          </a:p>
          <a:p>
            <a:pPr indent="-255600"/>
            <a:r>
              <a:rPr lang="en-US" altLang="en-US" sz="1800" dirty="0">
                <a:latin typeface="+mn-lt"/>
              </a:rPr>
              <a:t>Process-oriented </a:t>
            </a:r>
            <a:r>
              <a:rPr lang="en-US" altLang="en-US" sz="1800" dirty="0" smtClean="0">
                <a:latin typeface="+mn-lt"/>
              </a:rPr>
              <a:t>(</a:t>
            </a:r>
            <a:r>
              <a:rPr lang="en-US" altLang="ja-JP" sz="1800" dirty="0" smtClean="0">
                <a:latin typeface="+mn-lt"/>
              </a:rPr>
              <a:t>“What </a:t>
            </a:r>
            <a:r>
              <a:rPr lang="en-US" altLang="ja-JP" sz="1800" dirty="0">
                <a:latin typeface="+mn-lt"/>
              </a:rPr>
              <a:t>happened over time</a:t>
            </a:r>
            <a:r>
              <a:rPr lang="en-US" altLang="ja-JP" sz="1800" dirty="0" smtClean="0">
                <a:latin typeface="+mn-lt"/>
              </a:rPr>
              <a:t>?”)</a:t>
            </a:r>
            <a:endParaRPr lang="en-US" sz="1800" dirty="0">
              <a:latin typeface="+mn-lt"/>
            </a:endParaRPr>
          </a:p>
        </p:txBody>
      </p:sp>
    </p:spTree>
    <p:extLst>
      <p:ext uri="{BB962C8B-B14F-4D97-AF65-F5344CB8AC3E}">
        <p14:creationId xmlns:p14="http://schemas.microsoft.com/office/powerpoint/2010/main" val="23368320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 </a:t>
            </a:r>
            <a:r>
              <a:rPr lang="en-US" altLang="en-US" sz="2000" b="0" kern="1200" dirty="0" smtClean="0">
                <a:latin typeface="Times New Roman" panose="02020603050405020304" pitchFamily="18" charset="0"/>
                <a:ea typeface="+mj-ea"/>
                <a:cs typeface="Times New Roman" panose="02020603050405020304" pitchFamily="18" charset="0"/>
              </a:rPr>
              <a:t>(3 of 11)</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The Central Phenomenon in Qualitative Research</a:t>
            </a:r>
          </a:p>
          <a:p>
            <a:pPr marL="255651" lvl="0" indent="-255651">
              <a:spcAft>
                <a:spcPct val="0"/>
              </a:spcAft>
              <a:buSzPts val="2400"/>
              <a:tabLst/>
            </a:pPr>
            <a:r>
              <a:rPr lang="en-US" sz="2400" kern="1200" dirty="0">
                <a:solidFill>
                  <a:srgbClr val="000000"/>
                </a:solidFill>
                <a:latin typeface="Arial (Body)"/>
                <a:ea typeface="+mn-ea"/>
                <a:cs typeface="+mn-cs"/>
              </a:rPr>
              <a:t>Concept or a process explored in qualitative </a:t>
            </a:r>
            <a:r>
              <a:rPr lang="en-US" sz="2400" kern="1200" dirty="0" smtClean="0">
                <a:solidFill>
                  <a:srgbClr val="000000"/>
                </a:solidFill>
                <a:latin typeface="Arial (Body)"/>
                <a:ea typeface="+mn-ea"/>
                <a:cs typeface="+mn-cs"/>
              </a:rPr>
              <a:t>research</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Focus on a single concept or </a:t>
            </a:r>
            <a:r>
              <a:rPr lang="en-US" sz="2400" kern="1200" dirty="0" smtClean="0">
                <a:solidFill>
                  <a:srgbClr val="000000"/>
                </a:solidFill>
                <a:latin typeface="Arial (Body)"/>
                <a:ea typeface="+mn-ea"/>
                <a:cs typeface="+mn-cs"/>
              </a:rPr>
              <a:t>process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Ethnic identity of Chinese American immigrants</a:t>
            </a:r>
          </a:p>
          <a:p>
            <a:pPr marL="741553" lvl="1" indent="-284353">
              <a:spcAft>
                <a:spcPct val="0"/>
              </a:spcAft>
              <a:buSzPts val="2400"/>
            </a:pPr>
            <a:r>
              <a:rPr lang="en-US" sz="2400" kern="1200" dirty="0">
                <a:solidFill>
                  <a:srgbClr val="000000"/>
                </a:solidFill>
                <a:latin typeface="Arial (Body)"/>
                <a:ea typeface="+mn-ea"/>
                <a:cs typeface="+mn-cs"/>
              </a:rPr>
              <a:t>The process of negotiation by a female superintendent with her </a:t>
            </a:r>
            <a:r>
              <a:rPr lang="en-US" sz="2400" kern="1200" dirty="0" smtClean="0">
                <a:solidFill>
                  <a:srgbClr val="000000"/>
                </a:solidFill>
                <a:latin typeface="Arial (Body)"/>
                <a:ea typeface="+mn-ea"/>
                <a:cs typeface="+mn-cs"/>
              </a:rPr>
              <a:t>principals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559426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ctr">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Figure 4.7 How Researchers Explain or Predict Variables Versus Exploring or Understanding a Central Phenomenon</a:t>
            </a:r>
            <a:endParaRPr lang="en-US" sz="2800" kern="1200" dirty="0">
              <a:latin typeface="Times New Roman" panose="02020603050405020304" pitchFamily="18" charset="0"/>
              <a:ea typeface="+mj-ea"/>
              <a:cs typeface="Times New Roman" panose="02020603050405020304" pitchFamily="18" charset="0"/>
            </a:endParaRPr>
          </a:p>
        </p:txBody>
      </p:sp>
      <p:pic>
        <p:nvPicPr>
          <p:cNvPr id="3" name="Picture 2" descr="The illustration is as follows. Quantitative, Explaining or predicting variables. X points to Y. The independent variable, X, influences a dependent variable, Y. Qualitative, Understanding or exploring a central phenomenon. A diagram shows a circle with Y written on it that has four smaller circles around it, connected by two way arrows to the main circle. In depth understanding of Y, external forces shape and are shaped by Y."/>
          <p:cNvPicPr>
            <a:picLocks noChangeAspect="1"/>
          </p:cNvPicPr>
          <p:nvPr/>
        </p:nvPicPr>
        <p:blipFill>
          <a:blip r:embed="rId2"/>
          <a:stretch>
            <a:fillRect/>
          </a:stretch>
        </p:blipFill>
        <p:spPr>
          <a:xfrm>
            <a:off x="656569" y="2123848"/>
            <a:ext cx="7830860" cy="3996640"/>
          </a:xfrm>
          <a:prstGeom prst="rect">
            <a:avLst/>
          </a:prstGeom>
        </p:spPr>
      </p:pic>
    </p:spTree>
    <p:extLst>
      <p:ext uri="{BB962C8B-B14F-4D97-AF65-F5344CB8AC3E}">
        <p14:creationId xmlns:p14="http://schemas.microsoft.com/office/powerpoint/2010/main" val="8838921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 </a:t>
            </a:r>
            <a:r>
              <a:rPr lang="en-US" altLang="en-US" sz="2000" b="0" kern="1200" dirty="0" smtClean="0">
                <a:latin typeface="Times New Roman" panose="02020603050405020304" pitchFamily="18" charset="0"/>
                <a:ea typeface="+mj-ea"/>
                <a:cs typeface="Times New Roman" panose="02020603050405020304" pitchFamily="18" charset="0"/>
              </a:rPr>
              <a:t>(4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Emerging Processes in Qualitative </a:t>
            </a:r>
            <a:r>
              <a:rPr lang="en-US" sz="2400" b="1" kern="1200" dirty="0" smtClean="0">
                <a:solidFill>
                  <a:srgbClr val="000000"/>
                </a:solidFill>
                <a:latin typeface="Arial (Body)"/>
                <a:ea typeface="+mn-ea"/>
                <a:cs typeface="+mn-cs"/>
              </a:rPr>
              <a:t>Research</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Qualitative research is an </a:t>
            </a:r>
            <a:r>
              <a:rPr lang="en-US" altLang="en-US" sz="2400" b="1" kern="1200" dirty="0">
                <a:solidFill>
                  <a:srgbClr val="000000"/>
                </a:solidFill>
                <a:latin typeface="Arial (Body)"/>
                <a:ea typeface="+mn-ea"/>
                <a:cs typeface="+mn-cs"/>
              </a:rPr>
              <a:t>emerging design</a:t>
            </a:r>
          </a:p>
          <a:p>
            <a:pPr marL="255651" lvl="0" indent="-255651">
              <a:spcAft>
                <a:spcPct val="0"/>
              </a:spcAft>
              <a:buSzPts val="2400"/>
              <a:tabLst/>
            </a:pPr>
            <a:r>
              <a:rPr lang="en-US" altLang="en-US" sz="2400" kern="1200" dirty="0">
                <a:solidFill>
                  <a:srgbClr val="000000"/>
                </a:solidFill>
                <a:latin typeface="Arial (Body)"/>
                <a:ea typeface="+mn-ea"/>
                <a:cs typeface="+mn-cs"/>
              </a:rPr>
              <a:t>Purpose statements and research questions may change</a:t>
            </a:r>
          </a:p>
          <a:p>
            <a:pPr marL="255651" lvl="0" indent="-255651">
              <a:spcAft>
                <a:spcPct val="0"/>
              </a:spcAft>
              <a:buSzPts val="2400"/>
              <a:tabLst/>
            </a:pPr>
            <a:r>
              <a:rPr lang="en-US" altLang="en-US" sz="2400" kern="1200" dirty="0">
                <a:solidFill>
                  <a:srgbClr val="000000"/>
                </a:solidFill>
                <a:latin typeface="Arial (Body)"/>
                <a:ea typeface="+mn-ea"/>
                <a:cs typeface="+mn-cs"/>
              </a:rPr>
              <a:t>Feedback and responses of participants inform changes</a:t>
            </a:r>
          </a:p>
        </p:txBody>
      </p:sp>
    </p:spTree>
    <p:extLst>
      <p:ext uri="{BB962C8B-B14F-4D97-AF65-F5344CB8AC3E}">
        <p14:creationId xmlns:p14="http://schemas.microsoft.com/office/powerpoint/2010/main" val="2511453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4.8 Emerging Questions in Qualitative Research</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229600" cy="521208"/>
          </a:xfrm>
        </p:spPr>
        <p:txBody>
          <a:bodyPr wrap="square" lIns="91425" tIns="91425" rIns="91425" bIns="91425">
            <a:noAutofit/>
          </a:bodyPr>
          <a:lstStyle/>
          <a:p>
            <a:pPr marL="0" lvl="0" indent="0">
              <a:spcBef>
                <a:spcPts val="0"/>
              </a:spcBef>
              <a:buSzPts val="2400"/>
              <a:buNone/>
            </a:pPr>
            <a:r>
              <a:rPr lang="en-US" sz="2400" kern="1200" dirty="0">
                <a:solidFill>
                  <a:srgbClr val="000000"/>
                </a:solidFill>
                <a:latin typeface="Arial (Body)"/>
                <a:ea typeface="+mn-ea"/>
                <a:cs typeface="+mn-cs"/>
              </a:rPr>
              <a:t>Example</a:t>
            </a:r>
          </a:p>
        </p:txBody>
      </p:sp>
      <p:pic>
        <p:nvPicPr>
          <p:cNvPr id="4" name="Picture 3" descr="The flowchart shows three parts. Start of project, initial data collection, and continued data collection. Start of the project points to Initial organizing questions. Example of it shows, what are high school students’ experiences with smoking tobacco? Initial organizing questions points to shaped questions, which comes under Initial data collection. Example, where do they smoke at or near the high school? Shaped questions points to further shaped questions, which come under continued data collection. Example of further shaped question shows, when they try to quit smoking where does this occur at or near the school?"/>
          <p:cNvPicPr>
            <a:picLocks noChangeAspect="1"/>
          </p:cNvPicPr>
          <p:nvPr/>
        </p:nvPicPr>
        <p:blipFill>
          <a:blip r:embed="rId2"/>
          <a:stretch>
            <a:fillRect/>
          </a:stretch>
        </p:blipFill>
        <p:spPr>
          <a:xfrm>
            <a:off x="456843" y="2509728"/>
            <a:ext cx="8230313" cy="3401863"/>
          </a:xfrm>
          <a:prstGeom prst="rect">
            <a:avLst/>
          </a:prstGeom>
        </p:spPr>
      </p:pic>
    </p:spTree>
    <p:extLst>
      <p:ext uri="{BB962C8B-B14F-4D97-AF65-F5344CB8AC3E}">
        <p14:creationId xmlns:p14="http://schemas.microsoft.com/office/powerpoint/2010/main" val="19770087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 </a:t>
            </a:r>
            <a:r>
              <a:rPr lang="en-US" altLang="en-US" sz="2000" b="0" kern="1200" dirty="0" smtClean="0">
                <a:latin typeface="Times New Roman" panose="02020603050405020304" pitchFamily="18" charset="0"/>
                <a:ea typeface="+mj-ea"/>
                <a:cs typeface="Times New Roman" panose="02020603050405020304" pitchFamily="18" charset="0"/>
              </a:rPr>
              <a:t>(5 of 11)</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Qualitative Purpose Statements</a:t>
            </a:r>
          </a:p>
          <a:p>
            <a:pPr marL="255651" lvl="0" indent="-255651">
              <a:spcAft>
                <a:spcPct val="0"/>
              </a:spcAft>
              <a:buSzPts val="2400"/>
              <a:tabLst/>
            </a:pPr>
            <a:r>
              <a:rPr lang="en-US" sz="2400" b="1" kern="1200" dirty="0">
                <a:solidFill>
                  <a:srgbClr val="000000"/>
                </a:solidFill>
                <a:latin typeface="Arial (Body)"/>
                <a:ea typeface="+mn-ea"/>
                <a:cs typeface="+mn-cs"/>
              </a:rPr>
              <a:t>Purpose statement in qualitative research</a:t>
            </a:r>
            <a:r>
              <a:rPr lang="en-US" sz="2400" kern="1200" dirty="0">
                <a:solidFill>
                  <a:srgbClr val="000000"/>
                </a:solidFill>
                <a:latin typeface="Arial (Body)"/>
                <a:ea typeface="+mn-ea"/>
                <a:cs typeface="+mn-cs"/>
              </a:rPr>
              <a:t>: indicates the intent to explore or understand the central phenomenon with specific individuals at a certain research site</a:t>
            </a:r>
          </a:p>
          <a:p>
            <a:pPr marL="255651" lvl="0" indent="-255651">
              <a:spcAft>
                <a:spcPct val="0"/>
              </a:spcAft>
              <a:buSzPts val="2400"/>
              <a:tabLst/>
            </a:pPr>
            <a:r>
              <a:rPr lang="en-US" sz="2400" kern="1200" dirty="0">
                <a:solidFill>
                  <a:srgbClr val="000000"/>
                </a:solidFill>
                <a:latin typeface="Arial (Body)"/>
                <a:ea typeface="+mn-ea"/>
                <a:cs typeface="+mn-cs"/>
              </a:rPr>
              <a:t>Sentence, at the end of the </a:t>
            </a:r>
            <a:r>
              <a:rPr lang="en-US" sz="2400" kern="1200" dirty="0" smtClean="0">
                <a:solidFill>
                  <a:srgbClr val="000000"/>
                </a:solidFill>
                <a:latin typeface="Arial (Body)"/>
                <a:ea typeface="+mn-ea"/>
                <a:cs typeface="+mn-cs"/>
              </a:rPr>
              <a:t>introduction</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4962888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a:t>
            </a:r>
            <a:r>
              <a:rPr lang="en-US" altLang="en-US" sz="3200" kern="120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(6 of 11)</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Writing Qualitative Purpose Statements: Sample </a:t>
            </a:r>
            <a:r>
              <a:rPr lang="en-US" sz="2400" b="1" kern="1200" dirty="0" smtClean="0">
                <a:solidFill>
                  <a:srgbClr val="000000"/>
                </a:solidFill>
                <a:latin typeface="Arial (Body)"/>
                <a:ea typeface="+mn-ea"/>
                <a:cs typeface="+mn-cs"/>
              </a:rPr>
              <a:t>Script</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Script:</a:t>
            </a:r>
          </a:p>
          <a:p>
            <a:pPr marL="741553" lvl="1" indent="-284353">
              <a:spcAft>
                <a:spcPct val="0"/>
              </a:spcAft>
              <a:buSzPts val="2400"/>
            </a:pPr>
            <a:r>
              <a:rPr lang="en-US" sz="2400" kern="1200" dirty="0">
                <a:solidFill>
                  <a:srgbClr val="000000"/>
                </a:solidFill>
                <a:latin typeface="Arial (Body)"/>
                <a:ea typeface="+mn-ea"/>
                <a:cs typeface="+mn-cs"/>
              </a:rPr>
              <a:t>The purpose of this qualitative study will be to (explore/discover/understand/ describe) (the central phenomenon) for (participants) at (research </a:t>
            </a:r>
            <a:r>
              <a:rPr lang="en-US" sz="2400" kern="1200" dirty="0" smtClean="0">
                <a:solidFill>
                  <a:srgbClr val="000000"/>
                </a:solidFill>
                <a:latin typeface="Arial (Body)"/>
                <a:ea typeface="+mn-ea"/>
                <a:cs typeface="+mn-cs"/>
              </a:rPr>
              <a:t>site).</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The purpose of this qualitative study is to describe classroom learning using the Internet for five high school students participating in a sign language </a:t>
            </a:r>
            <a:r>
              <a:rPr lang="en-US" sz="2400" kern="1200" dirty="0" smtClean="0">
                <a:solidFill>
                  <a:srgbClr val="000000"/>
                </a:solidFill>
                <a:latin typeface="Arial (Body)"/>
                <a:ea typeface="+mn-ea"/>
                <a:cs typeface="+mn-cs"/>
              </a:rPr>
              <a:t>class.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1116531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a:t>
            </a:r>
            <a:r>
              <a:rPr lang="en-US" altLang="en-US" sz="3200" kern="120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(7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buSzPts val="2400"/>
              <a:buNone/>
              <a:tabLst/>
            </a:pPr>
            <a:r>
              <a:rPr lang="en-US" sz="2400" b="1" kern="1200" dirty="0" smtClean="0">
                <a:solidFill>
                  <a:srgbClr val="000000"/>
                </a:solidFill>
                <a:latin typeface="Arial (Body)"/>
                <a:ea typeface="+mn-ea"/>
                <a:cs typeface="+mn-cs"/>
              </a:rPr>
              <a:t>Writing Qualitative Research Questions: Guidelines</a:t>
            </a:r>
          </a:p>
          <a:p>
            <a:pPr marL="255651" lvl="0" indent="-255651">
              <a:spcAft>
                <a:spcPct val="0"/>
              </a:spcAft>
              <a:buSzPts val="2400"/>
              <a:tabLst/>
            </a:pPr>
            <a:r>
              <a:rPr lang="en-US" sz="2400" b="1" kern="1200" dirty="0" smtClean="0">
                <a:solidFill>
                  <a:srgbClr val="000000"/>
                </a:solidFill>
                <a:latin typeface="Arial (Body)"/>
                <a:ea typeface="+mn-ea"/>
                <a:cs typeface="+mn-cs"/>
              </a:rPr>
              <a:t>Qualitative research questions</a:t>
            </a:r>
            <a:r>
              <a:rPr lang="en-US" sz="2400" kern="1200" dirty="0" smtClean="0">
                <a:solidFill>
                  <a:srgbClr val="000000"/>
                </a:solidFill>
                <a:latin typeface="Arial (Body)"/>
                <a:ea typeface="+mn-ea"/>
                <a:cs typeface="+mn-cs"/>
              </a:rPr>
              <a:t>: open-ended, general questions that the researcher would like answered</a:t>
            </a:r>
          </a:p>
          <a:p>
            <a:pPr marL="255651" lvl="0" indent="-255651">
              <a:spcAft>
                <a:spcPct val="0"/>
              </a:spcAft>
              <a:buSzPts val="2400"/>
              <a:tabLst/>
            </a:pPr>
            <a:r>
              <a:rPr lang="en-US" sz="2400" kern="1200" dirty="0" smtClean="0">
                <a:solidFill>
                  <a:srgbClr val="000000"/>
                </a:solidFill>
                <a:latin typeface="Arial (Body)"/>
                <a:ea typeface="+mn-ea"/>
                <a:cs typeface="+mn-cs"/>
              </a:rPr>
              <a:t>Guidelines</a:t>
            </a:r>
          </a:p>
          <a:p>
            <a:pPr marL="741553" lvl="1" indent="-284353">
              <a:spcAft>
                <a:spcPct val="0"/>
              </a:spcAft>
              <a:buSzPts val="2400"/>
            </a:pPr>
            <a:r>
              <a:rPr lang="en-US" sz="2400" kern="1200" dirty="0" smtClean="0">
                <a:solidFill>
                  <a:srgbClr val="000000"/>
                </a:solidFill>
                <a:latin typeface="Arial (Body)"/>
                <a:ea typeface="+mn-ea"/>
                <a:cs typeface="+mn-cs"/>
              </a:rPr>
              <a:t>Change and emerge based on participants’ views and your understanding</a:t>
            </a:r>
          </a:p>
          <a:p>
            <a:pPr marL="741553" lvl="1" indent="-284353">
              <a:spcAft>
                <a:spcPct val="0"/>
              </a:spcAft>
              <a:buSzPts val="2400"/>
            </a:pPr>
            <a:r>
              <a:rPr lang="en-US" sz="2400" kern="1200" dirty="0" smtClean="0">
                <a:solidFill>
                  <a:srgbClr val="000000"/>
                </a:solidFill>
                <a:latin typeface="Arial (Body)"/>
                <a:ea typeface="+mn-ea"/>
                <a:cs typeface="+mn-cs"/>
              </a:rPr>
              <a:t>Only a few general questions</a:t>
            </a:r>
          </a:p>
          <a:p>
            <a:pPr marL="741553" lvl="1" indent="-284353">
              <a:spcAft>
                <a:spcPct val="0"/>
              </a:spcAft>
              <a:buSzPts val="2400"/>
            </a:pPr>
            <a:r>
              <a:rPr lang="en-US" sz="2400" kern="1200" dirty="0" smtClean="0">
                <a:solidFill>
                  <a:srgbClr val="000000"/>
                </a:solidFill>
                <a:latin typeface="Arial (Body)"/>
                <a:ea typeface="+mn-ea"/>
                <a:cs typeface="+mn-cs"/>
              </a:rPr>
              <a:t>Neutral, exploratory language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87112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solidFill>
                  <a:srgbClr val="007FA3"/>
                </a:solidFill>
                <a:latin typeface="Times New Roman" panose="02020603050405020304" pitchFamily="18" charset="0"/>
                <a:ea typeface="+mj-ea"/>
                <a:cs typeface="Times New Roman" panose="02020603050405020304" pitchFamily="18" charset="0"/>
              </a:rPr>
              <a:t>What Are Purpose Statements, Research Questions, Hypotheses, and Objectives </a:t>
            </a:r>
            <a:r>
              <a:rPr lang="en-US" altLang="en-US" sz="2000" b="0" kern="1200" dirty="0" smtClean="0">
                <a:solidFill>
                  <a:srgbClr val="007FA3"/>
                </a:solidFill>
                <a:latin typeface="Times New Roman" panose="02020603050405020304" pitchFamily="18" charset="0"/>
                <a:ea typeface="+mj-ea"/>
                <a:cs typeface="Times New Roman" panose="02020603050405020304" pitchFamily="18" charset="0"/>
              </a:rPr>
              <a:t>(2 of 4)</a:t>
            </a:r>
            <a:endParaRPr lang="en-US" altLang="en-US" sz="2000" b="0"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p:txBody>
          <a:bodyPr wrap="square" lIns="91425" tIns="91425" rIns="91425" bIns="91425">
            <a:noAutofit/>
          </a:bodyPr>
          <a:lstStyle/>
          <a:p>
            <a:pPr marL="255651" lvl="0" indent="-255651">
              <a:buSzPts val="2400"/>
              <a:buNone/>
            </a:pPr>
            <a:r>
              <a:rPr lang="en-US" sz="2400" kern="1200" dirty="0">
                <a:solidFill>
                  <a:srgbClr val="000000"/>
                </a:solidFill>
                <a:latin typeface="Arial (Body)"/>
                <a:ea typeface="+mn-ea"/>
                <a:cs typeface="+mn-cs"/>
              </a:rPr>
              <a:t>Research Questions</a:t>
            </a:r>
          </a:p>
          <a:p>
            <a:pPr marL="255651" lvl="0" indent="-255651">
              <a:spcAft>
                <a:spcPct val="0"/>
              </a:spcAft>
              <a:buSzPts val="2400"/>
            </a:pPr>
            <a:r>
              <a:rPr lang="en-US" sz="2400" kern="1200" dirty="0">
                <a:solidFill>
                  <a:srgbClr val="000000"/>
                </a:solidFill>
                <a:latin typeface="Arial (Body)"/>
                <a:ea typeface="+mn-ea"/>
                <a:cs typeface="+mn-cs"/>
              </a:rPr>
              <a:t>Narrow the purpose statement to specific questions to answer</a:t>
            </a:r>
          </a:p>
          <a:p>
            <a:pPr marL="255651" lvl="0" indent="-255651">
              <a:spcAft>
                <a:spcPct val="0"/>
              </a:spcAft>
              <a:buSzPts val="2400"/>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Do parent–teacher Internet communications affect student performance in the classroom?</a:t>
            </a:r>
          </a:p>
          <a:p>
            <a:pPr marL="741553" lvl="1" indent="-284353">
              <a:spcAft>
                <a:spcPct val="0"/>
              </a:spcAft>
              <a:buSzPts val="2400"/>
            </a:pPr>
            <a:r>
              <a:rPr lang="en-US" sz="2400" kern="1200" dirty="0">
                <a:solidFill>
                  <a:srgbClr val="000000"/>
                </a:solidFill>
                <a:latin typeface="Arial (Body)"/>
                <a:ea typeface="+mn-ea"/>
                <a:cs typeface="+mn-cs"/>
              </a:rPr>
              <a:t>What types of Internet experiences do parents have with teachers about the performance of the parents’ </a:t>
            </a:r>
            <a:r>
              <a:rPr lang="en-US" sz="2400" kern="1200" dirty="0" smtClean="0">
                <a:solidFill>
                  <a:srgbClr val="000000"/>
                </a:solidFill>
                <a:latin typeface="Arial (Body)"/>
                <a:ea typeface="+mn-ea"/>
                <a:cs typeface="+mn-cs"/>
              </a:rPr>
              <a:t>children?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8561473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 </a:t>
            </a:r>
            <a:r>
              <a:rPr lang="en-US" altLang="en-US" sz="2000" b="0" kern="1200" dirty="0" smtClean="0">
                <a:latin typeface="Times New Roman" panose="02020603050405020304" pitchFamily="18" charset="0"/>
                <a:ea typeface="+mj-ea"/>
                <a:cs typeface="Times New Roman" panose="02020603050405020304" pitchFamily="18" charset="0"/>
              </a:rPr>
              <a:t>(8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Qualitative Research Questions: The Central </a:t>
            </a:r>
            <a:r>
              <a:rPr lang="en-US" sz="2400" b="1" kern="1200" dirty="0" smtClean="0">
                <a:solidFill>
                  <a:srgbClr val="000000"/>
                </a:solidFill>
                <a:latin typeface="Arial (Body)"/>
                <a:ea typeface="+mn-ea"/>
                <a:cs typeface="+mn-cs"/>
              </a:rPr>
              <a:t>Question</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b="1" kern="1200" dirty="0">
                <a:solidFill>
                  <a:srgbClr val="000000"/>
                </a:solidFill>
                <a:latin typeface="Arial (Body)"/>
                <a:ea typeface="+mn-ea"/>
                <a:cs typeface="+mn-cs"/>
              </a:rPr>
              <a:t>Central question</a:t>
            </a:r>
            <a:r>
              <a:rPr lang="en-US" altLang="en-US" sz="2400" kern="1200" dirty="0">
                <a:solidFill>
                  <a:srgbClr val="000000"/>
                </a:solidFill>
                <a:latin typeface="Arial (Body)"/>
                <a:ea typeface="+mn-ea"/>
                <a:cs typeface="+mn-cs"/>
              </a:rPr>
              <a:t>: The overarching question you explore in the research study</a:t>
            </a:r>
          </a:p>
          <a:p>
            <a:pPr marL="255651" lvl="0" indent="-255651">
              <a:spcAft>
                <a:spcPct val="0"/>
              </a:spcAft>
              <a:buSzPts val="2400"/>
              <a:tabLst/>
            </a:pPr>
            <a:r>
              <a:rPr lang="en-US" altLang="en-US" sz="2400" kern="1200" dirty="0">
                <a:solidFill>
                  <a:srgbClr val="000000"/>
                </a:solidFill>
                <a:latin typeface="Arial (Body)"/>
                <a:ea typeface="+mn-ea"/>
                <a:cs typeface="+mn-cs"/>
              </a:rPr>
              <a:t>Begin with how or what</a:t>
            </a:r>
          </a:p>
          <a:p>
            <a:pPr marL="255651" lvl="0" indent="-255651">
              <a:spcAft>
                <a:spcPct val="0"/>
              </a:spcAft>
              <a:buSzPts val="2400"/>
              <a:tabLst/>
            </a:pPr>
            <a:r>
              <a:rPr lang="en-US" altLang="en-US" sz="2400" kern="1200" dirty="0">
                <a:solidFill>
                  <a:srgbClr val="000000"/>
                </a:solidFill>
                <a:latin typeface="Arial (Body)"/>
                <a:ea typeface="+mn-ea"/>
                <a:cs typeface="+mn-cs"/>
              </a:rPr>
              <a:t>Specify central phenomenon to explore</a:t>
            </a:r>
          </a:p>
          <a:p>
            <a:pPr marL="255651" lvl="0" indent="-255651">
              <a:spcAft>
                <a:spcPct val="0"/>
              </a:spcAft>
              <a:buSzPts val="2400"/>
              <a:tabLst/>
            </a:pPr>
            <a:r>
              <a:rPr lang="en-US" altLang="en-US" sz="2400" kern="1200" dirty="0">
                <a:solidFill>
                  <a:srgbClr val="000000"/>
                </a:solidFill>
                <a:latin typeface="Arial (Body)"/>
                <a:ea typeface="+mn-ea"/>
                <a:cs typeface="+mn-cs"/>
              </a:rPr>
              <a:t>Identify participants</a:t>
            </a:r>
          </a:p>
          <a:p>
            <a:pPr marL="255651" lvl="0" indent="-255651">
              <a:spcAft>
                <a:spcPct val="0"/>
              </a:spcAft>
              <a:buSzPts val="2400"/>
              <a:tabLst/>
            </a:pPr>
            <a:r>
              <a:rPr lang="en-US" altLang="en-US" sz="2400" kern="1200" dirty="0">
                <a:solidFill>
                  <a:srgbClr val="000000"/>
                </a:solidFill>
                <a:latin typeface="Arial (Body)"/>
                <a:ea typeface="+mn-ea"/>
                <a:cs typeface="+mn-cs"/>
              </a:rPr>
              <a:t>Mention research site</a:t>
            </a:r>
          </a:p>
        </p:txBody>
      </p:sp>
    </p:spTree>
    <p:extLst>
      <p:ext uri="{BB962C8B-B14F-4D97-AF65-F5344CB8AC3E}">
        <p14:creationId xmlns:p14="http://schemas.microsoft.com/office/powerpoint/2010/main" val="2419483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 </a:t>
            </a:r>
            <a:r>
              <a:rPr lang="en-US" altLang="en-US" sz="2000" b="0" kern="1200" dirty="0" smtClean="0">
                <a:latin typeface="Times New Roman" panose="02020603050405020304" pitchFamily="18" charset="0"/>
                <a:ea typeface="+mj-ea"/>
                <a:cs typeface="Times New Roman" panose="02020603050405020304" pitchFamily="18" charset="0"/>
              </a:rPr>
              <a:t>(9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39592"/>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Qualitative Research Questions: A Sample </a:t>
            </a:r>
            <a:r>
              <a:rPr lang="en-US" sz="2400" b="1" kern="1200" dirty="0" smtClean="0">
                <a:solidFill>
                  <a:srgbClr val="000000"/>
                </a:solidFill>
                <a:latin typeface="Arial (Body)"/>
                <a:ea typeface="+mn-ea"/>
                <a:cs typeface="+mn-cs"/>
              </a:rPr>
              <a:t>Script</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Script:</a:t>
            </a:r>
          </a:p>
          <a:p>
            <a:pPr marL="741553" lvl="1" indent="-284353">
              <a:spcAft>
                <a:spcPct val="0"/>
              </a:spcAft>
              <a:buSzPts val="2400"/>
            </a:pPr>
            <a:r>
              <a:rPr lang="en-US" sz="2400" kern="1200" dirty="0">
                <a:solidFill>
                  <a:srgbClr val="000000"/>
                </a:solidFill>
                <a:latin typeface="Arial (Body)"/>
                <a:ea typeface="+mn-ea"/>
                <a:cs typeface="+mn-cs"/>
              </a:rPr>
              <a:t>What is (the central phenomenon) for (participants) at (research site)?</a:t>
            </a:r>
          </a:p>
          <a:p>
            <a:pPr marL="255651" lvl="0" indent="-255651">
              <a:spcAft>
                <a:spcPct val="0"/>
              </a:spcAft>
              <a:buSzPts val="2400"/>
              <a:tabLst/>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What is creativity for five students at Roosevelt High </a:t>
            </a:r>
            <a:r>
              <a:rPr lang="en-US" sz="2400" kern="1200" dirty="0" smtClean="0">
                <a:solidFill>
                  <a:srgbClr val="000000"/>
                </a:solidFill>
                <a:latin typeface="Arial (Body)"/>
                <a:ea typeface="+mn-ea"/>
                <a:cs typeface="+mn-cs"/>
              </a:rPr>
              <a:t>School?</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In this example, identify the </a:t>
            </a:r>
            <a:r>
              <a:rPr lang="en-US" sz="2400" kern="1200" dirty="0" smtClean="0">
                <a:solidFill>
                  <a:srgbClr val="000000"/>
                </a:solidFill>
                <a:latin typeface="Arial (Body)"/>
                <a:ea typeface="+mn-ea"/>
                <a:cs typeface="+mn-cs"/>
              </a:rPr>
              <a:t>components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4895580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Table 4.3 Problems Typically Found in Central Questions in Qualitative Research</a:t>
            </a:r>
            <a:endParaRPr lang="en-US" sz="3200" kern="1200" dirty="0">
              <a:latin typeface="Times New Roman" panose="02020603050405020304" pitchFamily="18" charset="0"/>
              <a:ea typeface="+mj-ea"/>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3989185"/>
              </p:ext>
            </p:extLst>
          </p:nvPr>
        </p:nvGraphicFramePr>
        <p:xfrm>
          <a:off x="457200" y="1600200"/>
          <a:ext cx="8229600" cy="3915410"/>
        </p:xfrm>
        <a:graphic>
          <a:graphicData uri="http://schemas.openxmlformats.org/drawingml/2006/table">
            <a:tbl>
              <a:tblPr firstRow="1">
                <a:tableStyleId>{5940675A-B579-460E-94D1-54222C63F5DA}</a:tableStyleId>
              </a:tblPr>
              <a:tblGrid>
                <a:gridCol w="2770632">
                  <a:extLst>
                    <a:ext uri="{9D8B030D-6E8A-4147-A177-3AD203B41FA5}">
                      <a16:colId xmlns:a16="http://schemas.microsoft.com/office/drawing/2014/main" val="3544579799"/>
                    </a:ext>
                  </a:extLst>
                </a:gridCol>
                <a:gridCol w="2715768">
                  <a:extLst>
                    <a:ext uri="{9D8B030D-6E8A-4147-A177-3AD203B41FA5}">
                      <a16:colId xmlns:a16="http://schemas.microsoft.com/office/drawing/2014/main" val="1972138246"/>
                    </a:ext>
                  </a:extLst>
                </a:gridCol>
                <a:gridCol w="2743200">
                  <a:extLst>
                    <a:ext uri="{9D8B030D-6E8A-4147-A177-3AD203B41FA5}">
                      <a16:colId xmlns:a16="http://schemas.microsoft.com/office/drawing/2014/main" val="2554066621"/>
                    </a:ext>
                  </a:extLst>
                </a:gridCol>
              </a:tblGrid>
              <a:tr h="461832">
                <a:tc>
                  <a:txBody>
                    <a:bodyPr/>
                    <a:lstStyle/>
                    <a:p>
                      <a:pPr marL="0" marR="0">
                        <a:lnSpc>
                          <a:spcPct val="100000"/>
                        </a:lnSpc>
                        <a:spcBef>
                          <a:spcPts val="0"/>
                        </a:spcBef>
                        <a:spcAft>
                          <a:spcPts val="960"/>
                        </a:spcAft>
                        <a:tabLst>
                          <a:tab pos="2582545" algn="l"/>
                        </a:tabLst>
                      </a:pPr>
                      <a:r>
                        <a:rPr lang="en-US" sz="1600" b="1" dirty="0">
                          <a:effectLst/>
                        </a:rPr>
                        <a:t>Problems</a:t>
                      </a:r>
                      <a:endParaRPr lang="en-US" sz="1600" b="1" dirty="0">
                        <a:solidFill>
                          <a:srgbClr val="000000"/>
                        </a:solidFill>
                        <a:effectLst/>
                        <a:latin typeface="+mn-lt"/>
                        <a:ea typeface="Arial" charset="0"/>
                        <a:cs typeface="Arial" charset="0"/>
                      </a:endParaRPr>
                    </a:p>
                  </a:txBody>
                  <a:tcPr marL="68580" marR="68580" marT="101600" marB="57150" anchor="b"/>
                </a:tc>
                <a:tc>
                  <a:txBody>
                    <a:bodyPr/>
                    <a:lstStyle/>
                    <a:p>
                      <a:pPr marL="0" marR="0">
                        <a:lnSpc>
                          <a:spcPct val="100000"/>
                        </a:lnSpc>
                        <a:spcBef>
                          <a:spcPts val="0"/>
                        </a:spcBef>
                        <a:spcAft>
                          <a:spcPts val="960"/>
                        </a:spcAft>
                        <a:tabLst>
                          <a:tab pos="2582545" algn="l"/>
                        </a:tabLst>
                      </a:pPr>
                      <a:r>
                        <a:rPr lang="en-US" sz="1600" b="1" dirty="0">
                          <a:effectLst/>
                        </a:rPr>
                        <a:t>Poor Example of a Central Question</a:t>
                      </a:r>
                      <a:endParaRPr lang="en-US" sz="1600" b="1" dirty="0">
                        <a:solidFill>
                          <a:srgbClr val="000000"/>
                        </a:solidFill>
                        <a:effectLst/>
                        <a:latin typeface="+mn-lt"/>
                        <a:ea typeface="Arial" charset="0"/>
                        <a:cs typeface="Arial" charset="0"/>
                      </a:endParaRPr>
                    </a:p>
                  </a:txBody>
                  <a:tcPr marL="68580" marR="68580" marT="101600" marB="57150" anchor="b"/>
                </a:tc>
                <a:tc>
                  <a:txBody>
                    <a:bodyPr/>
                    <a:lstStyle/>
                    <a:p>
                      <a:pPr marL="0" marR="0">
                        <a:lnSpc>
                          <a:spcPct val="100000"/>
                        </a:lnSpc>
                        <a:spcBef>
                          <a:spcPts val="0"/>
                        </a:spcBef>
                        <a:spcAft>
                          <a:spcPts val="960"/>
                        </a:spcAft>
                        <a:tabLst>
                          <a:tab pos="2582545" algn="l"/>
                        </a:tabLst>
                      </a:pPr>
                      <a:r>
                        <a:rPr lang="en-US" sz="1600" b="1" dirty="0">
                          <a:effectLst/>
                        </a:rPr>
                        <a:t>Better Example of a Central Question</a:t>
                      </a:r>
                      <a:endParaRPr lang="en-US" sz="1600" b="1" dirty="0">
                        <a:solidFill>
                          <a:srgbClr val="000000"/>
                        </a:solidFill>
                        <a:effectLst/>
                        <a:latin typeface="+mn-lt"/>
                        <a:ea typeface="Arial" charset="0"/>
                        <a:cs typeface="Arial" charset="0"/>
                      </a:endParaRPr>
                    </a:p>
                  </a:txBody>
                  <a:tcPr marL="68580" marR="68580" marT="101600" marB="57150" anchor="b"/>
                </a:tc>
                <a:extLst>
                  <a:ext uri="{0D108BD9-81ED-4DB2-BD59-A6C34878D82A}">
                    <a16:rowId xmlns:a16="http://schemas.microsoft.com/office/drawing/2014/main" val="3380846782"/>
                  </a:ext>
                </a:extLst>
              </a:tr>
              <a:tr h="970096">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Too general</a:t>
                      </a:r>
                      <a:endParaRPr lang="en-US" sz="16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What is going on here?</a:t>
                      </a:r>
                      <a:endParaRPr lang="en-US" sz="16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What is the process being used by the general education committee at the liberal arts school</a:t>
                      </a:r>
                      <a:r>
                        <a:rPr lang="en-US" sz="1600" dirty="0" smtClean="0">
                          <a:effectLst/>
                        </a:rPr>
                        <a:t>?</a:t>
                      </a:r>
                      <a:endParaRPr lang="en-US" sz="1600" dirty="0" smtClean="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3659622954"/>
                  </a:ext>
                </a:extLst>
              </a:tr>
              <a:tr h="791002">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Too focused</a:t>
                      </a:r>
                      <a:endParaRPr lang="en-US" sz="16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How did the committee make a curriculum decision about a course on the environment?</a:t>
                      </a:r>
                      <a:endParaRPr lang="en-US" sz="16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What is the process of the curriculum committee in making decisions about courses</a:t>
                      </a:r>
                      <a:r>
                        <a:rPr lang="en-US" sz="1600" dirty="0" smtClean="0">
                          <a:effectLst/>
                        </a:rPr>
                        <a:t>?</a:t>
                      </a:r>
                      <a:endParaRPr lang="en-US" sz="1600" dirty="0" smtClean="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2144151753"/>
                  </a:ext>
                </a:extLst>
              </a:tr>
              <a:tr h="970096">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Too laden with assumptions</a:t>
                      </a:r>
                      <a:endParaRPr lang="en-US" sz="16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a:effectLst/>
                        </a:rPr>
                        <a:t>How did the curriculum committee address its alienation from the college administration?</a:t>
                      </a:r>
                      <a:endParaRPr lang="en-US" sz="160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What was the role of the college administration in the curriculum committee’s deliberations</a:t>
                      </a:r>
                      <a:r>
                        <a:rPr lang="en-US" sz="1600" dirty="0" smtClean="0">
                          <a:effectLst/>
                        </a:rPr>
                        <a:t>?</a:t>
                      </a:r>
                      <a:endParaRPr lang="en-US" sz="1600" dirty="0" smtClean="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1974855079"/>
                  </a:ext>
                </a:extLst>
              </a:tr>
            </a:tbl>
          </a:graphicData>
        </a:graphic>
      </p:graphicFrame>
    </p:spTree>
    <p:extLst>
      <p:ext uri="{BB962C8B-B14F-4D97-AF65-F5344CB8AC3E}">
        <p14:creationId xmlns:p14="http://schemas.microsoft.com/office/powerpoint/2010/main" val="37861910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 </a:t>
            </a:r>
            <a:r>
              <a:rPr lang="en-US" altLang="en-US" sz="2000" b="0" kern="1200" dirty="0" smtClean="0">
                <a:latin typeface="Times New Roman" panose="02020603050405020304" pitchFamily="18" charset="0"/>
                <a:ea typeface="+mj-ea"/>
                <a:cs typeface="Times New Roman" panose="02020603050405020304" pitchFamily="18" charset="0"/>
              </a:rPr>
              <a:t>(10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Writing Qualitative Research Questions: </a:t>
            </a:r>
            <a:r>
              <a:rPr lang="en-US" sz="2400" b="1" kern="1200" dirty="0" smtClean="0">
                <a:solidFill>
                  <a:srgbClr val="000000"/>
                </a:solidFill>
                <a:latin typeface="Arial (Body)"/>
                <a:ea typeface="+mn-ea"/>
                <a:cs typeface="+mn-cs"/>
              </a:rPr>
              <a:t>Subquestions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b="1" kern="1200" dirty="0">
                <a:solidFill>
                  <a:srgbClr val="000000"/>
                </a:solidFill>
                <a:latin typeface="Arial (Body)"/>
                <a:ea typeface="+mn-ea"/>
                <a:cs typeface="+mn-cs"/>
              </a:rPr>
              <a:t>Subquestions</a:t>
            </a:r>
            <a:r>
              <a:rPr lang="en-US" altLang="en-US" sz="2400" kern="1200" dirty="0">
                <a:solidFill>
                  <a:srgbClr val="000000"/>
                </a:solidFill>
                <a:latin typeface="Arial (Body)"/>
                <a:ea typeface="+mn-ea"/>
                <a:cs typeface="+mn-cs"/>
              </a:rPr>
              <a:t>: Divides the central question into smaller, specific questions</a:t>
            </a:r>
          </a:p>
          <a:p>
            <a:pPr marL="741553" lvl="1" indent="-284353">
              <a:spcAft>
                <a:spcPct val="0"/>
              </a:spcAft>
              <a:buSzPts val="2400"/>
            </a:pPr>
            <a:r>
              <a:rPr lang="en-US" altLang="en-US" sz="2400" kern="1200" dirty="0">
                <a:solidFill>
                  <a:srgbClr val="000000"/>
                </a:solidFill>
                <a:latin typeface="Arial (Body)"/>
                <a:ea typeface="+mn-ea"/>
                <a:cs typeface="+mn-cs"/>
              </a:rPr>
              <a:t>Issue </a:t>
            </a:r>
            <a:r>
              <a:rPr lang="en-US" altLang="en-US" sz="2400" kern="1200" dirty="0" smtClean="0">
                <a:solidFill>
                  <a:srgbClr val="000000"/>
                </a:solidFill>
                <a:latin typeface="Arial (Body)"/>
                <a:ea typeface="+mn-ea"/>
                <a:cs typeface="+mn-cs"/>
              </a:rPr>
              <a:t>subquestions: Narrow </a:t>
            </a:r>
            <a:r>
              <a:rPr lang="en-US" altLang="en-US" sz="2400" kern="1200" dirty="0">
                <a:solidFill>
                  <a:srgbClr val="000000"/>
                </a:solidFill>
                <a:latin typeface="Arial (Body)"/>
                <a:ea typeface="+mn-ea"/>
                <a:cs typeface="+mn-cs"/>
              </a:rPr>
              <a:t>the focus of the central question into specific issues.</a:t>
            </a:r>
          </a:p>
          <a:p>
            <a:pPr marL="741553" lvl="1" indent="-284353">
              <a:spcAft>
                <a:spcPct val="0"/>
              </a:spcAft>
              <a:buSzPts val="2400"/>
            </a:pPr>
            <a:r>
              <a:rPr lang="en-US" altLang="en-US" sz="2400" kern="1200" dirty="0">
                <a:solidFill>
                  <a:srgbClr val="000000"/>
                </a:solidFill>
                <a:latin typeface="Arial (Body)"/>
                <a:ea typeface="+mn-ea"/>
                <a:cs typeface="+mn-cs"/>
              </a:rPr>
              <a:t>Procedural </a:t>
            </a:r>
            <a:r>
              <a:rPr lang="en-US" altLang="en-US" sz="2400" kern="1200" dirty="0" smtClean="0">
                <a:solidFill>
                  <a:srgbClr val="000000"/>
                </a:solidFill>
                <a:latin typeface="Arial (Body)"/>
                <a:ea typeface="+mn-ea"/>
                <a:cs typeface="+mn-cs"/>
              </a:rPr>
              <a:t>subquestions: Indicate </a:t>
            </a:r>
            <a:r>
              <a:rPr lang="en-US" altLang="en-US" sz="2400" kern="1200" dirty="0">
                <a:solidFill>
                  <a:srgbClr val="000000"/>
                </a:solidFill>
                <a:latin typeface="Arial (Body)"/>
                <a:ea typeface="+mn-ea"/>
                <a:cs typeface="+mn-cs"/>
              </a:rPr>
              <a:t>the steps to be used in analyzing the data in a qualitative study.</a:t>
            </a:r>
          </a:p>
        </p:txBody>
      </p:sp>
    </p:spTree>
    <p:extLst>
      <p:ext uri="{BB962C8B-B14F-4D97-AF65-F5344CB8AC3E}">
        <p14:creationId xmlns:p14="http://schemas.microsoft.com/office/powerpoint/2010/main" val="30251090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Table 4.4 Types of Subquestions in Qualitative Research</a:t>
            </a:r>
            <a:endParaRPr lang="en-US" sz="3200" kern="1200" dirty="0">
              <a:latin typeface="Times New Roman" panose="02020603050405020304" pitchFamily="18" charset="0"/>
              <a:ea typeface="+mj-ea"/>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58320826"/>
              </p:ext>
            </p:extLst>
          </p:nvPr>
        </p:nvGraphicFramePr>
        <p:xfrm>
          <a:off x="457197" y="1563371"/>
          <a:ext cx="8229603" cy="4380228"/>
        </p:xfrm>
        <a:graphic>
          <a:graphicData uri="http://schemas.openxmlformats.org/drawingml/2006/table">
            <a:tbl>
              <a:tblPr firstRow="1">
                <a:tableStyleId>{5940675A-B579-460E-94D1-54222C63F5DA}</a:tableStyleId>
              </a:tblPr>
              <a:tblGrid>
                <a:gridCol w="1143000">
                  <a:extLst>
                    <a:ext uri="{9D8B030D-6E8A-4147-A177-3AD203B41FA5}">
                      <a16:colId xmlns:a16="http://schemas.microsoft.com/office/drawing/2014/main" val="962432324"/>
                    </a:ext>
                  </a:extLst>
                </a:gridCol>
                <a:gridCol w="3581400">
                  <a:extLst>
                    <a:ext uri="{9D8B030D-6E8A-4147-A177-3AD203B41FA5}">
                      <a16:colId xmlns:a16="http://schemas.microsoft.com/office/drawing/2014/main" val="389124653"/>
                    </a:ext>
                  </a:extLst>
                </a:gridCol>
                <a:gridCol w="3505203">
                  <a:extLst>
                    <a:ext uri="{9D8B030D-6E8A-4147-A177-3AD203B41FA5}">
                      <a16:colId xmlns:a16="http://schemas.microsoft.com/office/drawing/2014/main" val="98921391"/>
                    </a:ext>
                  </a:extLst>
                </a:gridCol>
              </a:tblGrid>
              <a:tr h="437058">
                <a:tc>
                  <a:txBody>
                    <a:bodyPr/>
                    <a:lstStyle/>
                    <a:p>
                      <a:pPr marL="0" marR="0">
                        <a:lnSpc>
                          <a:spcPct val="100000"/>
                        </a:lnSpc>
                        <a:spcBef>
                          <a:spcPts val="0"/>
                        </a:spcBef>
                        <a:spcAft>
                          <a:spcPts val="960"/>
                        </a:spcAft>
                        <a:tabLst>
                          <a:tab pos="2582545" algn="l"/>
                        </a:tabLst>
                      </a:pPr>
                      <a:r>
                        <a:rPr lang="en-US" sz="1600" b="1" dirty="0">
                          <a:solidFill>
                            <a:schemeClr val="bg1"/>
                          </a:solidFill>
                          <a:effectLst/>
                        </a:rPr>
                        <a:t> </a:t>
                      </a:r>
                      <a:r>
                        <a:rPr lang="en-US" sz="1600" b="1" dirty="0" smtClean="0">
                          <a:solidFill>
                            <a:schemeClr val="bg1"/>
                          </a:solidFill>
                          <a:effectLst/>
                        </a:rPr>
                        <a:t>Blank</a:t>
                      </a:r>
                      <a:endParaRPr lang="en-US" sz="1600" b="1" dirty="0">
                        <a:solidFill>
                          <a:schemeClr val="bg1"/>
                        </a:solidFill>
                        <a:effectLst/>
                        <a:latin typeface="+mn-lt"/>
                        <a:ea typeface="Arial" charset="0"/>
                        <a:cs typeface="Arial" charset="0"/>
                      </a:endParaRPr>
                    </a:p>
                  </a:txBody>
                  <a:tcPr marL="68580" marR="68580" marT="101600" marB="57150"/>
                </a:tc>
                <a:tc>
                  <a:txBody>
                    <a:bodyPr/>
                    <a:lstStyle/>
                    <a:p>
                      <a:pPr marL="0" marR="0">
                        <a:lnSpc>
                          <a:spcPct val="100000"/>
                        </a:lnSpc>
                        <a:spcBef>
                          <a:spcPts val="0"/>
                        </a:spcBef>
                        <a:spcAft>
                          <a:spcPts val="960"/>
                        </a:spcAft>
                        <a:tabLst>
                          <a:tab pos="2582545" algn="l"/>
                        </a:tabLst>
                      </a:pPr>
                      <a:r>
                        <a:rPr lang="en-US" sz="1600" b="1" dirty="0">
                          <a:effectLst/>
                        </a:rPr>
                        <a:t>Issue Subquestions</a:t>
                      </a:r>
                      <a:endParaRPr lang="en-US" sz="1600" b="1" dirty="0">
                        <a:solidFill>
                          <a:srgbClr val="000000"/>
                        </a:solidFill>
                        <a:effectLst/>
                        <a:latin typeface="+mn-lt"/>
                        <a:ea typeface="Arial" charset="0"/>
                        <a:cs typeface="Arial" charset="0"/>
                      </a:endParaRPr>
                    </a:p>
                  </a:txBody>
                  <a:tcPr marL="68580" marR="68580" marT="101600" marB="57150"/>
                </a:tc>
                <a:tc>
                  <a:txBody>
                    <a:bodyPr/>
                    <a:lstStyle/>
                    <a:p>
                      <a:pPr marL="0" marR="0">
                        <a:lnSpc>
                          <a:spcPct val="100000"/>
                        </a:lnSpc>
                        <a:spcBef>
                          <a:spcPts val="0"/>
                        </a:spcBef>
                        <a:spcAft>
                          <a:spcPts val="960"/>
                        </a:spcAft>
                        <a:tabLst>
                          <a:tab pos="2582545" algn="l"/>
                        </a:tabLst>
                      </a:pPr>
                      <a:r>
                        <a:rPr lang="en-US" sz="1600" b="1" dirty="0">
                          <a:effectLst/>
                        </a:rPr>
                        <a:t>Procedural Subquestions </a:t>
                      </a:r>
                      <a:endParaRPr lang="en-US" sz="1600" b="1" dirty="0">
                        <a:solidFill>
                          <a:srgbClr val="000000"/>
                        </a:solidFill>
                        <a:effectLst/>
                        <a:latin typeface="+mn-lt"/>
                        <a:ea typeface="Arial" charset="0"/>
                        <a:cs typeface="Arial" charset="0"/>
                      </a:endParaRPr>
                    </a:p>
                  </a:txBody>
                  <a:tcPr marL="68580" marR="68580" marT="101600" marB="57150"/>
                </a:tc>
                <a:extLst>
                  <a:ext uri="{0D108BD9-81ED-4DB2-BD59-A6C34878D82A}">
                    <a16:rowId xmlns:a16="http://schemas.microsoft.com/office/drawing/2014/main" val="3331516247"/>
                  </a:ext>
                </a:extLst>
              </a:tr>
              <a:tr h="918235">
                <a:tc>
                  <a:txBody>
                    <a:bodyPr/>
                    <a:lstStyle/>
                    <a:p>
                      <a:pPr marL="0" marR="0">
                        <a:lnSpc>
                          <a:spcPct val="100000"/>
                        </a:lnSpc>
                        <a:spcBef>
                          <a:spcPts val="0"/>
                        </a:spcBef>
                        <a:spcAft>
                          <a:spcPts val="960"/>
                        </a:spcAft>
                        <a:tabLst>
                          <a:tab pos="990600" algn="l"/>
                          <a:tab pos="2324100" algn="l"/>
                          <a:tab pos="3543300" algn="l"/>
                          <a:tab pos="4787265" algn="l"/>
                        </a:tabLst>
                      </a:pPr>
                      <a:r>
                        <a:rPr lang="en-US" sz="1600" b="1" dirty="0">
                          <a:effectLst/>
                        </a:rPr>
                        <a:t>Intent</a:t>
                      </a:r>
                      <a:endParaRPr lang="en-US" sz="1600" b="1"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To subdivide the central question into detailed questions</a:t>
                      </a:r>
                      <a:endParaRPr lang="en-US" sz="16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960"/>
                        </a:spcAft>
                        <a:tabLst>
                          <a:tab pos="990600" algn="l"/>
                          <a:tab pos="2324100" algn="l"/>
                          <a:tab pos="3543300" algn="l"/>
                          <a:tab pos="4787265" algn="l"/>
                        </a:tabLst>
                      </a:pPr>
                      <a:r>
                        <a:rPr lang="en-US" sz="1600" dirty="0">
                          <a:effectLst/>
                        </a:rPr>
                        <a:t>To subdivide the central question into steps for data collection during the study</a:t>
                      </a:r>
                      <a:endParaRPr lang="en-US" sz="1600" dirty="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925277507"/>
                  </a:ext>
                </a:extLst>
              </a:tr>
              <a:tr h="3024935">
                <a:tc>
                  <a:txBody>
                    <a:bodyPr/>
                    <a:lstStyle/>
                    <a:p>
                      <a:pPr marL="0" marR="0">
                        <a:lnSpc>
                          <a:spcPct val="100000"/>
                        </a:lnSpc>
                        <a:spcBef>
                          <a:spcPts val="0"/>
                        </a:spcBef>
                        <a:spcAft>
                          <a:spcPts val="960"/>
                        </a:spcAft>
                        <a:tabLst>
                          <a:tab pos="990600" algn="l"/>
                          <a:tab pos="2324100" algn="l"/>
                          <a:tab pos="3543300" algn="l"/>
                          <a:tab pos="4787265" algn="l"/>
                        </a:tabLst>
                      </a:pPr>
                      <a:r>
                        <a:rPr lang="en-US" sz="1600" b="1" dirty="0" smtClean="0">
                          <a:effectLst/>
                        </a:rPr>
                        <a:t>Example</a:t>
                      </a:r>
                      <a:endParaRPr lang="en-US" sz="1600" b="1" dirty="0">
                        <a:effectLst/>
                      </a:endParaRPr>
                    </a:p>
                  </a:txBody>
                  <a:tcPr marL="76200" marR="76200" marT="69850" marB="44450"/>
                </a:tc>
                <a:tc>
                  <a:txBody>
                    <a:bodyPr/>
                    <a:lstStyle/>
                    <a:p>
                      <a:pPr marL="0" marR="0">
                        <a:lnSpc>
                          <a:spcPct val="100000"/>
                        </a:lnSpc>
                        <a:spcBef>
                          <a:spcPts val="0"/>
                        </a:spcBef>
                        <a:spcAft>
                          <a:spcPts val="200"/>
                        </a:spcAft>
                        <a:tabLst>
                          <a:tab pos="990600" algn="l"/>
                          <a:tab pos="2324100" algn="l"/>
                          <a:tab pos="3543300" algn="l"/>
                          <a:tab pos="4787265" algn="l"/>
                        </a:tabLst>
                      </a:pPr>
                      <a:r>
                        <a:rPr lang="en-US" sz="1600" b="1" dirty="0">
                          <a:effectLst/>
                        </a:rPr>
                        <a:t>Central question:</a:t>
                      </a:r>
                    </a:p>
                    <a:p>
                      <a:pPr marL="0" marR="0">
                        <a:lnSpc>
                          <a:spcPct val="100000"/>
                        </a:lnSpc>
                        <a:spcBef>
                          <a:spcPts val="200"/>
                        </a:spcBef>
                        <a:spcAft>
                          <a:spcPts val="0"/>
                        </a:spcAft>
                        <a:tabLst>
                          <a:tab pos="990600" algn="l"/>
                          <a:tab pos="2324100" algn="l"/>
                          <a:tab pos="3543300" algn="l"/>
                          <a:tab pos="4787265" algn="l"/>
                        </a:tabLst>
                      </a:pPr>
                      <a:r>
                        <a:rPr lang="en-US" sz="1600" dirty="0">
                          <a:effectLst/>
                        </a:rPr>
                        <a:t>What does it mean to be a professional teacher?</a:t>
                      </a:r>
                    </a:p>
                    <a:p>
                      <a:pPr marL="0" marR="0">
                        <a:lnSpc>
                          <a:spcPct val="150000"/>
                        </a:lnSpc>
                        <a:spcBef>
                          <a:spcPts val="0"/>
                        </a:spcBef>
                        <a:spcAft>
                          <a:spcPts val="200"/>
                        </a:spcAft>
                        <a:tabLst>
                          <a:tab pos="990600" algn="l"/>
                          <a:tab pos="2324100" algn="l"/>
                          <a:tab pos="3543300" algn="l"/>
                          <a:tab pos="4787265" algn="l"/>
                        </a:tabLst>
                      </a:pPr>
                      <a:r>
                        <a:rPr lang="en-US" sz="1600" b="1" dirty="0">
                          <a:effectLst/>
                        </a:rPr>
                        <a:t>Issue subquestions:</a:t>
                      </a:r>
                    </a:p>
                    <a:p>
                      <a:pPr marL="0" marR="0">
                        <a:lnSpc>
                          <a:spcPct val="100000"/>
                        </a:lnSpc>
                        <a:spcBef>
                          <a:spcPts val="600"/>
                        </a:spcBef>
                        <a:spcAft>
                          <a:spcPts val="0"/>
                        </a:spcAft>
                        <a:tabLst>
                          <a:tab pos="990600" algn="l"/>
                          <a:tab pos="2324100" algn="l"/>
                          <a:tab pos="3543300" algn="l"/>
                          <a:tab pos="4787265" algn="l"/>
                        </a:tabLst>
                      </a:pPr>
                      <a:r>
                        <a:rPr lang="en-US" sz="1600" dirty="0">
                          <a:effectLst/>
                        </a:rPr>
                        <a:t>What do professional teachers do?</a:t>
                      </a:r>
                    </a:p>
                    <a:p>
                      <a:pPr marL="0" marR="0">
                        <a:lnSpc>
                          <a:spcPct val="100000"/>
                        </a:lnSpc>
                        <a:spcBef>
                          <a:spcPts val="600"/>
                        </a:spcBef>
                        <a:spcAft>
                          <a:spcPts val="0"/>
                        </a:spcAft>
                        <a:tabLst>
                          <a:tab pos="990600" algn="l"/>
                          <a:tab pos="2324100" algn="l"/>
                          <a:tab pos="3543300" algn="l"/>
                          <a:tab pos="4787265" algn="l"/>
                        </a:tabLst>
                      </a:pPr>
                      <a:r>
                        <a:rPr lang="en-US" sz="1600" dirty="0">
                          <a:effectLst/>
                        </a:rPr>
                        <a:t>What is difficult/easy about being a professional educator?</a:t>
                      </a:r>
                    </a:p>
                    <a:p>
                      <a:pPr marL="0" marR="0">
                        <a:lnSpc>
                          <a:spcPct val="100000"/>
                        </a:lnSpc>
                        <a:spcBef>
                          <a:spcPts val="600"/>
                        </a:spcBef>
                        <a:spcAft>
                          <a:spcPts val="0"/>
                        </a:spcAft>
                        <a:tabLst>
                          <a:tab pos="990600" algn="l"/>
                          <a:tab pos="2324100" algn="l"/>
                          <a:tab pos="3543300" algn="l"/>
                          <a:tab pos="4787265" algn="l"/>
                        </a:tabLst>
                      </a:pPr>
                      <a:r>
                        <a:rPr lang="en-US" sz="1600" dirty="0">
                          <a:effectLst/>
                        </a:rPr>
                        <a:t>When did the teacher first become aware of being a professional?</a:t>
                      </a:r>
                      <a:endParaRPr lang="en-US" sz="1600" dirty="0">
                        <a:solidFill>
                          <a:srgbClr val="000000"/>
                        </a:solidFill>
                        <a:effectLst/>
                        <a:latin typeface="+mn-lt"/>
                        <a:ea typeface="Arial" charset="0"/>
                        <a:cs typeface="Arial" charset="0"/>
                      </a:endParaRPr>
                    </a:p>
                  </a:txBody>
                  <a:tcPr marL="76200" marR="76200" marT="69850" marB="44450"/>
                </a:tc>
                <a:tc>
                  <a:txBody>
                    <a:bodyPr/>
                    <a:lstStyle/>
                    <a:p>
                      <a:pPr marL="0" marR="0">
                        <a:lnSpc>
                          <a:spcPct val="100000"/>
                        </a:lnSpc>
                        <a:spcBef>
                          <a:spcPts val="0"/>
                        </a:spcBef>
                        <a:spcAft>
                          <a:spcPts val="0"/>
                        </a:spcAft>
                        <a:tabLst>
                          <a:tab pos="990600" algn="l"/>
                          <a:tab pos="2324100" algn="l"/>
                          <a:tab pos="3543300" algn="l"/>
                          <a:tab pos="4787265" algn="l"/>
                        </a:tabLst>
                      </a:pPr>
                      <a:r>
                        <a:rPr lang="en-US" sz="1600" b="1" dirty="0">
                          <a:effectLst/>
                        </a:rPr>
                        <a:t>Central question:</a:t>
                      </a:r>
                    </a:p>
                    <a:p>
                      <a:pPr marL="0" marR="0">
                        <a:lnSpc>
                          <a:spcPct val="100000"/>
                        </a:lnSpc>
                        <a:spcBef>
                          <a:spcPts val="200"/>
                        </a:spcBef>
                        <a:spcAft>
                          <a:spcPts val="0"/>
                        </a:spcAft>
                        <a:tabLst>
                          <a:tab pos="990600" algn="l"/>
                          <a:tab pos="2324100" algn="l"/>
                          <a:tab pos="3543300" algn="l"/>
                          <a:tab pos="4787265" algn="l"/>
                        </a:tabLst>
                      </a:pPr>
                      <a:r>
                        <a:rPr lang="en-US" sz="1600" dirty="0">
                          <a:effectLst/>
                        </a:rPr>
                        <a:t>What is the change process in the revision of a general education curriculum on a college campus?</a:t>
                      </a:r>
                    </a:p>
                    <a:p>
                      <a:pPr marL="0" marR="0">
                        <a:lnSpc>
                          <a:spcPct val="150000"/>
                        </a:lnSpc>
                        <a:spcBef>
                          <a:spcPts val="0"/>
                        </a:spcBef>
                        <a:spcAft>
                          <a:spcPts val="200"/>
                        </a:spcAft>
                        <a:tabLst>
                          <a:tab pos="990600" algn="l"/>
                          <a:tab pos="2324100" algn="l"/>
                          <a:tab pos="3543300" algn="l"/>
                          <a:tab pos="4787265" algn="l"/>
                        </a:tabLst>
                      </a:pPr>
                      <a:r>
                        <a:rPr lang="en-US" sz="1600" b="1" dirty="0">
                          <a:effectLst/>
                        </a:rPr>
                        <a:t>Procedural subquestions:</a:t>
                      </a:r>
                    </a:p>
                    <a:p>
                      <a:pPr marL="0" marR="0">
                        <a:lnSpc>
                          <a:spcPct val="100000"/>
                        </a:lnSpc>
                        <a:spcBef>
                          <a:spcPts val="600"/>
                        </a:spcBef>
                        <a:spcAft>
                          <a:spcPts val="0"/>
                        </a:spcAft>
                        <a:tabLst>
                          <a:tab pos="990600" algn="l"/>
                          <a:tab pos="2324100" algn="l"/>
                          <a:tab pos="3543300" algn="l"/>
                          <a:tab pos="4787265" algn="l"/>
                        </a:tabLst>
                      </a:pPr>
                      <a:r>
                        <a:rPr lang="en-US" sz="1600" dirty="0">
                          <a:effectLst/>
                        </a:rPr>
                        <a:t>How did the process unfold?</a:t>
                      </a:r>
                    </a:p>
                    <a:p>
                      <a:pPr marL="0" marR="0">
                        <a:lnSpc>
                          <a:spcPct val="100000"/>
                        </a:lnSpc>
                        <a:spcBef>
                          <a:spcPts val="600"/>
                        </a:spcBef>
                        <a:spcAft>
                          <a:spcPts val="0"/>
                        </a:spcAft>
                        <a:tabLst>
                          <a:tab pos="990600" algn="l"/>
                          <a:tab pos="2324100" algn="l"/>
                          <a:tab pos="3543300" algn="l"/>
                          <a:tab pos="4787265" algn="l"/>
                        </a:tabLst>
                      </a:pPr>
                      <a:r>
                        <a:rPr lang="en-US" sz="1600" dirty="0">
                          <a:effectLst/>
                        </a:rPr>
                        <a:t>Who were the people involved?</a:t>
                      </a:r>
                    </a:p>
                    <a:p>
                      <a:pPr marL="0" marR="0">
                        <a:lnSpc>
                          <a:spcPct val="100000"/>
                        </a:lnSpc>
                        <a:spcBef>
                          <a:spcPts val="600"/>
                        </a:spcBef>
                        <a:spcAft>
                          <a:spcPts val="0"/>
                        </a:spcAft>
                        <a:tabLst>
                          <a:tab pos="990600" algn="l"/>
                          <a:tab pos="2324100" algn="l"/>
                          <a:tab pos="3543300" algn="l"/>
                          <a:tab pos="4787265" algn="l"/>
                        </a:tabLst>
                      </a:pPr>
                      <a:r>
                        <a:rPr lang="en-US" sz="1600" dirty="0">
                          <a:effectLst/>
                        </a:rPr>
                        <a:t>What events occurred?</a:t>
                      </a:r>
                    </a:p>
                    <a:p>
                      <a:pPr marL="0" marR="0">
                        <a:lnSpc>
                          <a:spcPct val="100000"/>
                        </a:lnSpc>
                        <a:spcBef>
                          <a:spcPts val="600"/>
                        </a:spcBef>
                        <a:spcAft>
                          <a:spcPts val="0"/>
                        </a:spcAft>
                        <a:tabLst>
                          <a:tab pos="990600" algn="l"/>
                          <a:tab pos="2324100" algn="l"/>
                          <a:tab pos="3543300" algn="l"/>
                          <a:tab pos="4787265" algn="l"/>
                        </a:tabLst>
                      </a:pPr>
                      <a:r>
                        <a:rPr lang="en-US" sz="1600" dirty="0">
                          <a:effectLst/>
                        </a:rPr>
                        <a:t>What was the outcome?</a:t>
                      </a:r>
                      <a:endParaRPr lang="en-US" sz="1600" dirty="0">
                        <a:solidFill>
                          <a:srgbClr val="000000"/>
                        </a:solidFill>
                        <a:effectLst/>
                        <a:latin typeface="+mn-lt"/>
                        <a:ea typeface="Arial" charset="0"/>
                        <a:cs typeface="Arial" charset="0"/>
                      </a:endParaRPr>
                    </a:p>
                  </a:txBody>
                  <a:tcPr marL="76200" marR="76200" marT="69850" marB="44450"/>
                </a:tc>
                <a:extLst>
                  <a:ext uri="{0D108BD9-81ED-4DB2-BD59-A6C34878D82A}">
                    <a16:rowId xmlns:a16="http://schemas.microsoft.com/office/drawing/2014/main" val="2653689900"/>
                  </a:ext>
                </a:extLst>
              </a:tr>
            </a:tbl>
          </a:graphicData>
        </a:graphic>
      </p:graphicFrame>
    </p:spTree>
    <p:extLst>
      <p:ext uri="{BB962C8B-B14F-4D97-AF65-F5344CB8AC3E}">
        <p14:creationId xmlns:p14="http://schemas.microsoft.com/office/powerpoint/2010/main" val="30240907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Design Qualitative Purpose Statements and Research Questions? </a:t>
            </a:r>
            <a:r>
              <a:rPr lang="en-US" altLang="en-US" sz="2000" b="0" kern="1200" dirty="0" smtClean="0">
                <a:latin typeface="Times New Roman" panose="02020603050405020304" pitchFamily="18" charset="0"/>
                <a:ea typeface="+mj-ea"/>
                <a:cs typeface="Times New Roman" panose="02020603050405020304" pitchFamily="18" charset="0"/>
              </a:rPr>
              <a:t>(11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Writing Qualitative Research Questions: Distinguishing Qualitative Research Questions from Data Collection </a:t>
            </a:r>
            <a:r>
              <a:rPr lang="en-US" sz="2400" b="1" kern="1200" dirty="0" smtClean="0">
                <a:solidFill>
                  <a:srgbClr val="000000"/>
                </a:solidFill>
                <a:latin typeface="Arial (Body)"/>
                <a:ea typeface="+mn-ea"/>
                <a:cs typeface="+mn-cs"/>
              </a:rPr>
              <a:t>Questions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Interview questions are based on issues subquestions.</a:t>
            </a:r>
          </a:p>
          <a:p>
            <a:pPr marL="255651" lvl="0" indent="-255651">
              <a:spcAft>
                <a:spcPct val="0"/>
              </a:spcAft>
              <a:buSzPts val="2400"/>
              <a:tabLst/>
            </a:pPr>
            <a:r>
              <a:rPr lang="en-US" altLang="en-US" sz="2400" kern="1200" dirty="0">
                <a:solidFill>
                  <a:srgbClr val="000000"/>
                </a:solidFill>
                <a:latin typeface="Arial (Body)"/>
                <a:ea typeface="+mn-ea"/>
                <a:cs typeface="+mn-cs"/>
              </a:rPr>
              <a:t>Also, ask other questions, like and opening about the participants.</a:t>
            </a:r>
          </a:p>
          <a:p>
            <a:pPr marL="255651" lvl="0" indent="-255651">
              <a:spcAft>
                <a:spcPct val="0"/>
              </a:spcAft>
              <a:buSzPts val="2400"/>
              <a:tabLst/>
            </a:pPr>
            <a:r>
              <a:rPr lang="en-US" altLang="en-US" sz="2400" kern="1200" dirty="0">
                <a:solidFill>
                  <a:srgbClr val="000000"/>
                </a:solidFill>
                <a:latin typeface="Arial (Body)"/>
                <a:ea typeface="+mn-ea"/>
                <a:cs typeface="+mn-cs"/>
              </a:rPr>
              <a:t>Might close with question about others to interview.</a:t>
            </a:r>
          </a:p>
        </p:txBody>
      </p:sp>
    </p:spTree>
    <p:extLst>
      <p:ext uri="{BB962C8B-B14F-4D97-AF65-F5344CB8AC3E}">
        <p14:creationId xmlns:p14="http://schemas.microsoft.com/office/powerpoint/2010/main" val="106718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Reexamining the Parent Involvement and Mothers’ Trust in Principals Studies </a:t>
            </a:r>
            <a:r>
              <a:rPr 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Quantitative parent involvement study has a purpose statement and guiding research questions (Deslandes &amp; Bertrand, 2005)</a:t>
            </a:r>
          </a:p>
          <a:p>
            <a:pPr marL="741553" lvl="1" indent="-284353">
              <a:spcAft>
                <a:spcPct val="0"/>
              </a:spcAft>
              <a:buSzPts val="2400"/>
            </a:pPr>
            <a:r>
              <a:rPr lang="en-US" sz="2400" kern="1200" dirty="0">
                <a:solidFill>
                  <a:srgbClr val="000000"/>
                </a:solidFill>
                <a:latin typeface="Arial (Body)"/>
                <a:ea typeface="+mn-ea"/>
                <a:cs typeface="+mn-cs"/>
              </a:rPr>
              <a:t>To examine how the four psychological constructs influence parent involvement decisions across the three secondary grade levels, we posed the following research question: What are the relative contributions of parents’ role construction, self-efficacy, perceptions of teacher invitations, and perceptions of adolescent invitations to predict parent involvement at home and at school in Grades 7, 8, and 9? (p. </a:t>
            </a:r>
            <a:r>
              <a:rPr lang="en-US" sz="2400" kern="1200" dirty="0" smtClean="0">
                <a:solidFill>
                  <a:srgbClr val="000000"/>
                </a:solidFill>
                <a:latin typeface="Arial (Body)"/>
                <a:ea typeface="+mn-ea"/>
                <a:cs typeface="+mn-cs"/>
              </a:rPr>
              <a:t>166)</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05166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Reexamining the Parent Involvement and Mothers’ Trust in Principals Studies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Qualitative mothers’ trust in principals study has purpose statement and research questions (Shelden, Angell, Stoner, &amp; Roseland, </a:t>
            </a:r>
            <a:r>
              <a:rPr lang="en-US" sz="2400" kern="1200" dirty="0" smtClean="0">
                <a:solidFill>
                  <a:srgbClr val="000000"/>
                </a:solidFill>
                <a:latin typeface="Arial (Body)"/>
                <a:ea typeface="+mn-ea"/>
                <a:cs typeface="+mn-cs"/>
              </a:rPr>
              <a:t>2010)</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What are the perspectives of mothers of children with disabilities on trust in school principals? (p. </a:t>
            </a:r>
            <a:r>
              <a:rPr lang="en-US" sz="2400" kern="1200" dirty="0" smtClean="0">
                <a:solidFill>
                  <a:srgbClr val="000000"/>
                </a:solidFill>
                <a:latin typeface="Arial (Body)"/>
                <a:ea typeface="+mn-ea"/>
                <a:cs typeface="+mn-cs"/>
              </a:rPr>
              <a:t>161)</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We employed a qualitative research methodology to gain insight into the nature of trust of mothers of children with disabilities in school principals. (p. </a:t>
            </a:r>
            <a:r>
              <a:rPr lang="en-US" sz="2400" kern="1200" dirty="0" smtClean="0">
                <a:solidFill>
                  <a:srgbClr val="000000"/>
                </a:solidFill>
                <a:latin typeface="Arial (Body)"/>
                <a:ea typeface="+mn-ea"/>
                <a:cs typeface="+mn-cs"/>
              </a:rPr>
              <a:t>161)</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26730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Copyright</a:t>
            </a:r>
            <a:endParaRPr lang="en-US" altLang="en-US" sz="2000" b="0" kern="1200" dirty="0">
              <a:latin typeface="Times New Roman" panose="02020603050405020304" pitchFamily="18" charset="0"/>
              <a:ea typeface="+mj-ea"/>
              <a:cs typeface="Times New Roman" panose="02020603050405020304" pitchFamily="18" charset="0"/>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574281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solidFill>
                  <a:srgbClr val="007FA3"/>
                </a:solidFill>
                <a:latin typeface="Times New Roman" panose="02020603050405020304" pitchFamily="18" charset="0"/>
                <a:ea typeface="+mj-ea"/>
                <a:cs typeface="Times New Roman" panose="02020603050405020304" pitchFamily="18" charset="0"/>
              </a:rPr>
              <a:t>What Are Purpose Statements, Research Questions, Hypotheses, and Objectives </a:t>
            </a:r>
            <a:r>
              <a:rPr lang="en-US" altLang="en-US" sz="2000" b="0" kern="1200" dirty="0" smtClean="0">
                <a:solidFill>
                  <a:srgbClr val="007FA3"/>
                </a:solidFill>
                <a:latin typeface="Times New Roman" panose="02020603050405020304" pitchFamily="18" charset="0"/>
                <a:ea typeface="+mj-ea"/>
                <a:cs typeface="Times New Roman" panose="02020603050405020304" pitchFamily="18" charset="0"/>
              </a:rPr>
              <a:t>(3 of 4)</a:t>
            </a:r>
            <a:endParaRPr lang="en-US" altLang="en-US" sz="2000" b="0"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p:txBody>
          <a:bodyPr wrap="square" lIns="91425" tIns="91425" rIns="91425" bIns="91425">
            <a:noAutofit/>
          </a:bodyPr>
          <a:lstStyle/>
          <a:p>
            <a:pPr marL="255651" lvl="0" indent="-255651">
              <a:buSzPts val="2400"/>
              <a:buNone/>
            </a:pPr>
            <a:r>
              <a:rPr lang="en-US" sz="2400" kern="1200" dirty="0">
                <a:solidFill>
                  <a:srgbClr val="000000"/>
                </a:solidFill>
                <a:latin typeface="Arial (Body)"/>
                <a:ea typeface="+mn-ea"/>
                <a:cs typeface="+mn-cs"/>
              </a:rPr>
              <a:t>Hypotheses</a:t>
            </a:r>
          </a:p>
          <a:p>
            <a:pPr marL="255651" lvl="0" indent="-255651">
              <a:spcAft>
                <a:spcPct val="0"/>
              </a:spcAft>
              <a:buSzPts val="2400"/>
            </a:pPr>
            <a:r>
              <a:rPr lang="en-US" sz="2400" kern="1200" dirty="0">
                <a:solidFill>
                  <a:srgbClr val="000000"/>
                </a:solidFill>
                <a:latin typeface="Arial (Body)"/>
                <a:ea typeface="+mn-ea"/>
                <a:cs typeface="+mn-cs"/>
              </a:rPr>
              <a:t>Prediction or a conjecture about the outcome of a relationship among attributes or characteristics</a:t>
            </a:r>
          </a:p>
          <a:p>
            <a:pPr marL="255651" lvl="0" indent="-255651">
              <a:spcAft>
                <a:spcPct val="0"/>
              </a:spcAft>
              <a:buSzPts val="2400"/>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Students in high schools in the school district in which parents and teachers communicate through the Internet will have higher grades than students whose parents and teachers do not communicate through the </a:t>
            </a:r>
            <a:r>
              <a:rPr lang="en-US" sz="2400" kern="1200" dirty="0" smtClean="0">
                <a:solidFill>
                  <a:srgbClr val="000000"/>
                </a:solidFill>
                <a:latin typeface="Arial (Body)"/>
                <a:ea typeface="+mn-ea"/>
                <a:cs typeface="+mn-cs"/>
              </a:rPr>
              <a:t>Internet.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78783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solidFill>
                  <a:srgbClr val="007FA3"/>
                </a:solidFill>
                <a:latin typeface="Times New Roman" panose="02020603050405020304" pitchFamily="18" charset="0"/>
                <a:ea typeface="+mj-ea"/>
                <a:cs typeface="Times New Roman" panose="02020603050405020304" pitchFamily="18" charset="0"/>
              </a:rPr>
              <a:t>What Are Purpose Statements, Research Questions, Hypotheses, and Objectives </a:t>
            </a:r>
            <a:r>
              <a:rPr lang="en-US" altLang="en-US" sz="2000" b="0" kern="1200" dirty="0" smtClean="0">
                <a:solidFill>
                  <a:srgbClr val="007FA3"/>
                </a:solidFill>
                <a:latin typeface="Times New Roman" panose="02020603050405020304" pitchFamily="18" charset="0"/>
                <a:ea typeface="+mj-ea"/>
                <a:cs typeface="Times New Roman" panose="02020603050405020304" pitchFamily="18" charset="0"/>
              </a:rPr>
              <a:t>(4 of 4)</a:t>
            </a:r>
            <a:endParaRPr lang="en-US" altLang="en-US" sz="2000" b="0"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p:txBody>
          <a:bodyPr wrap="square" lIns="91425" tIns="91425" rIns="91425" bIns="91425">
            <a:noAutofit/>
          </a:bodyPr>
          <a:lstStyle/>
          <a:p>
            <a:pPr marL="255651" lvl="0" indent="-255651">
              <a:buSzPts val="2400"/>
              <a:buNone/>
            </a:pPr>
            <a:r>
              <a:rPr lang="en-US" sz="2400" kern="1200" dirty="0">
                <a:solidFill>
                  <a:srgbClr val="000000"/>
                </a:solidFill>
                <a:latin typeface="Arial (Body)"/>
                <a:ea typeface="+mn-ea"/>
                <a:cs typeface="+mn-cs"/>
              </a:rPr>
              <a:t>Research Objectives</a:t>
            </a:r>
          </a:p>
          <a:p>
            <a:pPr marL="255651" lvl="0" indent="-255651">
              <a:spcAft>
                <a:spcPct val="0"/>
              </a:spcAft>
              <a:buSzPts val="2400"/>
            </a:pPr>
            <a:r>
              <a:rPr lang="en-US" sz="2400" kern="1200" dirty="0">
                <a:solidFill>
                  <a:srgbClr val="000000"/>
                </a:solidFill>
                <a:latin typeface="Arial (Body)"/>
                <a:ea typeface="+mn-ea"/>
                <a:cs typeface="+mn-cs"/>
              </a:rPr>
              <a:t>Statement of intent that specifies goals to achieve in a </a:t>
            </a:r>
            <a:r>
              <a:rPr 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a:p>
            <a:pPr marL="255651" lvl="0" indent="-255651">
              <a:spcAft>
                <a:spcPct val="0"/>
              </a:spcAft>
              <a:buSzPts val="2400"/>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To describe the frequency of Internet communication between parents and teachers regarding the parents’ children in high school social studies classes</a:t>
            </a:r>
          </a:p>
        </p:txBody>
      </p:sp>
    </p:spTree>
    <p:extLst>
      <p:ext uri="{BB962C8B-B14F-4D97-AF65-F5344CB8AC3E}">
        <p14:creationId xmlns:p14="http://schemas.microsoft.com/office/powerpoint/2010/main" val="341955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Why Are These Statements and Questions Important?</a:t>
            </a:r>
            <a:endParaRPr lang="en-US" alt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Represent major signposts</a:t>
            </a:r>
          </a:p>
          <a:p>
            <a:pPr marL="255651" lvl="0" indent="-255651">
              <a:spcAft>
                <a:spcPct val="0"/>
              </a:spcAft>
              <a:buSzPts val="2400"/>
              <a:tabLst/>
            </a:pPr>
            <a:r>
              <a:rPr lang="en-US" altLang="en-US" sz="2400" kern="1200" dirty="0">
                <a:solidFill>
                  <a:srgbClr val="000000"/>
                </a:solidFill>
                <a:latin typeface="Arial (Body)"/>
                <a:ea typeface="+mn-ea"/>
                <a:cs typeface="+mn-cs"/>
              </a:rPr>
              <a:t>Help identify appropriate methods</a:t>
            </a:r>
          </a:p>
          <a:p>
            <a:pPr marL="255651" lvl="0" indent="-255651">
              <a:spcAft>
                <a:spcPct val="0"/>
              </a:spcAft>
              <a:buSzPts val="2400"/>
              <a:tabLst/>
            </a:pPr>
            <a:r>
              <a:rPr lang="en-US" altLang="en-US" sz="2400" kern="1200" dirty="0">
                <a:solidFill>
                  <a:srgbClr val="000000"/>
                </a:solidFill>
                <a:latin typeface="Arial (Body)"/>
                <a:ea typeface="+mn-ea"/>
                <a:cs typeface="+mn-cs"/>
              </a:rPr>
              <a:t>Help link intent with the results</a:t>
            </a:r>
          </a:p>
        </p:txBody>
      </p:sp>
    </p:spTree>
    <p:extLst>
      <p:ext uri="{BB962C8B-B14F-4D97-AF65-F5344CB8AC3E}">
        <p14:creationId xmlns:p14="http://schemas.microsoft.com/office/powerpoint/2010/main" val="942877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30768" cy="1097279"/>
          </a:xfrm>
        </p:spPr>
        <p:txBody>
          <a:bodyPr tIns="91425" anchor="t">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How Do You Design Quantitative Purpose Statements, Research Questions, and Hypotheses? </a:t>
            </a:r>
            <a:r>
              <a:rPr lang="en-US" altLang="en-US" sz="2000" b="0" kern="1200" dirty="0" smtClean="0">
                <a:latin typeface="Times New Roman" panose="02020603050405020304" pitchFamily="18" charset="0"/>
                <a:ea typeface="+mj-ea"/>
                <a:cs typeface="Times New Roman" panose="02020603050405020304" pitchFamily="18" charset="0"/>
              </a:rPr>
              <a:t>(1 of 25)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What is a variable?</a:t>
            </a:r>
          </a:p>
          <a:p>
            <a:pPr marL="255651" lvl="0" indent="-255651">
              <a:spcAft>
                <a:spcPct val="0"/>
              </a:spcAft>
              <a:buSzPts val="2400"/>
              <a:tabLst/>
            </a:pPr>
            <a:r>
              <a:rPr lang="en-US" altLang="en-US" sz="2400" kern="1200" dirty="0">
                <a:solidFill>
                  <a:srgbClr val="000000"/>
                </a:solidFill>
                <a:latin typeface="Arial (Body)"/>
                <a:ea typeface="+mn-ea"/>
                <a:cs typeface="+mn-cs"/>
              </a:rPr>
              <a:t>What is a theory?</a:t>
            </a:r>
          </a:p>
          <a:p>
            <a:pPr marL="255651" lvl="0" indent="-255651">
              <a:spcAft>
                <a:spcPct val="0"/>
              </a:spcAft>
              <a:buSzPts val="2400"/>
              <a:tabLst/>
            </a:pPr>
            <a:r>
              <a:rPr lang="en-US" altLang="en-US" sz="2400" kern="1200" dirty="0">
                <a:solidFill>
                  <a:srgbClr val="000000"/>
                </a:solidFill>
                <a:latin typeface="Arial (Body)"/>
                <a:ea typeface="+mn-ea"/>
                <a:cs typeface="+mn-cs"/>
              </a:rPr>
              <a:t>What elements go into these statements and questions?</a:t>
            </a:r>
          </a:p>
        </p:txBody>
      </p:sp>
    </p:spTree>
    <p:extLst>
      <p:ext uri="{BB962C8B-B14F-4D97-AF65-F5344CB8AC3E}">
        <p14:creationId xmlns:p14="http://schemas.microsoft.com/office/powerpoint/2010/main" val="2086927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8464</TotalTime>
  <Words>3497</Words>
  <Application>Microsoft Office PowerPoint</Application>
  <PresentationFormat>On-screen Show (4:3)</PresentationFormat>
  <Paragraphs>345</Paragraphs>
  <Slides>58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Arial (Body)</vt:lpstr>
      <vt:lpstr>Noto Sans Symbols</vt:lpstr>
      <vt:lpstr>Times New Roman</vt:lpstr>
      <vt:lpstr>Verdana</vt:lpstr>
      <vt:lpstr>508 Lecture</vt:lpstr>
      <vt:lpstr>1_508 Lecture</vt:lpstr>
      <vt:lpstr>Educational Research: Planning, Conducting, and Evaluating Quantitative and Qualitative Research</vt:lpstr>
      <vt:lpstr>Learning Objectives</vt:lpstr>
      <vt:lpstr>Figure 4.1 What Are Purpose Statements, Research Questions, Hypotheses, and Objectives</vt:lpstr>
      <vt:lpstr>What Are Purpose Statements, Research Questions, Hypotheses, and Objectives (1 of 4)</vt:lpstr>
      <vt:lpstr>What Are Purpose Statements, Research Questions, Hypotheses, and Objectives (2 of 4)</vt:lpstr>
      <vt:lpstr>What Are Purpose Statements, Research Questions, Hypotheses, and Objectives (3 of 4)</vt:lpstr>
      <vt:lpstr>What Are Purpose Statements, Research Questions, Hypotheses, and Objectives (4 of 4)</vt:lpstr>
      <vt:lpstr>Why Are These Statements and Questions Important?</vt:lpstr>
      <vt:lpstr>How Do You Design Quantitative Purpose Statements, Research Questions, and Hypotheses? (1 of 25)</vt:lpstr>
      <vt:lpstr>Figure 4.2 A Variable Can Be Measured, and it Varies Among Individuals</vt:lpstr>
      <vt:lpstr>How Do You Design Quantitative Purpose Statements, Research Questions, and Hypotheses? (2 of 25)</vt:lpstr>
      <vt:lpstr>How Do You Design Quantitative Purpose Statements, Research Questions, and Hypotheses? (3 of 25)</vt:lpstr>
      <vt:lpstr>How Do You Design Quantitative Purpose Statements, Research Questions, and Hypotheses? (4 of 25)</vt:lpstr>
      <vt:lpstr>How Do You Design Quantitative Purpose Statements, Research Questions, and Hypotheses? (5 of 25)</vt:lpstr>
      <vt:lpstr>How Do You Design Quantitative Purpose Statements, Research Questions, and Hypotheses? (6 of 25)</vt:lpstr>
      <vt:lpstr>Figure 4.3 The Family of Variables in Quantitative Studies</vt:lpstr>
      <vt:lpstr>How Do You Design Quantitative Purpose Statements, Research Questions, and Hypotheses? (7 of 25)</vt:lpstr>
      <vt:lpstr>How Do You Design Quantitative Purpose Statements, Research Questions, and Hypotheses? (8 of 25)</vt:lpstr>
      <vt:lpstr>How Do You Design Quantitative Purpose Statements, Research Questions, and Hypotheses? (9 of 25)</vt:lpstr>
      <vt:lpstr>Table 4.1 Three Additional Forms of Independent Variables</vt:lpstr>
      <vt:lpstr>How Do You Design Quantitative Purpose Statements, Research Questions, and Hypotheses? (10 of 25)</vt:lpstr>
      <vt:lpstr>Figure 4.4 Mediating Variables “Stand between” Independent and Dependent Variables</vt:lpstr>
      <vt:lpstr>How Do You Design Quantitative Purpose Statements, Research Questions, and Hypotheses? (11 of 25)</vt:lpstr>
      <vt:lpstr>How Do You Design Quantitative Purpose Statements, Research Questions, and Hypotheses? (12 of 25)</vt:lpstr>
      <vt:lpstr>Figure 4.5 Theories as Bridges between Independent and Dependent Variables</vt:lpstr>
      <vt:lpstr>Figure 4.6 Different Types of Explanations in Quantitative Research</vt:lpstr>
      <vt:lpstr>How Do You Design Quantitative Purpose Statements, Research Questions, and Hypotheses? (13 of 25)</vt:lpstr>
      <vt:lpstr>How Do You Design Quantitative Purpose Statements, Research Questions, and Hypotheses? (14 of 25)</vt:lpstr>
      <vt:lpstr>How Do You Design Quantitative Purpose Statements, Research Questions, and Hypotheses? (15 of 25)</vt:lpstr>
      <vt:lpstr>How Do You Design Quantitative Purpose Statements, Research Questions, and Hypotheses? (16 of 25)</vt:lpstr>
      <vt:lpstr>How Do You Design Quantitative Purpose Statements, Research Questions, and Hypotheses? (17 of 25)</vt:lpstr>
      <vt:lpstr>How Do You Design Quantitative Purpose Statements, Research Questions, and Hypotheses? (18 of 25)</vt:lpstr>
      <vt:lpstr>How Do You Design Quantitative Purpose Statements, Research Questions, and Hypotheses? (19 of 25)</vt:lpstr>
      <vt:lpstr>How Do You Design Quantitative Purpose Statements, Research Questions, and Hypotheses? (20 of 25)</vt:lpstr>
      <vt:lpstr>How Do You Design Quantitative Purpose Statements, Research Questions, and Hypotheses? (21 of 25)</vt:lpstr>
      <vt:lpstr>How Do You Design Quantitative Purpose Statements, Research Questions, and Hypotheses? (22 of 25)</vt:lpstr>
      <vt:lpstr>Table 4.2 The Null and Alternative Hypotheses</vt:lpstr>
      <vt:lpstr>How Do You Design Quantitative Purpose Statements, Research Questions, and Hypotheses? (23 of 25)</vt:lpstr>
      <vt:lpstr>How Do You Design Quantitative Purpose Statements, Research Questions, and Hypotheses? (24 of 25)</vt:lpstr>
      <vt:lpstr>How Do You Design Quantitative Purpose Statements, Research Questions, and Hypotheses? (25 of 25)</vt:lpstr>
      <vt:lpstr>How Do You Design Qualitative Purpose Statements and Research Questions? (1 of 11)</vt:lpstr>
      <vt:lpstr>How Do You Design Qualitative Purpose Statements and Research Questions? (2 of 11)</vt:lpstr>
      <vt:lpstr>How Do You Design Qualitative Purpose Statements and Research Questions? (3 of 11)</vt:lpstr>
      <vt:lpstr>Figure 4.7 How Researchers Explain or Predict Variables Versus Exploring or Understanding a Central Phenomenon</vt:lpstr>
      <vt:lpstr>How Do You Design Qualitative Purpose Statements and Research Questions? (4 of 11)</vt:lpstr>
      <vt:lpstr>Figure 4.8 Emerging Questions in Qualitative Research</vt:lpstr>
      <vt:lpstr>How Do You Design Qualitative Purpose Statements and Research Questions? (5 of 11)</vt:lpstr>
      <vt:lpstr>How Do You Design Qualitative Purpose Statements and Research Questions? (6 of 11)</vt:lpstr>
      <vt:lpstr>How Do You Design Qualitative Purpose Statements and Research Questions? (7 of 11)</vt:lpstr>
      <vt:lpstr>How Do You Design Qualitative Purpose Statements and Research Questions? (8 of 11)</vt:lpstr>
      <vt:lpstr>How Do You Design Qualitative Purpose Statements and Research Questions? (9 of 11)</vt:lpstr>
      <vt:lpstr>Table 4.3 Problems Typically Found in Central Questions in Qualitative Research</vt:lpstr>
      <vt:lpstr>How Do You Design Qualitative Purpose Statements and Research Questions? (10 of 11)</vt:lpstr>
      <vt:lpstr>Table 4.4 Types of Subquestions in Qualitative Research</vt:lpstr>
      <vt:lpstr>How Do You Design Qualitative Purpose Statements and Research Questions? (11 of 11)</vt:lpstr>
      <vt:lpstr>Reexamining the Parent Involvement and Mothers’ Trust in Principals Studies (1 of 2)</vt:lpstr>
      <vt:lpstr>Reexamining the Parent Involvement and Mothers’ Trust in Principals Studies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V, Ramamoorthy (Cognizant)</cp:lastModifiedBy>
  <cp:revision>957</cp:revision>
  <dcterms:modified xsi:type="dcterms:W3CDTF">2018-03-23T05:08:15Z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