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3"/>
  </p:notesMasterIdLst>
  <p:handoutMasterIdLst>
    <p:handoutMasterId r:id="rId44"/>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74" r:id="rId31"/>
    <p:sldId id="361" r:id="rId32"/>
    <p:sldId id="362" r:id="rId33"/>
    <p:sldId id="363" r:id="rId34"/>
    <p:sldId id="364" r:id="rId35"/>
    <p:sldId id="373" r:id="rId36"/>
    <p:sldId id="366" r:id="rId37"/>
    <p:sldId id="367" r:id="rId38"/>
    <p:sldId id="368" r:id="rId39"/>
    <p:sldId id="369" r:id="rId40"/>
    <p:sldId id="370" r:id="rId41"/>
    <p:sldId id="371"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92907" autoAdjust="0"/>
  </p:normalViewPr>
  <p:slideViewPr>
    <p:cSldViewPr snapToGrid="0" snapToObjects="1">
      <p:cViewPr varScale="1">
        <p:scale>
          <a:sx n="103" d="100"/>
          <a:sy n="103" d="100"/>
        </p:scale>
        <p:origin x="2238" y="11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3652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3174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824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7202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buros.org/"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5</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dirty="0">
                <a:latin typeface="+mn-lt"/>
              </a:rPr>
              <a:t>Collecting Quantitative Data</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029200" y="4655976"/>
            <a:ext cx="3424335"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Participants Will You Study? </a:t>
            </a:r>
            <a:r>
              <a:rPr lang="en-US" altLang="en-US" sz="2000" b="0" kern="1200" dirty="0" smtClean="0">
                <a:latin typeface="Times New Roman" panose="02020603050405020304" pitchFamily="18" charset="0"/>
                <a:ea typeface="+mj-ea"/>
                <a:cs typeface="Times New Roman" panose="02020603050405020304" pitchFamily="18" charset="0"/>
              </a:rPr>
              <a:t>(5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indent="0">
              <a:buNone/>
            </a:pPr>
            <a:r>
              <a:rPr lang="en-US" sz="2400" b="1" dirty="0"/>
              <a:t>Specify the Population and Sample: </a:t>
            </a:r>
            <a:r>
              <a:rPr lang="en-US" sz="2400" b="1" dirty="0" smtClean="0"/>
              <a:t>Probability Sampling Approaches</a:t>
            </a:r>
            <a:endParaRPr lang="en-US" altLang="en-US" sz="2400" b="1" dirty="0"/>
          </a:p>
          <a:p>
            <a:pPr marL="256032" lvl="0" indent="-256032">
              <a:spcAft>
                <a:spcPct val="0"/>
              </a:spcAft>
              <a:buSzPts val="2400"/>
              <a:tabLst/>
            </a:pPr>
            <a:r>
              <a:rPr lang="en-US" altLang="en-US" sz="2400" kern="1200" dirty="0" smtClean="0">
                <a:solidFill>
                  <a:srgbClr val="000000"/>
                </a:solidFill>
                <a:latin typeface="Arial (Body)"/>
                <a:ea typeface="+mn-ea"/>
                <a:cs typeface="+mn-cs"/>
              </a:rPr>
              <a:t>Stratified </a:t>
            </a:r>
            <a:r>
              <a:rPr lang="en-US" altLang="en-US" sz="2400" kern="1200" dirty="0">
                <a:solidFill>
                  <a:srgbClr val="000000"/>
                </a:solidFill>
                <a:latin typeface="Arial (Body)"/>
                <a:ea typeface="+mn-ea"/>
                <a:cs typeface="+mn-cs"/>
              </a:rPr>
              <a:t>sampling: Stratifying the population on </a:t>
            </a:r>
            <a:r>
              <a:rPr lang="en-US" altLang="en-US" sz="2400" kern="1200" dirty="0" smtClean="0">
                <a:solidFill>
                  <a:srgbClr val="000000"/>
                </a:solidFill>
                <a:latin typeface="Arial (Body)"/>
                <a:ea typeface="+mn-ea"/>
                <a:cs typeface="+mn-cs"/>
              </a:rPr>
              <a:t>a characteristic </a:t>
            </a:r>
            <a:r>
              <a:rPr lang="en-US" altLang="en-US" sz="2400" kern="1200" dirty="0">
                <a:solidFill>
                  <a:srgbClr val="000000"/>
                </a:solidFill>
                <a:latin typeface="Arial (Body)"/>
                <a:ea typeface="+mn-ea"/>
                <a:cs typeface="+mn-cs"/>
              </a:rPr>
              <a:t>(e.g., gender) then sampling from </a:t>
            </a:r>
            <a:r>
              <a:rPr lang="en-US" altLang="en-US" sz="2400" kern="1200" dirty="0" smtClean="0">
                <a:solidFill>
                  <a:srgbClr val="000000"/>
                </a:solidFill>
                <a:latin typeface="Arial (Body)"/>
                <a:ea typeface="+mn-ea"/>
                <a:cs typeface="+mn-cs"/>
              </a:rPr>
              <a:t>each stratum</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Multistage cluster sampling: A sample chosen in one </a:t>
            </a:r>
            <a:r>
              <a:rPr lang="en-US" altLang="en-US" sz="2400" kern="1200" dirty="0" smtClean="0">
                <a:solidFill>
                  <a:srgbClr val="000000"/>
                </a:solidFill>
                <a:latin typeface="Arial (Body)"/>
                <a:ea typeface="+mn-ea"/>
                <a:cs typeface="+mn-cs"/>
              </a:rPr>
              <a:t>or two </a:t>
            </a:r>
            <a:r>
              <a:rPr lang="en-US" altLang="en-US" sz="2400" kern="1200" dirty="0">
                <a:solidFill>
                  <a:srgbClr val="000000"/>
                </a:solidFill>
                <a:latin typeface="Arial (Body)"/>
                <a:ea typeface="+mn-ea"/>
                <a:cs typeface="+mn-cs"/>
              </a:rPr>
              <a:t>stages because the population is not easily identified or is large</a:t>
            </a:r>
          </a:p>
        </p:txBody>
      </p:sp>
    </p:spTree>
    <p:extLst>
      <p:ext uri="{BB962C8B-B14F-4D97-AF65-F5344CB8AC3E}">
        <p14:creationId xmlns:p14="http://schemas.microsoft.com/office/powerpoint/2010/main" val="326783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5.3 Proportional Stratification Sampling Approach</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The venn diagram shows three circles, two smaller circles fitting into one big circle. The bigger circle is labeled as Population, N=9000. First circle inside the population shows Boys, N=6000, and the second one beneath it shows Girls, N=3000. The smaller circles point to another two circles in next column, where boys show 0.67 of population, which is calculated as 200, and girls show .33 of population, which is calculated as 100. Hence, sample equals 300."/>
          <p:cNvPicPr>
            <a:picLocks noChangeAspect="1"/>
          </p:cNvPicPr>
          <p:nvPr/>
        </p:nvPicPr>
        <p:blipFill>
          <a:blip r:embed="rId2"/>
          <a:stretch>
            <a:fillRect/>
          </a:stretch>
        </p:blipFill>
        <p:spPr>
          <a:xfrm>
            <a:off x="910348" y="1600676"/>
            <a:ext cx="7323305" cy="4347114"/>
          </a:xfrm>
          <a:prstGeom prst="rect">
            <a:avLst/>
          </a:prstGeom>
        </p:spPr>
      </p:pic>
    </p:spTree>
    <p:extLst>
      <p:ext uri="{BB962C8B-B14F-4D97-AF65-F5344CB8AC3E}">
        <p14:creationId xmlns:p14="http://schemas.microsoft.com/office/powerpoint/2010/main" val="317378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Participants Will You Study? </a:t>
            </a:r>
            <a:r>
              <a:rPr lang="en-US" altLang="en-US" sz="2000" b="0" kern="1200" dirty="0" smtClean="0">
                <a:latin typeface="Times New Roman" panose="02020603050405020304" pitchFamily="18" charset="0"/>
                <a:ea typeface="+mj-ea"/>
                <a:cs typeface="Times New Roman" panose="02020603050405020304" pitchFamily="18" charset="0"/>
              </a:rPr>
              <a:t>(6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indent="0">
              <a:buNone/>
            </a:pPr>
            <a:r>
              <a:rPr lang="en-US" sz="2400" b="1" dirty="0"/>
              <a:t>Specify the Population and Sample: </a:t>
            </a:r>
            <a:r>
              <a:rPr lang="en-US" sz="2400" b="1" dirty="0" smtClean="0"/>
              <a:t>Probability Sampling Approaches</a:t>
            </a:r>
            <a:endParaRPr lang="en-US" altLang="en-US" sz="2400" b="1" dirty="0"/>
          </a:p>
          <a:p>
            <a:pPr marL="256032" lvl="0" indent="-256032">
              <a:spcAft>
                <a:spcPct val="0"/>
              </a:spcAft>
              <a:buSzPts val="2400"/>
              <a:tabLst/>
            </a:pPr>
            <a:r>
              <a:rPr lang="en-US" altLang="en-US" sz="2400" b="1" kern="1200" dirty="0" smtClean="0">
                <a:solidFill>
                  <a:srgbClr val="000000"/>
                </a:solidFill>
                <a:latin typeface="Arial (Body)"/>
                <a:ea typeface="+mn-ea"/>
                <a:cs typeface="+mn-cs"/>
              </a:rPr>
              <a:t>Convenience </a:t>
            </a:r>
            <a:r>
              <a:rPr lang="en-US" altLang="en-US" sz="2400" b="1" kern="1200" dirty="0">
                <a:solidFill>
                  <a:srgbClr val="000000"/>
                </a:solidFill>
                <a:latin typeface="Arial (Body)"/>
                <a:ea typeface="+mn-ea"/>
                <a:cs typeface="+mn-cs"/>
              </a:rPr>
              <a:t>sampling</a:t>
            </a:r>
            <a:r>
              <a:rPr lang="en-US" altLang="en-US" sz="2400" kern="1200" dirty="0">
                <a:solidFill>
                  <a:srgbClr val="000000"/>
                </a:solidFill>
                <a:latin typeface="Arial (Body)"/>
                <a:ea typeface="+mn-ea"/>
                <a:cs typeface="+mn-cs"/>
              </a:rPr>
              <a:t>: select participants </a:t>
            </a:r>
            <a:r>
              <a:rPr lang="en-US" altLang="en-US" sz="2400" kern="1200" dirty="0" smtClean="0">
                <a:solidFill>
                  <a:srgbClr val="000000"/>
                </a:solidFill>
                <a:latin typeface="Arial (Body)"/>
                <a:ea typeface="+mn-ea"/>
                <a:cs typeface="+mn-cs"/>
              </a:rPr>
              <a:t>because they </a:t>
            </a:r>
            <a:r>
              <a:rPr lang="en-US" altLang="en-US" sz="2400" kern="1200" dirty="0">
                <a:solidFill>
                  <a:srgbClr val="000000"/>
                </a:solidFill>
                <a:latin typeface="Arial (Body)"/>
                <a:ea typeface="+mn-ea"/>
                <a:cs typeface="+mn-cs"/>
              </a:rPr>
              <a:t>are willing and available to be studied</a:t>
            </a:r>
          </a:p>
          <a:p>
            <a:pPr marL="256032" lvl="0" indent="-256032">
              <a:spcAft>
                <a:spcPct val="0"/>
              </a:spcAft>
              <a:buSzPts val="2400"/>
              <a:tabLst/>
            </a:pPr>
            <a:r>
              <a:rPr lang="en-US" altLang="en-US" sz="2400" b="1" kern="1200" dirty="0">
                <a:solidFill>
                  <a:srgbClr val="000000"/>
                </a:solidFill>
                <a:latin typeface="Arial (Body)"/>
                <a:ea typeface="+mn-ea"/>
                <a:cs typeface="+mn-cs"/>
              </a:rPr>
              <a:t>Snowball sampling</a:t>
            </a:r>
            <a:r>
              <a:rPr lang="en-US" altLang="en-US" sz="2400" kern="1200" dirty="0">
                <a:solidFill>
                  <a:srgbClr val="000000"/>
                </a:solidFill>
                <a:latin typeface="Arial (Body)"/>
                <a:ea typeface="+mn-ea"/>
                <a:cs typeface="+mn-cs"/>
              </a:rPr>
              <a:t>: researcher asks participants </a:t>
            </a:r>
            <a:r>
              <a:rPr lang="en-US" altLang="en-US" sz="2400" kern="1200" dirty="0" smtClean="0">
                <a:solidFill>
                  <a:srgbClr val="000000"/>
                </a:solidFill>
                <a:latin typeface="Arial (Body)"/>
                <a:ea typeface="+mn-ea"/>
                <a:cs typeface="+mn-cs"/>
              </a:rPr>
              <a:t>to identify </a:t>
            </a:r>
            <a:r>
              <a:rPr lang="en-US" altLang="en-US" sz="2400" kern="1200" dirty="0">
                <a:solidFill>
                  <a:srgbClr val="000000"/>
                </a:solidFill>
                <a:latin typeface="Arial (Body)"/>
                <a:ea typeface="+mn-ea"/>
                <a:cs typeface="+mn-cs"/>
              </a:rPr>
              <a:t>other participants to become members of </a:t>
            </a:r>
            <a:r>
              <a:rPr lang="en-US" altLang="en-US" sz="2400" kern="1200" dirty="0" smtClean="0">
                <a:solidFill>
                  <a:srgbClr val="000000"/>
                </a:solidFill>
                <a:latin typeface="Arial (Body)"/>
                <a:ea typeface="+mn-ea"/>
                <a:cs typeface="+mn-cs"/>
              </a:rPr>
              <a:t>the sample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64878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Participants Will You Study? </a:t>
            </a:r>
            <a:r>
              <a:rPr lang="en-US" altLang="en-US" sz="2000" b="0" kern="1200" dirty="0" smtClean="0">
                <a:latin typeface="Times New Roman" panose="02020603050405020304" pitchFamily="18" charset="0"/>
                <a:ea typeface="+mj-ea"/>
                <a:cs typeface="Times New Roman" panose="02020603050405020304" pitchFamily="18" charset="0"/>
              </a:rPr>
              <a:t>(7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Specify the Population and Sample: Sample </a:t>
            </a:r>
            <a:r>
              <a:rPr lang="en-US" sz="2400" b="1" kern="1200" dirty="0" smtClean="0">
                <a:solidFill>
                  <a:srgbClr val="000000"/>
                </a:solidFill>
                <a:latin typeface="Arial (Body)"/>
                <a:ea typeface="+mn-ea"/>
                <a:cs typeface="+mn-cs"/>
              </a:rPr>
              <a:t>Size</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Important to determine size</a:t>
            </a:r>
          </a:p>
          <a:p>
            <a:pPr marL="256032" lvl="0" indent="-256032">
              <a:spcAft>
                <a:spcPct val="0"/>
              </a:spcAft>
              <a:buSzPts val="2400"/>
              <a:tabLst/>
            </a:pPr>
            <a:r>
              <a:rPr lang="en-US" altLang="en-US" sz="2400" kern="1200" dirty="0">
                <a:solidFill>
                  <a:srgbClr val="000000"/>
                </a:solidFill>
                <a:latin typeface="Arial (Body)"/>
                <a:ea typeface="+mn-ea"/>
                <a:cs typeface="+mn-cs"/>
              </a:rPr>
              <a:t>Larger the size, the less the potential error</a:t>
            </a:r>
          </a:p>
          <a:p>
            <a:pPr marL="256032" lvl="0" indent="-256032">
              <a:spcAft>
                <a:spcPct val="0"/>
              </a:spcAft>
              <a:buSzPts val="2400"/>
              <a:tabLst/>
            </a:pPr>
            <a:r>
              <a:rPr lang="en-US" altLang="en-US" sz="2400" b="1" kern="1200" dirty="0">
                <a:solidFill>
                  <a:srgbClr val="000000"/>
                </a:solidFill>
                <a:latin typeface="Arial (Body)"/>
                <a:ea typeface="+mn-ea"/>
                <a:cs typeface="+mn-cs"/>
              </a:rPr>
              <a:t>Sampling error</a:t>
            </a:r>
            <a:r>
              <a:rPr lang="en-US" altLang="en-US" sz="24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difference between the sample estimate and the true population </a:t>
            </a:r>
            <a:r>
              <a:rPr lang="en-US" sz="2400" kern="1200" dirty="0" smtClean="0">
                <a:solidFill>
                  <a:srgbClr val="000000"/>
                </a:solidFill>
                <a:latin typeface="Arial (Body)"/>
                <a:ea typeface="+mn-ea"/>
                <a:cs typeface="+mn-cs"/>
              </a:rPr>
              <a:t>score</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b="1" kern="1200" dirty="0">
                <a:solidFill>
                  <a:srgbClr val="000000"/>
                </a:solidFill>
                <a:latin typeface="Arial (Body)"/>
                <a:ea typeface="+mn-ea"/>
                <a:cs typeface="+mn-cs"/>
              </a:rPr>
              <a:t>Sample size formula</a:t>
            </a:r>
            <a:r>
              <a:rPr lang="en-US" altLang="en-US" sz="2400" kern="1200" dirty="0">
                <a:solidFill>
                  <a:srgbClr val="000000"/>
                </a:solidFill>
                <a:latin typeface="Arial (Body)"/>
                <a:ea typeface="+mn-ea"/>
                <a:cs typeface="+mn-cs"/>
              </a:rPr>
              <a:t>: calculate estimate based on confidence, test, sampling error</a:t>
            </a:r>
          </a:p>
        </p:txBody>
      </p:sp>
    </p:spTree>
    <p:extLst>
      <p:ext uri="{BB962C8B-B14F-4D97-AF65-F5344CB8AC3E}">
        <p14:creationId xmlns:p14="http://schemas.microsoft.com/office/powerpoint/2010/main" val="231823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Permissions Will You Need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Obtain Different Types of </a:t>
            </a:r>
            <a:r>
              <a:rPr lang="en-US" sz="2400" b="1" kern="1200" dirty="0" smtClean="0">
                <a:solidFill>
                  <a:srgbClr val="000000"/>
                </a:solidFill>
                <a:latin typeface="Arial (Body)"/>
                <a:ea typeface="+mn-ea"/>
                <a:cs typeface="+mn-cs"/>
              </a:rPr>
              <a:t>Permissions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Institutions or organizations (e.g., school district)</a:t>
            </a:r>
          </a:p>
          <a:p>
            <a:pPr marL="256032" lvl="0" indent="-256032">
              <a:spcAft>
                <a:spcPct val="0"/>
              </a:spcAft>
              <a:buSzPts val="2400"/>
              <a:tabLst/>
            </a:pPr>
            <a:r>
              <a:rPr lang="en-US" altLang="en-US" sz="2400" kern="1200" dirty="0">
                <a:solidFill>
                  <a:srgbClr val="000000"/>
                </a:solidFill>
                <a:latin typeface="Arial (Body)"/>
                <a:ea typeface="+mn-ea"/>
                <a:cs typeface="+mn-cs"/>
              </a:rPr>
              <a:t>Specific sites (e.g., secondary school)</a:t>
            </a:r>
          </a:p>
          <a:p>
            <a:pPr marL="256032" lvl="0" indent="-256032">
              <a:spcAft>
                <a:spcPct val="0"/>
              </a:spcAft>
              <a:buSzPts val="2400"/>
              <a:tabLst/>
            </a:pPr>
            <a:r>
              <a:rPr lang="en-US" altLang="en-US" sz="2400" kern="1200" dirty="0">
                <a:solidFill>
                  <a:srgbClr val="000000"/>
                </a:solidFill>
                <a:latin typeface="Arial (Body)"/>
                <a:ea typeface="+mn-ea"/>
                <a:cs typeface="+mn-cs"/>
              </a:rPr>
              <a:t>Individual </a:t>
            </a:r>
            <a:r>
              <a:rPr lang="en-US" altLang="en-US" sz="2400" kern="1200" dirty="0" smtClean="0">
                <a:solidFill>
                  <a:srgbClr val="000000"/>
                </a:solidFill>
                <a:latin typeface="Arial (Body)"/>
                <a:ea typeface="+mn-ea"/>
                <a:cs typeface="+mn-cs"/>
              </a:rPr>
              <a:t>participants</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Parents of participants who are not considered adults</a:t>
            </a:r>
          </a:p>
          <a:p>
            <a:pPr marL="256032" lvl="0" indent="-256032">
              <a:spcAft>
                <a:spcPct val="0"/>
              </a:spcAft>
              <a:buSzPts val="2400"/>
              <a:tabLst/>
            </a:pPr>
            <a:r>
              <a:rPr lang="en-US" altLang="en-US" sz="2400" kern="1200" dirty="0">
                <a:solidFill>
                  <a:srgbClr val="000000"/>
                </a:solidFill>
                <a:latin typeface="Arial (Body)"/>
                <a:ea typeface="+mn-ea"/>
                <a:cs typeface="+mn-cs"/>
              </a:rPr>
              <a:t>Campus approval (e.g., university or college) and Institutional Review Board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B)</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6860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Permissions Will You Need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Obtain Informed Consent: Review Board </a:t>
            </a:r>
            <a:r>
              <a:rPr lang="en-US" sz="2400" b="1" kern="1200" dirty="0" smtClean="0">
                <a:solidFill>
                  <a:srgbClr val="000000"/>
                </a:solidFill>
                <a:latin typeface="Arial (Body)"/>
                <a:ea typeface="+mn-ea"/>
                <a:cs typeface="+mn-cs"/>
              </a:rPr>
              <a:t>Approval</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Committee of faculty and at least one person not affiliated with institution</a:t>
            </a:r>
          </a:p>
          <a:p>
            <a:pPr marL="256032" lvl="0" indent="-256032">
              <a:spcAft>
                <a:spcPct val="0"/>
              </a:spcAft>
              <a:buSzPts val="2400"/>
              <a:tabLst/>
            </a:pPr>
            <a:r>
              <a:rPr lang="en-US" altLang="en-US" sz="2400" kern="1200" dirty="0">
                <a:solidFill>
                  <a:srgbClr val="000000"/>
                </a:solidFill>
                <a:latin typeface="Arial (Body)"/>
                <a:ea typeface="+mn-ea"/>
                <a:cs typeface="+mn-cs"/>
              </a:rPr>
              <a:t>Review to ensure </a:t>
            </a:r>
            <a:r>
              <a:rPr lang="en-US" sz="2400" kern="1200" dirty="0">
                <a:solidFill>
                  <a:srgbClr val="000000"/>
                </a:solidFill>
                <a:latin typeface="Arial (Body)"/>
                <a:ea typeface="+mn-ea"/>
                <a:cs typeface="+mn-cs"/>
              </a:rPr>
              <a:t>research protects the rights of the </a:t>
            </a:r>
            <a:r>
              <a:rPr lang="en-US" sz="2400" kern="1200" dirty="0" smtClean="0">
                <a:solidFill>
                  <a:srgbClr val="000000"/>
                </a:solidFill>
                <a:latin typeface="Arial (Body)"/>
                <a:ea typeface="+mn-ea"/>
                <a:cs typeface="+mn-cs"/>
              </a:rPr>
              <a:t>participants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1103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Permissions Will You Need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indent="0">
              <a:buNone/>
            </a:pPr>
            <a:r>
              <a:rPr lang="en-US" sz="2400" b="1" dirty="0"/>
              <a:t>Obtain Informed Consent: Process of </a:t>
            </a:r>
            <a:r>
              <a:rPr lang="en-US" sz="2400" b="1" dirty="0" smtClean="0"/>
              <a:t>Obtaining Approval </a:t>
            </a:r>
            <a:r>
              <a:rPr lang="en-US" sz="2400" b="1" dirty="0"/>
              <a:t>from Review </a:t>
            </a:r>
            <a:r>
              <a:rPr lang="en-US" sz="2400" b="1" dirty="0" smtClean="0"/>
              <a:t>Boards</a:t>
            </a:r>
            <a:endParaRPr lang="en-US" sz="2400" b="1" dirty="0"/>
          </a:p>
          <a:p>
            <a:pPr marL="256032" lvl="0" indent="-256032">
              <a:spcAft>
                <a:spcPct val="0"/>
              </a:spcAft>
              <a:buSzPts val="2400"/>
              <a:tabLst/>
            </a:pPr>
            <a:r>
              <a:rPr lang="en-US" sz="2400" kern="1200" dirty="0" smtClean="0">
                <a:solidFill>
                  <a:srgbClr val="000000"/>
                </a:solidFill>
                <a:latin typeface="Arial (Body)"/>
                <a:ea typeface="+mn-ea"/>
                <a:cs typeface="+mn-cs"/>
              </a:rPr>
              <a:t>Start </a:t>
            </a:r>
            <a:r>
              <a:rPr lang="en-US" sz="2400" kern="1200" dirty="0">
                <a:solidFill>
                  <a:srgbClr val="000000"/>
                </a:solidFill>
                <a:latin typeface="Arial (Body)"/>
                <a:ea typeface="+mn-ea"/>
                <a:cs typeface="+mn-cs"/>
              </a:rPr>
              <a:t>by finding out about the review process used at your campus</a:t>
            </a:r>
          </a:p>
          <a:p>
            <a:pPr marL="256032" lvl="0" indent="-256032">
              <a:spcAft>
                <a:spcPct val="0"/>
              </a:spcAft>
              <a:buSzPts val="2400"/>
              <a:tabLst/>
            </a:pPr>
            <a:r>
              <a:rPr lang="en-US" sz="2400" kern="1200" dirty="0">
                <a:solidFill>
                  <a:srgbClr val="000000"/>
                </a:solidFill>
                <a:latin typeface="Arial (Body)"/>
                <a:ea typeface="+mn-ea"/>
                <a:cs typeface="+mn-cs"/>
              </a:rPr>
              <a:t>Determine what information the review board </a:t>
            </a:r>
            <a:r>
              <a:rPr lang="en-US" sz="2400" kern="1200" dirty="0" smtClean="0">
                <a:solidFill>
                  <a:srgbClr val="000000"/>
                </a:solidFill>
                <a:latin typeface="Arial (Body)"/>
                <a:ea typeface="+mn-ea"/>
                <a:cs typeface="+mn-cs"/>
              </a:rPr>
              <a:t>needs about </a:t>
            </a:r>
            <a:r>
              <a:rPr lang="en-US" sz="2400" kern="1200" dirty="0">
                <a:solidFill>
                  <a:srgbClr val="000000"/>
                </a:solidFill>
                <a:latin typeface="Arial (Body)"/>
                <a:ea typeface="+mn-ea"/>
                <a:cs typeface="+mn-cs"/>
              </a:rPr>
              <a:t>your </a:t>
            </a:r>
            <a:r>
              <a:rPr lang="en-US" sz="2400" kern="1200" dirty="0" smtClean="0">
                <a:solidFill>
                  <a:srgbClr val="000000"/>
                </a:solidFill>
                <a:latin typeface="Arial (Body)"/>
                <a:ea typeface="+mn-ea"/>
                <a:cs typeface="+mn-cs"/>
              </a:rPr>
              <a:t>project</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Develop an informed consent form for participants to sign before they participate in the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Submit a description of your proposed study to the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B</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8968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Figure 5.4 </a:t>
            </a:r>
            <a:r>
              <a:rPr lang="en-US" kern="1200" dirty="0" smtClean="0">
                <a:latin typeface="Times New Roman" panose="02020603050405020304" pitchFamily="18" charset="0"/>
                <a:ea typeface="+mj-ea"/>
                <a:cs typeface="Times New Roman" panose="02020603050405020304" pitchFamily="18" charset="0"/>
              </a:rPr>
              <a:t>An </a:t>
            </a:r>
            <a:r>
              <a:rPr lang="en-US" kern="1200" dirty="0">
                <a:latin typeface="Times New Roman" panose="02020603050405020304" pitchFamily="18" charset="0"/>
                <a:ea typeface="+mj-ea"/>
                <a:cs typeface="Times New Roman" panose="02020603050405020304" pitchFamily="18" charset="0"/>
              </a:rPr>
              <a:t>Example of an Informed Consent Form</a:t>
            </a: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tabLst/>
            </a:pPr>
            <a:r>
              <a:rPr lang="en-US" sz="2200" kern="1200" dirty="0">
                <a:solidFill>
                  <a:srgbClr val="000000"/>
                </a:solidFill>
                <a:latin typeface="Arial (Body)"/>
                <a:ea typeface="+mn-ea"/>
                <a:cs typeface="+mn-cs"/>
              </a:rPr>
              <a:t>The example consent includes</a:t>
            </a:r>
          </a:p>
          <a:p>
            <a:pPr marL="741553" lvl="1" indent="-284353">
              <a:spcAft>
                <a:spcPct val="0"/>
              </a:spcAft>
            </a:pPr>
            <a:r>
              <a:rPr lang="en-US" sz="2200" kern="1200" dirty="0">
                <a:solidFill>
                  <a:srgbClr val="000000"/>
                </a:solidFill>
                <a:latin typeface="Arial (Body)"/>
                <a:ea typeface="+mn-ea"/>
                <a:cs typeface="+mn-cs"/>
              </a:rPr>
              <a:t>Title</a:t>
            </a:r>
          </a:p>
          <a:p>
            <a:pPr marL="741553" lvl="1" indent="-284353">
              <a:spcAft>
                <a:spcPct val="0"/>
              </a:spcAft>
            </a:pPr>
            <a:r>
              <a:rPr lang="en-US" sz="2200" kern="1200" dirty="0">
                <a:solidFill>
                  <a:srgbClr val="000000"/>
                </a:solidFill>
                <a:latin typeface="Arial (Body)"/>
                <a:ea typeface="+mn-ea"/>
                <a:cs typeface="+mn-cs"/>
              </a:rPr>
              <a:t>Voluntary participation statement</a:t>
            </a:r>
          </a:p>
          <a:p>
            <a:pPr marL="741553" lvl="1" indent="-284353">
              <a:spcAft>
                <a:spcPct val="0"/>
              </a:spcAft>
            </a:pPr>
            <a:r>
              <a:rPr lang="en-US" sz="2200" kern="1200" dirty="0">
                <a:solidFill>
                  <a:srgbClr val="000000"/>
                </a:solidFill>
                <a:latin typeface="Arial (Body)"/>
                <a:ea typeface="+mn-ea"/>
                <a:cs typeface="+mn-cs"/>
              </a:rPr>
              <a:t>Right to withdraw</a:t>
            </a:r>
          </a:p>
          <a:p>
            <a:pPr marL="741553" lvl="1" indent="-284353">
              <a:spcAft>
                <a:spcPct val="0"/>
              </a:spcAft>
            </a:pPr>
            <a:r>
              <a:rPr lang="en-US" sz="2200" kern="1200" dirty="0">
                <a:solidFill>
                  <a:srgbClr val="000000"/>
                </a:solidFill>
                <a:latin typeface="Arial (Body)"/>
                <a:ea typeface="+mn-ea"/>
                <a:cs typeface="+mn-cs"/>
              </a:rPr>
              <a:t>Purpose</a:t>
            </a:r>
          </a:p>
          <a:p>
            <a:pPr marL="741553" lvl="1" indent="-284353">
              <a:spcAft>
                <a:spcPct val="0"/>
              </a:spcAft>
            </a:pPr>
            <a:r>
              <a:rPr lang="en-US" sz="2200" kern="1200" dirty="0">
                <a:solidFill>
                  <a:srgbClr val="000000"/>
                </a:solidFill>
                <a:latin typeface="Arial (Body)"/>
                <a:ea typeface="+mn-ea"/>
                <a:cs typeface="+mn-cs"/>
              </a:rPr>
              <a:t>Procedures</a:t>
            </a:r>
          </a:p>
          <a:p>
            <a:pPr marL="741553" lvl="1" indent="-284353">
              <a:spcAft>
                <a:spcPct val="0"/>
              </a:spcAft>
            </a:pPr>
            <a:r>
              <a:rPr lang="en-US" sz="2200" kern="1200" dirty="0">
                <a:solidFill>
                  <a:srgbClr val="000000"/>
                </a:solidFill>
                <a:latin typeface="Arial (Body)"/>
                <a:ea typeface="+mn-ea"/>
                <a:cs typeface="+mn-cs"/>
              </a:rPr>
              <a:t>Right to: ask questions, obtain results, anonymity</a:t>
            </a:r>
          </a:p>
          <a:p>
            <a:pPr marL="741553" lvl="1" indent="-284353">
              <a:spcAft>
                <a:spcPct val="0"/>
              </a:spcAft>
            </a:pPr>
            <a:r>
              <a:rPr lang="en-US" sz="2200" kern="1200" dirty="0">
                <a:solidFill>
                  <a:srgbClr val="000000"/>
                </a:solidFill>
                <a:latin typeface="Arial (Body)"/>
                <a:ea typeface="+mn-ea"/>
                <a:cs typeface="+mn-cs"/>
              </a:rPr>
              <a:t>No known risks (or state risks if known)</a:t>
            </a:r>
          </a:p>
          <a:p>
            <a:pPr marL="741553" lvl="1" indent="-284353">
              <a:spcAft>
                <a:spcPct val="0"/>
              </a:spcAft>
            </a:pPr>
            <a:r>
              <a:rPr lang="en-US" sz="2200" kern="1200" dirty="0">
                <a:solidFill>
                  <a:srgbClr val="000000"/>
                </a:solidFill>
                <a:latin typeface="Arial (Body)"/>
                <a:ea typeface="+mn-ea"/>
                <a:cs typeface="+mn-cs"/>
              </a:rPr>
              <a:t>Benefits</a:t>
            </a:r>
          </a:p>
          <a:p>
            <a:pPr marL="741553" lvl="1" indent="-284353">
              <a:spcAft>
                <a:spcPct val="0"/>
              </a:spcAft>
            </a:pPr>
            <a:r>
              <a:rPr lang="en-US" sz="2200" kern="1200" dirty="0">
                <a:solidFill>
                  <a:srgbClr val="000000"/>
                </a:solidFill>
                <a:latin typeface="Arial (Body)"/>
                <a:ea typeface="+mn-ea"/>
                <a:cs typeface="+mn-cs"/>
              </a:rPr>
              <a:t>Signature line for participant</a:t>
            </a:r>
          </a:p>
          <a:p>
            <a:pPr marL="741553" lvl="1" indent="-284353">
              <a:spcAft>
                <a:spcPct val="0"/>
              </a:spcAft>
            </a:pPr>
            <a:r>
              <a:rPr lang="en-US" sz="2200" kern="1200" dirty="0">
                <a:solidFill>
                  <a:srgbClr val="000000"/>
                </a:solidFill>
                <a:latin typeface="Arial (Body)"/>
                <a:ea typeface="+mn-ea"/>
                <a:cs typeface="+mn-cs"/>
              </a:rPr>
              <a:t>Information about investigator</a:t>
            </a:r>
          </a:p>
        </p:txBody>
      </p:sp>
    </p:spTree>
    <p:extLst>
      <p:ext uri="{BB962C8B-B14F-4D97-AF65-F5344CB8AC3E}">
        <p14:creationId xmlns:p14="http://schemas.microsoft.com/office/powerpoint/2010/main" val="238970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Figure 5.5 </a:t>
            </a:r>
            <a:r>
              <a:rPr lang="en-US" altLang="en-US" kern="1200" dirty="0" smtClean="0">
                <a:latin typeface="Times New Roman" panose="02020603050405020304" pitchFamily="18" charset="0"/>
                <a:ea typeface="+mj-ea"/>
                <a:cs typeface="Times New Roman" panose="02020603050405020304" pitchFamily="18" charset="0"/>
              </a:rPr>
              <a:t>The </a:t>
            </a:r>
            <a:r>
              <a:rPr lang="en-US" altLang="en-US" kern="1200" dirty="0">
                <a:latin typeface="Times New Roman" panose="02020603050405020304" pitchFamily="18" charset="0"/>
                <a:ea typeface="+mj-ea"/>
                <a:cs typeface="Times New Roman" panose="02020603050405020304" pitchFamily="18" charset="0"/>
              </a:rPr>
              <a:t>Flow of Activities in Collecting Data</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 flowchart is divided into two parts. Flow of activities, and Example. The flowchart proceeds as follows. Identify the variable. Example, self-efficacy for learning from others. Operationally deﬁne the variable. Example, level of conﬁdence that an individual can learn something by being taught by others. Locate data, measures, observations, and documents with questions and scales. Example, 13 items on a self-efficacy attitude scale from Bergin, 19 89. Collect data on instruments yielding numeric scores. Example, scores of each item ranged from 0 to 10, with 10 being, completely conﬁdent."/>
          <p:cNvPicPr>
            <a:picLocks noChangeAspect="1"/>
          </p:cNvPicPr>
          <p:nvPr/>
        </p:nvPicPr>
        <p:blipFill>
          <a:blip r:embed="rId2"/>
          <a:stretch>
            <a:fillRect/>
          </a:stretch>
        </p:blipFill>
        <p:spPr>
          <a:xfrm>
            <a:off x="620882" y="1672248"/>
            <a:ext cx="7846248" cy="4390585"/>
          </a:xfrm>
          <a:prstGeom prst="rect">
            <a:avLst/>
          </a:prstGeom>
        </p:spPr>
      </p:pic>
    </p:spTree>
    <p:extLst>
      <p:ext uri="{BB962C8B-B14F-4D97-AF65-F5344CB8AC3E}">
        <p14:creationId xmlns:p14="http://schemas.microsoft.com/office/powerpoint/2010/main" val="68798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 </a:t>
            </a:r>
            <a:r>
              <a:rPr lang="en-US" altLang="en-US" sz="2000" b="0" kern="1200" dirty="0" smtClean="0">
                <a:latin typeface="Times New Roman" panose="02020603050405020304" pitchFamily="18" charset="0"/>
                <a:ea typeface="+mj-ea"/>
                <a:cs typeface="Times New Roman" panose="02020603050405020304" pitchFamily="18" charset="0"/>
              </a:rPr>
              <a:t>(1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Operationally Define Each </a:t>
            </a:r>
            <a:r>
              <a:rPr lang="en-US" sz="2400" b="1" kern="1200" dirty="0" smtClean="0">
                <a:solidFill>
                  <a:srgbClr val="000000"/>
                </a:solidFill>
                <a:latin typeface="Arial (Body)"/>
                <a:ea typeface="+mn-ea"/>
                <a:cs typeface="+mn-cs"/>
              </a:rPr>
              <a:t>Variable</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Operational definition</a:t>
            </a:r>
            <a:r>
              <a:rPr lang="en-US" sz="2400" kern="1200" dirty="0">
                <a:solidFill>
                  <a:srgbClr val="000000"/>
                </a:solidFill>
                <a:latin typeface="Arial (Body)"/>
                <a:ea typeface="+mn-ea"/>
                <a:cs typeface="+mn-cs"/>
              </a:rPr>
              <a:t>: specification of how you will define and measure the </a:t>
            </a:r>
            <a:r>
              <a:rPr lang="en-US" sz="2400" kern="1200" dirty="0" smtClean="0">
                <a:solidFill>
                  <a:srgbClr val="000000"/>
                </a:solidFill>
                <a:latin typeface="Arial (Body)"/>
                <a:ea typeface="+mn-ea"/>
                <a:cs typeface="+mn-cs"/>
              </a:rPr>
              <a:t>variable</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Identify how to measure</a:t>
            </a:r>
          </a:p>
          <a:p>
            <a:pPr marL="256032" lvl="0" indent="-256032">
              <a:spcAft>
                <a:spcPct val="0"/>
              </a:spcAft>
              <a:buSzPts val="2400"/>
              <a:tabLst/>
            </a:pPr>
            <a:r>
              <a:rPr lang="en-US" sz="2400" kern="1200" dirty="0">
                <a:solidFill>
                  <a:srgbClr val="000000"/>
                </a:solidFill>
                <a:latin typeface="Arial (Body)"/>
                <a:ea typeface="+mn-ea"/>
                <a:cs typeface="+mn-cs"/>
              </a:rPr>
              <a:t>Cite other authors who have defined</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6938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5.1</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State the five steps in the process of quantitative data collection</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5.2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how to select participants for a study</a:t>
            </a:r>
          </a:p>
          <a:p>
            <a:pPr marL="0" lvl="0" indent="0">
              <a:buSzPts val="2400"/>
              <a:buNone/>
            </a:pPr>
            <a:r>
              <a:rPr lang="en-US" sz="2400" b="1" kern="1200" dirty="0">
                <a:solidFill>
                  <a:srgbClr val="007FA3"/>
                </a:solidFill>
                <a:latin typeface="Arial (Body)"/>
                <a:ea typeface="+mn-ea"/>
                <a:cs typeface="Times New Roman" panose="02020603050405020304" pitchFamily="18" charset="0"/>
              </a:rPr>
              <a:t>5.3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permissions needed for a study</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5.4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List different options for collecting information</a:t>
            </a:r>
          </a:p>
          <a:p>
            <a:pPr marL="0" lvl="0" indent="0">
              <a:buSzPts val="2400"/>
              <a:buNone/>
            </a:pPr>
            <a:r>
              <a:rPr lang="en-US" sz="2400" b="1" kern="1200" dirty="0">
                <a:solidFill>
                  <a:srgbClr val="007FA3"/>
                </a:solidFill>
                <a:latin typeface="Arial (Body)"/>
                <a:ea typeface="+mn-ea"/>
                <a:cs typeface="Times New Roman" panose="02020603050405020304" pitchFamily="18" charset="0"/>
              </a:rPr>
              <a:t>5.5</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Locate, select, and assess an instrument(s) for use in data collection</a:t>
            </a:r>
          </a:p>
          <a:p>
            <a:pPr marL="0" lvl="0" indent="0">
              <a:buSzPts val="2400"/>
              <a:buNone/>
            </a:pPr>
            <a:r>
              <a:rPr lang="en-US" sz="2400" b="1" kern="1200" dirty="0">
                <a:solidFill>
                  <a:srgbClr val="007FA3"/>
                </a:solidFill>
                <a:latin typeface="Arial (Body)"/>
                <a:ea typeface="+mn-ea"/>
                <a:cs typeface="Times New Roman" panose="02020603050405020304" pitchFamily="18" charset="0"/>
              </a:rPr>
              <a:t>5.6</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procedures for administering quantitative data collection</a:t>
            </a:r>
          </a:p>
        </p:txBody>
      </p:sp>
    </p:spTree>
    <p:extLst>
      <p:ext uri="{BB962C8B-B14F-4D97-AF65-F5344CB8AC3E}">
        <p14:creationId xmlns:p14="http://schemas.microsoft.com/office/powerpoint/2010/main" val="1313293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 </a:t>
            </a:r>
            <a:r>
              <a:rPr lang="en-US" altLang="en-US" sz="2000" b="0" kern="1200" dirty="0" smtClean="0">
                <a:latin typeface="Times New Roman" panose="02020603050405020304" pitchFamily="18" charset="0"/>
                <a:ea typeface="+mj-ea"/>
                <a:cs typeface="Times New Roman" panose="02020603050405020304" pitchFamily="18" charset="0"/>
              </a:rPr>
              <a:t>(2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lvl="1" indent="0">
              <a:spcBef>
                <a:spcPts val="1500"/>
              </a:spcBef>
              <a:buNone/>
            </a:pPr>
            <a:r>
              <a:rPr lang="en-US" sz="2400" b="1" dirty="0"/>
              <a:t>Choose Types of Data and Measures</a:t>
            </a:r>
          </a:p>
          <a:p>
            <a:pPr marL="256032" lvl="1" indent="-256032">
              <a:spcBef>
                <a:spcPts val="1500"/>
              </a:spcBef>
              <a:buFont typeface="Arial" panose="020B0604020202020204" pitchFamily="34" charset="0"/>
              <a:buChar char="•"/>
            </a:pPr>
            <a:r>
              <a:rPr lang="en-US" sz="2400" b="1" dirty="0"/>
              <a:t>Instrument</a:t>
            </a:r>
            <a:r>
              <a:rPr lang="en-US" sz="2400" dirty="0"/>
              <a:t>: a tool for measuring, observing, </a:t>
            </a:r>
            <a:r>
              <a:rPr lang="en-US" sz="2400" dirty="0" smtClean="0"/>
              <a:t>or documenting </a:t>
            </a:r>
            <a:r>
              <a:rPr lang="en-US" sz="2400" dirty="0"/>
              <a:t>quantitative </a:t>
            </a:r>
            <a:r>
              <a:rPr lang="en-US" sz="2400" dirty="0" smtClean="0"/>
              <a:t>data</a:t>
            </a:r>
            <a:endParaRPr lang="en-US" sz="2400" dirty="0"/>
          </a:p>
          <a:p>
            <a:pPr marL="256032" lvl="1" indent="-256032">
              <a:spcBef>
                <a:spcPts val="1500"/>
              </a:spcBef>
              <a:buFont typeface="Arial" panose="020B0604020202020204" pitchFamily="34" charset="0"/>
              <a:buChar char="•"/>
            </a:pPr>
            <a:r>
              <a:rPr lang="en-US" altLang="en-US" sz="2400" dirty="0"/>
              <a:t>Types of data:</a:t>
            </a:r>
          </a:p>
          <a:p>
            <a:pPr marL="740664" lvl="2" indent="-283464">
              <a:buFont typeface="Verdana" panose="020B0604030504040204" pitchFamily="34" charset="0"/>
              <a:buChar char="–"/>
            </a:pPr>
            <a:r>
              <a:rPr lang="en-US" altLang="en-US" dirty="0"/>
              <a:t>Measures of individual performance</a:t>
            </a:r>
          </a:p>
          <a:p>
            <a:pPr marL="740664" lvl="2" indent="-283464">
              <a:buFont typeface="Verdana" panose="020B0604030504040204" pitchFamily="34" charset="0"/>
              <a:buChar char="–"/>
            </a:pPr>
            <a:r>
              <a:rPr lang="en-US" altLang="en-US" dirty="0"/>
              <a:t>Measures of individual attitude</a:t>
            </a:r>
          </a:p>
          <a:p>
            <a:pPr marL="740664" lvl="2" indent="-283464">
              <a:buFont typeface="Verdana" panose="020B0604030504040204" pitchFamily="34" charset="0"/>
              <a:buChar char="–"/>
            </a:pPr>
            <a:r>
              <a:rPr lang="en-US" altLang="en-US" dirty="0"/>
              <a:t>Observations of individual behavior</a:t>
            </a:r>
          </a:p>
          <a:p>
            <a:pPr marL="740664" lvl="2" indent="-283464">
              <a:buFont typeface="Verdana" panose="020B0604030504040204" pitchFamily="34" charset="0"/>
              <a:buChar char="–"/>
            </a:pPr>
            <a:r>
              <a:rPr lang="en-US" altLang="en-US" dirty="0"/>
              <a:t>Factual information</a:t>
            </a:r>
            <a:endParaRPr lang="en-US" dirty="0"/>
          </a:p>
        </p:txBody>
      </p:sp>
    </p:spTree>
    <p:extLst>
      <p:ext uri="{BB962C8B-B14F-4D97-AF65-F5344CB8AC3E}">
        <p14:creationId xmlns:p14="http://schemas.microsoft.com/office/powerpoint/2010/main" val="4239670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 </a:t>
            </a:r>
            <a:r>
              <a:rPr lang="en-US" altLang="en-US" sz="2000" b="0" kern="1200" dirty="0" smtClean="0">
                <a:latin typeface="Times New Roman" panose="02020603050405020304" pitchFamily="18" charset="0"/>
                <a:ea typeface="+mj-ea"/>
                <a:cs typeface="Times New Roman" panose="02020603050405020304" pitchFamily="18" charset="0"/>
              </a:rPr>
              <a:t>(3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indent="0">
              <a:buSzPts val="2400"/>
              <a:buNone/>
              <a:tabLst/>
            </a:pPr>
            <a:r>
              <a:rPr lang="en-US" sz="2400" b="1" kern="1200" dirty="0">
                <a:solidFill>
                  <a:srgbClr val="000000"/>
                </a:solidFill>
                <a:latin typeface="Arial (Body)"/>
                <a:ea typeface="+mn-ea"/>
                <a:cs typeface="+mn-cs"/>
              </a:rPr>
              <a:t>Choose Types of Data and Measures: Performance </a:t>
            </a:r>
            <a:r>
              <a:rPr lang="en-US" sz="2400" b="1" kern="1200" dirty="0" smtClean="0">
                <a:solidFill>
                  <a:srgbClr val="000000"/>
                </a:solidFill>
                <a:latin typeface="Arial (Body)"/>
                <a:ea typeface="+mn-ea"/>
                <a:cs typeface="+mn-cs"/>
              </a:rPr>
              <a:t>Measures</a:t>
            </a:r>
            <a:endParaRPr lang="en-US" altLang="en-US" sz="2400" b="1" kern="1200" dirty="0">
              <a:solidFill>
                <a:srgbClr val="000000"/>
              </a:solidFill>
              <a:latin typeface="Arial (Body)"/>
              <a:ea typeface="+mn-ea"/>
              <a:cs typeface="+mn-cs"/>
            </a:endParaRPr>
          </a:p>
          <a:p>
            <a:pPr>
              <a:spcAft>
                <a:spcPct val="0"/>
              </a:spcAft>
              <a:buSzPts val="2400"/>
            </a:pPr>
            <a:r>
              <a:rPr lang="en-US" altLang="en-US" sz="2400" b="1" kern="1200" dirty="0">
                <a:solidFill>
                  <a:srgbClr val="000000"/>
                </a:solidFill>
                <a:latin typeface="Arial (Body)"/>
                <a:ea typeface="+mn-ea"/>
                <a:cs typeface="+mn-cs"/>
              </a:rPr>
              <a:t>Performance measures</a:t>
            </a:r>
            <a:r>
              <a:rPr lang="en-US" altLang="en-US" sz="2400" kern="1200" dirty="0">
                <a:solidFill>
                  <a:srgbClr val="000000"/>
                </a:solidFill>
                <a:latin typeface="Arial (Body)"/>
                <a:ea typeface="+mn-ea"/>
                <a:cs typeface="+mn-cs"/>
              </a:rPr>
              <a:t>: assess an individual’s ability to perform </a:t>
            </a:r>
            <a:r>
              <a:rPr lang="en-US" altLang="en-US" sz="2400" kern="1200" dirty="0" smtClean="0">
                <a:solidFill>
                  <a:srgbClr val="000000"/>
                </a:solidFill>
                <a:latin typeface="Arial (Body)"/>
                <a:ea typeface="+mn-ea"/>
                <a:cs typeface="+mn-cs"/>
              </a:rPr>
              <a:t>on</a:t>
            </a:r>
            <a:endParaRPr lang="en-US" altLang="en-US" sz="2400" kern="1200" dirty="0">
              <a:solidFill>
                <a:srgbClr val="000000"/>
              </a:solidFill>
              <a:latin typeface="Arial (Body)"/>
              <a:ea typeface="+mn-ea"/>
              <a:cs typeface="+mn-cs"/>
            </a:endParaRPr>
          </a:p>
          <a:p>
            <a:pPr marL="741600" lvl="1" indent="-284400">
              <a:spcAft>
                <a:spcPct val="0"/>
              </a:spcAft>
              <a:buSzPts val="2400"/>
            </a:pPr>
            <a:r>
              <a:rPr lang="en-US" sz="2400" kern="1200" dirty="0">
                <a:solidFill>
                  <a:srgbClr val="000000"/>
                </a:solidFill>
                <a:latin typeface="Arial (Body)"/>
                <a:ea typeface="+mn-ea"/>
                <a:cs typeface="+mn-cs"/>
              </a:rPr>
              <a:t>achievement test</a:t>
            </a:r>
          </a:p>
          <a:p>
            <a:pPr marL="741600" lvl="1" indent="-284400">
              <a:spcAft>
                <a:spcPct val="0"/>
              </a:spcAft>
              <a:buSzPts val="2400"/>
            </a:pPr>
            <a:r>
              <a:rPr lang="en-US" sz="2400" kern="1200" dirty="0">
                <a:solidFill>
                  <a:srgbClr val="000000"/>
                </a:solidFill>
                <a:latin typeface="Arial (Body)"/>
                <a:ea typeface="+mn-ea"/>
                <a:cs typeface="+mn-cs"/>
              </a:rPr>
              <a:t>intelligence test</a:t>
            </a:r>
          </a:p>
          <a:p>
            <a:pPr marL="741600" lvl="1" indent="-284400">
              <a:spcAft>
                <a:spcPct val="0"/>
              </a:spcAft>
              <a:buSzPts val="2400"/>
            </a:pPr>
            <a:r>
              <a:rPr lang="en-US" sz="2400" kern="1200" dirty="0">
                <a:solidFill>
                  <a:srgbClr val="000000"/>
                </a:solidFill>
                <a:latin typeface="Arial (Body)"/>
                <a:ea typeface="+mn-ea"/>
                <a:cs typeface="+mn-cs"/>
              </a:rPr>
              <a:t>aptitude test</a:t>
            </a:r>
          </a:p>
          <a:p>
            <a:pPr marL="741600" lvl="1" indent="-284400">
              <a:spcAft>
                <a:spcPct val="0"/>
              </a:spcAft>
              <a:buSzPts val="2400"/>
            </a:pPr>
            <a:r>
              <a:rPr lang="en-US" sz="2400" kern="1200" dirty="0">
                <a:solidFill>
                  <a:srgbClr val="000000"/>
                </a:solidFill>
                <a:latin typeface="Arial (Body)"/>
                <a:ea typeface="+mn-ea"/>
                <a:cs typeface="+mn-cs"/>
              </a:rPr>
              <a:t>interest inventory</a:t>
            </a:r>
          </a:p>
          <a:p>
            <a:pPr marL="741600" lvl="1" indent="-284400">
              <a:spcAft>
                <a:spcPct val="0"/>
              </a:spcAft>
              <a:buSzPts val="2400"/>
            </a:pPr>
            <a:r>
              <a:rPr lang="en-US" sz="2400" kern="1200" dirty="0">
                <a:solidFill>
                  <a:srgbClr val="000000"/>
                </a:solidFill>
                <a:latin typeface="Arial (Body)"/>
                <a:ea typeface="+mn-ea"/>
                <a:cs typeface="+mn-cs"/>
              </a:rPr>
              <a:t>personality assessment </a:t>
            </a:r>
            <a:r>
              <a:rPr lang="en-US" sz="2400" kern="1200" dirty="0" smtClean="0">
                <a:solidFill>
                  <a:srgbClr val="000000"/>
                </a:solidFill>
                <a:latin typeface="Arial (Body)"/>
                <a:ea typeface="+mn-ea"/>
                <a:cs typeface="+mn-cs"/>
              </a:rPr>
              <a:t>inventory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81329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5.6 Example of an Instrument That Measures Performance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 illustration is divided into two by a line. Atop the line are four squares joined together to make one big square. Following are the symbols these squares contain, clockwise. Square 1, a circle. Square 2, a circle with a cross. Square 3, a circle. Square 4, Blank. Below the line there are six squares in line. Following are the symbols on these squares from left to right. Square 1, a circle. Square 2, a circle with a plus sign. Square 3, a circle with a cross. Square 4, a shaded circle. Square 5, blank circle. Square 6, a circle cut into half by a vertical line."/>
          <p:cNvPicPr>
            <a:picLocks noChangeAspect="1"/>
          </p:cNvPicPr>
          <p:nvPr/>
        </p:nvPicPr>
        <p:blipFill>
          <a:blip r:embed="rId2"/>
          <a:stretch>
            <a:fillRect/>
          </a:stretch>
        </p:blipFill>
        <p:spPr>
          <a:xfrm>
            <a:off x="1707123" y="1656659"/>
            <a:ext cx="5729753" cy="4347114"/>
          </a:xfrm>
          <a:prstGeom prst="rect">
            <a:avLst/>
          </a:prstGeom>
        </p:spPr>
      </p:pic>
    </p:spTree>
    <p:extLst>
      <p:ext uri="{BB962C8B-B14F-4D97-AF65-F5344CB8AC3E}">
        <p14:creationId xmlns:p14="http://schemas.microsoft.com/office/powerpoint/2010/main" val="1466292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 </a:t>
            </a:r>
            <a:r>
              <a:rPr lang="en-US" altLang="en-US" sz="2000" b="0" kern="1200" dirty="0" smtClean="0">
                <a:latin typeface="Times New Roman" panose="02020603050405020304" pitchFamily="18" charset="0"/>
                <a:ea typeface="+mj-ea"/>
                <a:cs typeface="Times New Roman" panose="02020603050405020304" pitchFamily="18" charset="0"/>
              </a:rPr>
              <a:t>(4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lvl="1" indent="0">
              <a:spcBef>
                <a:spcPts val="1500"/>
              </a:spcBef>
              <a:buNone/>
            </a:pPr>
            <a:r>
              <a:rPr lang="en-US" sz="2400" b="1" dirty="0"/>
              <a:t>Choose Types of Data and Measures: Attitudinal Measures</a:t>
            </a:r>
          </a:p>
          <a:p>
            <a:pPr marL="256032" lvl="1" indent="-256032">
              <a:spcBef>
                <a:spcPts val="1500"/>
              </a:spcBef>
              <a:buFont typeface="Arial" panose="020B0604020202020204" pitchFamily="34" charset="0"/>
              <a:buChar char="•"/>
            </a:pPr>
            <a:r>
              <a:rPr lang="en-US" altLang="en-US" sz="2400" b="1" dirty="0"/>
              <a:t>Attitudinal measures</a:t>
            </a:r>
            <a:r>
              <a:rPr lang="en-US" altLang="en-US" sz="2400" dirty="0"/>
              <a:t>: measures feelings toward educational topics</a:t>
            </a:r>
          </a:p>
          <a:p>
            <a:pPr marL="256032" lvl="1" indent="-256032">
              <a:spcBef>
                <a:spcPts val="1500"/>
              </a:spcBef>
              <a:buFont typeface="Arial" panose="020B0604020202020204" pitchFamily="34" charset="0"/>
              <a:buChar char="•"/>
            </a:pPr>
            <a:r>
              <a:rPr lang="en-US" altLang="en-US" sz="2400" dirty="0"/>
              <a:t>Write to encourage honest response</a:t>
            </a:r>
          </a:p>
          <a:p>
            <a:pPr marL="256032" lvl="1" indent="-256032">
              <a:spcBef>
                <a:spcPts val="1500"/>
              </a:spcBef>
              <a:buFont typeface="Arial" panose="020B0604020202020204" pitchFamily="34" charset="0"/>
              <a:buChar char="•"/>
            </a:pPr>
            <a:r>
              <a:rPr lang="en-US" altLang="en-US" sz="2400" dirty="0"/>
              <a:t>Limitation is no evidence of specific behaviors</a:t>
            </a:r>
            <a:endParaRPr lang="en-US" sz="2400" dirty="0"/>
          </a:p>
        </p:txBody>
      </p:sp>
    </p:spTree>
    <p:extLst>
      <p:ext uri="{BB962C8B-B14F-4D97-AF65-F5344CB8AC3E}">
        <p14:creationId xmlns:p14="http://schemas.microsoft.com/office/powerpoint/2010/main" val="1802757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 </a:t>
            </a:r>
            <a:r>
              <a:rPr lang="en-US" altLang="en-US" sz="2000" b="0" kern="1200" dirty="0" smtClean="0">
                <a:latin typeface="Times New Roman" panose="02020603050405020304" pitchFamily="18" charset="0"/>
                <a:ea typeface="+mj-ea"/>
                <a:cs typeface="Times New Roman" panose="02020603050405020304" pitchFamily="18" charset="0"/>
              </a:rPr>
              <a:t>(5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lvl="1" indent="0">
              <a:spcBef>
                <a:spcPts val="1500"/>
              </a:spcBef>
              <a:buNone/>
            </a:pPr>
            <a:r>
              <a:rPr lang="en-US" sz="2400" b="1" dirty="0"/>
              <a:t>Choose Types of Data and Measures: </a:t>
            </a:r>
            <a:r>
              <a:rPr lang="en-US" sz="2400" b="1" dirty="0" smtClean="0"/>
              <a:t>Behavioral Observations</a:t>
            </a:r>
            <a:endParaRPr lang="en-US" sz="2400" b="1" dirty="0"/>
          </a:p>
          <a:p>
            <a:pPr marL="256032" lvl="1" indent="-256032">
              <a:spcBef>
                <a:spcPts val="1500"/>
              </a:spcBef>
              <a:buFont typeface="Arial" panose="020B0604020202020204" pitchFamily="34" charset="0"/>
              <a:buChar char="•"/>
            </a:pPr>
            <a:r>
              <a:rPr lang="en-US" altLang="en-US" sz="2400" b="1" dirty="0"/>
              <a:t>Behavioral observations</a:t>
            </a:r>
            <a:r>
              <a:rPr lang="en-US" altLang="en-US" sz="2400" dirty="0" smtClean="0"/>
              <a:t>:</a:t>
            </a:r>
            <a:endParaRPr lang="en-US" altLang="en-US" sz="2400" dirty="0"/>
          </a:p>
          <a:p>
            <a:pPr marL="740664" lvl="2" indent="-283464">
              <a:buFont typeface="Verdana" panose="020B0604030504040204" pitchFamily="34" charset="0"/>
              <a:buChar char="–"/>
            </a:pPr>
            <a:r>
              <a:rPr lang="en-US" altLang="en-US" dirty="0"/>
              <a:t>selecting instrument to r</a:t>
            </a:r>
            <a:r>
              <a:rPr lang="en-US" dirty="0"/>
              <a:t>ecord a behavior</a:t>
            </a:r>
          </a:p>
          <a:p>
            <a:pPr marL="740664" lvl="2" indent="-283464">
              <a:buFont typeface="Verdana" panose="020B0604030504040204" pitchFamily="34" charset="0"/>
              <a:buChar char="–"/>
            </a:pPr>
            <a:r>
              <a:rPr lang="en-US" dirty="0"/>
              <a:t>observing individuals for that behavior</a:t>
            </a:r>
          </a:p>
          <a:p>
            <a:pPr marL="740664" lvl="2" indent="-283464">
              <a:buFont typeface="Verdana" panose="020B0604030504040204" pitchFamily="34" charset="0"/>
              <a:buChar char="–"/>
            </a:pPr>
            <a:r>
              <a:rPr lang="en-US" dirty="0"/>
              <a:t>checking points on a scale that reflect the </a:t>
            </a:r>
            <a:r>
              <a:rPr lang="en-US" dirty="0" smtClean="0"/>
              <a:t>behavior</a:t>
            </a:r>
            <a:endParaRPr lang="en-US" dirty="0"/>
          </a:p>
        </p:txBody>
      </p:sp>
    </p:spTree>
    <p:extLst>
      <p:ext uri="{BB962C8B-B14F-4D97-AF65-F5344CB8AC3E}">
        <p14:creationId xmlns:p14="http://schemas.microsoft.com/office/powerpoint/2010/main" val="368482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(6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88633"/>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Choose Types of Data and Measures: Factual </a:t>
            </a:r>
            <a:r>
              <a:rPr lang="en-US" sz="2400" b="1" kern="1200" dirty="0" smtClean="0">
                <a:solidFill>
                  <a:srgbClr val="000000"/>
                </a:solidFill>
                <a:latin typeface="Arial (Body)"/>
                <a:ea typeface="+mn-ea"/>
                <a:cs typeface="+mn-cs"/>
              </a:rPr>
              <a:t>Information</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Factual information or personal documents</a:t>
            </a:r>
            <a:r>
              <a:rPr lang="en-US" sz="2400" kern="1200" dirty="0">
                <a:solidFill>
                  <a:srgbClr val="000000"/>
                </a:solidFill>
                <a:latin typeface="Arial (Body)"/>
                <a:ea typeface="+mn-ea"/>
                <a:cs typeface="+mn-cs"/>
              </a:rPr>
              <a:t>: consist of numeric, individual data available in public </a:t>
            </a:r>
            <a:r>
              <a:rPr lang="en-US" sz="2400" kern="1200" dirty="0" smtClean="0">
                <a:solidFill>
                  <a:srgbClr val="000000"/>
                </a:solidFill>
                <a:latin typeface="Arial (Body)"/>
                <a:ea typeface="+mn-ea"/>
                <a:cs typeface="+mn-cs"/>
              </a:rPr>
              <a:t>records</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Examples:</a:t>
            </a:r>
          </a:p>
          <a:p>
            <a:pPr marL="741553" lvl="1" indent="-284353">
              <a:spcAft>
                <a:spcPct val="0"/>
              </a:spcAft>
              <a:buSzPts val="2400"/>
            </a:pPr>
            <a:r>
              <a:rPr lang="en-US" sz="2400" kern="1200" dirty="0">
                <a:solidFill>
                  <a:srgbClr val="000000"/>
                </a:solidFill>
                <a:latin typeface="Arial (Body)"/>
                <a:ea typeface="+mn-ea"/>
                <a:cs typeface="+mn-cs"/>
              </a:rPr>
              <a:t>grade reports</a:t>
            </a:r>
          </a:p>
          <a:p>
            <a:pPr marL="741553" lvl="1" indent="-284353">
              <a:spcAft>
                <a:spcPct val="0"/>
              </a:spcAft>
              <a:buSzPts val="2400"/>
            </a:pPr>
            <a:r>
              <a:rPr lang="en-US" sz="2400" kern="1200" dirty="0">
                <a:solidFill>
                  <a:srgbClr val="000000"/>
                </a:solidFill>
                <a:latin typeface="Arial (Body)"/>
                <a:ea typeface="+mn-ea"/>
                <a:cs typeface="+mn-cs"/>
              </a:rPr>
              <a:t>school attendance records</a:t>
            </a:r>
          </a:p>
          <a:p>
            <a:pPr marL="741553" lvl="1" indent="-284353">
              <a:spcAft>
                <a:spcPct val="0"/>
              </a:spcAft>
              <a:buSzPts val="2400"/>
            </a:pPr>
            <a:r>
              <a:rPr lang="en-US" sz="2400" kern="1200" dirty="0">
                <a:solidFill>
                  <a:srgbClr val="000000"/>
                </a:solidFill>
                <a:latin typeface="Arial (Body)"/>
                <a:ea typeface="+mn-ea"/>
                <a:cs typeface="+mn-cs"/>
              </a:rPr>
              <a:t>student demographic data</a:t>
            </a:r>
          </a:p>
          <a:p>
            <a:pPr marL="741553" lvl="1" indent="-284353">
              <a:spcAft>
                <a:spcPct val="0"/>
              </a:spcAft>
              <a:buSzPts val="2400"/>
            </a:pPr>
            <a:r>
              <a:rPr lang="en-US" sz="2400" kern="1200" dirty="0">
                <a:solidFill>
                  <a:srgbClr val="000000"/>
                </a:solidFill>
                <a:latin typeface="Arial (Body)"/>
                <a:ea typeface="+mn-ea"/>
                <a:cs typeface="+mn-cs"/>
              </a:rPr>
              <a:t>census </a:t>
            </a:r>
            <a:r>
              <a:rPr lang="en-US" sz="2400" kern="1200" dirty="0" smtClean="0">
                <a:solidFill>
                  <a:srgbClr val="000000"/>
                </a:solidFill>
                <a:latin typeface="Arial (Body)"/>
                <a:ea typeface="+mn-ea"/>
                <a:cs typeface="+mn-cs"/>
              </a:rPr>
              <a:t>information</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Privacy regulations may apply</a:t>
            </a:r>
          </a:p>
        </p:txBody>
      </p:sp>
    </p:spTree>
    <p:extLst>
      <p:ext uri="{BB962C8B-B14F-4D97-AF65-F5344CB8AC3E}">
        <p14:creationId xmlns:p14="http://schemas.microsoft.com/office/powerpoint/2010/main" val="200995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 </a:t>
            </a:r>
            <a:r>
              <a:rPr lang="en-US" altLang="en-US" sz="2000" b="0" kern="1200" dirty="0" smtClean="0">
                <a:latin typeface="Times New Roman" panose="02020603050405020304" pitchFamily="18" charset="0"/>
                <a:ea typeface="+mj-ea"/>
                <a:cs typeface="Times New Roman" panose="02020603050405020304" pitchFamily="18" charset="0"/>
              </a:rPr>
              <a:t>(7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indent="0">
              <a:buNone/>
            </a:pPr>
            <a:r>
              <a:rPr lang="en-US" sz="2400" b="1" dirty="0"/>
              <a:t>Choose Types of Data and Measures: Digital </a:t>
            </a:r>
            <a:r>
              <a:rPr lang="en-US" sz="2400" b="1" dirty="0" smtClean="0"/>
              <a:t>Methods of </a:t>
            </a:r>
            <a:r>
              <a:rPr lang="en-US" sz="2400" b="1" dirty="0"/>
              <a:t>Data </a:t>
            </a:r>
            <a:r>
              <a:rPr lang="en-US" sz="2400" b="1" dirty="0" smtClean="0"/>
              <a:t>Collection</a:t>
            </a:r>
            <a:endParaRPr lang="en-US" sz="2400" b="1" dirty="0"/>
          </a:p>
          <a:p>
            <a:pPr marL="256032" indent="-256032"/>
            <a:r>
              <a:rPr lang="en-US" sz="2400" dirty="0"/>
              <a:t>Use of websites and the Internet for</a:t>
            </a:r>
          </a:p>
          <a:p>
            <a:pPr lvl="1"/>
            <a:r>
              <a:rPr lang="en-US" sz="2400" dirty="0"/>
              <a:t>Administering </a:t>
            </a:r>
            <a:r>
              <a:rPr lang="en-US" sz="2400" dirty="0" smtClean="0"/>
              <a:t>surveys</a:t>
            </a:r>
            <a:endParaRPr lang="en-US" sz="2400" dirty="0"/>
          </a:p>
          <a:p>
            <a:pPr lvl="1"/>
            <a:r>
              <a:rPr lang="en-US" sz="2400" dirty="0"/>
              <a:t>Gathering interviews</a:t>
            </a:r>
          </a:p>
          <a:p>
            <a:pPr lvl="1"/>
            <a:r>
              <a:rPr lang="en-US" sz="2400" dirty="0"/>
              <a:t>Mining social media (e.g., Facebook, Twitter)</a:t>
            </a:r>
          </a:p>
          <a:p>
            <a:pPr lvl="1"/>
            <a:r>
              <a:rPr lang="en-US" sz="2400" dirty="0"/>
              <a:t>Using existing </a:t>
            </a:r>
            <a:r>
              <a:rPr lang="en-US" sz="2400" dirty="0" smtClean="0"/>
              <a:t>databases</a:t>
            </a:r>
            <a:endParaRPr lang="en-US" sz="2400" dirty="0"/>
          </a:p>
        </p:txBody>
      </p:sp>
    </p:spTree>
    <p:extLst>
      <p:ext uri="{BB962C8B-B14F-4D97-AF65-F5344CB8AC3E}">
        <p14:creationId xmlns:p14="http://schemas.microsoft.com/office/powerpoint/2010/main" val="1551449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Your Options for Collecting Information?</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(8 of 8)</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indent="0">
              <a:buNone/>
            </a:pPr>
            <a:r>
              <a:rPr lang="en-US" sz="2400" b="1" dirty="0"/>
              <a:t>Choose Types of Data and Measures: How to Decide What Types to </a:t>
            </a:r>
            <a:r>
              <a:rPr lang="en-US" sz="2400" b="1" dirty="0" smtClean="0"/>
              <a:t>Choose</a:t>
            </a:r>
            <a:endParaRPr lang="en-US" altLang="en-US" sz="2400" b="1" dirty="0"/>
          </a:p>
          <a:p>
            <a:pPr marL="256032" indent="-256032"/>
            <a:r>
              <a:rPr lang="en-US" altLang="en-US" sz="2400" dirty="0"/>
              <a:t>What am I trying to learn?</a:t>
            </a:r>
          </a:p>
          <a:p>
            <a:pPr marL="256032" indent="-256032"/>
            <a:r>
              <a:rPr lang="en-US" altLang="en-US" sz="2400" dirty="0"/>
              <a:t>What is realistic to collect?</a:t>
            </a:r>
          </a:p>
          <a:p>
            <a:pPr marL="256032" indent="-256032"/>
            <a:r>
              <a:rPr lang="en-US" altLang="en-US" sz="2400" dirty="0"/>
              <a:t>What are the advantages and disadvantages?</a:t>
            </a:r>
            <a:endParaRPr lang="en-US" sz="2400" dirty="0"/>
          </a:p>
        </p:txBody>
      </p:sp>
    </p:spTree>
    <p:extLst>
      <p:ext uri="{BB962C8B-B14F-4D97-AF65-F5344CB8AC3E}">
        <p14:creationId xmlns:p14="http://schemas.microsoft.com/office/powerpoint/2010/main" val="340127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Instrument Will You Use to Collect Data?</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(1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Locate or Develop an Instrument</a:t>
            </a:r>
          </a:p>
          <a:p>
            <a:pPr marL="256032" lvl="0" indent="-256032">
              <a:spcAft>
                <a:spcPct val="0"/>
              </a:spcAft>
              <a:buSzPts val="2400"/>
              <a:tabLst/>
            </a:pPr>
            <a:r>
              <a:rPr lang="en-US" altLang="en-US" sz="2400" kern="1200" dirty="0">
                <a:solidFill>
                  <a:srgbClr val="000000"/>
                </a:solidFill>
                <a:latin typeface="Arial (Body)"/>
                <a:ea typeface="+mn-ea"/>
                <a:cs typeface="+mn-cs"/>
              </a:rPr>
              <a:t>Develop it yourself</a:t>
            </a:r>
          </a:p>
          <a:p>
            <a:pPr marL="256032" lvl="0" indent="-256032">
              <a:spcAft>
                <a:spcPct val="0"/>
              </a:spcAft>
              <a:buSzPts val="2400"/>
              <a:tabLst/>
            </a:pPr>
            <a:r>
              <a:rPr lang="en-US" altLang="en-US" sz="2400" b="1" kern="1200" dirty="0">
                <a:solidFill>
                  <a:srgbClr val="000000"/>
                </a:solidFill>
                <a:latin typeface="Arial (Body)"/>
                <a:ea typeface="+mn-ea"/>
                <a:cs typeface="+mn-cs"/>
              </a:rPr>
              <a:t>Modify an instrument</a:t>
            </a:r>
            <a:r>
              <a:rPr lang="en-US" altLang="en-US" sz="2400" kern="1200" dirty="0">
                <a:solidFill>
                  <a:srgbClr val="000000"/>
                </a:solidFill>
                <a:latin typeface="Arial (Body)"/>
                <a:ea typeface="+mn-ea"/>
                <a:cs typeface="+mn-cs"/>
              </a:rPr>
              <a:t>: l</a:t>
            </a:r>
            <a:r>
              <a:rPr lang="en-US" sz="2400" kern="1200" dirty="0">
                <a:solidFill>
                  <a:srgbClr val="000000"/>
                </a:solidFill>
                <a:latin typeface="Arial (Body)"/>
                <a:ea typeface="+mn-ea"/>
                <a:cs typeface="+mn-cs"/>
              </a:rPr>
              <a:t>ocate an existing instrument, obtain permission to change it, and make changes in it to fit your requirements</a:t>
            </a:r>
          </a:p>
          <a:p>
            <a:pPr marL="256032" lvl="0" indent="-256032">
              <a:spcAft>
                <a:spcPct val="0"/>
              </a:spcAft>
              <a:buSzPts val="2400"/>
              <a:tabLst/>
            </a:pPr>
            <a:r>
              <a:rPr lang="en-US" sz="2400" kern="1200" dirty="0">
                <a:solidFill>
                  <a:srgbClr val="000000"/>
                </a:solidFill>
                <a:latin typeface="Arial (Body)"/>
                <a:ea typeface="+mn-ea"/>
                <a:cs typeface="+mn-cs"/>
              </a:rPr>
              <a:t>Locate one to use in its entirety</a:t>
            </a:r>
          </a:p>
        </p:txBody>
      </p:sp>
    </p:spTree>
    <p:extLst>
      <p:ext uri="{BB962C8B-B14F-4D97-AF65-F5344CB8AC3E}">
        <p14:creationId xmlns:p14="http://schemas.microsoft.com/office/powerpoint/2010/main" val="593130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cs typeface="Times New Roman" panose="02020603050405020304" pitchFamily="18" charset="0"/>
              </a:rPr>
              <a:t>Figure 5.9 Steps in Developing or Constructing an Instrument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3687970"/>
              </p:ext>
            </p:extLst>
          </p:nvPr>
        </p:nvGraphicFramePr>
        <p:xfrm>
          <a:off x="566057" y="1604865"/>
          <a:ext cx="8011885" cy="4414825"/>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2235523093"/>
                    </a:ext>
                  </a:extLst>
                </a:gridCol>
                <a:gridCol w="4005942">
                  <a:extLst>
                    <a:ext uri="{9D8B030D-6E8A-4147-A177-3AD203B41FA5}">
                      <a16:colId xmlns:a16="http://schemas.microsoft.com/office/drawing/2014/main" val="3317813090"/>
                    </a:ext>
                  </a:extLst>
                </a:gridCol>
              </a:tblGrid>
              <a:tr h="2372665">
                <a:tc>
                  <a:txBody>
                    <a:bodyPr/>
                    <a:lstStyle/>
                    <a:p>
                      <a:r>
                        <a:rPr lang="en-US" sz="1600" b="1" kern="1200" dirty="0" smtClean="0">
                          <a:solidFill>
                            <a:srgbClr val="000000"/>
                          </a:solidFill>
                          <a:effectLst/>
                          <a:latin typeface="+mn-lt"/>
                          <a:ea typeface="+mn-ea"/>
                          <a:cs typeface="+mn-cs"/>
                        </a:rPr>
                        <a:t>Phase I: Planning</a:t>
                      </a:r>
                      <a:br>
                        <a:rPr lang="en-US" sz="1600" b="1"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State purpose of test and target groups Identify and define domain of test</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Review literature on construct or variable of interest</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Give open-ended questions to target group Interpret open-ended comments</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Write objectives</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Select item format </a:t>
                      </a:r>
                      <a:endParaRPr lang="en-US" sz="1600" b="0" dirty="0" smtClean="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0000"/>
                          </a:solidFill>
                          <a:effectLst/>
                          <a:latin typeface="+mn-lt"/>
                          <a:ea typeface="+mn-ea"/>
                          <a:cs typeface="+mn-cs"/>
                        </a:rPr>
                        <a:t>Phase III: Quantitative Evaluation</a:t>
                      </a:r>
                      <a:br>
                        <a:rPr lang="en-US" sz="1600" b="1"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Prepare instrument for first pilot test Administer first pilot test</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Debrief subjects</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Calculate reliability</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Run item analysis</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Revise instrument</a:t>
                      </a:r>
                      <a:br>
                        <a:rPr lang="en-US" sz="1600" b="0" kern="1200" dirty="0" smtClean="0">
                          <a:solidFill>
                            <a:srgbClr val="000000"/>
                          </a:solidFill>
                          <a:effectLst/>
                          <a:latin typeface="+mn-lt"/>
                          <a:ea typeface="+mn-ea"/>
                          <a:cs typeface="+mn-cs"/>
                        </a:rPr>
                      </a:br>
                      <a:r>
                        <a:rPr lang="en-US" sz="1600" b="0" kern="1200" dirty="0" smtClean="0">
                          <a:solidFill>
                            <a:srgbClr val="000000"/>
                          </a:solidFill>
                          <a:effectLst/>
                          <a:latin typeface="+mn-lt"/>
                          <a:ea typeface="+mn-ea"/>
                          <a:cs typeface="+mn-cs"/>
                        </a:rPr>
                        <a:t>Prepare for second pilot test</a:t>
                      </a:r>
                      <a:endParaRPr lang="en-US" sz="1600" b="0" dirty="0" smtClean="0">
                        <a:solidFill>
                          <a:srgbClr val="000000"/>
                        </a:solidFill>
                      </a:endParaRPr>
                    </a:p>
                  </a:txBody>
                  <a:tcPr/>
                </a:tc>
                <a:extLst>
                  <a:ext uri="{0D108BD9-81ED-4DB2-BD59-A6C34878D82A}">
                    <a16:rowId xmlns:a16="http://schemas.microsoft.com/office/drawing/2014/main" val="2531976397"/>
                  </a:ext>
                </a:extLst>
              </a:tr>
              <a:tr h="1706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mn-lt"/>
                          <a:ea typeface="+mn-ea"/>
                          <a:cs typeface="+mn-cs"/>
                        </a:rPr>
                        <a:t>Phase II: Construction</a:t>
                      </a:r>
                      <a:br>
                        <a:rPr lang="en-US" sz="1600" b="1" kern="1200" dirty="0" smtClean="0">
                          <a:solidFill>
                            <a:schemeClr val="tx1"/>
                          </a:solidFill>
                          <a:effectLst/>
                          <a:latin typeface="+mn-lt"/>
                          <a:ea typeface="+mn-ea"/>
                          <a:cs typeface="+mn-cs"/>
                        </a:rPr>
                      </a:br>
                      <a:r>
                        <a:rPr lang="en-US" sz="1600" b="0" kern="1200" dirty="0" smtClean="0">
                          <a:solidFill>
                            <a:schemeClr val="tx1"/>
                          </a:solidFill>
                          <a:effectLst/>
                          <a:latin typeface="+mn-lt"/>
                          <a:ea typeface="+mn-ea"/>
                          <a:cs typeface="+mn-cs"/>
                        </a:rPr>
                        <a:t>Develop table of specifications</a:t>
                      </a:r>
                      <a:br>
                        <a:rPr lang="en-US" sz="1600" b="0" kern="1200" dirty="0" smtClean="0">
                          <a:solidFill>
                            <a:schemeClr val="tx1"/>
                          </a:solidFill>
                          <a:effectLst/>
                          <a:latin typeface="+mn-lt"/>
                          <a:ea typeface="+mn-ea"/>
                          <a:cs typeface="+mn-cs"/>
                        </a:rPr>
                      </a:br>
                      <a:r>
                        <a:rPr lang="en-US" sz="1600" b="0" kern="1200" dirty="0" smtClean="0">
                          <a:solidFill>
                            <a:schemeClr val="tx1"/>
                          </a:solidFill>
                          <a:effectLst/>
                          <a:latin typeface="+mn-lt"/>
                          <a:ea typeface="+mn-ea"/>
                          <a:cs typeface="+mn-cs"/>
                        </a:rPr>
                        <a:t>Hire and train item writers</a:t>
                      </a:r>
                      <a:br>
                        <a:rPr lang="en-US" sz="1600" b="0" kern="1200" dirty="0" smtClean="0">
                          <a:solidFill>
                            <a:schemeClr val="tx1"/>
                          </a:solidFill>
                          <a:effectLst/>
                          <a:latin typeface="+mn-lt"/>
                          <a:ea typeface="+mn-ea"/>
                          <a:cs typeface="+mn-cs"/>
                        </a:rPr>
                      </a:br>
                      <a:r>
                        <a:rPr lang="en-US" sz="1600" b="0" kern="1200" dirty="0" smtClean="0">
                          <a:solidFill>
                            <a:schemeClr val="tx1"/>
                          </a:solidFill>
                          <a:effectLst/>
                          <a:latin typeface="+mn-lt"/>
                          <a:ea typeface="+mn-ea"/>
                          <a:cs typeface="+mn-cs"/>
                        </a:rPr>
                        <a:t>Write pool items</a:t>
                      </a:r>
                      <a:br>
                        <a:rPr lang="en-US" sz="1600" b="0" kern="1200" dirty="0" smtClean="0">
                          <a:solidFill>
                            <a:schemeClr val="tx1"/>
                          </a:solidFill>
                          <a:effectLst/>
                          <a:latin typeface="+mn-lt"/>
                          <a:ea typeface="+mn-ea"/>
                          <a:cs typeface="+mn-cs"/>
                        </a:rPr>
                      </a:br>
                      <a:r>
                        <a:rPr lang="en-US" sz="1600" b="0" kern="1200" dirty="0" smtClean="0">
                          <a:solidFill>
                            <a:schemeClr val="tx1"/>
                          </a:solidFill>
                          <a:effectLst/>
                          <a:latin typeface="+mn-lt"/>
                          <a:ea typeface="+mn-ea"/>
                          <a:cs typeface="+mn-cs"/>
                        </a:rPr>
                        <a:t>Validate content</a:t>
                      </a:r>
                      <a:br>
                        <a:rPr lang="en-US" sz="1600" b="0" kern="1200" dirty="0" smtClean="0">
                          <a:solidFill>
                            <a:schemeClr val="tx1"/>
                          </a:solidFill>
                          <a:effectLst/>
                          <a:latin typeface="+mn-lt"/>
                          <a:ea typeface="+mn-ea"/>
                          <a:cs typeface="+mn-cs"/>
                        </a:rPr>
                      </a:br>
                      <a:r>
                        <a:rPr lang="en-US" sz="1600" b="0" kern="1200" dirty="0" smtClean="0">
                          <a:solidFill>
                            <a:schemeClr val="tx1"/>
                          </a:solidFill>
                          <a:effectLst/>
                          <a:latin typeface="+mn-lt"/>
                          <a:ea typeface="+mn-ea"/>
                          <a:cs typeface="+mn-cs"/>
                        </a:rPr>
                        <a:t>Have judges complete qualitative evaluation Develop new or revise items </a:t>
                      </a:r>
                      <a:endParaRPr lang="en-US" sz="1600" b="0" dirty="0" smtClean="0"/>
                    </a:p>
                  </a:txBody>
                  <a:tcPr/>
                </a:tc>
                <a:tc>
                  <a:txBody>
                    <a:bodyPr/>
                    <a:lstStyle/>
                    <a:p>
                      <a:r>
                        <a:rPr lang="en-US" sz="1600" b="1" kern="1200" dirty="0" smtClean="0">
                          <a:solidFill>
                            <a:schemeClr val="tx1"/>
                          </a:solidFill>
                          <a:effectLst/>
                          <a:latin typeface="+mn-lt"/>
                          <a:ea typeface="+mn-ea"/>
                          <a:cs typeface="+mn-cs"/>
                        </a:rPr>
                        <a:t>Phase IV: Validation</a:t>
                      </a:r>
                      <a:br>
                        <a:rPr lang="en-US" sz="1600" b="1"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Administer second pilot test</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Run item analysis</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Repeat steps of revision, pilot administration, and item analysis</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Begin validation</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Administer for validation data Continue validation </a:t>
                      </a:r>
                      <a:endParaRPr lang="en-US" sz="1600" dirty="0" smtClean="0"/>
                    </a:p>
                  </a:txBody>
                  <a:tcPr/>
                </a:tc>
                <a:extLst>
                  <a:ext uri="{0D108BD9-81ED-4DB2-BD59-A6C34878D82A}">
                    <a16:rowId xmlns:a16="http://schemas.microsoft.com/office/drawing/2014/main" val="2922385402"/>
                  </a:ext>
                </a:extLst>
              </a:tr>
            </a:tbl>
          </a:graphicData>
        </a:graphic>
      </p:graphicFrame>
    </p:spTree>
    <p:extLst>
      <p:ext uri="{BB962C8B-B14F-4D97-AF65-F5344CB8AC3E}">
        <p14:creationId xmlns:p14="http://schemas.microsoft.com/office/powerpoint/2010/main" val="31586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Five Steps in the Process of Data Collection</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rPr>
              <a:t>e</a:t>
            </a:r>
            <a:r>
              <a:rPr lang="en-US" altLang="en-US" sz="2400" kern="1200" dirty="0" smtClean="0">
                <a:solidFill>
                  <a:srgbClr val="000000"/>
                </a:solidFill>
                <a:latin typeface="Arial (Body)"/>
                <a:ea typeface="+mn-ea"/>
                <a:cs typeface="+mn-cs"/>
              </a:rPr>
              <a:t>termining </a:t>
            </a:r>
            <a:r>
              <a:rPr lang="en-US" altLang="en-US" sz="2400" kern="1200" dirty="0">
                <a:solidFill>
                  <a:srgbClr val="000000"/>
                </a:solidFill>
                <a:latin typeface="Arial (Body)"/>
                <a:ea typeface="+mn-ea"/>
                <a:cs typeface="+mn-cs"/>
              </a:rPr>
              <a:t>participants to study</a:t>
            </a:r>
          </a:p>
          <a:p>
            <a:pPr marL="256032" lvl="0" indent="-256032">
              <a:spcAft>
                <a:spcPct val="0"/>
              </a:spcAft>
              <a:buSzPts val="2400"/>
              <a:tabLst/>
            </a:pPr>
            <a:r>
              <a:rPr lang="en-US" altLang="en-US" sz="2400" kern="1200" dirty="0">
                <a:solidFill>
                  <a:srgbClr val="000000"/>
                </a:solidFill>
                <a:latin typeface="Arial (Body)"/>
                <a:ea typeface="+mn-ea"/>
                <a:cs typeface="+mn-cs"/>
              </a:rPr>
              <a:t>Obtaining permissions needed</a:t>
            </a:r>
          </a:p>
          <a:p>
            <a:pPr marL="256032" lvl="0" indent="-256032">
              <a:spcAft>
                <a:spcPct val="0"/>
              </a:spcAft>
              <a:buSzPts val="2400"/>
              <a:tabLst/>
            </a:pPr>
            <a:r>
              <a:rPr lang="en-US" altLang="en-US" sz="2400" kern="1200" dirty="0">
                <a:solidFill>
                  <a:srgbClr val="000000"/>
                </a:solidFill>
                <a:latin typeface="Arial (Body)"/>
                <a:ea typeface="+mn-ea"/>
                <a:cs typeface="+mn-cs"/>
              </a:rPr>
              <a:t>Considering what types of information to collect</a:t>
            </a:r>
          </a:p>
          <a:p>
            <a:pPr marL="256032" lvl="0" indent="-256032">
              <a:spcAft>
                <a:spcPct val="0"/>
              </a:spcAft>
              <a:buSzPts val="2400"/>
              <a:tabLst/>
            </a:pPr>
            <a:r>
              <a:rPr lang="en-US" altLang="en-US" sz="2400" kern="1200" dirty="0">
                <a:solidFill>
                  <a:srgbClr val="000000"/>
                </a:solidFill>
                <a:latin typeface="Arial (Body)"/>
                <a:ea typeface="+mn-ea"/>
                <a:cs typeface="+mn-cs"/>
              </a:rPr>
              <a:t>Locating and selecting instruments</a:t>
            </a:r>
          </a:p>
          <a:p>
            <a:pPr marL="256032" lvl="0" indent="-256032">
              <a:spcAft>
                <a:spcPct val="0"/>
              </a:spcAft>
              <a:buSzPts val="2400"/>
              <a:tabLst/>
            </a:pPr>
            <a:r>
              <a:rPr lang="en-US" altLang="en-US" sz="2400" kern="1200" dirty="0">
                <a:solidFill>
                  <a:srgbClr val="000000"/>
                </a:solidFill>
                <a:latin typeface="Arial (Body)"/>
                <a:ea typeface="+mn-ea"/>
                <a:cs typeface="+mn-cs"/>
              </a:rPr>
              <a:t>Administering the data collection</a:t>
            </a:r>
          </a:p>
        </p:txBody>
      </p:sp>
    </p:spTree>
    <p:extLst>
      <p:ext uri="{BB962C8B-B14F-4D97-AF65-F5344CB8AC3E}">
        <p14:creationId xmlns:p14="http://schemas.microsoft.com/office/powerpoint/2010/main" val="100720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Instrument Will You Use to Collect Data? </a:t>
            </a:r>
            <a:r>
              <a:rPr lang="en-US" sz="2000" b="0" kern="1200" dirty="0" smtClean="0">
                <a:latin typeface="Times New Roman" panose="02020603050405020304" pitchFamily="18" charset="0"/>
                <a:ea typeface="+mj-ea"/>
                <a:cs typeface="Times New Roman" panose="02020603050405020304" pitchFamily="18" charset="0"/>
              </a:rPr>
              <a:t>(2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Search for an </a:t>
            </a:r>
            <a:r>
              <a:rPr lang="en-US" sz="2200" b="1" kern="1200" dirty="0" smtClean="0">
                <a:solidFill>
                  <a:srgbClr val="000000"/>
                </a:solidFill>
                <a:latin typeface="Arial (Body)"/>
                <a:ea typeface="+mn-ea"/>
                <a:cs typeface="+mn-cs"/>
              </a:rPr>
              <a:t>Instrument</a:t>
            </a:r>
            <a:endParaRPr lang="en-US" altLang="en-US" sz="2200" b="1" kern="1200" dirty="0">
              <a:solidFill>
                <a:srgbClr val="000000"/>
              </a:solidFill>
              <a:latin typeface="Arial (Body)"/>
              <a:ea typeface="+mn-ea"/>
              <a:cs typeface="+mn-cs"/>
            </a:endParaRPr>
          </a:p>
          <a:p>
            <a:pPr marL="256032" lvl="0" indent="-256032">
              <a:spcAft>
                <a:spcPct val="0"/>
              </a:spcAft>
              <a:tabLst/>
            </a:pPr>
            <a:r>
              <a:rPr lang="en-US" altLang="en-US" sz="2200" kern="1200" dirty="0">
                <a:solidFill>
                  <a:srgbClr val="000000"/>
                </a:solidFill>
                <a:latin typeface="Arial (Body)"/>
                <a:ea typeface="+mn-ea"/>
                <a:cs typeface="+mn-cs"/>
              </a:rPr>
              <a:t>Look in published journal articles</a:t>
            </a:r>
          </a:p>
          <a:p>
            <a:pPr marL="256032" lvl="0" indent="-256032">
              <a:spcAft>
                <a:spcPct val="0"/>
              </a:spcAft>
              <a:tabLst/>
            </a:pPr>
            <a:r>
              <a:rPr lang="en-US" altLang="en-US" sz="2200" kern="1200" dirty="0">
                <a:solidFill>
                  <a:srgbClr val="000000"/>
                </a:solidFill>
                <a:latin typeface="Arial (Body)"/>
                <a:ea typeface="+mn-ea"/>
                <a:cs typeface="+mn-cs"/>
              </a:rPr>
              <a:t>Run an </a:t>
            </a:r>
            <a:r>
              <a:rPr lang="en-US" altLang="en-US" sz="22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C search </a:t>
            </a:r>
            <a:r>
              <a:rPr lang="en-US" altLang="en-US" sz="2200" kern="1200" dirty="0">
                <a:solidFill>
                  <a:srgbClr val="000000"/>
                </a:solidFill>
                <a:latin typeface="Arial (Body)"/>
                <a:ea typeface="+mn-ea"/>
                <a:cs typeface="+mn-cs"/>
              </a:rPr>
              <a:t>and a descriptor for the instrument you want in an online search to see if there are articles that contain instruments</a:t>
            </a:r>
          </a:p>
          <a:p>
            <a:pPr marL="256032" lvl="0" indent="-256032">
              <a:spcAft>
                <a:spcPct val="0"/>
              </a:spcAft>
              <a:tabLst/>
            </a:pPr>
            <a:r>
              <a:rPr lang="en-US" altLang="en-US" sz="2200" kern="1200" dirty="0">
                <a:solidFill>
                  <a:srgbClr val="000000"/>
                </a:solidFill>
                <a:latin typeface="Arial (Body)"/>
                <a:ea typeface="+mn-ea"/>
                <a:cs typeface="+mn-cs"/>
              </a:rPr>
              <a:t>Check </a:t>
            </a:r>
            <a:r>
              <a:rPr lang="en-US" altLang="en-US" sz="2200" b="1" kern="1200" dirty="0">
                <a:solidFill>
                  <a:srgbClr val="000000"/>
                </a:solidFill>
                <a:latin typeface="Arial (Body)"/>
                <a:ea typeface="+mn-ea"/>
                <a:cs typeface="+mn-cs"/>
              </a:rPr>
              <a:t>Tests in Print</a:t>
            </a:r>
          </a:p>
          <a:p>
            <a:pPr marL="256032" lvl="0" indent="-256032">
              <a:spcAft>
                <a:spcPct val="0"/>
              </a:spcAft>
              <a:tabLst/>
            </a:pPr>
            <a:r>
              <a:rPr lang="en-US" altLang="en-US" sz="2200" kern="1200" dirty="0">
                <a:solidFill>
                  <a:srgbClr val="000000"/>
                </a:solidFill>
                <a:latin typeface="Arial (Body)"/>
                <a:ea typeface="+mn-ea"/>
                <a:cs typeface="+mn-cs"/>
              </a:rPr>
              <a:t>Check </a:t>
            </a:r>
            <a:r>
              <a:rPr lang="en-US" altLang="en-US" sz="2200" b="1" kern="1200" dirty="0">
                <a:solidFill>
                  <a:srgbClr val="000000"/>
                </a:solidFill>
                <a:latin typeface="Arial (Body)"/>
                <a:ea typeface="+mn-ea"/>
                <a:cs typeface="+mn-cs"/>
              </a:rPr>
              <a:t>Mental Measurements Yearbook </a:t>
            </a:r>
            <a:r>
              <a:rPr lang="en-US" altLang="en-US" sz="2200" kern="1200" dirty="0">
                <a:solidFill>
                  <a:srgbClr val="000000"/>
                </a:solidFill>
                <a:latin typeface="Arial (Body)"/>
                <a:ea typeface="+mn-ea"/>
                <a:cs typeface="+mn-cs"/>
              </a:rPr>
              <a:t>published by the Buros Center at the University of Nebraska, Lincoln, </a:t>
            </a:r>
            <a:r>
              <a:rPr lang="en-US" altLang="en-US" sz="22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E (</a:t>
            </a:r>
            <a:r>
              <a:rPr lang="en-US" altLang="en-US" sz="2200" kern="1200" dirty="0">
                <a:solidFill>
                  <a:srgbClr val="000000"/>
                </a:solidFill>
                <a:latin typeface="Arial (Body)"/>
                <a:ea typeface="+mn-ea"/>
                <a:cs typeface="+mn-cs"/>
                <a:hlinkClick r:id="rId2" tooltip="http://buros.org/"/>
              </a:rPr>
              <a:t>http://buros.org</a:t>
            </a:r>
            <a:r>
              <a:rPr lang="en-US" altLang="en-US" sz="2200" kern="1200" dirty="0">
                <a:solidFill>
                  <a:srgbClr val="000000"/>
                </a:solidFill>
                <a:latin typeface="Arial (Body)"/>
                <a:ea typeface="+mn-ea"/>
                <a:cs typeface="+mn-cs"/>
              </a:rPr>
              <a:t>)</a:t>
            </a:r>
          </a:p>
          <a:p>
            <a:pPr marL="256032" lvl="0" indent="-256032">
              <a:spcAft>
                <a:spcPct val="0"/>
              </a:spcAft>
              <a:tabLst/>
            </a:pPr>
            <a:r>
              <a:rPr lang="en-US" altLang="en-US" sz="2200" kern="1200" dirty="0">
                <a:solidFill>
                  <a:srgbClr val="000000"/>
                </a:solidFill>
                <a:latin typeface="Arial (Body)"/>
                <a:ea typeface="+mn-ea"/>
                <a:cs typeface="+mn-cs"/>
              </a:rPr>
              <a:t>Develop your own instrument</a:t>
            </a:r>
          </a:p>
        </p:txBody>
      </p:sp>
    </p:spTree>
    <p:extLst>
      <p:ext uri="{BB962C8B-B14F-4D97-AF65-F5344CB8AC3E}">
        <p14:creationId xmlns:p14="http://schemas.microsoft.com/office/powerpoint/2010/main" val="10810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Instrument Will You Use to Collect Data? </a:t>
            </a:r>
            <a:r>
              <a:rPr lang="en-US" altLang="en-US" sz="2000" b="0" kern="1200" dirty="0" smtClean="0">
                <a:latin typeface="Times New Roman" panose="02020603050405020304" pitchFamily="18" charset="0"/>
                <a:ea typeface="+mj-ea"/>
                <a:cs typeface="Times New Roman" panose="02020603050405020304" pitchFamily="18" charset="0"/>
              </a:rPr>
              <a:t>(3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Criteria for Choosing a Good </a:t>
            </a:r>
            <a:r>
              <a:rPr lang="en-US" sz="2200" b="1" kern="1200" dirty="0" smtClean="0">
                <a:solidFill>
                  <a:srgbClr val="000000"/>
                </a:solidFill>
                <a:latin typeface="Arial (Body)"/>
                <a:ea typeface="+mn-ea"/>
                <a:cs typeface="+mn-cs"/>
              </a:rPr>
              <a:t>Instrument</a:t>
            </a:r>
            <a:endParaRPr lang="en-US" altLang="en-US" sz="2200" b="1" kern="1200" dirty="0">
              <a:solidFill>
                <a:srgbClr val="000000"/>
              </a:solidFill>
              <a:latin typeface="Arial (Body)"/>
              <a:ea typeface="+mn-ea"/>
              <a:cs typeface="+mn-cs"/>
            </a:endParaRPr>
          </a:p>
          <a:p>
            <a:pPr marL="256032" lvl="0" indent="-256032">
              <a:spcAft>
                <a:spcPct val="0"/>
              </a:spcAft>
              <a:tabLst/>
            </a:pPr>
            <a:r>
              <a:rPr lang="en-US" altLang="en-US" sz="2200" kern="1200" dirty="0">
                <a:solidFill>
                  <a:srgbClr val="000000"/>
                </a:solidFill>
                <a:latin typeface="Arial (Body)"/>
                <a:ea typeface="+mn-ea"/>
                <a:cs typeface="+mn-cs"/>
              </a:rPr>
              <a:t>Have authors developed the instrument recently?</a:t>
            </a:r>
          </a:p>
          <a:p>
            <a:pPr marL="256032" lvl="0" indent="-256032">
              <a:spcAft>
                <a:spcPct val="0"/>
              </a:spcAft>
              <a:tabLst/>
            </a:pPr>
            <a:r>
              <a:rPr lang="en-US" altLang="en-US" sz="2200" kern="1200" dirty="0">
                <a:solidFill>
                  <a:srgbClr val="000000"/>
                </a:solidFill>
                <a:latin typeface="Arial (Body)"/>
                <a:ea typeface="+mn-ea"/>
                <a:cs typeface="+mn-cs"/>
              </a:rPr>
              <a:t>Is the instrument widely cited by other </a:t>
            </a:r>
            <a:r>
              <a:rPr lang="en-US" altLang="en-US" sz="2200" kern="1200" dirty="0" smtClean="0">
                <a:solidFill>
                  <a:srgbClr val="000000"/>
                </a:solidFill>
                <a:latin typeface="Arial (Body)"/>
                <a:ea typeface="+mn-ea"/>
                <a:cs typeface="+mn-cs"/>
              </a:rPr>
              <a:t>authors?</a:t>
            </a:r>
            <a:endParaRPr lang="en-US" altLang="en-US" sz="2200" kern="1200" dirty="0">
              <a:solidFill>
                <a:srgbClr val="000000"/>
              </a:solidFill>
              <a:latin typeface="Arial (Body)"/>
              <a:ea typeface="+mn-ea"/>
              <a:cs typeface="+mn-cs"/>
            </a:endParaRPr>
          </a:p>
          <a:p>
            <a:pPr marL="256032" lvl="0" indent="-256032">
              <a:spcAft>
                <a:spcPct val="0"/>
              </a:spcAft>
              <a:tabLst/>
            </a:pPr>
            <a:r>
              <a:rPr lang="en-US" altLang="en-US" sz="2200" kern="1200" dirty="0">
                <a:solidFill>
                  <a:srgbClr val="000000"/>
                </a:solidFill>
                <a:latin typeface="Arial (Body)"/>
                <a:ea typeface="+mn-ea"/>
                <a:cs typeface="+mn-cs"/>
              </a:rPr>
              <a:t>Are reviews available for the </a:t>
            </a:r>
            <a:r>
              <a:rPr lang="en-US" altLang="en-US" sz="2200" kern="1200" dirty="0" smtClean="0">
                <a:solidFill>
                  <a:srgbClr val="000000"/>
                </a:solidFill>
                <a:latin typeface="Arial (Body)"/>
                <a:ea typeface="+mn-ea"/>
                <a:cs typeface="+mn-cs"/>
              </a:rPr>
              <a:t>instrument?</a:t>
            </a:r>
            <a:endParaRPr lang="en-US" altLang="en-US" sz="2200" kern="1200" dirty="0">
              <a:solidFill>
                <a:srgbClr val="000000"/>
              </a:solidFill>
              <a:latin typeface="Arial (Body)"/>
              <a:ea typeface="+mn-ea"/>
              <a:cs typeface="+mn-cs"/>
            </a:endParaRPr>
          </a:p>
          <a:p>
            <a:pPr marL="256032" lvl="0" indent="-256032">
              <a:spcAft>
                <a:spcPct val="0"/>
              </a:spcAft>
              <a:tabLst/>
            </a:pPr>
            <a:r>
              <a:rPr lang="en-US" altLang="en-US" sz="2200" kern="1200" dirty="0">
                <a:solidFill>
                  <a:srgbClr val="000000"/>
                </a:solidFill>
                <a:latin typeface="Arial (Body)"/>
                <a:ea typeface="+mn-ea"/>
                <a:cs typeface="+mn-cs"/>
              </a:rPr>
              <a:t>Is there information about the reliability and validity of scores from past uses of the instrument?</a:t>
            </a:r>
          </a:p>
          <a:p>
            <a:pPr marL="256032" lvl="0" indent="-256032">
              <a:spcAft>
                <a:spcPct val="0"/>
              </a:spcAft>
              <a:tabLst/>
            </a:pPr>
            <a:r>
              <a:rPr lang="en-US" altLang="en-US" sz="2200" kern="1200" dirty="0">
                <a:solidFill>
                  <a:srgbClr val="000000"/>
                </a:solidFill>
                <a:latin typeface="Arial (Body)"/>
                <a:ea typeface="+mn-ea"/>
                <a:cs typeface="+mn-cs"/>
              </a:rPr>
              <a:t>Does the procedure for recording data fit the research questions/hypotheses in your </a:t>
            </a:r>
            <a:r>
              <a:rPr lang="en-US" altLang="en-US" sz="2200" kern="1200" dirty="0" smtClean="0">
                <a:solidFill>
                  <a:srgbClr val="000000"/>
                </a:solidFill>
                <a:latin typeface="Arial (Body)"/>
                <a:ea typeface="+mn-ea"/>
                <a:cs typeface="+mn-cs"/>
              </a:rPr>
              <a:t>study?</a:t>
            </a:r>
            <a:endParaRPr lang="en-US" altLang="en-US" sz="2200" kern="1200" dirty="0">
              <a:solidFill>
                <a:srgbClr val="000000"/>
              </a:solidFill>
              <a:latin typeface="Arial (Body)"/>
              <a:ea typeface="+mn-ea"/>
              <a:cs typeface="+mn-cs"/>
            </a:endParaRPr>
          </a:p>
          <a:p>
            <a:pPr marL="256032" lvl="0" indent="-256032">
              <a:spcAft>
                <a:spcPct val="0"/>
              </a:spcAft>
              <a:tabLst/>
            </a:pPr>
            <a:r>
              <a:rPr lang="en-US" altLang="en-US" sz="2200" kern="1200" dirty="0">
                <a:solidFill>
                  <a:srgbClr val="000000"/>
                </a:solidFill>
                <a:latin typeface="Arial (Body)"/>
                <a:ea typeface="+mn-ea"/>
                <a:cs typeface="+mn-cs"/>
              </a:rPr>
              <a:t>Does the instrument contain accepted scales of </a:t>
            </a:r>
            <a:r>
              <a:rPr lang="en-US" altLang="en-US" sz="2200" kern="1200" dirty="0" smtClean="0">
                <a:solidFill>
                  <a:srgbClr val="000000"/>
                </a:solidFill>
                <a:latin typeface="Arial (Body)"/>
                <a:ea typeface="+mn-ea"/>
                <a:cs typeface="+mn-cs"/>
              </a:rPr>
              <a:t>measurement?</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81412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Instrument Will You Use to Collect Data? </a:t>
            </a:r>
            <a:r>
              <a:rPr lang="en-US" altLang="en-US" sz="2000" b="0" kern="1200" dirty="0" smtClean="0">
                <a:latin typeface="Times New Roman" panose="02020603050405020304" pitchFamily="18" charset="0"/>
                <a:ea typeface="+mj-ea"/>
                <a:cs typeface="Times New Roman" panose="02020603050405020304" pitchFamily="18" charset="0"/>
              </a:rPr>
              <a:t>(4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457200" y="1600200"/>
            <a:ext cx="8229600" cy="4669971"/>
          </a:xfrm>
        </p:spPr>
        <p:txBody>
          <a:bodyPr/>
          <a:lstStyle/>
          <a:p>
            <a:pPr marL="0" indent="0">
              <a:buNone/>
            </a:pPr>
            <a:r>
              <a:rPr lang="en-US" sz="2200" b="1" dirty="0"/>
              <a:t>Criteria for Choosing a Good Instrument: Are Scores </a:t>
            </a:r>
            <a:r>
              <a:rPr lang="en-US" sz="2200" b="1" dirty="0" smtClean="0"/>
              <a:t>on Past </a:t>
            </a:r>
            <a:r>
              <a:rPr lang="en-US" sz="2200" b="1" dirty="0"/>
              <a:t>Use of the Instrument Reliable and Valid</a:t>
            </a:r>
            <a:r>
              <a:rPr lang="en-US" sz="2200" b="1" dirty="0" smtClean="0"/>
              <a:t>?</a:t>
            </a:r>
            <a:endParaRPr lang="en-US" altLang="en-US" sz="2200" b="1" dirty="0"/>
          </a:p>
          <a:p>
            <a:pPr marL="256032" indent="-256032">
              <a:spcBef>
                <a:spcPts val="1200"/>
              </a:spcBef>
            </a:pPr>
            <a:r>
              <a:rPr lang="en-US" altLang="en-US" sz="2000" dirty="0"/>
              <a:t>Reliability: Scores from measuring variables that are stable </a:t>
            </a:r>
            <a:r>
              <a:rPr lang="en-US" altLang="en-US" sz="2000" dirty="0" smtClean="0"/>
              <a:t>and consistent</a:t>
            </a:r>
            <a:endParaRPr lang="en-US" altLang="en-US" sz="2000" dirty="0"/>
          </a:p>
          <a:p>
            <a:pPr marL="256032" indent="-256032">
              <a:spcBef>
                <a:spcPts val="1200"/>
              </a:spcBef>
            </a:pPr>
            <a:r>
              <a:rPr lang="en-US" altLang="en-US" sz="2000" dirty="0"/>
              <a:t>Example: Bathroom scale</a:t>
            </a:r>
          </a:p>
          <a:p>
            <a:pPr marL="256032" indent="-256032">
              <a:spcBef>
                <a:spcPts val="1200"/>
              </a:spcBef>
            </a:pPr>
            <a:r>
              <a:rPr lang="en-US" altLang="en-US" sz="2000" dirty="0"/>
              <a:t>Types of reliability</a:t>
            </a:r>
          </a:p>
          <a:p>
            <a:pPr marL="740664" lvl="1"/>
            <a:r>
              <a:rPr lang="en-US" altLang="en-US" sz="2000" dirty="0">
                <a:latin typeface="+mn-lt"/>
              </a:rPr>
              <a:t>Test-retest (scores are stable over time)</a:t>
            </a:r>
          </a:p>
          <a:p>
            <a:pPr marL="740664" lvl="1"/>
            <a:r>
              <a:rPr lang="en-US" altLang="en-US" sz="2000" dirty="0">
                <a:latin typeface="+mn-lt"/>
              </a:rPr>
              <a:t>Alternate forms (equivalence of two instruments)</a:t>
            </a:r>
          </a:p>
          <a:p>
            <a:pPr marL="740664" lvl="1"/>
            <a:r>
              <a:rPr lang="en-US" altLang="en-US" sz="2000" dirty="0">
                <a:latin typeface="+mn-lt"/>
              </a:rPr>
              <a:t>Alternate forms and test-retest</a:t>
            </a:r>
          </a:p>
          <a:p>
            <a:pPr marL="740664" lvl="1"/>
            <a:r>
              <a:rPr lang="en-US" altLang="en-US" sz="2000" dirty="0">
                <a:latin typeface="+mn-lt"/>
              </a:rPr>
              <a:t>Inter-rater reliability (similarity in observation of a behavior </a:t>
            </a:r>
            <a:r>
              <a:rPr lang="en-US" altLang="en-US" sz="2000" dirty="0" smtClean="0">
                <a:latin typeface="+mn-lt"/>
              </a:rPr>
              <a:t>by two </a:t>
            </a:r>
            <a:r>
              <a:rPr lang="en-US" altLang="en-US" sz="2000" dirty="0">
                <a:latin typeface="+mn-lt"/>
              </a:rPr>
              <a:t>or more individuals)</a:t>
            </a:r>
          </a:p>
          <a:p>
            <a:pPr marL="740664" lvl="1"/>
            <a:r>
              <a:rPr lang="en-US" altLang="en-US" sz="2000" dirty="0">
                <a:latin typeface="+mn-lt"/>
              </a:rPr>
              <a:t>Internal consistency (consistent scores across the instrument)</a:t>
            </a:r>
            <a:endParaRPr lang="en-US" dirty="0">
              <a:latin typeface="+mn-lt"/>
            </a:endParaRPr>
          </a:p>
        </p:txBody>
      </p:sp>
    </p:spTree>
    <p:extLst>
      <p:ext uri="{BB962C8B-B14F-4D97-AF65-F5344CB8AC3E}">
        <p14:creationId xmlns:p14="http://schemas.microsoft.com/office/powerpoint/2010/main" val="4216188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Instrument Will You Use to Collect Data? </a:t>
            </a:r>
            <a:r>
              <a:rPr lang="en-US" altLang="en-US" sz="2000" b="0" kern="1200" dirty="0" smtClean="0">
                <a:latin typeface="Times New Roman" panose="02020603050405020304" pitchFamily="18" charset="0"/>
                <a:ea typeface="+mj-ea"/>
                <a:cs typeface="Times New Roman" panose="02020603050405020304" pitchFamily="18" charset="0"/>
              </a:rPr>
              <a:t>(5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indent="0">
              <a:buNone/>
            </a:pPr>
            <a:r>
              <a:rPr lang="en-US" sz="2200" b="1" dirty="0"/>
              <a:t>Criteria for Choosing a Good Instrument: Are Scores on Past Use of the Instrument Reliable and Valid</a:t>
            </a:r>
            <a:r>
              <a:rPr lang="en-US" sz="2200" b="1" dirty="0" smtClean="0"/>
              <a:t>?</a:t>
            </a:r>
            <a:endParaRPr lang="en-US" altLang="en-US" sz="2200" b="1" dirty="0"/>
          </a:p>
          <a:p>
            <a:pPr marL="256032" indent="-256032"/>
            <a:r>
              <a:rPr lang="en-US" altLang="en-US" sz="2200" dirty="0"/>
              <a:t>Validity: Evidence to demonstrate that the test interpretation of scores matches its proposed use</a:t>
            </a:r>
          </a:p>
          <a:p>
            <a:pPr marL="256032" indent="-256032"/>
            <a:r>
              <a:rPr lang="en-US" altLang="en-US" sz="2200" dirty="0"/>
              <a:t>Types of validity</a:t>
            </a:r>
          </a:p>
          <a:p>
            <a:pPr lvl="1"/>
            <a:r>
              <a:rPr lang="en-US" altLang="en-US" sz="2200" dirty="0"/>
              <a:t>Evidence based on test content</a:t>
            </a:r>
          </a:p>
          <a:p>
            <a:pPr lvl="1"/>
            <a:r>
              <a:rPr lang="en-US" altLang="en-US" sz="2200" dirty="0"/>
              <a:t>Evidence based on response processes</a:t>
            </a:r>
          </a:p>
          <a:p>
            <a:pPr lvl="1"/>
            <a:r>
              <a:rPr lang="en-US" altLang="en-US" sz="2200" dirty="0"/>
              <a:t>Evidence based on internal structure</a:t>
            </a:r>
          </a:p>
          <a:p>
            <a:pPr lvl="1"/>
            <a:r>
              <a:rPr lang="en-US" altLang="en-US" sz="2200" dirty="0"/>
              <a:t>Evidence based on relations to other variables</a:t>
            </a:r>
          </a:p>
          <a:p>
            <a:pPr lvl="1"/>
            <a:r>
              <a:rPr lang="en-US" altLang="en-US" sz="2200" dirty="0"/>
              <a:t>Evidence based on the consequences of testing</a:t>
            </a:r>
            <a:endParaRPr lang="en-US" sz="2200" dirty="0"/>
          </a:p>
        </p:txBody>
      </p:sp>
    </p:spTree>
    <p:extLst>
      <p:ext uri="{BB962C8B-B14F-4D97-AF65-F5344CB8AC3E}">
        <p14:creationId xmlns:p14="http://schemas.microsoft.com/office/powerpoint/2010/main" val="310286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kern="1200" dirty="0">
                <a:latin typeface="Times New Roman" panose="02020603050405020304" pitchFamily="18" charset="0"/>
                <a:cs typeface="Times New Roman" panose="02020603050405020304" pitchFamily="18" charset="0"/>
              </a:rPr>
              <a:t>Figure 5.10 Reliability and Validity Questions for Selecting/Evaluating a Test or Instrument</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041292989"/>
              </p:ext>
            </p:extLst>
          </p:nvPr>
        </p:nvGraphicFramePr>
        <p:xfrm>
          <a:off x="457200" y="1807548"/>
          <a:ext cx="8229599" cy="2763520"/>
        </p:xfrm>
        <a:graphic>
          <a:graphicData uri="http://schemas.openxmlformats.org/drawingml/2006/table">
            <a:tbl>
              <a:tblPr firstRow="1" bandRow="1">
                <a:tableStyleId>{5940675A-B579-460E-94D1-54222C63F5DA}</a:tableStyleId>
              </a:tblPr>
              <a:tblGrid>
                <a:gridCol w="4149939">
                  <a:extLst>
                    <a:ext uri="{9D8B030D-6E8A-4147-A177-3AD203B41FA5}">
                      <a16:colId xmlns:a16="http://schemas.microsoft.com/office/drawing/2014/main" val="268704880"/>
                    </a:ext>
                  </a:extLst>
                </a:gridCol>
                <a:gridCol w="4079660">
                  <a:extLst>
                    <a:ext uri="{9D8B030D-6E8A-4147-A177-3AD203B41FA5}">
                      <a16:colId xmlns:a16="http://schemas.microsoft.com/office/drawing/2014/main" val="711620686"/>
                    </a:ext>
                  </a:extLst>
                </a:gridCol>
              </a:tblGrid>
              <a:tr h="370840">
                <a:tc>
                  <a:txBody>
                    <a:bodyPr/>
                    <a:lstStyle/>
                    <a:p>
                      <a:r>
                        <a:rPr lang="en-US" sz="1800" b="1" kern="1200" dirty="0" smtClean="0">
                          <a:solidFill>
                            <a:srgbClr val="000000"/>
                          </a:solidFill>
                          <a:effectLst/>
                          <a:latin typeface="+mn-lt"/>
                          <a:ea typeface="+mn-ea"/>
                          <a:cs typeface="+mn-cs"/>
                        </a:rPr>
                        <a:t>Reliability </a:t>
                      </a:r>
                      <a:endParaRPr lang="en-US" sz="180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000000"/>
                          </a:solidFill>
                          <a:effectLst/>
                          <a:latin typeface="+mn-lt"/>
                          <a:ea typeface="+mn-ea"/>
                          <a:cs typeface="+mn-cs"/>
                        </a:rPr>
                        <a:t>Validity </a:t>
                      </a:r>
                      <a:endParaRPr lang="en-US" sz="1800" dirty="0" smtClean="0">
                        <a:solidFill>
                          <a:srgbClr val="000000"/>
                        </a:solidFill>
                      </a:endParaRPr>
                    </a:p>
                  </a:txBody>
                  <a:tcPr/>
                </a:tc>
                <a:extLst>
                  <a:ext uri="{0D108BD9-81ED-4DB2-BD59-A6C34878D82A}">
                    <a16:rowId xmlns:a16="http://schemas.microsoft.com/office/drawing/2014/main" val="552524367"/>
                  </a:ext>
                </a:extLst>
              </a:tr>
              <a:tr h="370840">
                <a:tc>
                  <a:txBody>
                    <a:bodyPr/>
                    <a:lstStyle/>
                    <a:p>
                      <a:r>
                        <a:rPr lang="en-US" sz="1800" kern="1200" dirty="0" smtClean="0">
                          <a:solidFill>
                            <a:schemeClr val="tx1"/>
                          </a:solidFill>
                          <a:effectLst/>
                          <a:latin typeface="+mn-lt"/>
                          <a:ea typeface="+mn-ea"/>
                          <a:cs typeface="+mn-cs"/>
                        </a:rPr>
                        <a:t>Did the author check for reliability?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Did the author check for validity?</a:t>
                      </a:r>
                      <a:endParaRPr lang="en-US" sz="1800" dirty="0" smtClean="0"/>
                    </a:p>
                  </a:txBody>
                  <a:tcPr/>
                </a:tc>
                <a:extLst>
                  <a:ext uri="{0D108BD9-81ED-4DB2-BD59-A6C34878D82A}">
                    <a16:rowId xmlns:a16="http://schemas.microsoft.com/office/drawing/2014/main" val="276920216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If so, what form of reliability was reported?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If so, what type of validity was reported? </a:t>
                      </a:r>
                      <a:endParaRPr lang="en-US" sz="1800" dirty="0" smtClean="0"/>
                    </a:p>
                  </a:txBody>
                  <a:tcPr/>
                </a:tc>
                <a:extLst>
                  <a:ext uri="{0D108BD9-81ED-4DB2-BD59-A6C34878D82A}">
                    <a16:rowId xmlns:a16="http://schemas.microsoft.com/office/drawing/2014/main" val="12600141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Was an appropriate type used?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Was more than one type reported? </a:t>
                      </a:r>
                      <a:endParaRPr lang="en-US" sz="1800" dirty="0" smtClean="0"/>
                    </a:p>
                  </a:txBody>
                  <a:tcPr/>
                </a:tc>
                <a:extLst>
                  <a:ext uri="{0D108BD9-81ED-4DB2-BD59-A6C34878D82A}">
                    <a16:rowId xmlns:a16="http://schemas.microsoft.com/office/drawing/2014/main" val="10820007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Were the reliability values (coefficients) reported? </a:t>
                      </a:r>
                    </a:p>
                  </a:txBody>
                  <a:tcPr/>
                </a:tc>
                <a:tc>
                  <a:txBody>
                    <a:bodyPr/>
                    <a:lstStyle/>
                    <a:p>
                      <a:r>
                        <a:rPr lang="en-US" sz="1800" kern="1200" dirty="0" smtClean="0">
                          <a:solidFill>
                            <a:schemeClr val="tx1"/>
                          </a:solidFill>
                          <a:effectLst/>
                          <a:latin typeface="+mn-lt"/>
                          <a:ea typeface="+mn-ea"/>
                          <a:cs typeface="+mn-cs"/>
                        </a:rPr>
                        <a:t>Was the validity evidence reported with appropriate statistics? </a:t>
                      </a:r>
                      <a:endParaRPr lang="en-US" sz="1800" dirty="0"/>
                    </a:p>
                  </a:txBody>
                  <a:tcPr/>
                </a:tc>
                <a:extLst>
                  <a:ext uri="{0D108BD9-81ED-4DB2-BD59-A6C34878D82A}">
                    <a16:rowId xmlns:a16="http://schemas.microsoft.com/office/drawing/2014/main" val="35870552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Were they positive, high coefficients?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Was the evidence strong? </a:t>
                      </a:r>
                      <a:endParaRPr lang="en-US" sz="1800" dirty="0" smtClean="0"/>
                    </a:p>
                  </a:txBody>
                  <a:tcPr/>
                </a:tc>
                <a:extLst>
                  <a:ext uri="{0D108BD9-81ED-4DB2-BD59-A6C34878D82A}">
                    <a16:rowId xmlns:a16="http://schemas.microsoft.com/office/drawing/2014/main" val="2437882812"/>
                  </a:ext>
                </a:extLst>
              </a:tr>
            </a:tbl>
          </a:graphicData>
        </a:graphic>
      </p:graphicFrame>
    </p:spTree>
    <p:extLst>
      <p:ext uri="{BB962C8B-B14F-4D97-AF65-F5344CB8AC3E}">
        <p14:creationId xmlns:p14="http://schemas.microsoft.com/office/powerpoint/2010/main" val="3217761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Instrument Will You Use to Collect Data?</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(6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indent="0">
              <a:buNone/>
            </a:pPr>
            <a:r>
              <a:rPr lang="en-US" sz="2400" b="1" dirty="0"/>
              <a:t>Criteria for Choosing a Good Instrument: Do the Instrument’s Data-Recording Procedures Fit the Research Questions/Hypotheses?</a:t>
            </a:r>
          </a:p>
          <a:p>
            <a:pPr marL="256032" indent="-256032"/>
            <a:r>
              <a:rPr lang="en-US" sz="2400" dirty="0"/>
              <a:t>Recording procedures fit the data you need to answer the question</a:t>
            </a:r>
          </a:p>
          <a:p>
            <a:pPr marL="256032" indent="-256032"/>
            <a:r>
              <a:rPr lang="en-US" sz="2400" dirty="0"/>
              <a:t>Who records data?</a:t>
            </a:r>
          </a:p>
          <a:p>
            <a:pPr marL="256032" indent="-256032"/>
            <a:r>
              <a:rPr lang="en-US" sz="2400" dirty="0"/>
              <a:t>Is it self-reported or does the researcher record?</a:t>
            </a:r>
          </a:p>
          <a:p>
            <a:pPr marL="256032" indent="-256032"/>
            <a:r>
              <a:rPr lang="en-US" sz="2400" dirty="0"/>
              <a:t>Participant supplied takes less time</a:t>
            </a:r>
          </a:p>
          <a:p>
            <a:pPr marL="256032" indent="-256032"/>
            <a:r>
              <a:rPr lang="en-US" sz="2400" dirty="0"/>
              <a:t>Researcher supplied may be higher </a:t>
            </a:r>
            <a:r>
              <a:rPr lang="en-US" sz="2400" dirty="0" smtClean="0"/>
              <a:t>quality</a:t>
            </a:r>
            <a:endParaRPr lang="en-US" sz="2400" dirty="0"/>
          </a:p>
        </p:txBody>
      </p:sp>
    </p:spTree>
    <p:extLst>
      <p:ext uri="{BB962C8B-B14F-4D97-AF65-F5344CB8AC3E}">
        <p14:creationId xmlns:p14="http://schemas.microsoft.com/office/powerpoint/2010/main" val="1029287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Instrument Will You Use to Collect Data?</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(7 of 7)</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a:lstStyle/>
          <a:p>
            <a:pPr marL="0" indent="0">
              <a:buNone/>
            </a:pPr>
            <a:r>
              <a:rPr lang="en-US" sz="2200" b="1" dirty="0"/>
              <a:t>Criteria for Choosing a Good Instrument: Are Adequate Scales of Measurement Used</a:t>
            </a:r>
            <a:r>
              <a:rPr lang="en-US" sz="2200" b="1" dirty="0" smtClean="0"/>
              <a:t>?</a:t>
            </a:r>
            <a:endParaRPr lang="en-US" altLang="en-US" sz="2200" b="1" dirty="0"/>
          </a:p>
          <a:p>
            <a:pPr marL="256032" indent="-256032">
              <a:spcBef>
                <a:spcPts val="1200"/>
              </a:spcBef>
            </a:pPr>
            <a:r>
              <a:rPr lang="en-US" altLang="en-US" sz="2200" b="1" dirty="0"/>
              <a:t>Nominal (categorical): </a:t>
            </a:r>
            <a:r>
              <a:rPr lang="en-US" altLang="en-US" sz="2200" dirty="0"/>
              <a:t>Categories that describe traits or characteristics participants can check</a:t>
            </a:r>
          </a:p>
          <a:p>
            <a:pPr marL="256032" indent="-256032">
              <a:spcBef>
                <a:spcPts val="1200"/>
              </a:spcBef>
            </a:pPr>
            <a:r>
              <a:rPr lang="en-US" altLang="en-US" sz="2200" b="1" dirty="0"/>
              <a:t>Ordinal (categorical): </a:t>
            </a:r>
            <a:r>
              <a:rPr lang="en-US" altLang="en-US" sz="2200" dirty="0"/>
              <a:t>Participants rank order a characteristic, trait, or attribute</a:t>
            </a:r>
          </a:p>
          <a:p>
            <a:pPr marL="256032" indent="-256032">
              <a:spcBef>
                <a:spcPts val="1200"/>
              </a:spcBef>
            </a:pPr>
            <a:r>
              <a:rPr lang="en-US" altLang="en-US" sz="2200" b="1" dirty="0"/>
              <a:t>Interval (continuous): </a:t>
            </a:r>
            <a:r>
              <a:rPr lang="en-US" altLang="en-US" sz="2200" dirty="0"/>
              <a:t>Provides </a:t>
            </a:r>
            <a:r>
              <a:rPr lang="en-US" altLang="ja-JP" sz="2200" dirty="0" smtClean="0"/>
              <a:t>“continuous” </a:t>
            </a:r>
            <a:r>
              <a:rPr lang="en-US" altLang="ja-JP" sz="2200" dirty="0"/>
              <a:t>response possibilities to questions with assumed equal distance</a:t>
            </a:r>
          </a:p>
          <a:p>
            <a:pPr marL="256032" indent="-256032">
              <a:spcBef>
                <a:spcPts val="1200"/>
              </a:spcBef>
            </a:pPr>
            <a:r>
              <a:rPr lang="en-US" altLang="en-US" sz="2200" b="1" dirty="0"/>
              <a:t>Ratio (true zero): </a:t>
            </a:r>
            <a:r>
              <a:rPr lang="en-US" altLang="en-US" sz="2200" dirty="0"/>
              <a:t>A scale with a true zero and equal distances among units</a:t>
            </a:r>
          </a:p>
          <a:p>
            <a:pPr marL="256032" indent="-256032">
              <a:spcBef>
                <a:spcPts val="1200"/>
              </a:spcBef>
            </a:pPr>
            <a:r>
              <a:rPr lang="en-US" altLang="en-US" sz="2200" b="1" dirty="0"/>
              <a:t>Combined: </a:t>
            </a:r>
            <a:r>
              <a:rPr lang="en-US" altLang="en-US" sz="2200" dirty="0"/>
              <a:t>More than one </a:t>
            </a:r>
            <a:r>
              <a:rPr lang="en-US" altLang="en-US" sz="2200" dirty="0" smtClean="0"/>
              <a:t>scale</a:t>
            </a:r>
            <a:endParaRPr lang="en-US" altLang="en-US" sz="2200" dirty="0"/>
          </a:p>
        </p:txBody>
      </p:sp>
    </p:spTree>
    <p:extLst>
      <p:ext uri="{BB962C8B-B14F-4D97-AF65-F5344CB8AC3E}">
        <p14:creationId xmlns:p14="http://schemas.microsoft.com/office/powerpoint/2010/main" val="3617384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Will You Administer the Data Collection?</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smtClean="0">
                <a:solidFill>
                  <a:srgbClr val="000000"/>
                </a:solidFill>
                <a:latin typeface="Arial (Body)"/>
                <a:ea typeface="+mn-ea"/>
                <a:cs typeface="+mn-cs"/>
              </a:rPr>
              <a:t>Standardization</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Develop standard written procedures for administering an instrument</a:t>
            </a:r>
          </a:p>
          <a:p>
            <a:pPr marL="256032" lvl="0" indent="-256032">
              <a:spcAft>
                <a:spcPct val="0"/>
              </a:spcAft>
              <a:buSzPts val="2400"/>
              <a:tabLst/>
            </a:pPr>
            <a:r>
              <a:rPr lang="en-US" altLang="en-US" sz="2400" kern="1200" dirty="0">
                <a:solidFill>
                  <a:srgbClr val="000000"/>
                </a:solidFill>
                <a:latin typeface="Arial (Body)"/>
                <a:ea typeface="+mn-ea"/>
                <a:cs typeface="+mn-cs"/>
              </a:rPr>
              <a:t>Train researchers to collect observational data</a:t>
            </a:r>
          </a:p>
          <a:p>
            <a:pPr marL="256032" lvl="0" indent="-256032">
              <a:spcAft>
                <a:spcPct val="0"/>
              </a:spcAft>
              <a:buSzPts val="2400"/>
              <a:tabLst/>
            </a:pPr>
            <a:r>
              <a:rPr lang="en-US" altLang="en-US" sz="2400" kern="1200" dirty="0">
                <a:solidFill>
                  <a:srgbClr val="000000"/>
                </a:solidFill>
                <a:latin typeface="Arial (Body)"/>
                <a:ea typeface="+mn-ea"/>
                <a:cs typeface="+mn-cs"/>
              </a:rPr>
              <a:t>Obtain permission to collect and use public documents</a:t>
            </a:r>
          </a:p>
        </p:txBody>
      </p:sp>
    </p:spTree>
    <p:extLst>
      <p:ext uri="{BB962C8B-B14F-4D97-AF65-F5344CB8AC3E}">
        <p14:creationId xmlns:p14="http://schemas.microsoft.com/office/powerpoint/2010/main" val="3797513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Will You Administer the Data Collection?</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Ethical </a:t>
            </a:r>
            <a:r>
              <a:rPr lang="en-US" sz="2400" b="1" kern="1200" dirty="0" smtClean="0">
                <a:solidFill>
                  <a:srgbClr val="000000"/>
                </a:solidFill>
                <a:latin typeface="Arial (Body)"/>
                <a:ea typeface="+mn-ea"/>
                <a:cs typeface="+mn-cs"/>
              </a:rPr>
              <a:t>Issues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Respect individuals and sites during data gathering (ethics)</a:t>
            </a:r>
          </a:p>
          <a:p>
            <a:pPr marL="256032" lvl="0" indent="-256032">
              <a:spcAft>
                <a:spcPct val="0"/>
              </a:spcAft>
              <a:buSzPts val="2400"/>
              <a:tabLst/>
            </a:pPr>
            <a:r>
              <a:rPr lang="en-US" altLang="en-US" sz="2400" kern="1200" dirty="0">
                <a:solidFill>
                  <a:srgbClr val="000000"/>
                </a:solidFill>
                <a:latin typeface="Arial (Body)"/>
                <a:ea typeface="+mn-ea"/>
                <a:cs typeface="+mn-cs"/>
              </a:rPr>
              <a:t>Obtain permissions</a:t>
            </a:r>
          </a:p>
          <a:p>
            <a:pPr marL="256032" lvl="0" indent="-256032">
              <a:spcAft>
                <a:spcPct val="0"/>
              </a:spcAft>
              <a:buSzPts val="2400"/>
              <a:tabLst/>
            </a:pPr>
            <a:r>
              <a:rPr lang="en-US" altLang="en-US" sz="2400" kern="1200" dirty="0">
                <a:solidFill>
                  <a:srgbClr val="000000"/>
                </a:solidFill>
                <a:latin typeface="Arial (Body)"/>
                <a:ea typeface="+mn-ea"/>
                <a:cs typeface="+mn-cs"/>
              </a:rPr>
              <a:t>Protect anonymity by assigning numbers to instruments</a:t>
            </a:r>
          </a:p>
          <a:p>
            <a:pPr marL="256032" lvl="0" indent="-256032">
              <a:spcAft>
                <a:spcPct val="0"/>
              </a:spcAft>
              <a:buSzPts val="2400"/>
              <a:tabLst/>
            </a:pPr>
            <a:r>
              <a:rPr lang="en-US" altLang="en-US" sz="2400" kern="1200" dirty="0">
                <a:solidFill>
                  <a:srgbClr val="000000"/>
                </a:solidFill>
                <a:latin typeface="Arial (Body)"/>
                <a:ea typeface="+mn-ea"/>
                <a:cs typeface="+mn-cs"/>
              </a:rPr>
              <a:t>Respect those who do not want to participated</a:t>
            </a:r>
          </a:p>
          <a:p>
            <a:pPr marL="256032" lvl="0" indent="-256032">
              <a:spcAft>
                <a:spcPct val="0"/>
              </a:spcAft>
              <a:buSzPts val="2400"/>
              <a:tabLst/>
            </a:pPr>
            <a:r>
              <a:rPr lang="en-US" altLang="en-US" sz="2400" kern="1200" dirty="0">
                <a:solidFill>
                  <a:srgbClr val="000000"/>
                </a:solidFill>
                <a:latin typeface="Arial (Body)"/>
                <a:ea typeface="+mn-ea"/>
                <a:cs typeface="+mn-cs"/>
              </a:rPr>
              <a:t>Observations can be disruptive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8833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Reexamining the Quantitative Parent Involvement Study</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08842"/>
          </a:xfrm>
        </p:spPr>
        <p:txBody>
          <a:bodyPr wrap="square" lIns="91425" tIns="91425" rIns="91425" bIns="91425">
            <a:noAutofit/>
          </a:bodyPr>
          <a:lstStyle/>
          <a:p>
            <a:pPr marL="256032" lvl="0" indent="-256032">
              <a:spcAft>
                <a:spcPct val="0"/>
              </a:spcAft>
              <a:tabLst/>
            </a:pPr>
            <a:r>
              <a:rPr lang="en-US" sz="2200" kern="1200" dirty="0">
                <a:solidFill>
                  <a:srgbClr val="000000"/>
                </a:solidFill>
                <a:latin typeface="Arial (Body)"/>
                <a:ea typeface="+mn-ea"/>
                <a:cs typeface="+mn-cs"/>
              </a:rPr>
              <a:t>Examine method section</a:t>
            </a:r>
          </a:p>
          <a:p>
            <a:pPr marL="256032" lvl="0" indent="-256032">
              <a:spcAft>
                <a:spcPct val="0"/>
              </a:spcAft>
              <a:tabLst/>
            </a:pPr>
            <a:r>
              <a:rPr lang="en-US" sz="2200" kern="1200" dirty="0">
                <a:solidFill>
                  <a:srgbClr val="000000"/>
                </a:solidFill>
                <a:latin typeface="Arial (Body)"/>
                <a:ea typeface="+mn-ea"/>
                <a:cs typeface="+mn-cs"/>
              </a:rPr>
              <a:t>Assume consent and permissions obtained</a:t>
            </a:r>
          </a:p>
          <a:p>
            <a:pPr marL="256032" lvl="0" indent="-256032">
              <a:spcAft>
                <a:spcPct val="0"/>
              </a:spcAft>
              <a:tabLst/>
            </a:pPr>
            <a:r>
              <a:rPr lang="en-US" sz="2200" kern="1200" dirty="0">
                <a:solidFill>
                  <a:srgbClr val="000000"/>
                </a:solidFill>
                <a:latin typeface="Arial (Body)"/>
                <a:ea typeface="+mn-ea"/>
                <a:cs typeface="+mn-cs"/>
              </a:rPr>
              <a:t>Sampling strategy?</a:t>
            </a:r>
          </a:p>
          <a:p>
            <a:pPr marL="256032" lvl="0" indent="-256032">
              <a:spcAft>
                <a:spcPct val="0"/>
              </a:spcAft>
              <a:tabLst/>
            </a:pPr>
            <a:r>
              <a:rPr lang="en-US" sz="2200" kern="1200" dirty="0">
                <a:solidFill>
                  <a:srgbClr val="000000"/>
                </a:solidFill>
                <a:latin typeface="Arial (Body)"/>
                <a:ea typeface="+mn-ea"/>
                <a:cs typeface="+mn-cs"/>
              </a:rPr>
              <a:t>Know number of sites and sample size</a:t>
            </a:r>
          </a:p>
          <a:p>
            <a:pPr marL="256032" lvl="0" indent="-256032">
              <a:spcAft>
                <a:spcPct val="0"/>
              </a:spcAft>
              <a:tabLst/>
            </a:pPr>
            <a:r>
              <a:rPr lang="en-US" sz="2200" kern="1200" dirty="0">
                <a:solidFill>
                  <a:srgbClr val="000000"/>
                </a:solidFill>
                <a:latin typeface="Arial (Body)"/>
                <a:ea typeface="+mn-ea"/>
                <a:cs typeface="+mn-cs"/>
              </a:rPr>
              <a:t>Instrument</a:t>
            </a:r>
          </a:p>
          <a:p>
            <a:pPr marL="741553" lvl="1" indent="-284353">
              <a:spcAft>
                <a:spcPct val="0"/>
              </a:spcAft>
            </a:pPr>
            <a:r>
              <a:rPr lang="en-US" sz="2200" kern="1200" dirty="0">
                <a:solidFill>
                  <a:srgbClr val="000000"/>
                </a:solidFill>
                <a:latin typeface="Arial (Body)"/>
                <a:ea typeface="+mn-ea"/>
                <a:cs typeface="+mn-cs"/>
              </a:rPr>
              <a:t>Sharing the Dream! Parent </a:t>
            </a:r>
            <a:r>
              <a:rPr lang="en-US" sz="2200" kern="1200" dirty="0" smtClean="0">
                <a:solidFill>
                  <a:srgbClr val="000000"/>
                </a:solidFill>
                <a:latin typeface="Arial (Body)"/>
                <a:ea typeface="+mn-ea"/>
                <a:cs typeface="+mn-cs"/>
              </a:rPr>
              <a:t>Questionnaire</a:t>
            </a:r>
            <a:endParaRPr lang="en-US" sz="2200" kern="1200" dirty="0">
              <a:solidFill>
                <a:srgbClr val="000000"/>
              </a:solidFill>
              <a:latin typeface="Arial (Body)"/>
              <a:ea typeface="+mn-ea"/>
              <a:cs typeface="+mn-cs"/>
            </a:endParaRPr>
          </a:p>
          <a:p>
            <a:pPr marL="741553" lvl="1" indent="-284353">
              <a:spcAft>
                <a:spcPct val="0"/>
              </a:spcAft>
            </a:pPr>
            <a:r>
              <a:rPr lang="en-US" sz="2200" kern="1200" dirty="0">
                <a:solidFill>
                  <a:srgbClr val="000000"/>
                </a:solidFill>
                <a:latin typeface="Arial (Body)"/>
                <a:ea typeface="+mn-ea"/>
                <a:cs typeface="+mn-cs"/>
              </a:rPr>
              <a:t>Likert-type, interval data</a:t>
            </a:r>
          </a:p>
          <a:p>
            <a:pPr marL="741553" lvl="1" indent="-284353">
              <a:spcAft>
                <a:spcPct val="0"/>
              </a:spcAft>
            </a:pPr>
            <a:r>
              <a:rPr lang="en-US" sz="2200" kern="1200" dirty="0">
                <a:solidFill>
                  <a:srgbClr val="000000"/>
                </a:solidFill>
                <a:latin typeface="Arial (Body)"/>
                <a:ea typeface="+mn-ea"/>
                <a:cs typeface="+mn-cs"/>
              </a:rPr>
              <a:t>Parametric statistics</a:t>
            </a:r>
          </a:p>
          <a:p>
            <a:pPr marL="741553" lvl="1" indent="-284353">
              <a:spcAft>
                <a:spcPct val="0"/>
              </a:spcAft>
            </a:pPr>
            <a:r>
              <a:rPr lang="en-US" sz="2200" kern="1200" dirty="0">
                <a:solidFill>
                  <a:srgbClr val="000000"/>
                </a:solidFill>
                <a:latin typeface="Arial (Body)"/>
                <a:ea typeface="+mn-ea"/>
                <a:cs typeface="+mn-cs"/>
              </a:rPr>
              <a:t>Reliability from past use reported, not validity evidence</a:t>
            </a:r>
          </a:p>
        </p:txBody>
      </p:sp>
    </p:spTree>
    <p:extLst>
      <p:ext uri="{BB962C8B-B14F-4D97-AF65-F5344CB8AC3E}">
        <p14:creationId xmlns:p14="http://schemas.microsoft.com/office/powerpoint/2010/main" val="142892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Participants Will You Study? </a:t>
            </a:r>
            <a:r>
              <a:rPr lang="en-US" altLang="en-US" sz="2000" b="0" kern="1200" dirty="0" smtClean="0">
                <a:latin typeface="Times New Roman" panose="02020603050405020304" pitchFamily="18" charset="0"/>
                <a:ea typeface="+mj-ea"/>
                <a:cs typeface="Times New Roman" panose="02020603050405020304" pitchFamily="18" charset="0"/>
              </a:rPr>
              <a:t>(1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Identify Your Unit of </a:t>
            </a:r>
            <a:r>
              <a:rPr lang="en-US" sz="2400" b="1" kern="1200" dirty="0" smtClean="0">
                <a:solidFill>
                  <a:srgbClr val="000000"/>
                </a:solidFill>
                <a:latin typeface="Arial (Body)"/>
                <a:ea typeface="+mn-ea"/>
                <a:cs typeface="+mn-cs"/>
              </a:rPr>
              <a:t>Analysis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Unit of analysis is the level (e.g., individual, family, school, school district) from which the data will be gathered</a:t>
            </a:r>
          </a:p>
          <a:p>
            <a:pPr marL="256032" lvl="0" indent="-256032">
              <a:spcAft>
                <a:spcPct val="0"/>
              </a:spcAft>
              <a:buSzPts val="2400"/>
              <a:tabLst/>
            </a:pPr>
            <a:r>
              <a:rPr lang="en-US" altLang="en-US" sz="2400" kern="1200" dirty="0">
                <a:solidFill>
                  <a:srgbClr val="000000"/>
                </a:solidFill>
                <a:latin typeface="Arial (Body)"/>
                <a:ea typeface="+mn-ea"/>
                <a:cs typeface="+mn-cs"/>
              </a:rPr>
              <a:t>There may be different units of analysis:</a:t>
            </a:r>
          </a:p>
          <a:p>
            <a:pPr marL="741553" lvl="1" indent="-284353">
              <a:spcAft>
                <a:spcPct val="0"/>
              </a:spcAft>
              <a:buSzPts val="2400"/>
            </a:pPr>
            <a:r>
              <a:rPr lang="en-US" altLang="en-US" sz="2400" kern="1200" dirty="0">
                <a:solidFill>
                  <a:srgbClr val="000000"/>
                </a:solidFill>
                <a:latin typeface="Arial (Body)"/>
                <a:ea typeface="+mn-ea"/>
                <a:cs typeface="+mn-cs"/>
              </a:rPr>
              <a:t>One for the dependent variable</a:t>
            </a:r>
          </a:p>
          <a:p>
            <a:pPr marL="741553" lvl="1" indent="-284353">
              <a:spcAft>
                <a:spcPct val="0"/>
              </a:spcAft>
              <a:buSzPts val="2400"/>
            </a:pPr>
            <a:r>
              <a:rPr lang="en-US" altLang="en-US" sz="2400" kern="1200" dirty="0">
                <a:solidFill>
                  <a:srgbClr val="000000"/>
                </a:solidFill>
                <a:latin typeface="Arial (Body)"/>
                <a:ea typeface="+mn-ea"/>
                <a:cs typeface="+mn-cs"/>
              </a:rPr>
              <a:t>One for the independent variable</a:t>
            </a:r>
          </a:p>
        </p:txBody>
      </p:sp>
    </p:spTree>
    <p:extLst>
      <p:ext uri="{BB962C8B-B14F-4D97-AF65-F5344CB8AC3E}">
        <p14:creationId xmlns:p14="http://schemas.microsoft.com/office/powerpoint/2010/main" val="1883714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400642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Participants Will You Study? </a:t>
            </a:r>
            <a:r>
              <a:rPr lang="en-US" altLang="en-US" sz="2000" b="0" kern="1200" dirty="0" smtClean="0">
                <a:latin typeface="Times New Roman" panose="02020603050405020304" pitchFamily="18" charset="0"/>
                <a:ea typeface="+mj-ea"/>
                <a:cs typeface="Times New Roman" panose="02020603050405020304" pitchFamily="18" charset="0"/>
              </a:rPr>
              <a:t>(2 of 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Specify the Population and </a:t>
            </a:r>
            <a:r>
              <a:rPr lang="en-US" sz="2400" b="1" kern="1200" dirty="0" smtClean="0">
                <a:solidFill>
                  <a:srgbClr val="000000"/>
                </a:solidFill>
                <a:latin typeface="Arial (Body)"/>
                <a:ea typeface="+mn-ea"/>
                <a:cs typeface="+mn-cs"/>
              </a:rPr>
              <a:t>Sample</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b="1" kern="1200" dirty="0">
                <a:solidFill>
                  <a:srgbClr val="000000"/>
                </a:solidFill>
                <a:latin typeface="Arial (Body)"/>
                <a:ea typeface="+mn-ea"/>
                <a:cs typeface="+mn-cs"/>
              </a:rPr>
              <a:t>Population</a:t>
            </a:r>
            <a:r>
              <a:rPr lang="en-US" altLang="en-US" sz="2400" kern="1200" dirty="0">
                <a:solidFill>
                  <a:srgbClr val="000000"/>
                </a:solidFill>
                <a:latin typeface="Arial (Body)"/>
                <a:ea typeface="+mn-ea"/>
                <a:cs typeface="+mn-cs"/>
              </a:rPr>
              <a:t>: group of individuals that have the same characteristic(s).</a:t>
            </a:r>
          </a:p>
          <a:p>
            <a:pPr marL="256032" lvl="0" indent="-256032">
              <a:spcAft>
                <a:spcPct val="0"/>
              </a:spcAft>
              <a:buSzPts val="2400"/>
              <a:tabLst/>
            </a:pPr>
            <a:r>
              <a:rPr lang="en-US" altLang="en-US" sz="2400" b="1" kern="1200" dirty="0">
                <a:solidFill>
                  <a:srgbClr val="000000"/>
                </a:solidFill>
                <a:latin typeface="Arial (Body)"/>
                <a:ea typeface="+mn-ea"/>
                <a:cs typeface="+mn-cs"/>
              </a:rPr>
              <a:t>Sample</a:t>
            </a:r>
            <a:r>
              <a:rPr lang="en-US" altLang="en-US" sz="2400" kern="1200" dirty="0">
                <a:solidFill>
                  <a:srgbClr val="000000"/>
                </a:solidFill>
                <a:latin typeface="Arial (Body)"/>
                <a:ea typeface="+mn-ea"/>
                <a:cs typeface="+mn-cs"/>
              </a:rPr>
              <a:t>: subgroup of the target population that the researcher plans to study for the purpose of making generalizations about the target population.</a:t>
            </a:r>
          </a:p>
          <a:p>
            <a:pPr marL="741553" lvl="1" indent="-284353">
              <a:spcAft>
                <a:spcPct val="0"/>
              </a:spcAft>
              <a:buSzPts val="2400"/>
            </a:pPr>
            <a:r>
              <a:rPr lang="en-US" altLang="en-US" sz="2400" kern="1200" dirty="0">
                <a:solidFill>
                  <a:srgbClr val="000000"/>
                </a:solidFill>
                <a:latin typeface="Arial (Body)"/>
                <a:ea typeface="+mn-ea"/>
                <a:cs typeface="+mn-cs"/>
              </a:rPr>
              <a:t>Samples are only estimates.</a:t>
            </a:r>
          </a:p>
          <a:p>
            <a:pPr marL="741553" lvl="1" indent="-284353">
              <a:spcAft>
                <a:spcPct val="0"/>
              </a:spcAft>
              <a:buSzPts val="2400"/>
            </a:pPr>
            <a:r>
              <a:rPr lang="en-US" altLang="en-US" sz="2400" kern="1200" dirty="0">
                <a:solidFill>
                  <a:srgbClr val="000000"/>
                </a:solidFill>
                <a:latin typeface="Arial (Body)"/>
                <a:ea typeface="+mn-ea"/>
                <a:cs typeface="+mn-cs"/>
              </a:rPr>
              <a:t>The difference between the sample estimate and the true population is the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sampling error.</a:t>
            </a:r>
            <a:r>
              <a:rPr lang="ja-JP" altLang="en-US" sz="2400" kern="1200" dirty="0">
                <a:solidFill>
                  <a:srgbClr val="000000"/>
                </a:solidFill>
                <a:latin typeface="Arial (Body)"/>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9829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5.1 Populations and Samples</a:t>
            </a:r>
            <a:endParaRPr lang="en-US" sz="2000" b="0" kern="1200" dirty="0">
              <a:latin typeface="Times New Roman" panose="02020603050405020304" pitchFamily="18" charset="0"/>
              <a:ea typeface="+mj-ea"/>
              <a:cs typeface="Times New Roman" panose="02020603050405020304" pitchFamily="18" charset="0"/>
            </a:endParaRPr>
          </a:p>
        </p:txBody>
      </p:sp>
      <p:pic>
        <p:nvPicPr>
          <p:cNvPr id="5" name="Picture 4" descr="The venn diagram shows a circle which is the Target population. Within the target population, there is a small circle which is labeled as Sample. The circle labeled as sample points to another circle outside target population, which is also labeled as sample"/>
          <p:cNvPicPr>
            <a:picLocks noChangeAspect="1"/>
          </p:cNvPicPr>
          <p:nvPr/>
        </p:nvPicPr>
        <p:blipFill>
          <a:blip r:embed="rId2"/>
          <a:stretch>
            <a:fillRect/>
          </a:stretch>
        </p:blipFill>
        <p:spPr>
          <a:xfrm>
            <a:off x="1833276" y="1779895"/>
            <a:ext cx="5477448" cy="1935564"/>
          </a:xfrm>
          <a:prstGeom prst="rect">
            <a:avLst/>
          </a:prstGeom>
        </p:spPr>
      </p:pic>
      <p:sp>
        <p:nvSpPr>
          <p:cNvPr id="3" name="Content Placeholder 2"/>
          <p:cNvSpPr>
            <a:spLocks noGrp="1"/>
          </p:cNvSpPr>
          <p:nvPr>
            <p:ph idx="1"/>
          </p:nvPr>
        </p:nvSpPr>
        <p:spPr>
          <a:xfrm>
            <a:off x="457201" y="3770677"/>
            <a:ext cx="3928188" cy="2393480"/>
          </a:xfrm>
        </p:spPr>
        <p:txBody>
          <a:bodyPr wrap="square" lIns="91425" tIns="91425" rIns="91425" bIns="91425">
            <a:noAutofit/>
          </a:bodyPr>
          <a:lstStyle/>
          <a:p>
            <a:pPr marL="255651" lvl="0" indent="-255651" algn="ctr">
              <a:buSzPts val="2400"/>
              <a:buNone/>
            </a:pPr>
            <a:r>
              <a:rPr lang="en-US" altLang="en-US" sz="1800" b="1" kern="1200" dirty="0">
                <a:solidFill>
                  <a:srgbClr val="000000"/>
                </a:solidFill>
                <a:latin typeface="Arial (Body)"/>
                <a:ea typeface="+mn-ea"/>
                <a:cs typeface="+mn-cs"/>
              </a:rPr>
              <a:t>Population</a:t>
            </a:r>
          </a:p>
          <a:p>
            <a:pPr lvl="0" indent="-256032">
              <a:spcBef>
                <a:spcPts val="600"/>
              </a:spcBef>
              <a:spcAft>
                <a:spcPct val="0"/>
              </a:spcAft>
            </a:pPr>
            <a:r>
              <a:rPr lang="en-US" altLang="en-US" sz="1800" kern="1200" dirty="0">
                <a:solidFill>
                  <a:srgbClr val="000000"/>
                </a:solidFill>
                <a:latin typeface="Arial (Body)"/>
                <a:ea typeface="+mn-ea"/>
                <a:cs typeface="+mn-cs"/>
              </a:rPr>
              <a:t>All teachers in high schools in one </a:t>
            </a:r>
            <a:r>
              <a:rPr lang="en-US" altLang="en-US" sz="1800" kern="1200" dirty="0" smtClean="0">
                <a:solidFill>
                  <a:srgbClr val="000000"/>
                </a:solidFill>
                <a:latin typeface="Arial (Body)"/>
                <a:ea typeface="+mn-ea"/>
                <a:cs typeface="+mn-cs"/>
              </a:rPr>
              <a:t>city</a:t>
            </a:r>
            <a:endParaRPr lang="en-US" altLang="en-US" sz="1800" kern="1200" dirty="0">
              <a:solidFill>
                <a:srgbClr val="000000"/>
              </a:solidFill>
              <a:latin typeface="Arial (Body)"/>
              <a:ea typeface="+mn-ea"/>
              <a:cs typeface="+mn-cs"/>
            </a:endParaRPr>
          </a:p>
          <a:p>
            <a:pPr indent="-255600">
              <a:spcBef>
                <a:spcPts val="600"/>
              </a:spcBef>
            </a:pPr>
            <a:r>
              <a:rPr lang="en-US" altLang="en-US" sz="1800" kern="1200" dirty="0">
                <a:solidFill>
                  <a:srgbClr val="000000"/>
                </a:solidFill>
                <a:latin typeface="Arial (Body)"/>
                <a:ea typeface="+mn-ea"/>
                <a:cs typeface="+mn-cs"/>
              </a:rPr>
              <a:t>College students in all community colleges</a:t>
            </a:r>
          </a:p>
          <a:p>
            <a:pPr indent="-255600">
              <a:spcBef>
                <a:spcPts val="600"/>
              </a:spcBef>
            </a:pPr>
            <a:r>
              <a:rPr lang="en-US" altLang="en-US" sz="1800" kern="1200" dirty="0">
                <a:solidFill>
                  <a:srgbClr val="000000"/>
                </a:solidFill>
                <a:latin typeface="Arial (Body)"/>
                <a:ea typeface="+mn-ea"/>
                <a:cs typeface="+mn-cs"/>
              </a:rPr>
              <a:t>Adult educators in all schools of education</a:t>
            </a:r>
            <a:endParaRPr lang="en-US" sz="1800" kern="1200" dirty="0">
              <a:solidFill>
                <a:srgbClr val="000000"/>
              </a:solidFill>
              <a:latin typeface="Arial (Body)"/>
              <a:ea typeface="+mn-ea"/>
              <a:cs typeface="+mn-cs"/>
            </a:endParaRPr>
          </a:p>
        </p:txBody>
      </p:sp>
      <p:sp>
        <p:nvSpPr>
          <p:cNvPr id="4" name="Content Placeholder 3"/>
          <p:cNvSpPr>
            <a:spLocks noGrp="1"/>
          </p:cNvSpPr>
          <p:nvPr>
            <p:ph idx="13"/>
          </p:nvPr>
        </p:nvSpPr>
        <p:spPr>
          <a:xfrm>
            <a:off x="4553339" y="3761348"/>
            <a:ext cx="4217436" cy="2402809"/>
          </a:xfrm>
        </p:spPr>
        <p:txBody>
          <a:bodyPr wrap="square" lIns="91425" tIns="91425" rIns="91425" bIns="91425">
            <a:noAutofit/>
          </a:bodyPr>
          <a:lstStyle/>
          <a:p>
            <a:pPr marL="255651" lvl="0" indent="-255651" algn="ctr">
              <a:spcBef>
                <a:spcPts val="600"/>
              </a:spcBef>
              <a:buSzPts val="2400"/>
              <a:buNone/>
            </a:pPr>
            <a:r>
              <a:rPr lang="en-US" altLang="en-US" sz="1800" b="1" kern="1200" dirty="0">
                <a:solidFill>
                  <a:srgbClr val="000000"/>
                </a:solidFill>
                <a:latin typeface="Arial (Body)"/>
                <a:ea typeface="+mn-ea"/>
                <a:cs typeface="+mn-cs"/>
              </a:rPr>
              <a:t>Sample</a:t>
            </a:r>
          </a:p>
          <a:p>
            <a:pPr lvl="0" indent="-256032">
              <a:spcAft>
                <a:spcPct val="0"/>
              </a:spcAft>
            </a:pPr>
            <a:r>
              <a:rPr lang="en-US" altLang="en-US" sz="1800" kern="1200" dirty="0">
                <a:solidFill>
                  <a:srgbClr val="000000"/>
                </a:solidFill>
                <a:latin typeface="Arial (Body)"/>
                <a:ea typeface="+mn-ea"/>
                <a:cs typeface="+mn-cs"/>
              </a:rPr>
              <a:t>All high school biology teachers</a:t>
            </a:r>
          </a:p>
          <a:p>
            <a:pPr lvl="0" indent="-256032">
              <a:spcAft>
                <a:spcPct val="0"/>
              </a:spcAft>
            </a:pPr>
            <a:r>
              <a:rPr lang="en-US" altLang="en-US" sz="1800" kern="1200" dirty="0">
                <a:solidFill>
                  <a:srgbClr val="000000"/>
                </a:solidFill>
                <a:latin typeface="Arial (Body)"/>
                <a:ea typeface="+mn-ea"/>
                <a:cs typeface="+mn-cs"/>
              </a:rPr>
              <a:t>Students in one community college</a:t>
            </a:r>
          </a:p>
          <a:p>
            <a:pPr lvl="0" indent="-256032">
              <a:spcAft>
                <a:spcPct val="0"/>
              </a:spcAft>
            </a:pPr>
            <a:r>
              <a:rPr lang="en-US" altLang="en-US" sz="1800" kern="1200" dirty="0">
                <a:solidFill>
                  <a:srgbClr val="000000"/>
                </a:solidFill>
                <a:latin typeface="Arial (Body)"/>
                <a:ea typeface="+mn-ea"/>
                <a:cs typeface="+mn-cs"/>
              </a:rPr>
              <a:t>Adult educators in five schools of education in the </a:t>
            </a:r>
            <a:r>
              <a:rPr lang="en-US" altLang="en-US" sz="1800" kern="1200" dirty="0" smtClean="0">
                <a:solidFill>
                  <a:srgbClr val="000000"/>
                </a:solidFill>
                <a:latin typeface="Arial (Body)"/>
                <a:ea typeface="+mn-ea"/>
                <a:cs typeface="+mn-cs"/>
              </a:rPr>
              <a:t>Midwest</a:t>
            </a:r>
            <a:endParaRPr lang="en-US" sz="1800" kern="1200" dirty="0">
              <a:solidFill>
                <a:srgbClr val="000000"/>
              </a:solidFill>
              <a:latin typeface="Arial (Body)"/>
              <a:ea typeface="+mn-ea"/>
              <a:cs typeface="+mn-cs"/>
            </a:endParaRPr>
          </a:p>
        </p:txBody>
      </p:sp>
    </p:spTree>
    <p:extLst>
      <p:ext uri="{BB962C8B-B14F-4D97-AF65-F5344CB8AC3E}">
        <p14:creationId xmlns:p14="http://schemas.microsoft.com/office/powerpoint/2010/main" val="425254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What Participants Will You Study? </a:t>
            </a:r>
            <a:r>
              <a:rPr lang="en-US" altLang="en-US" sz="2000" b="0" kern="1200" dirty="0">
                <a:latin typeface="Times New Roman" panose="02020603050405020304" pitchFamily="18" charset="0"/>
                <a:ea typeface="+mj-ea"/>
                <a:cs typeface="Times New Roman" panose="02020603050405020304" pitchFamily="18" charset="0"/>
              </a:rPr>
              <a:t>(3 of 7)</a:t>
            </a:r>
          </a:p>
        </p:txBody>
      </p:sp>
      <p:sp>
        <p:nvSpPr>
          <p:cNvPr id="3" name="Text Placeholder 2"/>
          <p:cNvSpPr>
            <a:spLocks noGrp="1"/>
          </p:cNvSpPr>
          <p:nvPr>
            <p:ph type="body" idx="1"/>
          </p:nvPr>
        </p:nvSpPr>
        <p:spPr/>
        <p:txBody>
          <a:bodyPr wrap="square" lIns="91425" tIns="91425" rIns="91425" bIns="91425">
            <a:noAutofit/>
          </a:bodyPr>
          <a:lstStyle/>
          <a:p>
            <a:pPr marL="0" indent="0">
              <a:buNone/>
            </a:pPr>
            <a:r>
              <a:rPr lang="en-US" sz="2400" b="1" dirty="0" smtClean="0"/>
              <a:t>Specify </a:t>
            </a:r>
            <a:r>
              <a:rPr lang="en-US" sz="2400" b="1" dirty="0"/>
              <a:t>the Population and Sample: </a:t>
            </a:r>
            <a:r>
              <a:rPr lang="en-US" sz="2400" b="1" dirty="0" smtClean="0"/>
              <a:t>Probability Sampling Approaches</a:t>
            </a:r>
            <a:endParaRPr lang="en-US" altLang="en-US" sz="2400" b="1" dirty="0"/>
          </a:p>
          <a:p>
            <a:pPr marL="256032" lvl="0" indent="-256032">
              <a:spcAft>
                <a:spcPct val="0"/>
              </a:spcAft>
              <a:buSzPts val="2400"/>
              <a:tabLst/>
            </a:pPr>
            <a:r>
              <a:rPr lang="en-US" altLang="en-US" sz="2400" b="1" kern="1200" dirty="0" smtClean="0">
                <a:solidFill>
                  <a:srgbClr val="000000"/>
                </a:solidFill>
                <a:latin typeface="Arial (Body)"/>
                <a:ea typeface="+mn-ea"/>
                <a:cs typeface="+mn-cs"/>
              </a:rPr>
              <a:t>Probability </a:t>
            </a:r>
            <a:r>
              <a:rPr lang="en-US" altLang="en-US" sz="2400" b="1" kern="1200" dirty="0">
                <a:solidFill>
                  <a:srgbClr val="000000"/>
                </a:solidFill>
                <a:latin typeface="Arial (Body)"/>
                <a:ea typeface="+mn-ea"/>
                <a:cs typeface="+mn-cs"/>
              </a:rPr>
              <a:t>sampling</a:t>
            </a:r>
            <a:r>
              <a:rPr lang="en-US" altLang="en-US" sz="2400" kern="1200" dirty="0">
                <a:solidFill>
                  <a:srgbClr val="000000"/>
                </a:solidFill>
                <a:latin typeface="Arial (Body)"/>
                <a:ea typeface="+mn-ea"/>
                <a:cs typeface="+mn-cs"/>
              </a:rPr>
              <a:t> is the selection of individuals </a:t>
            </a:r>
            <a:r>
              <a:rPr lang="en-US" altLang="en-US" sz="2400" kern="1200" dirty="0" smtClean="0">
                <a:solidFill>
                  <a:srgbClr val="000000"/>
                </a:solidFill>
                <a:latin typeface="Arial (Body)"/>
                <a:ea typeface="+mn-ea"/>
                <a:cs typeface="+mn-cs"/>
              </a:rPr>
              <a:t>from the </a:t>
            </a:r>
            <a:r>
              <a:rPr lang="en-US" altLang="en-US" sz="2400" kern="1200" dirty="0">
                <a:solidFill>
                  <a:srgbClr val="000000"/>
                </a:solidFill>
                <a:latin typeface="Arial (Body)"/>
                <a:ea typeface="+mn-ea"/>
                <a:cs typeface="+mn-cs"/>
              </a:rPr>
              <a:t>population so that they are representative of </a:t>
            </a:r>
            <a:r>
              <a:rPr lang="en-US" altLang="en-US" sz="2400" kern="1200" dirty="0" smtClean="0">
                <a:solidFill>
                  <a:srgbClr val="000000"/>
                </a:solidFill>
                <a:latin typeface="Arial (Body)"/>
                <a:ea typeface="+mn-ea"/>
                <a:cs typeface="+mn-cs"/>
              </a:rPr>
              <a:t>the population</a:t>
            </a:r>
            <a:r>
              <a:rPr lang="en-US" altLang="en-US" sz="2400" kern="1200" dirty="0">
                <a:solidFill>
                  <a:srgbClr val="000000"/>
                </a:solidFill>
                <a:latin typeface="Arial (Body)"/>
                <a:ea typeface="+mn-ea"/>
                <a:cs typeface="+mn-cs"/>
              </a:rPr>
              <a:t>.</a:t>
            </a:r>
          </a:p>
          <a:p>
            <a:pPr marL="256032" lvl="0" indent="-256032">
              <a:spcAft>
                <a:spcPct val="0"/>
              </a:spcAft>
              <a:buSzPts val="2400"/>
              <a:tabLst/>
            </a:pPr>
            <a:r>
              <a:rPr lang="en-US" altLang="en-US" sz="2400" b="1" kern="1200" dirty="0">
                <a:solidFill>
                  <a:srgbClr val="000000"/>
                </a:solidFill>
                <a:latin typeface="Arial (Body)"/>
                <a:ea typeface="+mn-ea"/>
                <a:cs typeface="+mn-cs"/>
              </a:rPr>
              <a:t>Nonprobability</a:t>
            </a:r>
            <a:r>
              <a:rPr lang="en-US" altLang="en-US" sz="2400" kern="1200" dirty="0">
                <a:solidFill>
                  <a:srgbClr val="000000"/>
                </a:solidFill>
                <a:latin typeface="Arial (Body)"/>
                <a:ea typeface="+mn-ea"/>
                <a:cs typeface="+mn-cs"/>
              </a:rPr>
              <a:t> sampling is the selection of </a:t>
            </a:r>
            <a:r>
              <a:rPr lang="en-US" altLang="en-US" sz="2400" kern="1200" dirty="0" smtClean="0">
                <a:solidFill>
                  <a:srgbClr val="000000"/>
                </a:solidFill>
                <a:latin typeface="Arial (Body)"/>
                <a:ea typeface="+mn-ea"/>
                <a:cs typeface="+mn-cs"/>
              </a:rPr>
              <a:t>participants because </a:t>
            </a:r>
            <a:r>
              <a:rPr lang="en-US" altLang="en-US" sz="2400" kern="1200" dirty="0">
                <a:solidFill>
                  <a:srgbClr val="000000"/>
                </a:solidFill>
                <a:latin typeface="Arial (Body)"/>
                <a:ea typeface="+mn-ea"/>
                <a:cs typeface="+mn-cs"/>
              </a:rPr>
              <a:t>they are available, convenient, or </a:t>
            </a:r>
            <a:r>
              <a:rPr lang="en-US" altLang="en-US" sz="2400" kern="1200" dirty="0" smtClean="0">
                <a:solidFill>
                  <a:srgbClr val="000000"/>
                </a:solidFill>
                <a:latin typeface="Arial (Body)"/>
                <a:ea typeface="+mn-ea"/>
                <a:cs typeface="+mn-cs"/>
              </a:rPr>
              <a:t>represent some </a:t>
            </a:r>
            <a:r>
              <a:rPr lang="en-US" altLang="en-US" sz="2400" kern="1200" dirty="0">
                <a:solidFill>
                  <a:srgbClr val="000000"/>
                </a:solidFill>
                <a:latin typeface="Arial (Body)"/>
                <a:ea typeface="+mn-ea"/>
                <a:cs typeface="+mn-cs"/>
              </a:rPr>
              <a:t>characteristic the investigator wants to study.</a:t>
            </a:r>
          </a:p>
        </p:txBody>
      </p:sp>
    </p:spTree>
    <p:extLst>
      <p:ext uri="{BB962C8B-B14F-4D97-AF65-F5344CB8AC3E}">
        <p14:creationId xmlns:p14="http://schemas.microsoft.com/office/powerpoint/2010/main" val="176159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5.2 Types of Quantitative Sampling Strategies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 flowchart is as follows. Quantitative sampling strategies divides into two, Probability sampling and Nonprobability sampling. Probability sampling further subdivides into three. Simple random sampling, Stratified sampling, and Multistage cluster sampling. Nonprobability sampling subdivides into two. Convenience sampling and Snowball sampling."/>
          <p:cNvPicPr>
            <a:picLocks noChangeAspect="1"/>
          </p:cNvPicPr>
          <p:nvPr/>
        </p:nvPicPr>
        <p:blipFill>
          <a:blip r:embed="rId2"/>
          <a:stretch>
            <a:fillRect/>
          </a:stretch>
        </p:blipFill>
        <p:spPr>
          <a:xfrm>
            <a:off x="577869" y="1950703"/>
            <a:ext cx="7988261" cy="3491166"/>
          </a:xfrm>
          <a:prstGeom prst="rect">
            <a:avLst/>
          </a:prstGeom>
        </p:spPr>
      </p:pic>
    </p:spTree>
    <p:extLst>
      <p:ext uri="{BB962C8B-B14F-4D97-AF65-F5344CB8AC3E}">
        <p14:creationId xmlns:p14="http://schemas.microsoft.com/office/powerpoint/2010/main" val="203917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What Participants Will You Study? </a:t>
            </a:r>
            <a:r>
              <a:rPr lang="en-US" altLang="en-US" sz="2000" b="0" kern="1200" dirty="0">
                <a:latin typeface="Times New Roman" panose="02020603050405020304" pitchFamily="18" charset="0"/>
                <a:ea typeface="+mj-ea"/>
                <a:cs typeface="Times New Roman" panose="02020603050405020304" pitchFamily="18" charset="0"/>
              </a:rPr>
              <a:t>(4 of 7)</a:t>
            </a:r>
          </a:p>
        </p:txBody>
      </p:sp>
      <p:sp>
        <p:nvSpPr>
          <p:cNvPr id="3" name="Text Placeholder 2"/>
          <p:cNvSpPr>
            <a:spLocks noGrp="1"/>
          </p:cNvSpPr>
          <p:nvPr>
            <p:ph type="body" idx="1"/>
          </p:nvPr>
        </p:nvSpPr>
        <p:spPr/>
        <p:txBody>
          <a:bodyPr wrap="square" lIns="91425" tIns="91425" rIns="91425" bIns="91425">
            <a:noAutofit/>
          </a:bodyPr>
          <a:lstStyle/>
          <a:p>
            <a:pPr marL="0" indent="0">
              <a:buNone/>
            </a:pPr>
            <a:r>
              <a:rPr lang="en-US" sz="2400" b="1" dirty="0"/>
              <a:t>Specify the Population and Sample: </a:t>
            </a:r>
            <a:r>
              <a:rPr lang="en-US" sz="2400" b="1" dirty="0" smtClean="0"/>
              <a:t>Probability Sampling Approaches</a:t>
            </a:r>
            <a:endParaRPr lang="en-US" altLang="en-US" sz="2400" b="1" dirty="0"/>
          </a:p>
          <a:p>
            <a:pPr marL="256032" lvl="0" indent="-256032">
              <a:spcAft>
                <a:spcPct val="0"/>
              </a:spcAft>
              <a:buSzPts val="2400"/>
              <a:tabLst/>
            </a:pPr>
            <a:r>
              <a:rPr lang="en-US" altLang="en-US" sz="2400" kern="1200" dirty="0" smtClean="0">
                <a:solidFill>
                  <a:srgbClr val="000000"/>
                </a:solidFill>
                <a:latin typeface="Arial (Body)"/>
                <a:ea typeface="+mn-ea"/>
                <a:cs typeface="+mn-cs"/>
              </a:rPr>
              <a:t>Simple </a:t>
            </a:r>
            <a:r>
              <a:rPr lang="en-US" altLang="en-US" sz="2400" kern="1200" dirty="0">
                <a:solidFill>
                  <a:srgbClr val="000000"/>
                </a:solidFill>
                <a:latin typeface="Arial (Body)"/>
                <a:ea typeface="+mn-ea"/>
                <a:cs typeface="+mn-cs"/>
              </a:rPr>
              <a:t>random: Selecting a sample from the population so all in the population have an equal chance of </a:t>
            </a:r>
            <a:r>
              <a:rPr lang="en-US" altLang="en-US" sz="2400" kern="1200" dirty="0" smtClean="0">
                <a:solidFill>
                  <a:srgbClr val="000000"/>
                </a:solidFill>
                <a:latin typeface="Arial (Body)"/>
                <a:ea typeface="+mn-ea"/>
                <a:cs typeface="+mn-cs"/>
              </a:rPr>
              <a:t>being selected</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Systematic: Choosing every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nth</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individual or site in </a:t>
            </a:r>
            <a:r>
              <a:rPr lang="en-US" altLang="ja-JP" sz="2400" kern="1200" dirty="0" smtClean="0">
                <a:solidFill>
                  <a:srgbClr val="000000"/>
                </a:solidFill>
                <a:latin typeface="Arial (Body)"/>
                <a:cs typeface="+mn-cs"/>
              </a:rPr>
              <a:t>the population </a:t>
            </a:r>
            <a:r>
              <a:rPr lang="en-US" altLang="ja-JP" sz="2400" kern="1200" dirty="0">
                <a:solidFill>
                  <a:srgbClr val="000000"/>
                </a:solidFill>
                <a:latin typeface="Arial (Body)"/>
                <a:cs typeface="+mn-cs"/>
              </a:rPr>
              <a:t>until the desired sample size is achieved</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9160358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8590</TotalTime>
  <Words>2095</Words>
  <Application>Microsoft Office PowerPoint</Application>
  <PresentationFormat>On-screen Show (4:3)</PresentationFormat>
  <Paragraphs>249</Paragraphs>
  <Slides>40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Arial (Body)</vt:lpstr>
      <vt:lpstr>Noto Sans Symbols</vt:lpstr>
      <vt:lpstr>Times New Roman</vt:lpstr>
      <vt:lpstr>Verdana</vt:lpstr>
      <vt:lpstr>508 Lecture</vt:lpstr>
      <vt:lpstr>1_508 Lecture</vt:lpstr>
      <vt:lpstr>Educational Research: Planning, Conducting, and Evaluating Quantitative and Qualitative Research</vt:lpstr>
      <vt:lpstr>Learning Objectives</vt:lpstr>
      <vt:lpstr>Five Steps in the Process of Data Collection</vt:lpstr>
      <vt:lpstr>What Participants Will You Study? (1 of 7)</vt:lpstr>
      <vt:lpstr>What Participants Will You Study? (2 of 7)</vt:lpstr>
      <vt:lpstr>Figure 5.1 Populations and Samples</vt:lpstr>
      <vt:lpstr>What Participants Will You Study? (3 of 7)</vt:lpstr>
      <vt:lpstr>Figure 5.2 Types of Quantitative Sampling Strategies</vt:lpstr>
      <vt:lpstr>What Participants Will You Study? (4 of 7)</vt:lpstr>
      <vt:lpstr>What Participants Will You Study? (5 of 7)</vt:lpstr>
      <vt:lpstr>Figure 5.3 Proportional Stratification Sampling Approach</vt:lpstr>
      <vt:lpstr>What Participants Will You Study? (6 of 7)</vt:lpstr>
      <vt:lpstr>What Participants Will You Study? (7 of 7)</vt:lpstr>
      <vt:lpstr>What Permissions Will You Need (1 of 3)</vt:lpstr>
      <vt:lpstr>What Permissions Will You Need (2 of 3)</vt:lpstr>
      <vt:lpstr>What Permissions Will You Need (3 of 3)</vt:lpstr>
      <vt:lpstr>Figure 5.4 An Example of an Informed Consent Form</vt:lpstr>
      <vt:lpstr>Figure 5.5 The Flow of Activities in Collecting Data</vt:lpstr>
      <vt:lpstr>What Are Your Options for Collecting Information? (1 of 8)</vt:lpstr>
      <vt:lpstr>What Are Your Options for Collecting Information? (2 of 8)</vt:lpstr>
      <vt:lpstr>What Are Your Options for Collecting Information? (3 of 8)</vt:lpstr>
      <vt:lpstr>Figure 5.6 Example of an Instrument That Measures Performance</vt:lpstr>
      <vt:lpstr>What Are Your Options for Collecting Information? (4 of 8)</vt:lpstr>
      <vt:lpstr>What Are Your Options for Collecting Information? (5 of 8)</vt:lpstr>
      <vt:lpstr>What Are Your Options for Collecting Information? (6 of 8)</vt:lpstr>
      <vt:lpstr>What Are Your Options for Collecting Information? (7 of 8)</vt:lpstr>
      <vt:lpstr>What Are Your Options for Collecting Information? (8 of 8)</vt:lpstr>
      <vt:lpstr>What Instrument Will You Use to Collect Data? (1 of 7)</vt:lpstr>
      <vt:lpstr>Figure 5.9 Steps in Developing or Constructing an Instrument</vt:lpstr>
      <vt:lpstr>What Instrument Will You Use to Collect Data? (2 of 7)</vt:lpstr>
      <vt:lpstr>What Instrument Will You Use to Collect Data? (3 of 7)</vt:lpstr>
      <vt:lpstr>What Instrument Will You Use to Collect Data? (4 of 7)</vt:lpstr>
      <vt:lpstr>What Instrument Will You Use to Collect Data? (5 of 7)</vt:lpstr>
      <vt:lpstr>Figure 5.10 Reliability and Validity Questions for Selecting/Evaluating a Test or Instrument</vt:lpstr>
      <vt:lpstr>What Instrument Will You Use to Collect Data? (6 of 7)</vt:lpstr>
      <vt:lpstr>What Instrument Will You Use to Collect Data? (7 of 7)</vt:lpstr>
      <vt:lpstr>How Will You Administer the Data Collection? (1 of 2)</vt:lpstr>
      <vt:lpstr>How Will You Administer the Data Collection? (2 of 2)</vt:lpstr>
      <vt:lpstr>Reexamining the Quantitative Parent Involvement Study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P, Pavendan (Cognizant)</cp:lastModifiedBy>
  <cp:revision>994</cp:revision>
  <dcterms:modified xsi:type="dcterms:W3CDTF">2018-04-03T11:48:31Z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