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3"/>
  </p:notesMasterIdLst>
  <p:handoutMasterIdLst>
    <p:handoutMasterId r:id="rId54"/>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79" r:id="rId50"/>
    <p:sldId id="380" r:id="rId51"/>
    <p:sldId id="329" r:id="rId5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2907" autoAdjust="0"/>
  </p:normalViewPr>
  <p:slideViewPr>
    <p:cSldViewPr snapToGrid="0" snapToObjects="1">
      <p:cViewPr varScale="1">
        <p:scale>
          <a:sx n="103" d="100"/>
          <a:sy n="103" d="100"/>
        </p:scale>
        <p:origin x="1452" y="114"/>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dirty="0">
                <a:solidFill>
                  <a:prstClr val="black"/>
                </a:solidFill>
                <a:ea typeface="+mn-ea"/>
                <a:cs typeface="+mn-cs"/>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8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2982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629545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21201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jmp.com/en_in/home.html" TargetMode="External"/><Relationship Id="rId7" Type="http://schemas.openxmlformats.org/officeDocument/2006/relationships/hyperlink" Target="https://www.stata.com/" TargetMode="External"/><Relationship Id="rId2" Type="http://schemas.openxmlformats.org/officeDocument/2006/relationships/hyperlink" Target="https://www.ibm.com/analytics/data-science/predictive-analytics/spss-statistical-software" TargetMode="External"/><Relationship Id="rId1" Type="http://schemas.openxmlformats.org/officeDocument/2006/relationships/slideLayout" Target="../slideLayouts/slideLayout3.xml"/><Relationship Id="rId6" Type="http://schemas.openxmlformats.org/officeDocument/2006/relationships/hyperlink" Target="https://www.sas.com/en_in/home.html" TargetMode="External"/><Relationship Id="rId5" Type="http://schemas.openxmlformats.org/officeDocument/2006/relationships/hyperlink" Target="https://systatsoftware.com/" TargetMode="External"/><Relationship Id="rId4" Type="http://schemas.openxmlformats.org/officeDocument/2006/relationships/hyperlink" Target="http://www.minitab.com/en-u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6</a:t>
            </a:r>
            <a:endParaRPr lang="en-US" b="1" dirty="0">
              <a:latin typeface="+mn-lt"/>
            </a:endParaRPr>
          </a:p>
        </p:txBody>
      </p:sp>
      <p:sp>
        <p:nvSpPr>
          <p:cNvPr id="5" name="Text Placeholder 4"/>
          <p:cNvSpPr>
            <a:spLocks noGrp="1"/>
          </p:cNvSpPr>
          <p:nvPr>
            <p:ph type="body" idx="3"/>
          </p:nvPr>
        </p:nvSpPr>
        <p:spPr>
          <a:xfrm>
            <a:off x="4773168" y="3114461"/>
            <a:ext cx="3913631" cy="810425"/>
          </a:xfrm>
        </p:spPr>
        <p:txBody>
          <a:bodyPr/>
          <a:lstStyle/>
          <a:p>
            <a:pPr algn="ctr"/>
            <a:r>
              <a:rPr lang="en-US" altLang="en-US" dirty="0">
                <a:latin typeface="+mn-lt"/>
              </a:rPr>
              <a:t>Analyzing and Interpreting Quantitative Data</a:t>
            </a:r>
            <a:endParaRPr lang="en-US" dirty="0">
              <a:latin typeface="+mn-lt"/>
            </a:endParaRP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TextBox 6"/>
          <p:cNvSpPr txBox="1"/>
          <p:nvPr/>
        </p:nvSpPr>
        <p:spPr>
          <a:xfrm>
            <a:off x="5103845" y="4702629"/>
            <a:ext cx="3293706"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ea typeface="+mj-ea"/>
                <a:cs typeface="Times New Roman" panose="02020603050405020304" pitchFamily="18" charset="0"/>
              </a:rPr>
              <a:t>How Do You Prepare the Data for Analysis</a:t>
            </a:r>
            <a:r>
              <a:rPr lang="en-US" altLang="en-US" kern="120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(6 </a:t>
            </a:r>
            <a:r>
              <a:rPr lang="en-US" altLang="en-US" sz="2000" b="0" kern="1200" dirty="0">
                <a:latin typeface="Times New Roman" panose="02020603050405020304" pitchFamily="18" charset="0"/>
                <a:ea typeface="+mj-ea"/>
                <a:cs typeface="Times New Roman" panose="02020603050405020304" pitchFamily="18" charset="0"/>
              </a:rPr>
              <a:t>of 11)</a:t>
            </a:r>
            <a:endParaRPr lang="en-US" altLang="en-US"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Select a Statistical Program</a:t>
            </a:r>
          </a:p>
          <a:p>
            <a:pPr marL="256032" lvl="0" indent="-256032">
              <a:spcAft>
                <a:spcPct val="0"/>
              </a:spcAft>
              <a:buSzPts val="2400"/>
              <a:tabLst/>
            </a:pPr>
            <a:r>
              <a:rPr lang="en-US" sz="2400" kern="1200" dirty="0">
                <a:solidFill>
                  <a:srgbClr val="000000"/>
                </a:solidFill>
                <a:latin typeface="Arial (Body)"/>
                <a:ea typeface="+mn-ea"/>
                <a:cs typeface="+mn-cs"/>
              </a:rPr>
              <a:t>Find documentation or online tutorials</a:t>
            </a:r>
          </a:p>
          <a:p>
            <a:pPr marL="256032" lvl="0" indent="-256032">
              <a:spcAft>
                <a:spcPct val="0"/>
              </a:spcAft>
              <a:buSzPts val="2400"/>
              <a:tabLst/>
            </a:pPr>
            <a:r>
              <a:rPr lang="en-US" altLang="en-US" sz="2400" kern="1200" dirty="0">
                <a:solidFill>
                  <a:srgbClr val="000000"/>
                </a:solidFill>
                <a:latin typeface="Arial (Body)"/>
                <a:ea typeface="+mn-ea"/>
                <a:cs typeface="+mn-cs"/>
              </a:rPr>
              <a:t>Ease of use is important</a:t>
            </a:r>
          </a:p>
          <a:p>
            <a:pPr marL="256032" lvl="0" indent="-256032">
              <a:spcAft>
                <a:spcPct val="0"/>
              </a:spcAft>
              <a:buSzPts val="2400"/>
              <a:tabLst/>
            </a:pPr>
            <a:r>
              <a:rPr lang="en-US" altLang="en-US" sz="2400" kern="1200" dirty="0">
                <a:solidFill>
                  <a:srgbClr val="000000"/>
                </a:solidFill>
                <a:latin typeface="Arial (Body)"/>
                <a:ea typeface="+mn-ea"/>
                <a:cs typeface="+mn-cs"/>
              </a:rPr>
              <a:t>Ensure the program includes statistics, graphs, and tables you need to use</a:t>
            </a:r>
          </a:p>
          <a:p>
            <a:pPr marL="256032" lvl="0" indent="-256032">
              <a:spcAft>
                <a:spcPct val="0"/>
              </a:spcAft>
              <a:buSzPts val="2400"/>
              <a:tabLst/>
            </a:pPr>
            <a:r>
              <a:rPr lang="en-US" altLang="en-US" sz="2400" kern="1200" dirty="0">
                <a:solidFill>
                  <a:srgbClr val="000000"/>
                </a:solidFill>
                <a:latin typeface="Arial (Body)"/>
                <a:ea typeface="+mn-ea"/>
                <a:cs typeface="+mn-cs"/>
              </a:rPr>
              <a:t>Look at amount and type of data accepted</a:t>
            </a:r>
          </a:p>
          <a:p>
            <a:pPr marL="256032" lvl="0" indent="-256032">
              <a:spcAft>
                <a:spcPct val="0"/>
              </a:spcAft>
              <a:buSzPts val="2400"/>
              <a:tabLst/>
            </a:pPr>
            <a:r>
              <a:rPr lang="en-US" altLang="en-US" sz="2400" kern="1200" dirty="0">
                <a:solidFill>
                  <a:srgbClr val="000000"/>
                </a:solidFill>
                <a:latin typeface="Arial (Body)"/>
                <a:ea typeface="+mn-ea"/>
                <a:cs typeface="+mn-cs"/>
              </a:rPr>
              <a:t>Consider cost and what is used on campus</a:t>
            </a:r>
          </a:p>
        </p:txBody>
      </p:sp>
    </p:spTree>
    <p:extLst>
      <p:ext uri="{BB962C8B-B14F-4D97-AF65-F5344CB8AC3E}">
        <p14:creationId xmlns:p14="http://schemas.microsoft.com/office/powerpoint/2010/main" val="2877031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ea typeface="+mj-ea"/>
                <a:cs typeface="Times New Roman" panose="02020603050405020304" pitchFamily="18" charset="0"/>
              </a:rPr>
              <a:t>How Do You Prepare the Data for Analysis? </a:t>
            </a:r>
            <a:r>
              <a:rPr lang="en-US" altLang="en-US" sz="2000" b="0" kern="1200" dirty="0" smtClean="0">
                <a:latin typeface="Times New Roman" panose="02020603050405020304" pitchFamily="18" charset="0"/>
                <a:cs typeface="Times New Roman" panose="02020603050405020304" pitchFamily="18" charset="0"/>
              </a:rPr>
              <a:t>(7 </a:t>
            </a:r>
            <a:r>
              <a:rPr lang="en-US" altLang="en-US" sz="2000" b="0" kern="1200" dirty="0">
                <a:latin typeface="Times New Roman" panose="02020603050405020304" pitchFamily="18" charset="0"/>
                <a:cs typeface="Times New Roman" panose="02020603050405020304" pitchFamily="18" charset="0"/>
              </a:rPr>
              <a:t>of 11)</a:t>
            </a:r>
            <a:endParaRPr lang="en-US" altLang="en-US" sz="28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Select a Statistical Program</a:t>
            </a:r>
          </a:p>
          <a:p>
            <a:pPr marL="256032" lvl="0" indent="-256032">
              <a:spcAft>
                <a:spcPct val="0"/>
              </a:spcAft>
              <a:buSzPts val="2400"/>
              <a:tabLst/>
            </a:pPr>
            <a:r>
              <a:rPr lang="en-US" sz="2400" b="1" kern="1200" dirty="0" smtClean="0">
                <a:solidFill>
                  <a:srgbClr val="000000"/>
                </a:solidFill>
                <a:latin typeface="Arial (Body)"/>
                <a:ea typeface="+mn-ea"/>
                <a:cs typeface="+mn-cs"/>
              </a:rPr>
              <a:t>I</a:t>
            </a:r>
            <a:r>
              <a:rPr lang="en-US" sz="100" b="1" kern="1200" dirty="0" smtClean="0">
                <a:solidFill>
                  <a:srgbClr val="000000"/>
                </a:solidFill>
                <a:latin typeface="Arial (Body)"/>
                <a:ea typeface="+mn-ea"/>
                <a:cs typeface="+mn-cs"/>
              </a:rPr>
              <a:t> </a:t>
            </a:r>
            <a:r>
              <a:rPr lang="en-US" sz="2400" b="1" kern="1200" dirty="0" smtClean="0">
                <a:solidFill>
                  <a:srgbClr val="000000"/>
                </a:solidFill>
                <a:latin typeface="Arial (Body)"/>
                <a:ea typeface="+mn-ea"/>
                <a:cs typeface="+mn-cs"/>
              </a:rPr>
              <a:t>B</a:t>
            </a:r>
            <a:r>
              <a:rPr lang="en-US" sz="100" b="1" kern="1200" dirty="0" smtClean="0">
                <a:solidFill>
                  <a:srgbClr val="000000"/>
                </a:solidFill>
                <a:latin typeface="Arial (Body)"/>
                <a:ea typeface="+mn-ea"/>
                <a:cs typeface="+mn-cs"/>
              </a:rPr>
              <a:t> </a:t>
            </a:r>
            <a:r>
              <a:rPr lang="en-US" sz="2400" b="1" kern="1200" dirty="0" smtClean="0">
                <a:solidFill>
                  <a:srgbClr val="000000"/>
                </a:solidFill>
                <a:latin typeface="Arial (Body)"/>
                <a:ea typeface="+mn-ea"/>
                <a:cs typeface="+mn-cs"/>
              </a:rPr>
              <a:t>M S</a:t>
            </a:r>
            <a:r>
              <a:rPr lang="en-US" sz="100" b="1" kern="1200" dirty="0" smtClean="0">
                <a:solidFill>
                  <a:srgbClr val="000000"/>
                </a:solidFill>
                <a:latin typeface="Arial (Body)"/>
                <a:ea typeface="+mn-ea"/>
                <a:cs typeface="+mn-cs"/>
              </a:rPr>
              <a:t> </a:t>
            </a:r>
            <a:r>
              <a:rPr lang="en-US" sz="2400" b="1" kern="1200" dirty="0" smtClean="0">
                <a:solidFill>
                  <a:srgbClr val="000000"/>
                </a:solidFill>
                <a:latin typeface="Arial (Body)"/>
                <a:ea typeface="+mn-ea"/>
                <a:cs typeface="+mn-cs"/>
              </a:rPr>
              <a:t>P</a:t>
            </a:r>
            <a:r>
              <a:rPr lang="en-US" sz="100" b="1" kern="1200" dirty="0" smtClean="0">
                <a:solidFill>
                  <a:srgbClr val="000000"/>
                </a:solidFill>
                <a:latin typeface="Arial (Body)"/>
                <a:ea typeface="+mn-ea"/>
                <a:cs typeface="+mn-cs"/>
              </a:rPr>
              <a:t> </a:t>
            </a:r>
            <a:r>
              <a:rPr lang="en-US" sz="2400" b="1" kern="1200" dirty="0" smtClean="0">
                <a:solidFill>
                  <a:srgbClr val="000000"/>
                </a:solidFill>
                <a:latin typeface="Arial (Body)"/>
                <a:ea typeface="+mn-ea"/>
                <a:cs typeface="+mn-cs"/>
              </a:rPr>
              <a:t>S</a:t>
            </a:r>
            <a:r>
              <a:rPr lang="en-US" sz="100" b="1" kern="1200" dirty="0" smtClean="0">
                <a:solidFill>
                  <a:srgbClr val="000000"/>
                </a:solidFill>
                <a:latin typeface="Arial (Body)"/>
                <a:ea typeface="+mn-ea"/>
                <a:cs typeface="+mn-cs"/>
              </a:rPr>
              <a:t> </a:t>
            </a:r>
            <a:r>
              <a:rPr lang="en-US" sz="2400" b="1" kern="1200" dirty="0" smtClean="0">
                <a:solidFill>
                  <a:srgbClr val="000000"/>
                </a:solidFill>
                <a:latin typeface="Arial (Body)"/>
                <a:ea typeface="+mn-ea"/>
                <a:cs typeface="+mn-cs"/>
              </a:rPr>
              <a:t>S </a:t>
            </a:r>
            <a:r>
              <a:rPr lang="en-US" sz="2400" b="1" kern="1200" dirty="0">
                <a:solidFill>
                  <a:srgbClr val="000000"/>
                </a:solidFill>
                <a:latin typeface="Arial (Body)"/>
                <a:ea typeface="+mn-ea"/>
                <a:cs typeface="+mn-cs"/>
              </a:rPr>
              <a:t>Statistics 24 for Windows and Mac </a:t>
            </a:r>
            <a:r>
              <a:rPr lang="en-US" sz="2400" kern="1200" dirty="0">
                <a:solidFill>
                  <a:srgbClr val="000000"/>
                </a:solidFill>
                <a:latin typeface="Arial (Body)"/>
                <a:ea typeface="+mn-ea"/>
                <a:cs typeface="+mn-cs"/>
              </a:rPr>
              <a:t>(</a:t>
            </a:r>
            <a:r>
              <a:rPr lang="en-US" sz="2400" kern="1200" dirty="0" smtClean="0">
                <a:solidFill>
                  <a:srgbClr val="000000"/>
                </a:solidFill>
                <a:latin typeface="Arial (Body)"/>
                <a:ea typeface="+mn-ea"/>
                <a:cs typeface="+mn-cs"/>
                <a:hlinkClick r:id="rId2" tooltip="https://www.ibm.com/analytics/data-science/predictive-analytics/spss-statistical-software"/>
              </a:rPr>
              <a:t>www.spss.com</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smtClean="0">
                <a:solidFill>
                  <a:srgbClr val="000000"/>
                </a:solidFill>
                <a:latin typeface="Arial (Body)"/>
                <a:ea typeface="+mn-ea"/>
                <a:cs typeface="+mn-cs"/>
              </a:rPr>
              <a:t>J</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 </a:t>
            </a:r>
            <a:r>
              <a:rPr lang="en-US" sz="2400" kern="1200" dirty="0" smtClean="0">
                <a:solidFill>
                  <a:srgbClr val="000000"/>
                </a:solidFill>
                <a:latin typeface="Arial (Body)"/>
                <a:ea typeface="+mn-ea"/>
                <a:cs typeface="+mn-cs"/>
              </a:rPr>
              <a:t>(</a:t>
            </a:r>
            <a:r>
              <a:rPr lang="en-US" sz="2400" kern="1200" dirty="0" smtClean="0">
                <a:solidFill>
                  <a:srgbClr val="000000"/>
                </a:solidFill>
                <a:latin typeface="Arial (Body)"/>
                <a:ea typeface="+mn-ea"/>
                <a:cs typeface="+mn-cs"/>
                <a:hlinkClick r:id="rId3"/>
              </a:rPr>
              <a:t>www.jmp.com</a:t>
            </a:r>
            <a:r>
              <a:rPr 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Minitab </a:t>
            </a:r>
            <a:r>
              <a:rPr lang="en-US" sz="2400" kern="1200" dirty="0">
                <a:solidFill>
                  <a:srgbClr val="000000"/>
                </a:solidFill>
                <a:latin typeface="Arial (Body)"/>
                <a:ea typeface="+mn-ea"/>
                <a:cs typeface="+mn-cs"/>
              </a:rPr>
              <a:t>(</a:t>
            </a:r>
            <a:r>
              <a:rPr lang="en-US" sz="2400" kern="1200" dirty="0" smtClean="0">
                <a:solidFill>
                  <a:srgbClr val="000000"/>
                </a:solidFill>
                <a:latin typeface="Arial (Body)"/>
                <a:ea typeface="+mn-ea"/>
                <a:cs typeface="+mn-cs"/>
                <a:hlinkClick r:id="rId4" tooltip="http://www.minitab.com/en-us/"/>
              </a:rPr>
              <a:t>minitab.com</a:t>
            </a:r>
            <a:r>
              <a:rPr 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Y</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 </a:t>
            </a:r>
            <a:r>
              <a:rPr lang="en-US" altLang="en-US" sz="2400" kern="1200" dirty="0">
                <a:solidFill>
                  <a:srgbClr val="000000"/>
                </a:solidFill>
                <a:latin typeface="Arial (Body)"/>
                <a:ea typeface="+mn-ea"/>
                <a:cs typeface="+mn-cs"/>
              </a:rPr>
              <a:t>13 </a:t>
            </a:r>
            <a:r>
              <a:rPr lang="en-US" sz="2400" kern="1200" dirty="0">
                <a:solidFill>
                  <a:srgbClr val="000000"/>
                </a:solidFill>
                <a:latin typeface="Arial (Body)"/>
                <a:ea typeface="+mn-ea"/>
                <a:cs typeface="+mn-cs"/>
              </a:rPr>
              <a:t>(</a:t>
            </a:r>
            <a:r>
              <a:rPr lang="en-US" sz="2400" kern="1200" dirty="0" smtClean="0">
                <a:solidFill>
                  <a:srgbClr val="000000"/>
                </a:solidFill>
                <a:latin typeface="Arial (Body)"/>
                <a:ea typeface="+mn-ea"/>
                <a:cs typeface="+mn-cs"/>
                <a:hlinkClick r:id="rId5" tooltip="https://systatsoftware.com/"/>
              </a:rPr>
              <a:t>systatsoftware.com</a:t>
            </a:r>
            <a:r>
              <a:rPr 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a:p>
            <a:pPr marL="256032" lvl="0" indent="-256032" algn="just">
              <a:spcAft>
                <a:spcPct val="0"/>
              </a:spcAft>
              <a:buSzPts val="2400"/>
              <a:tabLst/>
            </a:pP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 </a:t>
            </a:r>
            <a:r>
              <a:rPr lang="en-US" sz="2400" kern="1200" dirty="0" smtClean="0">
                <a:solidFill>
                  <a:srgbClr val="000000"/>
                </a:solidFill>
                <a:latin typeface="Arial (Body)"/>
                <a:ea typeface="+mn-ea"/>
                <a:cs typeface="+mn-cs"/>
              </a:rPr>
              <a:t>(</a:t>
            </a:r>
            <a:r>
              <a:rPr lang="en-US" sz="2400" kern="1200" dirty="0" smtClean="0">
                <a:solidFill>
                  <a:srgbClr val="000000"/>
                </a:solidFill>
                <a:latin typeface="Arial (Body)"/>
                <a:ea typeface="+mn-ea"/>
                <a:cs typeface="+mn-cs"/>
                <a:hlinkClick r:id="rId6" tooltip="https://www.sas.com/en_in/home.html"/>
              </a:rPr>
              <a:t>sas.com</a:t>
            </a:r>
            <a:r>
              <a:rPr 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Stata </a:t>
            </a:r>
            <a:r>
              <a:rPr lang="en-US" sz="2400" kern="1200" dirty="0">
                <a:solidFill>
                  <a:srgbClr val="000000"/>
                </a:solidFill>
                <a:latin typeface="Arial (Body)"/>
                <a:ea typeface="+mn-ea"/>
                <a:cs typeface="+mn-cs"/>
              </a:rPr>
              <a:t>(</a:t>
            </a:r>
            <a:r>
              <a:rPr lang="en-US" sz="2400" kern="1200" dirty="0" smtClean="0">
                <a:solidFill>
                  <a:srgbClr val="000000"/>
                </a:solidFill>
                <a:latin typeface="Arial (Body)"/>
                <a:ea typeface="+mn-ea"/>
                <a:cs typeface="+mn-cs"/>
                <a:hlinkClick r:id="rId7" tooltip="https://www.stata.com/"/>
              </a:rPr>
              <a:t>stata.com</a:t>
            </a:r>
            <a:r>
              <a:rPr 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486001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cs typeface="Times New Roman" panose="02020603050405020304" pitchFamily="18" charset="0"/>
              </a:rPr>
              <a:t>How Do You Prepare the Data for Analysis? </a:t>
            </a:r>
            <a:r>
              <a:rPr lang="en-US" altLang="en-US" sz="2000" b="0" kern="1200" dirty="0" smtClean="0">
                <a:latin typeface="Times New Roman" panose="02020603050405020304" pitchFamily="18" charset="0"/>
                <a:cs typeface="Times New Roman" panose="02020603050405020304" pitchFamily="18" charset="0"/>
              </a:rPr>
              <a:t>(8 </a:t>
            </a:r>
            <a:r>
              <a:rPr lang="en-US" altLang="en-US" sz="2000" b="0" kern="1200" dirty="0">
                <a:latin typeface="Times New Roman" panose="02020603050405020304" pitchFamily="18" charset="0"/>
                <a:cs typeface="Times New Roman" panose="02020603050405020304" pitchFamily="18" charset="0"/>
              </a:rPr>
              <a:t>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Input </a:t>
            </a:r>
            <a:r>
              <a:rPr lang="en-US" sz="2200" b="1" kern="1200" dirty="0" smtClean="0">
                <a:solidFill>
                  <a:srgbClr val="000000"/>
                </a:solidFill>
                <a:latin typeface="Arial (Body)"/>
                <a:ea typeface="+mn-ea"/>
                <a:cs typeface="+mn-cs"/>
              </a:rPr>
              <a:t>Data</a:t>
            </a:r>
            <a:endParaRPr lang="en-US" sz="2200" b="1" kern="1200" dirty="0">
              <a:solidFill>
                <a:srgbClr val="000000"/>
              </a:solidFill>
              <a:latin typeface="Arial (Body)"/>
              <a:ea typeface="+mn-ea"/>
              <a:cs typeface="+mn-cs"/>
            </a:endParaRPr>
          </a:p>
          <a:p>
            <a:pPr marL="256032" lvl="0" indent="-256032">
              <a:spcAft>
                <a:spcPct val="0"/>
              </a:spcAft>
              <a:tabLst/>
            </a:pPr>
            <a:r>
              <a:rPr lang="en-US" sz="2200" kern="1200" dirty="0">
                <a:solidFill>
                  <a:srgbClr val="000000"/>
                </a:solidFill>
                <a:latin typeface="Arial (Body)"/>
                <a:ea typeface="+mn-ea"/>
                <a:cs typeface="+mn-cs"/>
              </a:rPr>
              <a:t>Transfer the data from the responses on instruments to a computer file for </a:t>
            </a:r>
            <a:r>
              <a:rPr lang="en-US" sz="2200" kern="1200" dirty="0" smtClean="0">
                <a:solidFill>
                  <a:srgbClr val="000000"/>
                </a:solidFill>
                <a:latin typeface="Arial (Body)"/>
                <a:ea typeface="+mn-ea"/>
                <a:cs typeface="+mn-cs"/>
              </a:rPr>
              <a:t>analysis</a:t>
            </a:r>
            <a:endParaRPr lang="en-US" sz="2200" kern="1200" dirty="0">
              <a:solidFill>
                <a:srgbClr val="000000"/>
              </a:solidFill>
              <a:latin typeface="Arial (Body)"/>
              <a:ea typeface="+mn-ea"/>
              <a:cs typeface="+mn-cs"/>
            </a:endParaRPr>
          </a:p>
          <a:p>
            <a:pPr marL="256032" lvl="0" indent="-256032">
              <a:spcAft>
                <a:spcPct val="0"/>
              </a:spcAft>
              <a:tabLst/>
            </a:pPr>
            <a:r>
              <a:rPr lang="en-US" sz="2200" kern="1200" dirty="0">
                <a:solidFill>
                  <a:srgbClr val="000000"/>
                </a:solidFill>
                <a:latin typeface="Arial (Body)"/>
                <a:ea typeface="+mn-ea"/>
                <a:cs typeface="+mn-cs"/>
              </a:rPr>
              <a:t>Similar to a spreadsheet</a:t>
            </a:r>
          </a:p>
          <a:p>
            <a:pPr marL="256032" lvl="0" indent="-256032">
              <a:spcAft>
                <a:spcPct val="0"/>
              </a:spcAft>
              <a:tabLst/>
            </a:pPr>
            <a:r>
              <a:rPr lang="en-US" sz="2200" kern="1200" dirty="0">
                <a:solidFill>
                  <a:srgbClr val="000000"/>
                </a:solidFill>
                <a:latin typeface="Arial (Body)"/>
                <a:ea typeface="+mn-ea"/>
                <a:cs typeface="+mn-cs"/>
              </a:rPr>
              <a:t>Use a codebook to assign a number to categorical data. Example:</a:t>
            </a:r>
          </a:p>
          <a:p>
            <a:pPr marL="741553" lvl="1" indent="-284353">
              <a:spcAft>
                <a:spcPct val="0"/>
              </a:spcAft>
            </a:pPr>
            <a:r>
              <a:rPr lang="en-US" sz="2200" kern="1200" dirty="0">
                <a:solidFill>
                  <a:srgbClr val="000000"/>
                </a:solidFill>
                <a:latin typeface="Arial (Body)"/>
                <a:ea typeface="+mn-ea"/>
                <a:cs typeface="+mn-cs"/>
              </a:rPr>
              <a:t>Parents: Parent status 1 = married, 2 = divorced, 3 = separated.</a:t>
            </a:r>
          </a:p>
          <a:p>
            <a:pPr marL="741553" lvl="1" indent="-284353">
              <a:spcAft>
                <a:spcPct val="0"/>
              </a:spcAft>
            </a:pPr>
            <a:r>
              <a:rPr lang="en-US" sz="2200" kern="1200" dirty="0">
                <a:solidFill>
                  <a:srgbClr val="000000"/>
                </a:solidFill>
                <a:latin typeface="Arial (Body)"/>
                <a:ea typeface="+mn-ea"/>
                <a:cs typeface="+mn-cs"/>
              </a:rPr>
              <a:t>Smoke: Do you smoke cigarettes? 1 = no, 2 = yes.</a:t>
            </a:r>
          </a:p>
          <a:p>
            <a:pPr marL="741553" lvl="1" indent="-284353">
              <a:spcAft>
                <a:spcPct val="0"/>
              </a:spcAft>
            </a:pPr>
            <a:r>
              <a:rPr lang="en-US" sz="2200" kern="1200" dirty="0">
                <a:solidFill>
                  <a:srgbClr val="000000"/>
                </a:solidFill>
                <a:latin typeface="Arial (Body)"/>
                <a:ea typeface="+mn-ea"/>
                <a:cs typeface="+mn-cs"/>
              </a:rPr>
              <a:t>Chewer: Do you chew tobacco? 1 = no, 2 = yes.</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4025708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6.2 Sample Data Grid for Inputting Information</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65614415"/>
              </p:ext>
            </p:extLst>
          </p:nvPr>
        </p:nvGraphicFramePr>
        <p:xfrm>
          <a:off x="504193" y="2053654"/>
          <a:ext cx="8135613" cy="2011680"/>
        </p:xfrm>
        <a:graphic>
          <a:graphicData uri="http://schemas.openxmlformats.org/drawingml/2006/table">
            <a:tbl>
              <a:tblPr firstRow="1" bandRow="1">
                <a:tableStyleId>{5940675A-B579-460E-94D1-54222C63F5DA}</a:tableStyleId>
              </a:tblPr>
              <a:tblGrid>
                <a:gridCol w="746443">
                  <a:extLst>
                    <a:ext uri="{9D8B030D-6E8A-4147-A177-3AD203B41FA5}">
                      <a16:colId xmlns:a16="http://schemas.microsoft.com/office/drawing/2014/main" val="1197203228"/>
                    </a:ext>
                  </a:extLst>
                </a:gridCol>
                <a:gridCol w="582703">
                  <a:extLst>
                    <a:ext uri="{9D8B030D-6E8A-4147-A177-3AD203B41FA5}">
                      <a16:colId xmlns:a16="http://schemas.microsoft.com/office/drawing/2014/main" val="1294589816"/>
                    </a:ext>
                  </a:extLst>
                </a:gridCol>
                <a:gridCol w="951230">
                  <a:extLst>
                    <a:ext uri="{9D8B030D-6E8A-4147-A177-3AD203B41FA5}">
                      <a16:colId xmlns:a16="http://schemas.microsoft.com/office/drawing/2014/main" val="936542091"/>
                    </a:ext>
                  </a:extLst>
                </a:gridCol>
                <a:gridCol w="827405">
                  <a:extLst>
                    <a:ext uri="{9D8B030D-6E8A-4147-A177-3AD203B41FA5}">
                      <a16:colId xmlns:a16="http://schemas.microsoft.com/office/drawing/2014/main" val="361824167"/>
                    </a:ext>
                  </a:extLst>
                </a:gridCol>
                <a:gridCol w="984568">
                  <a:extLst>
                    <a:ext uri="{9D8B030D-6E8A-4147-A177-3AD203B41FA5}">
                      <a16:colId xmlns:a16="http://schemas.microsoft.com/office/drawing/2014/main" val="1665951214"/>
                    </a:ext>
                  </a:extLst>
                </a:gridCol>
                <a:gridCol w="905193">
                  <a:extLst>
                    <a:ext uri="{9D8B030D-6E8A-4147-A177-3AD203B41FA5}">
                      <a16:colId xmlns:a16="http://schemas.microsoft.com/office/drawing/2014/main" val="546949884"/>
                    </a:ext>
                  </a:extLst>
                </a:gridCol>
                <a:gridCol w="930811">
                  <a:extLst>
                    <a:ext uri="{9D8B030D-6E8A-4147-A177-3AD203B41FA5}">
                      <a16:colId xmlns:a16="http://schemas.microsoft.com/office/drawing/2014/main" val="2159988924"/>
                    </a:ext>
                  </a:extLst>
                </a:gridCol>
                <a:gridCol w="862330">
                  <a:extLst>
                    <a:ext uri="{9D8B030D-6E8A-4147-A177-3AD203B41FA5}">
                      <a16:colId xmlns:a16="http://schemas.microsoft.com/office/drawing/2014/main" val="1658291719"/>
                    </a:ext>
                  </a:extLst>
                </a:gridCol>
                <a:gridCol w="1344930">
                  <a:extLst>
                    <a:ext uri="{9D8B030D-6E8A-4147-A177-3AD203B41FA5}">
                      <a16:colId xmlns:a16="http://schemas.microsoft.com/office/drawing/2014/main" val="1113403515"/>
                    </a:ext>
                  </a:extLst>
                </a:gridCol>
              </a:tblGrid>
              <a:tr h="287541">
                <a:tc>
                  <a:txBody>
                    <a:bodyPr/>
                    <a:lstStyle/>
                    <a:p>
                      <a:r>
                        <a:rPr lang="en-US" sz="1600" b="1" dirty="0" smtClean="0">
                          <a:solidFill>
                            <a:schemeClr val="bg1"/>
                          </a:solidFill>
                          <a:latin typeface="+mn-lt"/>
                        </a:rPr>
                        <a:t>Blank</a:t>
                      </a:r>
                      <a:endParaRPr lang="en-US" sz="1600" b="1" dirty="0">
                        <a:solidFill>
                          <a:schemeClr val="bg1"/>
                        </a:solidFill>
                        <a:latin typeface="+mn-lt"/>
                      </a:endParaRPr>
                    </a:p>
                  </a:txBody>
                  <a:tcPr anchor="ctr"/>
                </a:tc>
                <a:tc>
                  <a:txBody>
                    <a:bodyPr/>
                    <a:lstStyle/>
                    <a:p>
                      <a:r>
                        <a:rPr lang="en-US" sz="1600" b="1" dirty="0" smtClean="0">
                          <a:solidFill>
                            <a:schemeClr val="tx1"/>
                          </a:solidFill>
                          <a:effectLst/>
                          <a:latin typeface="+mn-lt"/>
                          <a:ea typeface="Arial" charset="0"/>
                          <a:cs typeface="Arial" charset="0"/>
                        </a:rPr>
                        <a:t>id</a:t>
                      </a:r>
                      <a:endParaRPr lang="en-US" sz="1600" dirty="0">
                        <a:solidFill>
                          <a:schemeClr val="tx1"/>
                        </a:solidFill>
                        <a:latin typeface="+mn-lt"/>
                      </a:endParaRPr>
                    </a:p>
                  </a:txBody>
                  <a:tcPr anchor="ctr"/>
                </a:tc>
                <a:tc>
                  <a:txBody>
                    <a:bodyPr/>
                    <a:lstStyle/>
                    <a:p>
                      <a:r>
                        <a:rPr lang="en-US" sz="1600" b="1" dirty="0" smtClean="0">
                          <a:solidFill>
                            <a:schemeClr val="tx1"/>
                          </a:solidFill>
                          <a:effectLst/>
                          <a:latin typeface="+mn-lt"/>
                          <a:ea typeface="Arial" charset="0"/>
                          <a:cs typeface="Arial" charset="0"/>
                        </a:rPr>
                        <a:t>Gender</a:t>
                      </a:r>
                      <a:endParaRPr lang="en-US" sz="1600" dirty="0">
                        <a:solidFill>
                          <a:schemeClr val="tx1"/>
                        </a:solidFill>
                        <a:latin typeface="+mn-lt"/>
                      </a:endParaRPr>
                    </a:p>
                  </a:txBody>
                  <a:tcPr anchor="ctr"/>
                </a:tc>
                <a:tc>
                  <a:txBody>
                    <a:bodyPr/>
                    <a:lstStyle/>
                    <a:p>
                      <a:r>
                        <a:rPr lang="en-US" sz="1600" b="1" dirty="0" smtClean="0">
                          <a:solidFill>
                            <a:schemeClr val="tx1"/>
                          </a:solidFill>
                          <a:effectLst/>
                          <a:latin typeface="+mn-lt"/>
                          <a:ea typeface="Arial" charset="0"/>
                          <a:cs typeface="Arial" charset="0"/>
                        </a:rPr>
                        <a:t>Grade</a:t>
                      </a:r>
                      <a:endParaRPr lang="en-US" sz="1600" dirty="0">
                        <a:solidFill>
                          <a:schemeClr val="tx1"/>
                        </a:solidFill>
                        <a:latin typeface="+mn-lt"/>
                      </a:endParaRPr>
                    </a:p>
                  </a:txBody>
                  <a:tcPr anchor="ctr"/>
                </a:tc>
                <a:tc>
                  <a:txBody>
                    <a:bodyPr/>
                    <a:lstStyle/>
                    <a:p>
                      <a:r>
                        <a:rPr lang="en-US" sz="1600" b="1" dirty="0" smtClean="0">
                          <a:solidFill>
                            <a:schemeClr val="tx1"/>
                          </a:solidFill>
                          <a:effectLst/>
                          <a:latin typeface="+mn-lt"/>
                          <a:ea typeface="Arial" charset="0"/>
                          <a:cs typeface="Arial" charset="0"/>
                        </a:rPr>
                        <a:t>Parents</a:t>
                      </a:r>
                      <a:endParaRPr lang="en-US" sz="1600" dirty="0">
                        <a:solidFill>
                          <a:schemeClr val="tx1"/>
                        </a:solidFill>
                        <a:latin typeface="+mn-lt"/>
                      </a:endParaRPr>
                    </a:p>
                  </a:txBody>
                  <a:tcPr anchor="ctr"/>
                </a:tc>
                <a:tc>
                  <a:txBody>
                    <a:bodyPr/>
                    <a:lstStyle/>
                    <a:p>
                      <a:r>
                        <a:rPr lang="en-US" sz="1600" b="1" dirty="0" smtClean="0">
                          <a:solidFill>
                            <a:schemeClr val="tx1"/>
                          </a:solidFill>
                          <a:effectLst/>
                          <a:latin typeface="+mn-lt"/>
                          <a:ea typeface="Arial" charset="0"/>
                          <a:cs typeface="Arial" charset="0"/>
                        </a:rPr>
                        <a:t>Smoke</a:t>
                      </a:r>
                      <a:endParaRPr lang="en-US" sz="1600" dirty="0">
                        <a:solidFill>
                          <a:schemeClr val="tx1"/>
                        </a:solidFill>
                        <a:latin typeface="+mn-lt"/>
                      </a:endParaRPr>
                    </a:p>
                  </a:txBody>
                  <a:tcPr anchor="ctr"/>
                </a:tc>
                <a:tc>
                  <a:txBody>
                    <a:bodyPr/>
                    <a:lstStyle/>
                    <a:p>
                      <a:r>
                        <a:rPr lang="en-US" sz="1600" b="1" dirty="0" smtClean="0">
                          <a:solidFill>
                            <a:schemeClr val="tx1"/>
                          </a:solidFill>
                          <a:effectLst/>
                          <a:latin typeface="+mn-lt"/>
                          <a:ea typeface="Arial" charset="0"/>
                          <a:cs typeface="Arial" charset="0"/>
                        </a:rPr>
                        <a:t>Chewer</a:t>
                      </a:r>
                      <a:endParaRPr lang="en-US" sz="1600" dirty="0">
                        <a:solidFill>
                          <a:schemeClr val="tx1"/>
                        </a:solidFill>
                        <a:latin typeface="+mn-lt"/>
                      </a:endParaRPr>
                    </a:p>
                  </a:txBody>
                  <a:tcPr anchor="ctr"/>
                </a:tc>
                <a:tc>
                  <a:txBody>
                    <a:bodyPr/>
                    <a:lstStyle/>
                    <a:p>
                      <a:r>
                        <a:rPr lang="en-US" sz="1600" b="1" dirty="0" smtClean="0">
                          <a:solidFill>
                            <a:schemeClr val="tx1"/>
                          </a:solidFill>
                          <a:effectLst/>
                          <a:latin typeface="+mn-lt"/>
                          <a:ea typeface="Arial" charset="0"/>
                          <a:cs typeface="Arial" charset="0"/>
                        </a:rPr>
                        <a:t>Ability</a:t>
                      </a:r>
                      <a:endParaRPr lang="en-US" sz="1600" dirty="0">
                        <a:solidFill>
                          <a:schemeClr val="tx1"/>
                        </a:solidFill>
                        <a:latin typeface="+mn-lt"/>
                      </a:endParaRPr>
                    </a:p>
                  </a:txBody>
                  <a:tcPr anchor="ctr"/>
                </a:tc>
                <a:tc>
                  <a:txBody>
                    <a:bodyPr/>
                    <a:lstStyle/>
                    <a:p>
                      <a:r>
                        <a:rPr lang="en-US" sz="1600" b="1" dirty="0" smtClean="0">
                          <a:solidFill>
                            <a:schemeClr val="tx1"/>
                          </a:solidFill>
                          <a:effectLst/>
                          <a:latin typeface="+mn-lt"/>
                          <a:ea typeface="Arial" charset="0"/>
                          <a:cs typeface="Arial" charset="0"/>
                        </a:rPr>
                        <a:t>Depression</a:t>
                      </a:r>
                      <a:endParaRPr lang="en-US" sz="1600" dirty="0">
                        <a:solidFill>
                          <a:schemeClr val="tx1"/>
                        </a:solidFill>
                        <a:latin typeface="+mn-lt"/>
                      </a:endParaRPr>
                    </a:p>
                  </a:txBody>
                  <a:tcPr anchor="ctr"/>
                </a:tc>
                <a:extLst>
                  <a:ext uri="{0D108BD9-81ED-4DB2-BD59-A6C34878D82A}">
                    <a16:rowId xmlns:a16="http://schemas.microsoft.com/office/drawing/2014/main" val="3732600847"/>
                  </a:ext>
                </a:extLst>
              </a:tr>
              <a:tr h="287541">
                <a:tc>
                  <a:txBody>
                    <a:bodyPr/>
                    <a:lstStyle/>
                    <a:p>
                      <a:r>
                        <a:rPr lang="en-US" sz="1600" dirty="0" smtClean="0">
                          <a:latin typeface="+mn-lt"/>
                        </a:rPr>
                        <a:t>1</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70.00</a:t>
                      </a:r>
                      <a:endParaRPr lang="en-US" sz="1600" dirty="0">
                        <a:latin typeface="+mn-lt"/>
                      </a:endParaRPr>
                    </a:p>
                  </a:txBody>
                  <a:tcPr/>
                </a:tc>
                <a:extLst>
                  <a:ext uri="{0D108BD9-81ED-4DB2-BD59-A6C34878D82A}">
                    <a16:rowId xmlns:a16="http://schemas.microsoft.com/office/drawing/2014/main" val="694865954"/>
                  </a:ext>
                </a:extLst>
              </a:tr>
              <a:tr h="287541">
                <a:tc>
                  <a:txBody>
                    <a:bodyPr/>
                    <a:lstStyle/>
                    <a:p>
                      <a:r>
                        <a:rPr lang="en-US" sz="1600" dirty="0" smtClean="0">
                          <a:latin typeface="+mn-lt"/>
                        </a:rPr>
                        <a:t>2</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3.00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75.00</a:t>
                      </a:r>
                      <a:endParaRPr lang="en-US" sz="1600" dirty="0">
                        <a:latin typeface="+mn-lt"/>
                      </a:endParaRPr>
                    </a:p>
                  </a:txBody>
                  <a:tcPr/>
                </a:tc>
                <a:extLst>
                  <a:ext uri="{0D108BD9-81ED-4DB2-BD59-A6C34878D82A}">
                    <a16:rowId xmlns:a16="http://schemas.microsoft.com/office/drawing/2014/main" val="1783015061"/>
                  </a:ext>
                </a:extLst>
              </a:tr>
              <a:tr h="287541">
                <a:tc>
                  <a:txBody>
                    <a:bodyPr/>
                    <a:lstStyle/>
                    <a:p>
                      <a:r>
                        <a:rPr lang="en-US" sz="1600" dirty="0" smtClean="0">
                          <a:latin typeface="+mn-lt"/>
                        </a:rPr>
                        <a:t>3</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3.00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80.00</a:t>
                      </a:r>
                      <a:endParaRPr lang="en-US" sz="1600" dirty="0">
                        <a:latin typeface="+mn-lt"/>
                      </a:endParaRPr>
                    </a:p>
                  </a:txBody>
                  <a:tcPr/>
                </a:tc>
                <a:extLst>
                  <a:ext uri="{0D108BD9-81ED-4DB2-BD59-A6C34878D82A}">
                    <a16:rowId xmlns:a16="http://schemas.microsoft.com/office/drawing/2014/main" val="553187329"/>
                  </a:ext>
                </a:extLst>
              </a:tr>
              <a:tr h="287541">
                <a:tc>
                  <a:txBody>
                    <a:bodyPr/>
                    <a:lstStyle/>
                    <a:p>
                      <a:r>
                        <a:rPr lang="en-US" sz="1600" dirty="0" smtClean="0">
                          <a:latin typeface="+mn-lt"/>
                        </a:rPr>
                        <a:t>4</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4.00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3.00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4.00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75.00</a:t>
                      </a:r>
                      <a:endParaRPr lang="en-US" sz="1600" dirty="0">
                        <a:latin typeface="+mn-lt"/>
                      </a:endParaRPr>
                    </a:p>
                  </a:txBody>
                  <a:tcPr/>
                </a:tc>
                <a:extLst>
                  <a:ext uri="{0D108BD9-81ED-4DB2-BD59-A6C34878D82A}">
                    <a16:rowId xmlns:a16="http://schemas.microsoft.com/office/drawing/2014/main" val="2380816705"/>
                  </a:ext>
                </a:extLst>
              </a:tr>
              <a:tr h="287541">
                <a:tc>
                  <a:txBody>
                    <a:bodyPr/>
                    <a:lstStyle/>
                    <a:p>
                      <a:r>
                        <a:rPr lang="en-US" sz="1600" dirty="0" smtClean="0">
                          <a:latin typeface="+mn-lt"/>
                        </a:rPr>
                        <a:t>5</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5.00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2.00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3.00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1.00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3.00</a:t>
                      </a:r>
                      <a:endParaRPr lang="en-US" sz="1600" dirty="0">
                        <a:latin typeface="+mn-lt"/>
                      </a:endParaRPr>
                    </a:p>
                  </a:txBody>
                  <a:tcPr/>
                </a:tc>
                <a:tc>
                  <a:txBody>
                    <a:bodyPr/>
                    <a:lstStyle/>
                    <a:p>
                      <a:r>
                        <a:rPr lang="en-US" sz="1600" dirty="0" smtClean="0">
                          <a:solidFill>
                            <a:srgbClr val="000000"/>
                          </a:solidFill>
                          <a:effectLst/>
                          <a:latin typeface="+mn-lt"/>
                          <a:ea typeface="Arial" charset="0"/>
                          <a:cs typeface="Arial" charset="0"/>
                        </a:rPr>
                        <a:t>60.00</a:t>
                      </a:r>
                      <a:endParaRPr lang="en-US" sz="1600" dirty="0">
                        <a:latin typeface="+mn-lt"/>
                      </a:endParaRPr>
                    </a:p>
                  </a:txBody>
                  <a:tcPr/>
                </a:tc>
                <a:extLst>
                  <a:ext uri="{0D108BD9-81ED-4DB2-BD59-A6C34878D82A}">
                    <a16:rowId xmlns:a16="http://schemas.microsoft.com/office/drawing/2014/main" val="1635039965"/>
                  </a:ext>
                </a:extLst>
              </a:tr>
            </a:tbl>
          </a:graphicData>
        </a:graphic>
      </p:graphicFrame>
    </p:spTree>
    <p:extLst>
      <p:ext uri="{BB962C8B-B14F-4D97-AF65-F5344CB8AC3E}">
        <p14:creationId xmlns:p14="http://schemas.microsoft.com/office/powerpoint/2010/main" val="10583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the Data for Analysis? </a:t>
            </a:r>
            <a:r>
              <a:rPr lang="en-US" altLang="en-US" sz="2000" b="0" kern="1200" dirty="0" smtClean="0">
                <a:latin typeface="Times New Roman" panose="02020603050405020304" pitchFamily="18" charset="0"/>
                <a:ea typeface="+mj-ea"/>
                <a:cs typeface="Times New Roman" panose="02020603050405020304" pitchFamily="18" charset="0"/>
              </a:rPr>
              <a:t>(9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Clean and Account for Missing </a:t>
            </a:r>
            <a:r>
              <a:rPr lang="en-US" sz="2400" b="1" kern="1200" dirty="0" smtClean="0">
                <a:solidFill>
                  <a:srgbClr val="000000"/>
                </a:solidFill>
                <a:latin typeface="Arial (Body)"/>
                <a:ea typeface="+mn-ea"/>
                <a:cs typeface="+mn-cs"/>
              </a:rPr>
              <a:t>Data</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Identify scores outside of the accepted range (Errors)</a:t>
            </a:r>
          </a:p>
          <a:p>
            <a:pPr marL="741553" lvl="1" indent="-284353">
              <a:spcAft>
                <a:spcPct val="0"/>
              </a:spcAft>
              <a:buSzPts val="2400"/>
            </a:pPr>
            <a:r>
              <a:rPr lang="en-US" altLang="en-US" sz="2400" kern="1200" dirty="0">
                <a:solidFill>
                  <a:srgbClr val="000000"/>
                </a:solidFill>
                <a:latin typeface="Arial (Body)"/>
                <a:ea typeface="+mn-ea"/>
                <a:cs typeface="+mn-cs"/>
              </a:rPr>
              <a:t>Participants provide scores outside the </a:t>
            </a:r>
            <a:r>
              <a:rPr lang="en-US" altLang="en-US" sz="2400" kern="1200" dirty="0" smtClean="0">
                <a:solidFill>
                  <a:srgbClr val="000000"/>
                </a:solidFill>
                <a:latin typeface="Arial (Body)"/>
                <a:ea typeface="+mn-ea"/>
                <a:cs typeface="+mn-cs"/>
              </a:rPr>
              <a:t>range</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Input mistakes</a:t>
            </a:r>
          </a:p>
          <a:p>
            <a:pPr marL="256032" lvl="0" indent="-256032">
              <a:spcAft>
                <a:spcPct val="0"/>
              </a:spcAft>
              <a:buSzPts val="2400"/>
              <a:tabLst/>
            </a:pPr>
            <a:r>
              <a:rPr lang="en-US" altLang="en-US" sz="2400" kern="1200" dirty="0">
                <a:solidFill>
                  <a:srgbClr val="000000"/>
                </a:solidFill>
                <a:latin typeface="Arial (Body)"/>
                <a:ea typeface="+mn-ea"/>
                <a:cs typeface="+mn-cs"/>
              </a:rPr>
              <a:t>Assess the database for missing data and determine how to handle</a:t>
            </a:r>
          </a:p>
        </p:txBody>
      </p:sp>
    </p:spTree>
    <p:extLst>
      <p:ext uri="{BB962C8B-B14F-4D97-AF65-F5344CB8AC3E}">
        <p14:creationId xmlns:p14="http://schemas.microsoft.com/office/powerpoint/2010/main" val="2616734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the Data for Analysis? </a:t>
            </a:r>
            <a:r>
              <a:rPr lang="en-US" altLang="en-US" sz="2000" b="0" kern="1200" dirty="0" smtClean="0">
                <a:latin typeface="Times New Roman" panose="02020603050405020304" pitchFamily="18" charset="0"/>
                <a:ea typeface="+mj-ea"/>
                <a:cs typeface="Times New Roman" panose="02020603050405020304" pitchFamily="18" charset="0"/>
              </a:rPr>
              <a:t>(10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Clean and Account for Missing Data: Cleaning the </a:t>
            </a:r>
            <a:r>
              <a:rPr lang="en-US" sz="2400" b="1" kern="1200" dirty="0" smtClean="0">
                <a:solidFill>
                  <a:srgbClr val="000000"/>
                </a:solidFill>
                <a:latin typeface="Arial (Body)"/>
                <a:ea typeface="+mn-ea"/>
                <a:cs typeface="+mn-cs"/>
              </a:rPr>
              <a:t>Database</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Process of inspecting the data for scores (or values) that are outside the accepted </a:t>
            </a:r>
            <a:r>
              <a:rPr lang="en-US" sz="2400" kern="1200" dirty="0" smtClean="0">
                <a:solidFill>
                  <a:srgbClr val="000000"/>
                </a:solidFill>
                <a:latin typeface="Arial (Body)"/>
                <a:ea typeface="+mn-ea"/>
                <a:cs typeface="+mn-cs"/>
              </a:rPr>
              <a:t>range</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To identify errors</a:t>
            </a:r>
          </a:p>
          <a:p>
            <a:pPr marL="741553" lvl="1" indent="-284353">
              <a:spcAft>
                <a:spcPct val="0"/>
              </a:spcAft>
              <a:buSzPts val="2400"/>
            </a:pPr>
            <a:r>
              <a:rPr lang="en-US" sz="2400" kern="1200" dirty="0">
                <a:solidFill>
                  <a:srgbClr val="000000"/>
                </a:solidFill>
                <a:latin typeface="Arial (Body)"/>
                <a:ea typeface="+mn-ea"/>
                <a:cs typeface="+mn-cs"/>
              </a:rPr>
              <a:t>Visual inspection</a:t>
            </a:r>
          </a:p>
          <a:p>
            <a:pPr marL="741553" lvl="1" indent="-284353">
              <a:spcAft>
                <a:spcPct val="0"/>
              </a:spcAft>
              <a:buSzPts val="2400"/>
            </a:pPr>
            <a:r>
              <a:rPr lang="en-US" sz="2400" kern="1200" dirty="0">
                <a:solidFill>
                  <a:srgbClr val="000000"/>
                </a:solidFill>
                <a:latin typeface="Arial (Body)"/>
                <a:ea typeface="+mn-ea"/>
                <a:cs typeface="+mn-cs"/>
              </a:rPr>
              <a:t>Examine frequencies</a:t>
            </a:r>
          </a:p>
          <a:p>
            <a:pPr marL="741553" lvl="1" indent="-284353">
              <a:spcAft>
                <a:spcPct val="0"/>
              </a:spcAft>
              <a:buSzPts val="2400"/>
            </a:pPr>
            <a:r>
              <a:rPr lang="en-US" sz="2400" kern="1200" dirty="0">
                <a:solidFill>
                  <a:srgbClr val="000000"/>
                </a:solidFill>
                <a:latin typeface="Arial (Body)"/>
                <a:ea typeface="+mn-ea"/>
                <a:cs typeface="+mn-cs"/>
              </a:rPr>
              <a:t>Sort </a:t>
            </a:r>
            <a:r>
              <a:rPr lang="en-US" sz="2400" kern="1200" dirty="0" smtClean="0">
                <a:solidFill>
                  <a:srgbClr val="000000"/>
                </a:solidFill>
                <a:latin typeface="Arial (Body)"/>
                <a:ea typeface="+mn-ea"/>
                <a:cs typeface="+mn-cs"/>
              </a:rPr>
              <a:t>cases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84512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the Data for Analysis? </a:t>
            </a:r>
            <a:r>
              <a:rPr lang="en-US" altLang="en-US" sz="2000" b="0" kern="1200" dirty="0" smtClean="0">
                <a:latin typeface="Times New Roman" panose="02020603050405020304" pitchFamily="18" charset="0"/>
                <a:ea typeface="+mj-ea"/>
                <a:cs typeface="Times New Roman" panose="02020603050405020304" pitchFamily="18" charset="0"/>
              </a:rPr>
              <a:t>(11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Clean and Account for Missing Data: Assessing the Database for Missing </a:t>
            </a:r>
            <a:r>
              <a:rPr lang="en-US" sz="2400" b="1" kern="1200" dirty="0" smtClean="0">
                <a:solidFill>
                  <a:srgbClr val="000000"/>
                </a:solidFill>
                <a:latin typeface="Arial (Body)"/>
                <a:ea typeface="+mn-ea"/>
                <a:cs typeface="+mn-cs"/>
              </a:rPr>
              <a:t>Data</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Missing in the database because participants do not supply </a:t>
            </a:r>
            <a:r>
              <a:rPr lang="en-US" sz="2400" kern="1200" dirty="0" smtClean="0">
                <a:solidFill>
                  <a:srgbClr val="000000"/>
                </a:solidFill>
                <a:latin typeface="Arial (Body)"/>
                <a:ea typeface="+mn-ea"/>
                <a:cs typeface="+mn-cs"/>
              </a:rPr>
              <a:t>them</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Fewer cases in the analysis</a:t>
            </a:r>
          </a:p>
          <a:p>
            <a:pPr marL="256032" lvl="0" indent="-256032">
              <a:spcAft>
                <a:spcPct val="0"/>
              </a:spcAft>
              <a:buSzPts val="2400"/>
              <a:tabLst/>
            </a:pPr>
            <a:r>
              <a:rPr lang="en-US" sz="2400" kern="1200" dirty="0">
                <a:solidFill>
                  <a:srgbClr val="000000"/>
                </a:solidFill>
                <a:latin typeface="Arial (Body)"/>
                <a:ea typeface="+mn-ea"/>
                <a:cs typeface="+mn-cs"/>
              </a:rPr>
              <a:t>Options</a:t>
            </a:r>
          </a:p>
          <a:p>
            <a:pPr marL="741553" lvl="1" indent="-284353">
              <a:spcAft>
                <a:spcPct val="0"/>
              </a:spcAft>
              <a:buSzPts val="2400"/>
            </a:pPr>
            <a:r>
              <a:rPr lang="en-US" sz="2400" kern="1200" dirty="0">
                <a:solidFill>
                  <a:srgbClr val="000000"/>
                </a:solidFill>
                <a:latin typeface="Arial (Body)"/>
                <a:ea typeface="+mn-ea"/>
                <a:cs typeface="+mn-cs"/>
              </a:rPr>
              <a:t>Eliminate participants with missing scores</a:t>
            </a:r>
          </a:p>
          <a:p>
            <a:pPr marL="741553" lvl="1" indent="-284353">
              <a:spcAft>
                <a:spcPct val="0"/>
              </a:spcAft>
              <a:buSzPts val="2400"/>
            </a:pPr>
            <a:r>
              <a:rPr lang="en-US" sz="2400" kern="1200" dirty="0">
                <a:solidFill>
                  <a:srgbClr val="000000"/>
                </a:solidFill>
                <a:latin typeface="Arial (Body)"/>
                <a:ea typeface="+mn-ea"/>
                <a:cs typeface="+mn-cs"/>
              </a:rPr>
              <a:t>Code values as missing (“-9”)</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258013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Analyze the Data? </a:t>
            </a:r>
            <a:r>
              <a:rPr lang="en-US" sz="2000" b="0" kern="1200" dirty="0" smtClean="0">
                <a:latin typeface="Times New Roman" panose="02020603050405020304" pitchFamily="18" charset="0"/>
                <a:ea typeface="+mj-ea"/>
                <a:cs typeface="Times New Roman" panose="02020603050405020304" pitchFamily="18" charset="0"/>
              </a:rPr>
              <a:t>(1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sz="2400" b="1" kern="1200" dirty="0">
                <a:solidFill>
                  <a:srgbClr val="000000"/>
                </a:solidFill>
                <a:latin typeface="Arial (Body)"/>
                <a:ea typeface="+mn-ea"/>
                <a:cs typeface="+mn-cs"/>
              </a:rPr>
              <a:t>Descriptive statistics</a:t>
            </a:r>
            <a:r>
              <a:rPr lang="en-US" sz="2400" kern="1200" dirty="0">
                <a:solidFill>
                  <a:srgbClr val="000000"/>
                </a:solidFill>
                <a:latin typeface="Arial (Body)"/>
                <a:ea typeface="+mn-ea"/>
                <a:cs typeface="+mn-cs"/>
              </a:rPr>
              <a:t>: general tendencies in the data (mean, median, mode), the spread of scores (variance, standard deviation, range), a comparison of how one score relates to all others (z scores or percentile rank)</a:t>
            </a:r>
          </a:p>
          <a:p>
            <a:pPr marL="256032" lvl="0" indent="-256032">
              <a:spcAft>
                <a:spcPct val="0"/>
              </a:spcAft>
              <a:buSzPts val="2400"/>
              <a:tabLst/>
            </a:pPr>
            <a:r>
              <a:rPr lang="en-US" sz="2400" b="1" kern="1200" dirty="0">
                <a:solidFill>
                  <a:srgbClr val="000000"/>
                </a:solidFill>
                <a:latin typeface="Arial (Body)"/>
                <a:ea typeface="+mn-ea"/>
                <a:cs typeface="+mn-cs"/>
              </a:rPr>
              <a:t>Inferential statistics</a:t>
            </a:r>
            <a:r>
              <a:rPr lang="en-US" sz="2400" kern="1200" dirty="0">
                <a:solidFill>
                  <a:srgbClr val="000000"/>
                </a:solidFill>
                <a:latin typeface="Arial (Body)"/>
                <a:ea typeface="+mn-ea"/>
                <a:cs typeface="+mn-cs"/>
              </a:rPr>
              <a:t>: analyze data from a sample to draw conclusions about an unknown </a:t>
            </a:r>
            <a:r>
              <a:rPr lang="en-US" sz="2400" kern="1200" dirty="0" smtClean="0">
                <a:solidFill>
                  <a:srgbClr val="000000"/>
                </a:solidFill>
                <a:latin typeface="Arial (Body)"/>
                <a:ea typeface="+mn-ea"/>
                <a:cs typeface="+mn-cs"/>
              </a:rPr>
              <a:t>population</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differences of groups (their means) or the relationship among </a:t>
            </a:r>
            <a:r>
              <a:rPr lang="en-US" sz="2400" kern="1200" dirty="0" smtClean="0">
                <a:solidFill>
                  <a:srgbClr val="000000"/>
                </a:solidFill>
                <a:latin typeface="Arial (Body)"/>
                <a:ea typeface="+mn-ea"/>
                <a:cs typeface="+mn-cs"/>
              </a:rPr>
              <a:t>variables</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Relate two or more variables</a:t>
            </a:r>
          </a:p>
          <a:p>
            <a:pPr marL="256032" lvl="0" indent="-256032">
              <a:spcAft>
                <a:spcPct val="0"/>
              </a:spcAft>
              <a:buSzPts val="2400"/>
              <a:tabLst/>
            </a:pPr>
            <a:r>
              <a:rPr lang="en-US" sz="2400" kern="1200" dirty="0">
                <a:solidFill>
                  <a:srgbClr val="000000"/>
                </a:solidFill>
                <a:latin typeface="Arial (Body)"/>
                <a:ea typeface="+mn-ea"/>
                <a:cs typeface="+mn-cs"/>
              </a:rPr>
              <a:t>Advanced statistics procedures</a:t>
            </a:r>
          </a:p>
        </p:txBody>
      </p:sp>
    </p:spTree>
    <p:extLst>
      <p:ext uri="{BB962C8B-B14F-4D97-AF65-F5344CB8AC3E}">
        <p14:creationId xmlns:p14="http://schemas.microsoft.com/office/powerpoint/2010/main" val="2916332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Analyze the Data? </a:t>
            </a:r>
            <a:r>
              <a:rPr lang="en-US" sz="2000" b="0" kern="1200" dirty="0" smtClean="0">
                <a:latin typeface="Times New Roman" panose="02020603050405020304" pitchFamily="18" charset="0"/>
                <a:ea typeface="+mj-ea"/>
                <a:cs typeface="Times New Roman" panose="02020603050405020304" pitchFamily="18" charset="0"/>
              </a:rPr>
              <a:t>(2 of 12)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62483"/>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Conduct Descriptive Analysis: Choosing a Descriptive Statistics </a:t>
            </a:r>
            <a:r>
              <a:rPr lang="en-US" sz="2400" b="1" kern="1200" dirty="0" smtClean="0">
                <a:solidFill>
                  <a:srgbClr val="000000"/>
                </a:solidFill>
                <a:latin typeface="Arial (Body)"/>
                <a:ea typeface="+mn-ea"/>
                <a:cs typeface="+mn-cs"/>
              </a:rPr>
              <a:t>Test</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Measures of central tendency (value or score that represents the entire distribution)</a:t>
            </a:r>
          </a:p>
          <a:p>
            <a:pPr marL="741553" lvl="1" indent="-284353">
              <a:spcAft>
                <a:spcPct val="0"/>
              </a:spcAft>
              <a:buSzPts val="2400"/>
            </a:pPr>
            <a:r>
              <a:rPr lang="en-US" altLang="en-US" sz="2400" b="1" kern="1200" dirty="0">
                <a:solidFill>
                  <a:srgbClr val="000000"/>
                </a:solidFill>
                <a:latin typeface="Arial (Body)"/>
                <a:ea typeface="+mn-ea"/>
                <a:cs typeface="+mn-cs"/>
              </a:rPr>
              <a:t>Mean</a:t>
            </a:r>
            <a:r>
              <a:rPr lang="en-US" altLang="en-US" sz="2400" kern="1200" dirty="0">
                <a:solidFill>
                  <a:srgbClr val="000000"/>
                </a:solidFill>
                <a:latin typeface="Arial (Body)"/>
                <a:ea typeface="+mn-ea"/>
                <a:cs typeface="+mn-cs"/>
              </a:rPr>
              <a:t>: Typically called the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average</a:t>
            </a:r>
            <a:r>
              <a:rPr lang="ja-JP" altLang="en-US" sz="2400" kern="1200" dirty="0">
                <a:solidFill>
                  <a:srgbClr val="000000"/>
                </a:solidFill>
                <a:latin typeface="Arial (Body)"/>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b="1" kern="1200" dirty="0">
                <a:solidFill>
                  <a:srgbClr val="000000"/>
                </a:solidFill>
                <a:latin typeface="Arial (Body)"/>
                <a:ea typeface="+mn-ea"/>
                <a:cs typeface="+mn-cs"/>
              </a:rPr>
              <a:t>Median</a:t>
            </a:r>
            <a:r>
              <a:rPr lang="en-US" altLang="en-US" sz="2400" kern="1200" dirty="0">
                <a:solidFill>
                  <a:srgbClr val="000000"/>
                </a:solidFill>
                <a:latin typeface="Arial (Body)"/>
                <a:ea typeface="+mn-ea"/>
                <a:cs typeface="+mn-cs"/>
              </a:rPr>
              <a:t>: The value or score that divides the top half of a distribution from the bottom half</a:t>
            </a:r>
          </a:p>
          <a:p>
            <a:pPr marL="741553" lvl="1" indent="-284353">
              <a:spcAft>
                <a:spcPct val="0"/>
              </a:spcAft>
              <a:buSzPts val="2400"/>
            </a:pPr>
            <a:r>
              <a:rPr lang="en-US" altLang="en-US" sz="2400" b="1" kern="1200" dirty="0">
                <a:solidFill>
                  <a:srgbClr val="000000"/>
                </a:solidFill>
                <a:latin typeface="Arial (Body)"/>
                <a:ea typeface="+mn-ea"/>
                <a:cs typeface="+mn-cs"/>
              </a:rPr>
              <a:t>Mode</a:t>
            </a:r>
            <a:r>
              <a:rPr lang="en-US" altLang="en-US" sz="2400" kern="1200" dirty="0">
                <a:solidFill>
                  <a:srgbClr val="000000"/>
                </a:solidFill>
                <a:latin typeface="Arial (Body)"/>
                <a:ea typeface="+mn-ea"/>
                <a:cs typeface="+mn-cs"/>
              </a:rPr>
              <a:t>: The value or score that occurs most often</a:t>
            </a:r>
          </a:p>
        </p:txBody>
      </p:sp>
    </p:spTree>
    <p:extLst>
      <p:ext uri="{BB962C8B-B14F-4D97-AF65-F5344CB8AC3E}">
        <p14:creationId xmlns:p14="http://schemas.microsoft.com/office/powerpoint/2010/main" val="398376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How Do You Analyze the Data? </a:t>
            </a:r>
            <a:r>
              <a:rPr lang="en-US" sz="2000" b="0" kern="1200" dirty="0" smtClean="0">
                <a:latin typeface="Times New Roman" panose="02020603050405020304" pitchFamily="18" charset="0"/>
                <a:ea typeface="+mj-ea"/>
                <a:cs typeface="Times New Roman" panose="02020603050405020304" pitchFamily="18" charset="0"/>
              </a:rPr>
              <a:t>(3 of 12)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485539"/>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Conduct Descriptive Analysis: Choosing a Descriptive Statistics Test</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Measures of variability (describes the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spread</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of the scores</a:t>
            </a:r>
          </a:p>
          <a:p>
            <a:pPr marL="740664" lvl="2" indent="-283464">
              <a:spcAft>
                <a:spcPct val="0"/>
              </a:spcAft>
              <a:buSzPts val="2400"/>
              <a:buFontTx/>
              <a:buChar char="–"/>
            </a:pPr>
            <a:r>
              <a:rPr lang="en-US" altLang="en-US" b="1" kern="1200" dirty="0">
                <a:solidFill>
                  <a:srgbClr val="000000"/>
                </a:solidFill>
                <a:latin typeface="Arial (Body)"/>
                <a:ea typeface="+mn-ea"/>
                <a:cs typeface="+mn-cs"/>
              </a:rPr>
              <a:t>Range</a:t>
            </a:r>
            <a:r>
              <a:rPr lang="en-US" altLang="en-US" kern="1200" dirty="0">
                <a:solidFill>
                  <a:srgbClr val="000000"/>
                </a:solidFill>
                <a:latin typeface="Arial (Body)"/>
                <a:ea typeface="+mn-ea"/>
                <a:cs typeface="+mn-cs"/>
              </a:rPr>
              <a:t>: The difference between the highest and lowest scores</a:t>
            </a:r>
          </a:p>
          <a:p>
            <a:pPr marL="740664" lvl="2" indent="-283464">
              <a:spcAft>
                <a:spcPct val="0"/>
              </a:spcAft>
              <a:buSzPts val="2400"/>
              <a:buFontTx/>
              <a:buChar char="–"/>
            </a:pPr>
            <a:r>
              <a:rPr lang="en-US" altLang="en-US" b="1" kern="1200" dirty="0">
                <a:solidFill>
                  <a:srgbClr val="000000"/>
                </a:solidFill>
                <a:latin typeface="Arial (Body)"/>
                <a:ea typeface="+mn-ea"/>
                <a:cs typeface="+mn-cs"/>
              </a:rPr>
              <a:t>Standard deviation</a:t>
            </a:r>
            <a:r>
              <a:rPr lang="en-US" altLang="en-US" kern="1200" dirty="0">
                <a:solidFill>
                  <a:srgbClr val="000000"/>
                </a:solidFill>
                <a:latin typeface="Arial (Body)"/>
                <a:ea typeface="+mn-ea"/>
                <a:cs typeface="+mn-cs"/>
              </a:rPr>
              <a:t>: The standard distance the scores are away from the mean</a:t>
            </a:r>
          </a:p>
        </p:txBody>
      </p:sp>
    </p:spTree>
    <p:extLst>
      <p:ext uri="{BB962C8B-B14F-4D97-AF65-F5344CB8AC3E}">
        <p14:creationId xmlns:p14="http://schemas.microsoft.com/office/powerpoint/2010/main" val="298369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Times New Roman" panose="02020603050405020304" pitchFamily="18" charset="0"/>
              </a:rPr>
              <a:t>6.1</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a:t>
            </a:r>
            <a:r>
              <a:rPr lang="en-US" altLang="en-US" sz="2400" kern="1200" dirty="0" smtClean="0">
                <a:solidFill>
                  <a:srgbClr val="000000"/>
                </a:solidFill>
                <a:latin typeface="Arial (Body)"/>
                <a:ea typeface="+mn-ea"/>
                <a:cs typeface="+mn-cs"/>
              </a:rPr>
              <a:t>th</a:t>
            </a:r>
            <a:r>
              <a:rPr lang="en-US" altLang="en-US" sz="2400" kern="1200" dirty="0">
                <a:solidFill>
                  <a:srgbClr val="000000"/>
                </a:solidFill>
                <a:latin typeface="Arial (Body)"/>
              </a:rPr>
              <a:t>e</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mn-cs"/>
              </a:rPr>
              <a:t>steps in the process of analyzing and interpreting quantitative data</a:t>
            </a:r>
          </a:p>
          <a:p>
            <a:pPr marL="0" lvl="0" indent="0">
              <a:buSzPts val="2400"/>
              <a:buNone/>
            </a:pPr>
            <a:r>
              <a:rPr lang="en-US" sz="2400" b="1" kern="1200" dirty="0">
                <a:solidFill>
                  <a:srgbClr val="007FA3"/>
                </a:solidFill>
                <a:latin typeface="Arial (Body)"/>
                <a:ea typeface="+mn-ea"/>
                <a:cs typeface="Times New Roman" panose="02020603050405020304" pitchFamily="18" charset="0"/>
              </a:rPr>
              <a:t>6.2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the process of preparing your data for analysis</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Times New Roman" panose="02020603050405020304" pitchFamily="18" charset="0"/>
              </a:rPr>
              <a:t>6.3</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the procedures for analyzing your data</a:t>
            </a:r>
            <a:endParaRPr lang="en-US" sz="2400" kern="1200" dirty="0">
              <a:solidFill>
                <a:srgbClr val="000000"/>
              </a:solidFill>
              <a:latin typeface="Arial (Body)"/>
              <a:ea typeface="+mn-ea"/>
              <a:cs typeface="+mn-cs"/>
            </a:endParaRPr>
          </a:p>
          <a:p>
            <a:pPr marL="0" lvl="0" indent="0">
              <a:buSzPts val="2400"/>
              <a:buNone/>
            </a:pPr>
            <a:r>
              <a:rPr lang="en-US" sz="2400" b="1" kern="1200" dirty="0">
                <a:solidFill>
                  <a:srgbClr val="007FA3"/>
                </a:solidFill>
                <a:latin typeface="Arial (Body)"/>
                <a:ea typeface="+mn-ea"/>
                <a:cs typeface="Times New Roman" panose="02020603050405020304" pitchFamily="18" charset="0"/>
              </a:rPr>
              <a:t>6.4</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Learn how to report the results of analyzing your data</a:t>
            </a:r>
          </a:p>
          <a:p>
            <a:pPr marL="0" lvl="0" indent="0">
              <a:buSzPts val="2400"/>
              <a:buNone/>
            </a:pPr>
            <a:r>
              <a:rPr lang="en-US" sz="2400" b="1" kern="1200" dirty="0">
                <a:solidFill>
                  <a:srgbClr val="007FA3"/>
                </a:solidFill>
                <a:latin typeface="Arial (Body)"/>
                <a:ea typeface="+mn-ea"/>
                <a:cs typeface="Times New Roman" panose="02020603050405020304" pitchFamily="18" charset="0"/>
              </a:rPr>
              <a:t>6.5</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Describe how to interpret the results</a:t>
            </a:r>
          </a:p>
        </p:txBody>
      </p:sp>
    </p:spTree>
    <p:extLst>
      <p:ext uri="{BB962C8B-B14F-4D97-AF65-F5344CB8AC3E}">
        <p14:creationId xmlns:p14="http://schemas.microsoft.com/office/powerpoint/2010/main" val="4240342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Analyze the Data? </a:t>
            </a:r>
            <a:r>
              <a:rPr lang="en-US" altLang="en-US" sz="2000" b="0" kern="1200" dirty="0" smtClean="0">
                <a:latin typeface="Times New Roman" panose="02020603050405020304" pitchFamily="18" charset="0"/>
                <a:ea typeface="+mj-ea"/>
                <a:cs typeface="Times New Roman" panose="02020603050405020304" pitchFamily="18" charset="0"/>
              </a:rPr>
              <a:t>(4 of 12)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31815"/>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Conduct Descriptive Analysis: Choosing a Descriptive Statistics Test</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Measures of relative standing</a:t>
            </a:r>
          </a:p>
          <a:p>
            <a:pPr marL="741553" lvl="1" indent="-284353">
              <a:spcAft>
                <a:spcPct val="0"/>
              </a:spcAft>
              <a:buSzPts val="2400"/>
            </a:pPr>
            <a:r>
              <a:rPr lang="en-US" altLang="en-US" sz="2400" b="1" kern="1200" dirty="0">
                <a:solidFill>
                  <a:srgbClr val="000000"/>
                </a:solidFill>
                <a:latin typeface="Arial (Body)"/>
                <a:ea typeface="+mn-ea"/>
                <a:cs typeface="+mn-cs"/>
              </a:rPr>
              <a:t>Percentile rank</a:t>
            </a:r>
            <a:r>
              <a:rPr lang="en-US" altLang="en-US" sz="2400" kern="1200" dirty="0">
                <a:solidFill>
                  <a:srgbClr val="000000"/>
                </a:solidFill>
                <a:latin typeface="Arial (Body)"/>
                <a:ea typeface="+mn-ea"/>
                <a:cs typeface="+mn-cs"/>
              </a:rPr>
              <a:t>: The percentage of participants in the distribution with scores at or below a particular </a:t>
            </a:r>
            <a:r>
              <a:rPr lang="en-US" altLang="en-US" sz="2400" kern="1200" dirty="0" smtClean="0">
                <a:solidFill>
                  <a:srgbClr val="000000"/>
                </a:solidFill>
                <a:latin typeface="Arial (Body)"/>
                <a:ea typeface="+mn-ea"/>
                <a:cs typeface="+mn-cs"/>
              </a:rPr>
              <a:t>score</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b="1" kern="1200" dirty="0">
                <a:solidFill>
                  <a:srgbClr val="000000"/>
                </a:solidFill>
                <a:latin typeface="Arial (Body)"/>
                <a:ea typeface="+mn-ea"/>
                <a:cs typeface="+mn-cs"/>
              </a:rPr>
              <a:t>Standard score</a:t>
            </a:r>
            <a:r>
              <a:rPr lang="en-US" altLang="en-US" sz="2400" kern="1200" dirty="0">
                <a:solidFill>
                  <a:srgbClr val="000000"/>
                </a:solidFill>
                <a:latin typeface="Arial (Body)"/>
                <a:ea typeface="+mn-ea"/>
                <a:cs typeface="+mn-cs"/>
              </a:rPr>
              <a:t>: Enables a researcher to compare scores from different </a:t>
            </a:r>
            <a:r>
              <a:rPr lang="en-US" altLang="en-US" sz="2400" kern="1200" dirty="0" smtClean="0">
                <a:solidFill>
                  <a:srgbClr val="000000"/>
                </a:solidFill>
                <a:latin typeface="Arial (Body)"/>
                <a:ea typeface="+mn-ea"/>
                <a:cs typeface="+mn-cs"/>
              </a:rPr>
              <a:t>scales</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b="1" kern="1200" dirty="0">
                <a:solidFill>
                  <a:srgbClr val="000000"/>
                </a:solidFill>
                <a:latin typeface="Arial (Body)"/>
                <a:ea typeface="+mn-ea"/>
                <a:cs typeface="+mn-cs"/>
              </a:rPr>
              <a:t>Z score</a:t>
            </a:r>
            <a:r>
              <a:rPr lang="en-US" altLang="en-US" sz="2400" kern="1200" dirty="0">
                <a:solidFill>
                  <a:srgbClr val="000000"/>
                </a:solidFill>
                <a:latin typeface="Arial (Body)"/>
                <a:ea typeface="+mn-ea"/>
                <a:cs typeface="+mn-cs"/>
              </a:rPr>
              <a:t>: A popular form of the standard score, has a mean of 0 and a standard deviation of </a:t>
            </a:r>
            <a:r>
              <a:rPr lang="en-US" altLang="en-US" sz="2400" kern="1200" dirty="0" smtClean="0">
                <a:solidFill>
                  <a:srgbClr val="000000"/>
                </a:solidFill>
                <a:latin typeface="Arial (Body)"/>
                <a:ea typeface="+mn-ea"/>
                <a:cs typeface="+mn-cs"/>
              </a:rPr>
              <a:t>1</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00860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6.3 Examples of the Family of Statistics in Educational Research</a:t>
            </a:r>
            <a:r>
              <a:rPr lang="en-US" altLang="en-US" sz="3000" kern="1200" dirty="0" smtClean="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ea typeface="+mj-ea"/>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Flowchart 1 of 3 that shows descriptive statistics and inferential statistics. The descriptive statistics branches out in three. Central tendency, Variability, and Relative standing. Central tendency has mean, median, and mode under it. Variability has variance, standard deviation, and range under it. Relative standing has z score, and percentile ranks under it."/>
          <p:cNvPicPr>
            <a:picLocks noChangeAspect="1"/>
          </p:cNvPicPr>
          <p:nvPr/>
        </p:nvPicPr>
        <p:blipFill>
          <a:blip r:embed="rId2"/>
          <a:stretch>
            <a:fillRect/>
          </a:stretch>
        </p:blipFill>
        <p:spPr>
          <a:xfrm>
            <a:off x="1606039" y="2038591"/>
            <a:ext cx="5931922" cy="3731075"/>
          </a:xfrm>
          <a:prstGeom prst="rect">
            <a:avLst/>
          </a:prstGeom>
        </p:spPr>
      </p:pic>
    </p:spTree>
    <p:extLst>
      <p:ext uri="{BB962C8B-B14F-4D97-AF65-F5344CB8AC3E}">
        <p14:creationId xmlns:p14="http://schemas.microsoft.com/office/powerpoint/2010/main" val="3473030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6.3 Examples of the Family of Statistics in Educational Research</a:t>
            </a:r>
            <a:r>
              <a:rPr lang="en-US" sz="30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(2 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Flowchart 2 of 3 that shows descriptive statistics and inferential statistics. Inferential statistics branches out into two paths, continuous i v to continuous d v, and categorical i v to continuous d v. These are subdivided into Parametric and nonparametric. First parametric has Pearson correlation and multiple regression under it. Nonparametric has Spearman Rho and Kendall’s Tau under it. Second parametric has t-test and analysis of variance under it. Nonparametric has Kruskall wallis test under it. Note. I v stands for independent variable, and d v stands for dependent variable."/>
          <p:cNvPicPr>
            <a:picLocks noChangeAspect="1"/>
          </p:cNvPicPr>
          <p:nvPr/>
        </p:nvPicPr>
        <p:blipFill>
          <a:blip r:embed="rId2"/>
          <a:stretch>
            <a:fillRect/>
          </a:stretch>
        </p:blipFill>
        <p:spPr>
          <a:xfrm>
            <a:off x="846602" y="2013151"/>
            <a:ext cx="7450794" cy="3764030"/>
          </a:xfrm>
          <a:prstGeom prst="rect">
            <a:avLst/>
          </a:prstGeom>
        </p:spPr>
      </p:pic>
    </p:spTree>
    <p:extLst>
      <p:ext uri="{BB962C8B-B14F-4D97-AF65-F5344CB8AC3E}">
        <p14:creationId xmlns:p14="http://schemas.microsoft.com/office/powerpoint/2010/main" val="2168359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6.3 Examples of the Family of Statistics in Educational Research</a:t>
            </a:r>
            <a:r>
              <a:rPr lang="en-US" sz="30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(3 of 3)</a:t>
            </a:r>
            <a:endParaRPr 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Flowchart 3 of 3 that shows descriptive statistics and inferential statistics. Inferential statistics branches out again into two paths, continuous i v to categorical d v, and categorical i v to categorical d v. The first path is subdivided into Parametric and nonparametric. Parametric has discriminant analysis under it. Nonparametric has point biserial correlation under it. The second path has Chi square analysis and Phi coefficient under it."/>
          <p:cNvPicPr>
            <a:picLocks noChangeAspect="1"/>
          </p:cNvPicPr>
          <p:nvPr/>
        </p:nvPicPr>
        <p:blipFill>
          <a:blip r:embed="rId2"/>
          <a:stretch>
            <a:fillRect/>
          </a:stretch>
        </p:blipFill>
        <p:spPr>
          <a:xfrm>
            <a:off x="1057944" y="2056588"/>
            <a:ext cx="7028110" cy="3964025"/>
          </a:xfrm>
          <a:prstGeom prst="rect">
            <a:avLst/>
          </a:prstGeom>
        </p:spPr>
      </p:pic>
    </p:spTree>
    <p:extLst>
      <p:ext uri="{BB962C8B-B14F-4D97-AF65-F5344CB8AC3E}">
        <p14:creationId xmlns:p14="http://schemas.microsoft.com/office/powerpoint/2010/main" val="36376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sz="3000" kern="1200" dirty="0" smtClean="0">
                <a:latin typeface="Times New Roman" panose="02020603050405020304" pitchFamily="18" charset="0"/>
                <a:ea typeface="+mj-ea"/>
                <a:cs typeface="Times New Roman" panose="02020603050405020304" pitchFamily="18" charset="0"/>
              </a:rPr>
              <a:t>Figure 6.4 Bar Chart Depicting the Frequencies for the Categorical Variable “Parent Status”</a:t>
            </a:r>
            <a:endParaRPr lang="en-US" sz="3000" kern="1200" dirty="0">
              <a:latin typeface="Times New Roman" panose="02020603050405020304" pitchFamily="18" charset="0"/>
              <a:ea typeface="+mj-ea"/>
              <a:cs typeface="Times New Roman" panose="02020603050405020304" pitchFamily="18" charset="0"/>
            </a:endParaRPr>
          </a:p>
        </p:txBody>
      </p:sp>
      <p:pic>
        <p:nvPicPr>
          <p:cNvPr id="3" name="Picture 2" descr="In the bar graph, the x axis shows married, divorced, and separated. The Y axis shows frequency from 0 to 25, with increments of 5. Data depicted on the graph is as follows. Married, 22. Divorced, 20. Separated, 7."/>
          <p:cNvPicPr>
            <a:picLocks noChangeAspect="1"/>
          </p:cNvPicPr>
          <p:nvPr/>
        </p:nvPicPr>
        <p:blipFill>
          <a:blip r:embed="rId2"/>
          <a:stretch>
            <a:fillRect/>
          </a:stretch>
        </p:blipFill>
        <p:spPr>
          <a:xfrm>
            <a:off x="1426358" y="2444134"/>
            <a:ext cx="6291282" cy="3457875"/>
          </a:xfrm>
          <a:prstGeom prst="rect">
            <a:avLst/>
          </a:prstGeom>
        </p:spPr>
      </p:pic>
    </p:spTree>
    <p:extLst>
      <p:ext uri="{BB962C8B-B14F-4D97-AF65-F5344CB8AC3E}">
        <p14:creationId xmlns:p14="http://schemas.microsoft.com/office/powerpoint/2010/main" val="394440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Figure 6.5 The Normal Curve</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The x axis shows standard deviations, with z scores from minus 3 to plus 3, with increments of 1. Mean is at 0. The percentages marked on the curve are as follows. Minus 3 to minus 2, 2.5%. Minus 2 to minus 1, 13.5%. Minus 1 to 0, 34%. 0 to 1, 34%. 1 to 2, 13.5%. 2 to 3, 2.5%."/>
          <p:cNvPicPr>
            <a:picLocks noChangeAspect="1"/>
          </p:cNvPicPr>
          <p:nvPr/>
        </p:nvPicPr>
        <p:blipFill>
          <a:blip r:embed="rId2"/>
          <a:stretch>
            <a:fillRect/>
          </a:stretch>
        </p:blipFill>
        <p:spPr>
          <a:xfrm>
            <a:off x="1097255" y="2272740"/>
            <a:ext cx="6949489" cy="3603440"/>
          </a:xfrm>
          <a:prstGeom prst="rect">
            <a:avLst/>
          </a:prstGeom>
        </p:spPr>
      </p:pic>
    </p:spTree>
    <p:extLst>
      <p:ext uri="{BB962C8B-B14F-4D97-AF65-F5344CB8AC3E}">
        <p14:creationId xmlns:p14="http://schemas.microsoft.com/office/powerpoint/2010/main" val="1035070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Analyze the Data? </a:t>
            </a:r>
            <a:r>
              <a:rPr lang="en-US" altLang="en-US" sz="2000" b="0" kern="1200" dirty="0" smtClean="0">
                <a:latin typeface="Times New Roman" panose="02020603050405020304" pitchFamily="18" charset="0"/>
                <a:ea typeface="+mj-ea"/>
                <a:cs typeface="Times New Roman" panose="02020603050405020304" pitchFamily="18" charset="0"/>
              </a:rPr>
              <a:t>(5 of 12)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24011"/>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Conduct Inferential Analysis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b="1" kern="1200" dirty="0">
                <a:solidFill>
                  <a:srgbClr val="000000"/>
                </a:solidFill>
                <a:latin typeface="Arial (Body)"/>
                <a:ea typeface="+mn-ea"/>
                <a:cs typeface="+mn-cs"/>
              </a:rPr>
              <a:t>Hypothesis testing</a:t>
            </a:r>
            <a:r>
              <a:rPr lang="en-US" altLang="en-US" sz="2400" kern="1200" dirty="0">
                <a:solidFill>
                  <a:srgbClr val="000000"/>
                </a:solidFill>
                <a:latin typeface="Arial (Body)"/>
                <a:ea typeface="+mn-ea"/>
                <a:cs typeface="+mn-cs"/>
              </a:rPr>
              <a:t>: A procedure for making decisions about results by comparing an observed value of a sample with a population value to determine if no difference or relationship exists between the </a:t>
            </a:r>
            <a:r>
              <a:rPr lang="en-US" altLang="en-US" sz="2400" kern="1200" dirty="0" smtClean="0">
                <a:solidFill>
                  <a:srgbClr val="000000"/>
                </a:solidFill>
                <a:latin typeface="Arial (Body)"/>
                <a:ea typeface="+mn-ea"/>
                <a:cs typeface="+mn-cs"/>
              </a:rPr>
              <a:t>values</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b="1" kern="1200" dirty="0">
                <a:solidFill>
                  <a:srgbClr val="000000"/>
                </a:solidFill>
                <a:latin typeface="Arial (Body)"/>
                <a:ea typeface="+mn-ea"/>
                <a:cs typeface="+mn-cs"/>
              </a:rPr>
              <a:t>Confidence interval</a:t>
            </a:r>
            <a:r>
              <a:rPr lang="en-US" altLang="en-US" sz="2400" kern="1200" dirty="0">
                <a:solidFill>
                  <a:srgbClr val="000000"/>
                </a:solidFill>
                <a:latin typeface="Arial (Body)"/>
                <a:ea typeface="+mn-ea"/>
                <a:cs typeface="+mn-cs"/>
              </a:rPr>
              <a:t>: The range of upper and lower statistical values that is consistent with observed data and is likely to contain the actual population </a:t>
            </a:r>
            <a:r>
              <a:rPr lang="en-US" altLang="en-US" sz="2400" kern="1200" dirty="0" smtClean="0">
                <a:solidFill>
                  <a:srgbClr val="000000"/>
                </a:solidFill>
                <a:latin typeface="Arial (Body)"/>
                <a:ea typeface="+mn-ea"/>
                <a:cs typeface="+mn-cs"/>
              </a:rPr>
              <a:t>mean</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056420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Analyze the Data? </a:t>
            </a:r>
            <a:r>
              <a:rPr lang="en-US" altLang="en-US" sz="2000" b="0" kern="1200" dirty="0" smtClean="0">
                <a:latin typeface="Times New Roman" panose="02020603050405020304" pitchFamily="18" charset="0"/>
                <a:ea typeface="+mj-ea"/>
                <a:cs typeface="Times New Roman" panose="02020603050405020304" pitchFamily="18" charset="0"/>
              </a:rPr>
              <a:t>(6 of 12)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Conduct Inferential Analysis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b="1" kern="1200" dirty="0">
                <a:solidFill>
                  <a:srgbClr val="000000"/>
                </a:solidFill>
                <a:latin typeface="Arial (Body)"/>
                <a:ea typeface="+mn-ea"/>
                <a:cs typeface="+mn-cs"/>
              </a:rPr>
              <a:t>Effect size</a:t>
            </a:r>
            <a:r>
              <a:rPr lang="en-US" altLang="en-US" sz="2400" kern="1200" dirty="0">
                <a:solidFill>
                  <a:srgbClr val="000000"/>
                </a:solidFill>
                <a:latin typeface="Arial (Body)"/>
                <a:ea typeface="+mn-ea"/>
                <a:cs typeface="+mn-cs"/>
              </a:rPr>
              <a:t>: A means for identifying the practical strength of the conclusions about group differences or about the relationship among variables</a:t>
            </a:r>
          </a:p>
        </p:txBody>
      </p:sp>
    </p:spTree>
    <p:extLst>
      <p:ext uri="{BB962C8B-B14F-4D97-AF65-F5344CB8AC3E}">
        <p14:creationId xmlns:p14="http://schemas.microsoft.com/office/powerpoint/2010/main" val="3931674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Analyze the Data? </a:t>
            </a:r>
            <a:r>
              <a:rPr lang="en-US" altLang="en-US" sz="2000" b="0" kern="1200" dirty="0" smtClean="0">
                <a:latin typeface="Times New Roman" panose="02020603050405020304" pitchFamily="18" charset="0"/>
                <a:ea typeface="+mj-ea"/>
                <a:cs typeface="Times New Roman" panose="02020603050405020304" pitchFamily="18" charset="0"/>
              </a:rPr>
              <a:t>(7 of 12)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01092"/>
          </a:xfrm>
        </p:spPr>
        <p:txBody>
          <a:bodyPr wrap="square" lIns="91425" tIns="91425" rIns="91425" bIns="91425">
            <a:noAutofit/>
          </a:bodyPr>
          <a:lstStyle/>
          <a:p>
            <a:pPr marL="432054" lvl="0" indent="-432054">
              <a:buSzPts val="2400"/>
              <a:buNone/>
              <a:tabLst/>
            </a:pPr>
            <a:r>
              <a:rPr lang="en-US" sz="2400" b="1" kern="1200" dirty="0">
                <a:solidFill>
                  <a:srgbClr val="000000"/>
                </a:solidFill>
                <a:latin typeface="Arial (Body)"/>
                <a:ea typeface="+mn-ea"/>
                <a:cs typeface="+mn-cs"/>
              </a:rPr>
              <a:t>Conduct Inferential Analysis: Hypothesis </a:t>
            </a:r>
            <a:r>
              <a:rPr lang="en-US" sz="2400" b="1" kern="1200" dirty="0" smtClean="0">
                <a:solidFill>
                  <a:srgbClr val="000000"/>
                </a:solidFill>
                <a:latin typeface="Arial (Body)"/>
                <a:ea typeface="+mn-ea"/>
                <a:cs typeface="+mn-cs"/>
              </a:rPr>
              <a:t>Testing</a:t>
            </a:r>
            <a:endParaRPr lang="en-US" altLang="en-US" sz="2400" b="1" kern="1200" dirty="0">
              <a:solidFill>
                <a:srgbClr val="000000"/>
              </a:solidFill>
              <a:latin typeface="Arial (Body)"/>
              <a:ea typeface="+mn-ea"/>
              <a:cs typeface="+mn-cs"/>
            </a:endParaRP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Identify a null and alternative hypothesis</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Set the level of significance (alpha level) for rejecting the null hypothesis (critical region)</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Collect the data</a:t>
            </a: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Compute the sample </a:t>
            </a:r>
            <a:r>
              <a:rPr lang="en-US" altLang="en-US" sz="2400" kern="1200" dirty="0" smtClean="0">
                <a:solidFill>
                  <a:srgbClr val="000000"/>
                </a:solidFill>
                <a:latin typeface="Arial (Body)"/>
                <a:ea typeface="+mn-ea"/>
                <a:cs typeface="+mn-cs"/>
              </a:rPr>
              <a:t>statistic</a:t>
            </a:r>
            <a:endParaRPr lang="en-US" altLang="en-US" sz="2400" kern="1200" dirty="0">
              <a:solidFill>
                <a:srgbClr val="000000"/>
              </a:solidFill>
              <a:latin typeface="Arial (Body)"/>
              <a:ea typeface="+mn-ea"/>
              <a:cs typeface="+mn-cs"/>
            </a:endParaRPr>
          </a:p>
          <a:p>
            <a:pPr marL="432054" lvl="0" indent="-432054">
              <a:spcAft>
                <a:spcPct val="0"/>
              </a:spcAft>
              <a:buSzPts val="2400"/>
              <a:buFont typeface="+mj-lt"/>
              <a:buAutoNum type="arabicPeriod"/>
              <a:tabLst/>
            </a:pPr>
            <a:r>
              <a:rPr lang="en-US" altLang="en-US" sz="2400" kern="1200" dirty="0">
                <a:solidFill>
                  <a:srgbClr val="000000"/>
                </a:solidFill>
                <a:latin typeface="Arial (Body)"/>
                <a:ea typeface="+mn-ea"/>
                <a:cs typeface="+mn-cs"/>
              </a:rPr>
              <a:t>Make a decision about rejecting or failing to reject the hypothesis</a:t>
            </a:r>
          </a:p>
        </p:txBody>
      </p:sp>
    </p:spTree>
    <p:extLst>
      <p:ext uri="{BB962C8B-B14F-4D97-AF65-F5344CB8AC3E}">
        <p14:creationId xmlns:p14="http://schemas.microsoft.com/office/powerpoint/2010/main" val="4192495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ctr">
            <a:noAutofit/>
          </a:bodyPr>
          <a:lstStyle/>
          <a:p>
            <a:pPr lvl="0">
              <a:spcBef>
                <a:spcPct val="0"/>
              </a:spcBef>
              <a:buClrTx/>
            </a:pPr>
            <a:r>
              <a:rPr lang="en-US" altLang="en-US" sz="2800" kern="1200" dirty="0" smtClean="0">
                <a:latin typeface="Times New Roman" panose="02020603050405020304" pitchFamily="18" charset="0"/>
                <a:ea typeface="+mj-ea"/>
                <a:cs typeface="Times New Roman" panose="02020603050405020304" pitchFamily="18" charset="0"/>
              </a:rPr>
              <a:t>Figure 6.6 Normal Curve Distribution of Mean Differences of All Possible Outcomes If the Null Hypothesis is True</a:t>
            </a:r>
            <a:endParaRPr lang="en-US" sz="2800" kern="1200" dirty="0">
              <a:latin typeface="Times New Roman" panose="02020603050405020304" pitchFamily="18" charset="0"/>
              <a:ea typeface="+mj-ea"/>
              <a:cs typeface="Times New Roman" panose="02020603050405020304" pitchFamily="18" charset="0"/>
            </a:endParaRPr>
          </a:p>
        </p:txBody>
      </p:sp>
      <p:pic>
        <p:nvPicPr>
          <p:cNvPr id="3" name="Picture 2" descr="Each end of the normal curve displays a two tailed test, or alpha, which is equal to .025. At the center of the curve, i e between alpha on the left and alpha on the right, high probability values fall if the null hypothesis is true. On the left and right sides of alpha, the null hypothesis is rejected, or extremely low probability values fall, if null hypothesis is true, critical region."/>
          <p:cNvPicPr>
            <a:picLocks noChangeAspect="1"/>
          </p:cNvPicPr>
          <p:nvPr/>
        </p:nvPicPr>
        <p:blipFill>
          <a:blip r:embed="rId2"/>
          <a:stretch>
            <a:fillRect/>
          </a:stretch>
        </p:blipFill>
        <p:spPr>
          <a:xfrm>
            <a:off x="835958" y="2099383"/>
            <a:ext cx="7472084" cy="3741580"/>
          </a:xfrm>
          <a:prstGeom prst="rect">
            <a:avLst/>
          </a:prstGeom>
        </p:spPr>
      </p:pic>
    </p:spTree>
    <p:extLst>
      <p:ext uri="{BB962C8B-B14F-4D97-AF65-F5344CB8AC3E}">
        <p14:creationId xmlns:p14="http://schemas.microsoft.com/office/powerpoint/2010/main" val="333883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ea typeface="+mj-ea"/>
                <a:cs typeface="Times New Roman" panose="02020603050405020304" pitchFamily="18" charset="0"/>
              </a:rPr>
              <a:t>What Are the Steps in the Process of Quantitative Data Analysis?</a:t>
            </a: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Preparing the data for analysis</a:t>
            </a:r>
          </a:p>
          <a:p>
            <a:pPr marL="256032" lvl="0" indent="-256032">
              <a:spcAft>
                <a:spcPct val="0"/>
              </a:spcAft>
              <a:buSzPts val="2400"/>
              <a:tabLst/>
            </a:pPr>
            <a:r>
              <a:rPr lang="en-US" altLang="en-US" sz="2400" kern="1200" dirty="0">
                <a:solidFill>
                  <a:srgbClr val="000000"/>
                </a:solidFill>
                <a:latin typeface="Arial (Body)"/>
                <a:ea typeface="+mn-ea"/>
                <a:cs typeface="+mn-cs"/>
              </a:rPr>
              <a:t>Conducting the data analysis</a:t>
            </a:r>
          </a:p>
          <a:p>
            <a:pPr marL="256032" lvl="0" indent="-256032">
              <a:spcAft>
                <a:spcPct val="0"/>
              </a:spcAft>
              <a:buSzPts val="2400"/>
              <a:tabLst/>
            </a:pPr>
            <a:r>
              <a:rPr lang="en-US" altLang="en-US" sz="2400" kern="1200" dirty="0">
                <a:solidFill>
                  <a:srgbClr val="000000"/>
                </a:solidFill>
                <a:latin typeface="Arial (Body)"/>
                <a:ea typeface="+mn-ea"/>
                <a:cs typeface="+mn-cs"/>
              </a:rPr>
              <a:t>Reporting the results</a:t>
            </a:r>
          </a:p>
          <a:p>
            <a:pPr marL="256032" lvl="0" indent="-256032">
              <a:spcAft>
                <a:spcPct val="0"/>
              </a:spcAft>
              <a:buSzPts val="2400"/>
              <a:tabLst/>
            </a:pPr>
            <a:r>
              <a:rPr lang="en-US" altLang="en-US" sz="2400" kern="1200" dirty="0">
                <a:solidFill>
                  <a:srgbClr val="000000"/>
                </a:solidFill>
                <a:latin typeface="Arial (Body)"/>
                <a:ea typeface="+mn-ea"/>
                <a:cs typeface="+mn-cs"/>
              </a:rPr>
              <a:t>Interpreting the results</a:t>
            </a:r>
          </a:p>
        </p:txBody>
      </p:sp>
    </p:spTree>
    <p:extLst>
      <p:ext uri="{BB962C8B-B14F-4D97-AF65-F5344CB8AC3E}">
        <p14:creationId xmlns:p14="http://schemas.microsoft.com/office/powerpoint/2010/main" val="355201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6.6 t Test for Independent Samples for Group A and Group B Test Scores</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A table compares Group A scores against Group B scores, as follows. 73, 95. 84, 83. 91, 87. 77, 91. 84, 98. 78, 81. 88, 88. 85, 94.75, 93. 80, 82. M, Group A, 81.5, Group B 89.2. S D, Group A, 5.84, Group B, 5.92. Standard error of the mean, Group A, 1.85, group B, 1.87. Mean difference, negative 7.7. T test results. Levene’s test for equality of variance is F = 0.007. Significance = 0.935. Test if the variances are equal for the two groups. "/>
          <p:cNvPicPr>
            <a:picLocks noChangeAspect="1"/>
          </p:cNvPicPr>
          <p:nvPr/>
        </p:nvPicPr>
        <p:blipFill>
          <a:blip r:embed="rId2"/>
          <a:stretch>
            <a:fillRect/>
          </a:stretch>
        </p:blipFill>
        <p:spPr>
          <a:xfrm>
            <a:off x="628029" y="1831581"/>
            <a:ext cx="7887942" cy="4381542"/>
          </a:xfrm>
          <a:prstGeom prst="rect">
            <a:avLst/>
          </a:prstGeom>
        </p:spPr>
      </p:pic>
    </p:spTree>
    <p:extLst>
      <p:ext uri="{BB962C8B-B14F-4D97-AF65-F5344CB8AC3E}">
        <p14:creationId xmlns:p14="http://schemas.microsoft.com/office/powerpoint/2010/main" val="2885081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6.6 t Test for Independent Samples for Group A and Group B Test Scores</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A table has 7 columns and 1 row, which read as follows from left to right. Variances, equal variances assumed. T value, negative 2.93. This is the T test statistic. D F, 18. Two-tall significance, 0.009. This is the observed P value. Standard error of difference, 2.63. 95% confidence interval. Lower, negative 13.22. Upper, negative 2.18. This is the confidence interval. Effect size, 1.31. This is the effect size."/>
          <p:cNvPicPr>
            <a:picLocks noChangeAspect="1"/>
          </p:cNvPicPr>
          <p:nvPr/>
        </p:nvPicPr>
        <p:blipFill>
          <a:blip r:embed="rId2"/>
          <a:stretch>
            <a:fillRect/>
          </a:stretch>
        </p:blipFill>
        <p:spPr>
          <a:xfrm>
            <a:off x="539830" y="2264028"/>
            <a:ext cx="8064340" cy="2970446"/>
          </a:xfrm>
          <a:prstGeom prst="rect">
            <a:avLst/>
          </a:prstGeom>
        </p:spPr>
      </p:pic>
    </p:spTree>
    <p:extLst>
      <p:ext uri="{BB962C8B-B14F-4D97-AF65-F5344CB8AC3E}">
        <p14:creationId xmlns:p14="http://schemas.microsoft.com/office/powerpoint/2010/main" val="395138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6.7 Chi-Square Analysis, Smoking by Parent Marital Status</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pic>
        <p:nvPicPr>
          <p:cNvPr id="3" name="Picture 2" descr="A table on parent marital status compares cigarette smokers, non-cigarette smokers, and totals. The table has four columns, which are married, divorced, separated, and total. The table reads as follows. The first section is for non cigarette smokers. Row 1. Count. Married, 14. Divorced, 7. Separated, 5. Total, 26. Row 2. Expected count. Married, 11.4. Divorced, 10.4. Separated, 4.2. Total, 26.0. Row 3. Residual. Married, 2.6. Divorced, negative 3.4. Separated, 0.8. Total, blank. The second section, cigarette smokers. Row 4. Count. Married, 8. Divorced, 13. Separated, 3. Total, 24. Row 5. Expected count. Married, 10.6. Divorced, 9.6. Separated, 3.8. Total, 24.0. Row 6. Residual. Married, negative 2.6. Divorced, 3.4. Separated, negative 0.8. Total, blank. The third section, totals. Row 7. Count. Married, 22. Divorced, 20. Separated, 8. Total, 50. Expected count. Married, 22.0. Divorced, 20.0. Separated, 8.0. Total, 50.0."/>
          <p:cNvPicPr>
            <a:picLocks noChangeAspect="1"/>
          </p:cNvPicPr>
          <p:nvPr/>
        </p:nvPicPr>
        <p:blipFill>
          <a:blip r:embed="rId2"/>
          <a:stretch>
            <a:fillRect/>
          </a:stretch>
        </p:blipFill>
        <p:spPr>
          <a:xfrm>
            <a:off x="594675" y="1702285"/>
            <a:ext cx="7954650" cy="4418598"/>
          </a:xfrm>
          <a:prstGeom prst="rect">
            <a:avLst/>
          </a:prstGeom>
        </p:spPr>
      </p:pic>
    </p:spTree>
    <p:extLst>
      <p:ext uri="{BB962C8B-B14F-4D97-AF65-F5344CB8AC3E}">
        <p14:creationId xmlns:p14="http://schemas.microsoft.com/office/powerpoint/2010/main" val="2771431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6.7 Chi-Square Analysis, Smoking by Parent Marital Status</a:t>
            </a:r>
            <a:r>
              <a:rPr lang="en-US" sz="3200" kern="1200" dirty="0" smtClean="0">
                <a:latin typeface="Times New Roman" panose="02020603050405020304" pitchFamily="18" charset="0"/>
                <a:ea typeface="+mj-ea"/>
                <a:cs typeface="Times New Roman" panose="02020603050405020304" pitchFamily="18" charset="0"/>
              </a:rPr>
              <a:t>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pic>
        <p:nvPicPr>
          <p:cNvPr id="5" name="Picture 4" descr="A table has five columns which represent Smoking by Parent Marital Status. The first row is labeled Pearson chi-Square. Under value, 3.86. d f is 2, and Asymptotic Significance, two sided, is 0.15. This is the P value. The second row is labeled Likelihood Ratio. Value is 3.91, d f is 2, and Asymptotic Significance, two sided, is 0.14. The third row is Linear by linear. Value is 0.445, d f is 1, and Asymptotic Significance, two sided, is 0.51. The last row is N of valid cases. Value is 50. D F and asymptotic significance, blank."/>
          <p:cNvPicPr>
            <a:picLocks noChangeAspect="1"/>
          </p:cNvPicPr>
          <p:nvPr/>
        </p:nvPicPr>
        <p:blipFill>
          <a:blip r:embed="rId2"/>
          <a:stretch>
            <a:fillRect/>
          </a:stretch>
        </p:blipFill>
        <p:spPr>
          <a:xfrm>
            <a:off x="569476" y="2047975"/>
            <a:ext cx="8005048" cy="3410434"/>
          </a:xfrm>
          <a:prstGeom prst="rect">
            <a:avLst/>
          </a:prstGeom>
        </p:spPr>
      </p:pic>
    </p:spTree>
    <p:extLst>
      <p:ext uri="{BB962C8B-B14F-4D97-AF65-F5344CB8AC3E}">
        <p14:creationId xmlns:p14="http://schemas.microsoft.com/office/powerpoint/2010/main" val="2923456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Analyze the Data? </a:t>
            </a:r>
            <a:r>
              <a:rPr lang="en-US" altLang="en-US" sz="2000" b="0" kern="1200" dirty="0" smtClean="0">
                <a:latin typeface="Times New Roman" panose="02020603050405020304" pitchFamily="18" charset="0"/>
                <a:ea typeface="+mj-ea"/>
                <a:cs typeface="Times New Roman" panose="02020603050405020304" pitchFamily="18" charset="0"/>
              </a:rPr>
              <a:t>(8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Conduct Inferential Analysis: Hypothesis </a:t>
            </a:r>
            <a:r>
              <a:rPr lang="en-US" sz="2400" b="1" kern="1200" dirty="0" smtClean="0">
                <a:solidFill>
                  <a:srgbClr val="000000"/>
                </a:solidFill>
                <a:latin typeface="Arial (Body)"/>
                <a:ea typeface="+mn-ea"/>
                <a:cs typeface="+mn-cs"/>
              </a:rPr>
              <a:t>Testing</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Select an appropriate statistical test:</a:t>
            </a:r>
          </a:p>
          <a:p>
            <a:pPr marL="741553" lvl="1" indent="-284353">
              <a:spcAft>
                <a:spcPct val="0"/>
              </a:spcAft>
              <a:buSzPts val="2400"/>
            </a:pPr>
            <a:r>
              <a:rPr lang="en-US" altLang="en-US" sz="2400" kern="1200" dirty="0">
                <a:solidFill>
                  <a:srgbClr val="000000"/>
                </a:solidFill>
                <a:latin typeface="Arial (Body)"/>
                <a:ea typeface="+mn-ea"/>
                <a:cs typeface="+mn-cs"/>
              </a:rPr>
              <a:t>Determine the type of quantitative research question or hypothesis you want to analyze (e.g., compare or relate)</a:t>
            </a:r>
          </a:p>
          <a:p>
            <a:pPr marL="741553" lvl="1" indent="-284353">
              <a:spcAft>
                <a:spcPct val="0"/>
              </a:spcAft>
              <a:buSzPts val="2400"/>
            </a:pPr>
            <a:r>
              <a:rPr lang="en-US" altLang="en-US" sz="2400" kern="1200" dirty="0">
                <a:solidFill>
                  <a:srgbClr val="000000"/>
                </a:solidFill>
                <a:latin typeface="Arial (Body)"/>
                <a:ea typeface="+mn-ea"/>
                <a:cs typeface="+mn-cs"/>
              </a:rPr>
              <a:t>Identify the number of independent variables</a:t>
            </a:r>
          </a:p>
          <a:p>
            <a:pPr marL="741553" lvl="1" indent="-284353">
              <a:spcAft>
                <a:spcPct val="0"/>
              </a:spcAft>
              <a:buSzPts val="2400"/>
            </a:pPr>
            <a:r>
              <a:rPr lang="en-US" altLang="en-US" sz="2400" kern="1200" dirty="0">
                <a:solidFill>
                  <a:srgbClr val="000000"/>
                </a:solidFill>
                <a:latin typeface="Arial (Body)"/>
                <a:ea typeface="+mn-ea"/>
                <a:cs typeface="+mn-cs"/>
              </a:rPr>
              <a:t>Identify the number of dependent variables</a:t>
            </a:r>
          </a:p>
          <a:p>
            <a:pPr marL="741553" lvl="1" indent="-284353">
              <a:spcAft>
                <a:spcPct val="0"/>
              </a:spcAft>
              <a:buSzPts val="2400"/>
            </a:pPr>
            <a:r>
              <a:rPr lang="en-US" altLang="en-US" sz="2400" kern="1200" dirty="0">
                <a:solidFill>
                  <a:srgbClr val="000000"/>
                </a:solidFill>
                <a:latin typeface="Arial (Body)"/>
                <a:ea typeface="+mn-ea"/>
                <a:cs typeface="+mn-cs"/>
              </a:rPr>
              <a:t>Identify whether covariates and the number of covariates are used in the research question or hypothesis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402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Analyze the Data? </a:t>
            </a:r>
            <a:r>
              <a:rPr lang="en-US" altLang="en-US" sz="2000" b="0" kern="1200" dirty="0" smtClean="0">
                <a:latin typeface="Times New Roman" panose="02020603050405020304" pitchFamily="18" charset="0"/>
                <a:ea typeface="+mj-ea"/>
                <a:cs typeface="Times New Roman" panose="02020603050405020304" pitchFamily="18" charset="0"/>
              </a:rPr>
              <a:t>(9 of 12)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Conduct Inferential Analysis: Hypothesis Testing</a:t>
            </a:r>
          </a:p>
          <a:p>
            <a:pPr marL="741553" lvl="1" indent="-284353">
              <a:spcAft>
                <a:spcPct val="0"/>
              </a:spcAft>
              <a:buSzPts val="2400"/>
            </a:pPr>
            <a:r>
              <a:rPr lang="en-US" altLang="en-US" sz="2400" kern="1200" dirty="0">
                <a:solidFill>
                  <a:srgbClr val="000000"/>
                </a:solidFill>
                <a:latin typeface="Arial (Body)"/>
                <a:ea typeface="+mn-ea"/>
                <a:cs typeface="+mn-cs"/>
              </a:rPr>
              <a:t>Consider the scale of measurement for your independent variable(s) in the research question or hypothesis</a:t>
            </a:r>
          </a:p>
          <a:p>
            <a:pPr marL="741553" lvl="1" indent="-284353">
              <a:spcAft>
                <a:spcPct val="0"/>
              </a:spcAft>
              <a:buSzPts val="2400"/>
            </a:pPr>
            <a:r>
              <a:rPr lang="en-US" altLang="en-US" sz="2400" kern="1200" dirty="0">
                <a:solidFill>
                  <a:srgbClr val="000000"/>
                </a:solidFill>
                <a:latin typeface="Arial (Body)"/>
                <a:ea typeface="+mn-ea"/>
                <a:cs typeface="+mn-cs"/>
              </a:rPr>
              <a:t>Identify the scale of measurement for the dependent variables (e.g., continuous or categorical)</a:t>
            </a:r>
          </a:p>
          <a:p>
            <a:pPr marL="741553" lvl="1" indent="-284353">
              <a:spcAft>
                <a:spcPct val="0"/>
              </a:spcAft>
              <a:buSzPts val="2400"/>
            </a:pPr>
            <a:r>
              <a:rPr lang="en-US" altLang="en-US" sz="2400" kern="1200" dirty="0">
                <a:solidFill>
                  <a:srgbClr val="000000"/>
                </a:solidFill>
                <a:latin typeface="Arial (Body)"/>
                <a:ea typeface="+mn-ea"/>
                <a:cs typeface="+mn-cs"/>
              </a:rPr>
              <a:t>Determine if the distribution of the scores is normal or skewed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30368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Analyze the Data? </a:t>
            </a:r>
            <a:r>
              <a:rPr lang="en-US" altLang="en-US" sz="2000" b="0" kern="1200" dirty="0" smtClean="0">
                <a:latin typeface="Times New Roman" panose="02020603050405020304" pitchFamily="18" charset="0"/>
                <a:ea typeface="+mj-ea"/>
                <a:cs typeface="Times New Roman" panose="02020603050405020304" pitchFamily="18" charset="0"/>
              </a:rPr>
              <a:t>(10 of 12)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Conduct Inferential Analysis: Potential Errors in </a:t>
            </a:r>
            <a:r>
              <a:rPr lang="en-US" sz="2400" b="1" kern="1200" dirty="0" smtClean="0">
                <a:solidFill>
                  <a:srgbClr val="000000"/>
                </a:solidFill>
                <a:latin typeface="Arial (Body)"/>
                <a:ea typeface="+mn-ea"/>
                <a:cs typeface="+mn-cs"/>
              </a:rPr>
              <a:t>Outcomes</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Type I error</a:t>
            </a:r>
            <a:r>
              <a:rPr lang="en-US" sz="2400" kern="1200" dirty="0">
                <a:solidFill>
                  <a:srgbClr val="000000"/>
                </a:solidFill>
                <a:latin typeface="Arial (Body)"/>
                <a:ea typeface="+mn-ea"/>
                <a:cs typeface="+mn-cs"/>
              </a:rPr>
              <a:t>: the null hypothesis is rejected by the researcher when it is actually true (false positive)</a:t>
            </a:r>
          </a:p>
          <a:p>
            <a:pPr marL="256032" lvl="0" indent="-256032">
              <a:spcAft>
                <a:spcPct val="0"/>
              </a:spcAft>
              <a:buSzPts val="2400"/>
              <a:tabLst/>
            </a:pPr>
            <a:r>
              <a:rPr lang="en-US" sz="2400" b="1" kern="1200" dirty="0">
                <a:solidFill>
                  <a:srgbClr val="000000"/>
                </a:solidFill>
                <a:latin typeface="Arial (Body)"/>
                <a:ea typeface="+mn-ea"/>
                <a:cs typeface="+mn-cs"/>
              </a:rPr>
              <a:t>Type </a:t>
            </a:r>
            <a:r>
              <a:rPr lang="en-US" sz="2400" b="1" kern="1200" dirty="0" smtClean="0">
                <a:solidFill>
                  <a:srgbClr val="000000"/>
                </a:solidFill>
                <a:latin typeface="Arial (Body)"/>
                <a:ea typeface="+mn-ea"/>
                <a:cs typeface="+mn-cs"/>
              </a:rPr>
              <a:t>II error </a:t>
            </a:r>
            <a:r>
              <a:rPr lang="en-US" sz="2400" kern="1200" dirty="0">
                <a:solidFill>
                  <a:srgbClr val="000000"/>
                </a:solidFill>
                <a:latin typeface="Arial (Body)"/>
                <a:ea typeface="+mn-ea"/>
                <a:cs typeface="+mn-cs"/>
              </a:rPr>
              <a:t>occurs when the researcher fails to reject the null hypothesis when an effect actually occurs in the population (false negative)</a:t>
            </a:r>
          </a:p>
          <a:p>
            <a:pPr marL="256032" lvl="0" indent="-256032">
              <a:spcAft>
                <a:spcPct val="0"/>
              </a:spcAft>
              <a:buSzPts val="2400"/>
              <a:tabLst/>
            </a:pPr>
            <a:r>
              <a:rPr lang="en-US" sz="2400" b="1" kern="1200" dirty="0">
                <a:solidFill>
                  <a:srgbClr val="000000"/>
                </a:solidFill>
                <a:latin typeface="Arial (Body)"/>
                <a:ea typeface="+mn-ea"/>
                <a:cs typeface="+mn-cs"/>
              </a:rPr>
              <a:t>Power</a:t>
            </a:r>
            <a:r>
              <a:rPr lang="en-US" sz="2400" kern="1200" dirty="0">
                <a:solidFill>
                  <a:srgbClr val="000000"/>
                </a:solidFill>
                <a:latin typeface="Arial (Body)"/>
                <a:ea typeface="+mn-ea"/>
                <a:cs typeface="+mn-cs"/>
              </a:rPr>
              <a:t>: probability of correctly reject null hypothesis when an effect exists</a:t>
            </a:r>
          </a:p>
        </p:txBody>
      </p:sp>
    </p:spTree>
    <p:extLst>
      <p:ext uri="{BB962C8B-B14F-4D97-AF65-F5344CB8AC3E}">
        <p14:creationId xmlns:p14="http://schemas.microsoft.com/office/powerpoint/2010/main" val="1443121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Table 6.8 Possible Outcomes in Hypothesis Testing</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A square graph is labeled as follows. On the horizontal axis is state of affairs in the population. This is subdivided into null effect, null true, and effect exists, null false. On the vertical axis is decision made by the researcher based on the statistical test value. This is subdivided into reject the null hypothesis, and fail to reject the null hypothesis. The four cells in the square graph are as follows, going in clockwise order starting from the top left. Type 1 Error, false positive, probability = alpha. Correctly rejected, no error, probability = power. Type 2 Error, false negative, probability = beta. Correctly not rejected, no error."/>
          <p:cNvPicPr>
            <a:picLocks noChangeAspect="1"/>
          </p:cNvPicPr>
          <p:nvPr/>
        </p:nvPicPr>
        <p:blipFill>
          <a:blip r:embed="rId2"/>
          <a:stretch>
            <a:fillRect/>
          </a:stretch>
        </p:blipFill>
        <p:spPr>
          <a:xfrm>
            <a:off x="722920" y="1517584"/>
            <a:ext cx="7698158" cy="4593968"/>
          </a:xfrm>
          <a:prstGeom prst="rect">
            <a:avLst/>
          </a:prstGeom>
        </p:spPr>
      </p:pic>
    </p:spTree>
    <p:extLst>
      <p:ext uri="{BB962C8B-B14F-4D97-AF65-F5344CB8AC3E}">
        <p14:creationId xmlns:p14="http://schemas.microsoft.com/office/powerpoint/2010/main" val="3404051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Analyze the Data? </a:t>
            </a:r>
            <a:r>
              <a:rPr lang="en-US" altLang="en-US" sz="2000" b="0" kern="1200" dirty="0" smtClean="0">
                <a:latin typeface="Times New Roman" panose="02020603050405020304" pitchFamily="18" charset="0"/>
                <a:ea typeface="+mj-ea"/>
                <a:cs typeface="Times New Roman" panose="02020603050405020304" pitchFamily="18" charset="0"/>
              </a:rPr>
              <a:t>(11 of 12)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Conduct Inferential Analysis: Estimating Using Confidence </a:t>
            </a:r>
            <a:r>
              <a:rPr lang="en-US" sz="2400" b="1" kern="1200" dirty="0" smtClean="0">
                <a:solidFill>
                  <a:srgbClr val="000000"/>
                </a:solidFill>
                <a:latin typeface="Arial (Body)"/>
                <a:ea typeface="+mn-ea"/>
                <a:cs typeface="+mn-cs"/>
              </a:rPr>
              <a:t>Intervals</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Help us decide how large the difference actually might be</a:t>
            </a:r>
          </a:p>
          <a:p>
            <a:pPr marL="256032" lvl="0" indent="-256032">
              <a:spcAft>
                <a:spcPct val="0"/>
              </a:spcAft>
              <a:buSzPts val="2400"/>
              <a:tabLst/>
            </a:pPr>
            <a:r>
              <a:rPr lang="en-US" sz="2400" kern="1200" dirty="0">
                <a:solidFill>
                  <a:srgbClr val="000000"/>
                </a:solidFill>
                <a:latin typeface="Arial (Body)"/>
                <a:ea typeface="+mn-ea"/>
                <a:cs typeface="+mn-cs"/>
              </a:rPr>
              <a:t>Upper and lower statistical values, likely to contain the actual population </a:t>
            </a:r>
            <a:r>
              <a:rPr lang="en-US" sz="2400" kern="1200" dirty="0" smtClean="0">
                <a:solidFill>
                  <a:srgbClr val="000000"/>
                </a:solidFill>
                <a:latin typeface="Arial (Body)"/>
                <a:ea typeface="+mn-ea"/>
                <a:cs typeface="+mn-cs"/>
              </a:rPr>
              <a:t>mean</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95% of the test scores would fall between -13.3 and -2.2, around the difference of -7.7 for the mean scores between teaching method A and method B (81.5 - 89.2 = -</a:t>
            </a:r>
            <a:r>
              <a:rPr lang="en-US" sz="2400" kern="1200" dirty="0" smtClean="0">
                <a:solidFill>
                  <a:srgbClr val="000000"/>
                </a:solidFill>
                <a:latin typeface="Arial (Body)"/>
                <a:ea typeface="+mn-ea"/>
                <a:cs typeface="+mn-cs"/>
              </a:rPr>
              <a:t>7.7)</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6592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Analyze the Data? </a:t>
            </a:r>
            <a:r>
              <a:rPr lang="en-US" altLang="en-US" sz="2000" b="0" kern="1200" dirty="0" smtClean="0">
                <a:latin typeface="Times New Roman" panose="02020603050405020304" pitchFamily="18" charset="0"/>
                <a:ea typeface="+mj-ea"/>
                <a:cs typeface="Times New Roman" panose="02020603050405020304" pitchFamily="18" charset="0"/>
              </a:rPr>
              <a:t>(12 of 12)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229600" cy="266231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Conduct Inferential Analysis: Determining Effect </a:t>
            </a:r>
            <a:r>
              <a:rPr lang="en-US" sz="2400" b="1" kern="1200" dirty="0" smtClean="0">
                <a:solidFill>
                  <a:srgbClr val="000000"/>
                </a:solidFill>
                <a:latin typeface="Arial (Body)"/>
                <a:ea typeface="+mn-ea"/>
                <a:cs typeface="+mn-cs"/>
              </a:rPr>
              <a:t>Size</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Quantify the strength of the difference between two means or relationship between two </a:t>
            </a:r>
            <a:r>
              <a:rPr lang="en-US" sz="2400" kern="1200" dirty="0" smtClean="0">
                <a:solidFill>
                  <a:srgbClr val="000000"/>
                </a:solidFill>
                <a:latin typeface="Arial (Body)"/>
                <a:ea typeface="+mn-ea"/>
                <a:cs typeface="+mn-cs"/>
              </a:rPr>
              <a:t>variables</a:t>
            </a:r>
            <a:endParaRPr lang="en-US" sz="2400" kern="1200" dirty="0">
              <a:solidFill>
                <a:srgbClr val="000000"/>
              </a:solidFill>
              <a:latin typeface="Arial (Body)"/>
              <a:ea typeface="+mn-ea"/>
              <a:cs typeface="+mn-cs"/>
            </a:endParaRPr>
          </a:p>
          <a:p>
            <a:pPr marL="256032" lvl="0" indent="-256032">
              <a:spcAft>
                <a:spcPct val="0"/>
              </a:spcAft>
              <a:buSzPts val="2400"/>
              <a:tabLst/>
            </a:pPr>
            <a:r>
              <a:rPr lang="pt-BR" sz="2400" kern="1200" dirty="0" smtClean="0">
                <a:solidFill>
                  <a:srgbClr val="000000"/>
                </a:solidFill>
                <a:latin typeface="Arial (Body)"/>
                <a:ea typeface="+mn-ea"/>
                <a:cs typeface="+mn-cs"/>
              </a:rPr>
              <a:t>A</a:t>
            </a:r>
            <a:r>
              <a:rPr lang="pt-BR" sz="100" kern="1200" dirty="0" smtClean="0">
                <a:solidFill>
                  <a:srgbClr val="000000"/>
                </a:solidFill>
                <a:latin typeface="Arial (Body)"/>
                <a:ea typeface="+mn-ea"/>
                <a:cs typeface="+mn-cs"/>
              </a:rPr>
              <a:t> </a:t>
            </a:r>
            <a:r>
              <a:rPr lang="pt-BR" sz="2400" kern="1200" dirty="0" smtClean="0">
                <a:solidFill>
                  <a:srgbClr val="000000"/>
                </a:solidFill>
                <a:latin typeface="Arial (Body)"/>
                <a:ea typeface="+mn-ea"/>
                <a:cs typeface="+mn-cs"/>
              </a:rPr>
              <a:t>N</a:t>
            </a:r>
            <a:r>
              <a:rPr lang="pt-BR" sz="100" kern="1200" dirty="0" smtClean="0">
                <a:solidFill>
                  <a:srgbClr val="000000"/>
                </a:solidFill>
                <a:latin typeface="Arial (Body)"/>
                <a:ea typeface="+mn-ea"/>
                <a:cs typeface="+mn-cs"/>
              </a:rPr>
              <a:t> </a:t>
            </a:r>
            <a:r>
              <a:rPr lang="pt-BR" sz="2400" kern="1200" dirty="0" smtClean="0">
                <a:solidFill>
                  <a:srgbClr val="000000"/>
                </a:solidFill>
                <a:latin typeface="Arial (Body)"/>
                <a:ea typeface="+mn-ea"/>
                <a:cs typeface="+mn-cs"/>
              </a:rPr>
              <a:t>O</a:t>
            </a:r>
            <a:r>
              <a:rPr lang="pt-BR" sz="100" kern="1200" dirty="0" smtClean="0">
                <a:solidFill>
                  <a:srgbClr val="000000"/>
                </a:solidFill>
                <a:latin typeface="Arial (Body)"/>
                <a:ea typeface="+mn-ea"/>
                <a:cs typeface="+mn-cs"/>
              </a:rPr>
              <a:t> </a:t>
            </a:r>
            <a:r>
              <a:rPr lang="pt-BR" sz="2400" kern="1200" dirty="0" smtClean="0">
                <a:solidFill>
                  <a:srgbClr val="000000"/>
                </a:solidFill>
                <a:latin typeface="Arial (Body)"/>
                <a:ea typeface="+mn-ea"/>
                <a:cs typeface="+mn-cs"/>
              </a:rPr>
              <a:t>V</a:t>
            </a:r>
            <a:r>
              <a:rPr lang="pt-BR" sz="100" kern="1200" dirty="0" smtClean="0">
                <a:solidFill>
                  <a:srgbClr val="000000"/>
                </a:solidFill>
                <a:latin typeface="Arial (Body)"/>
                <a:ea typeface="+mn-ea"/>
                <a:cs typeface="+mn-cs"/>
              </a:rPr>
              <a:t> </a:t>
            </a:r>
            <a:r>
              <a:rPr lang="pt-BR" sz="2400" kern="1200" dirty="0" smtClean="0">
                <a:solidFill>
                  <a:srgbClr val="000000"/>
                </a:solidFill>
                <a:latin typeface="Arial (Body)"/>
                <a:ea typeface="+mn-ea"/>
                <a:cs typeface="+mn-cs"/>
              </a:rPr>
              <a:t>A</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effect size (eta square) measured using the percentage of the variance due to the variable under </a:t>
            </a:r>
            <a:r>
              <a:rPr 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p:txBody>
      </p:sp>
      <p:sp>
        <p:nvSpPr>
          <p:cNvPr id="6" name="Content Placeholder 5"/>
          <p:cNvSpPr>
            <a:spLocks noGrp="1"/>
          </p:cNvSpPr>
          <p:nvPr>
            <p:ph sz="quarter" idx="14"/>
          </p:nvPr>
        </p:nvSpPr>
        <p:spPr>
          <a:xfrm>
            <a:off x="460375" y="4364771"/>
            <a:ext cx="1255883" cy="609600"/>
          </a:xfrm>
        </p:spPr>
        <p:txBody>
          <a:bodyPr/>
          <a:lstStyle/>
          <a:p>
            <a:pPr indent="-256032"/>
            <a:r>
              <a:rPr lang="en-US" sz="2400" kern="1200" dirty="0">
                <a:solidFill>
                  <a:srgbClr val="000000"/>
                </a:solidFill>
                <a:latin typeface="Arial (Body)"/>
              </a:rPr>
              <a:t>t test</a:t>
            </a:r>
            <a:r>
              <a:rPr lang="en-US" sz="2400" kern="1200" dirty="0" smtClean="0">
                <a:solidFill>
                  <a:srgbClr val="000000"/>
                </a:solidFill>
                <a:latin typeface="Arial (Body)"/>
              </a:rPr>
              <a:t>:</a:t>
            </a:r>
            <a:endParaRPr lang="en-US" sz="2400" dirty="0"/>
          </a:p>
        </p:txBody>
      </p:sp>
      <p:graphicFrame>
        <p:nvGraphicFramePr>
          <p:cNvPr id="10" name="Object 9" descr="E S equals start fraction mean sub smokers minus mean sub non smokers over standard deviation sub weighted end fraction"/>
          <p:cNvGraphicFramePr>
            <a:graphicFrameLocks noChangeAspect="1"/>
          </p:cNvGraphicFramePr>
          <p:nvPr>
            <p:extLst>
              <p:ext uri="{D42A27DB-BD31-4B8C-83A1-F6EECF244321}">
                <p14:modId xmlns:p14="http://schemas.microsoft.com/office/powerpoint/2010/main" val="986524640"/>
              </p:ext>
            </p:extLst>
          </p:nvPr>
        </p:nvGraphicFramePr>
        <p:xfrm>
          <a:off x="1716258" y="4212236"/>
          <a:ext cx="4872681" cy="990600"/>
        </p:xfrm>
        <a:graphic>
          <a:graphicData uri="http://schemas.openxmlformats.org/presentationml/2006/ole">
            <mc:AlternateContent xmlns:mc="http://schemas.openxmlformats.org/markup-compatibility/2006">
              <mc:Choice xmlns:v="urn:schemas-microsoft-com:vml" Requires="v">
                <p:oleObj spid="_x0000_s1338" name="Equation" r:id="rId3" imgW="2311200" imgH="469800" progId="Equation.DSMT4">
                  <p:embed/>
                </p:oleObj>
              </mc:Choice>
              <mc:Fallback>
                <p:oleObj name="Equation" r:id="rId3" imgW="2311200" imgH="469800" progId="Equation.DSMT4">
                  <p:embed/>
                  <p:pic>
                    <p:nvPicPr>
                      <p:cNvPr id="2" name="Object 1"/>
                      <p:cNvPicPr/>
                      <p:nvPr/>
                    </p:nvPicPr>
                    <p:blipFill>
                      <a:blip r:embed="rId4"/>
                      <a:stretch>
                        <a:fillRect/>
                      </a:stretch>
                    </p:blipFill>
                    <p:spPr>
                      <a:xfrm>
                        <a:off x="1716258" y="4212236"/>
                        <a:ext cx="4872681" cy="990600"/>
                      </a:xfrm>
                      <a:prstGeom prst="rect">
                        <a:avLst/>
                      </a:prstGeom>
                    </p:spPr>
                  </p:pic>
                </p:oleObj>
              </mc:Fallback>
            </mc:AlternateContent>
          </a:graphicData>
        </a:graphic>
      </p:graphicFrame>
    </p:spTree>
    <p:extLst>
      <p:ext uri="{BB962C8B-B14F-4D97-AF65-F5344CB8AC3E}">
        <p14:creationId xmlns:p14="http://schemas.microsoft.com/office/powerpoint/2010/main" val="12801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Prepare the Data for Analysis? </a:t>
            </a:r>
            <a:r>
              <a:rPr lang="en-US" altLang="en-US" sz="2000" b="0" kern="1200" dirty="0" smtClean="0">
                <a:latin typeface="Times New Roman" panose="02020603050405020304" pitchFamily="18" charset="0"/>
                <a:ea typeface="+mj-ea"/>
                <a:cs typeface="Times New Roman" panose="02020603050405020304" pitchFamily="18" charset="0"/>
              </a:rPr>
              <a:t>(1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Score the </a:t>
            </a:r>
            <a:r>
              <a:rPr lang="en-US" sz="2400" b="1" kern="1200" dirty="0" smtClean="0">
                <a:solidFill>
                  <a:srgbClr val="000000"/>
                </a:solidFill>
                <a:latin typeface="Arial (Body)"/>
                <a:ea typeface="+mn-ea"/>
                <a:cs typeface="+mn-cs"/>
              </a:rPr>
              <a:t>Data</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Score data by assigning numeric codes to responses</a:t>
            </a:r>
          </a:p>
          <a:p>
            <a:pPr marL="741553" lvl="1" indent="-284353">
              <a:spcAft>
                <a:spcPct val="0"/>
              </a:spcAft>
              <a:buSzPts val="2400"/>
            </a:pPr>
            <a:r>
              <a:rPr lang="en-US" altLang="en-US" sz="2400" kern="1200" dirty="0">
                <a:solidFill>
                  <a:srgbClr val="000000"/>
                </a:solidFill>
                <a:latin typeface="Arial (Body)"/>
                <a:ea typeface="+mn-ea"/>
                <a:cs typeface="+mn-cs"/>
              </a:rPr>
              <a:t>Continuous scale example: score “</a:t>
            </a:r>
            <a:r>
              <a:rPr lang="en-US" altLang="ja-JP" sz="2400" kern="1200" dirty="0">
                <a:solidFill>
                  <a:srgbClr val="000000"/>
                </a:solidFill>
                <a:latin typeface="Arial (Body)"/>
                <a:cs typeface="+mn-cs"/>
              </a:rPr>
              <a:t>Strongly agree</a:t>
            </a:r>
            <a:r>
              <a:rPr lang="en-US" altLang="en-US" sz="2400" kern="1200" dirty="0">
                <a:solidFill>
                  <a:srgbClr val="000000"/>
                </a:solidFill>
                <a:latin typeface="Arial (Body)"/>
                <a:ea typeface="+mn-ea"/>
                <a:cs typeface="+mn-cs"/>
              </a:rPr>
              <a:t>”</a:t>
            </a:r>
            <a:r>
              <a:rPr lang="en-US" altLang="ja-JP" sz="2400" kern="1200" dirty="0">
                <a:solidFill>
                  <a:srgbClr val="000000"/>
                </a:solidFill>
                <a:latin typeface="Arial (Body)"/>
                <a:cs typeface="+mn-cs"/>
              </a:rPr>
              <a:t> as a </a:t>
            </a:r>
            <a:r>
              <a:rPr lang="en-US" altLang="en-US" sz="2400" kern="1200" dirty="0">
                <a:solidFill>
                  <a:srgbClr val="000000"/>
                </a:solidFill>
                <a:latin typeface="Arial (Body)"/>
                <a:ea typeface="+mn-ea"/>
                <a:cs typeface="+mn-cs"/>
              </a:rPr>
              <a:t>“</a:t>
            </a:r>
            <a:r>
              <a:rPr lang="en-US" altLang="ja-JP" sz="2400" kern="1200" dirty="0">
                <a:solidFill>
                  <a:srgbClr val="000000"/>
                </a:solidFill>
                <a:latin typeface="Arial (Body)"/>
                <a:cs typeface="+mn-cs"/>
              </a:rPr>
              <a:t>5</a:t>
            </a:r>
            <a:r>
              <a:rPr lang="en-US" altLang="en-US" sz="2400" kern="1200" dirty="0">
                <a:solidFill>
                  <a:srgbClr val="000000"/>
                </a:solidFill>
                <a:latin typeface="Arial (Body)"/>
                <a:ea typeface="+mn-ea"/>
                <a:cs typeface="+mn-cs"/>
              </a:rPr>
              <a:t>”</a:t>
            </a:r>
            <a:r>
              <a:rPr lang="en-US" altLang="ja-JP" sz="2400" kern="1200" dirty="0">
                <a:solidFill>
                  <a:srgbClr val="000000"/>
                </a:solidFill>
                <a:latin typeface="Arial (Body)"/>
                <a:cs typeface="+mn-cs"/>
              </a:rPr>
              <a:t> and </a:t>
            </a:r>
            <a:r>
              <a:rPr lang="en-US" altLang="en-US" sz="2400" kern="1200" dirty="0">
                <a:solidFill>
                  <a:srgbClr val="000000"/>
                </a:solidFill>
                <a:latin typeface="Arial (Body)"/>
                <a:ea typeface="+mn-ea"/>
                <a:cs typeface="+mn-cs"/>
              </a:rPr>
              <a:t>“</a:t>
            </a:r>
            <a:r>
              <a:rPr lang="en-US" altLang="ja-JP" sz="2400" kern="1200" dirty="0">
                <a:solidFill>
                  <a:srgbClr val="000000"/>
                </a:solidFill>
                <a:latin typeface="Arial (Body)"/>
                <a:cs typeface="+mn-cs"/>
              </a:rPr>
              <a:t>Strongly disagree</a:t>
            </a:r>
            <a:r>
              <a:rPr lang="en-US" altLang="en-US" sz="2400" kern="1200" dirty="0">
                <a:solidFill>
                  <a:srgbClr val="000000"/>
                </a:solidFill>
                <a:latin typeface="Arial (Body)"/>
                <a:ea typeface="+mn-ea"/>
                <a:cs typeface="+mn-cs"/>
              </a:rPr>
              <a:t>”</a:t>
            </a:r>
            <a:r>
              <a:rPr lang="en-US" altLang="ja-JP" sz="2400" kern="1200" dirty="0">
                <a:solidFill>
                  <a:srgbClr val="000000"/>
                </a:solidFill>
                <a:latin typeface="Arial (Body)"/>
                <a:cs typeface="+mn-cs"/>
              </a:rPr>
              <a:t> as a </a:t>
            </a:r>
            <a:r>
              <a:rPr lang="en-US" altLang="en-US" sz="2400" kern="1200" dirty="0">
                <a:solidFill>
                  <a:srgbClr val="000000"/>
                </a:solidFill>
                <a:latin typeface="Arial (Body)"/>
                <a:ea typeface="+mn-ea"/>
                <a:cs typeface="+mn-cs"/>
              </a:rPr>
              <a:t>“</a:t>
            </a:r>
            <a:r>
              <a:rPr lang="en-US" altLang="ja-JP" sz="2400" kern="1200" dirty="0" smtClean="0">
                <a:solidFill>
                  <a:srgbClr val="000000"/>
                </a:solidFill>
                <a:latin typeface="Arial (Body)"/>
                <a:cs typeface="+mn-cs"/>
              </a:rPr>
              <a:t>1</a:t>
            </a:r>
            <a:r>
              <a:rPr lang="en-US" altLang="en-US" sz="2400" kern="1200" dirty="0" smtClean="0">
                <a:solidFill>
                  <a:srgbClr val="000000"/>
                </a:solidFill>
                <a:latin typeface="Arial (Body)"/>
                <a:ea typeface="+mn-ea"/>
                <a:cs typeface="+mn-cs"/>
              </a:rPr>
              <a:t>”</a:t>
            </a:r>
            <a:endParaRPr lang="en-US" altLang="ja-JP" sz="2400" kern="1200" dirty="0">
              <a:solidFill>
                <a:srgbClr val="000000"/>
              </a:solidFill>
              <a:latin typeface="Arial (Body)"/>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Categorical scale example: Score “Female” as a “1” and “Male” as a “2”</a:t>
            </a:r>
            <a:endParaRPr lang="en-US" altLang="ja-JP" sz="2400" kern="1200" dirty="0">
              <a:solidFill>
                <a:srgbClr val="000000"/>
              </a:solidFill>
              <a:latin typeface="Arial (Body)"/>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Create a codebook using information from instruments, when possible</a:t>
            </a:r>
          </a:p>
        </p:txBody>
      </p:sp>
    </p:spTree>
    <p:extLst>
      <p:ext uri="{BB962C8B-B14F-4D97-AF65-F5344CB8AC3E}">
        <p14:creationId xmlns:p14="http://schemas.microsoft.com/office/powerpoint/2010/main" val="3033107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Report the Results? </a:t>
            </a:r>
            <a:r>
              <a:rPr lang="en-US" altLang="en-US" sz="2000" b="0" kern="1200" dirty="0" smtClean="0">
                <a:latin typeface="Times New Roman" panose="02020603050405020304" pitchFamily="18" charset="0"/>
                <a:ea typeface="+mj-ea"/>
                <a:cs typeface="Times New Roman" panose="02020603050405020304" pitchFamily="18" charset="0"/>
              </a:rPr>
              <a:t>(1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465138" lvl="1" indent="-465138">
              <a:spcBef>
                <a:spcPts val="1500"/>
              </a:spcBef>
              <a:buSzPts val="2400"/>
              <a:buNone/>
            </a:pPr>
            <a:r>
              <a:rPr lang="en-US" altLang="en-US" sz="2000" b="1" kern="1200" dirty="0" smtClean="0">
                <a:solidFill>
                  <a:srgbClr val="000000"/>
                </a:solidFill>
                <a:latin typeface="Arial (Body)"/>
                <a:ea typeface="+mn-ea"/>
                <a:cs typeface="+mn-cs"/>
              </a:rPr>
              <a:t>Tables</a:t>
            </a:r>
            <a:endParaRPr lang="en-US" altLang="en-US" sz="2000" b="1" kern="1200" dirty="0">
              <a:solidFill>
                <a:srgbClr val="000000"/>
              </a:solidFill>
              <a:latin typeface="Arial (Body)"/>
              <a:ea typeface="+mn-ea"/>
              <a:cs typeface="+mn-cs"/>
            </a:endParaRPr>
          </a:p>
          <a:p>
            <a:pPr marL="256032" lvl="1" indent="-256032">
              <a:spcBef>
                <a:spcPts val="1500"/>
              </a:spcBef>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Summarize statistical information</a:t>
            </a:r>
          </a:p>
          <a:p>
            <a:pPr marL="256032" lvl="1" indent="-256032">
              <a:spcBef>
                <a:spcPts val="1500"/>
              </a:spcBef>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Title each table</a:t>
            </a:r>
          </a:p>
          <a:p>
            <a:pPr marL="256032" lvl="1" indent="-256032">
              <a:spcBef>
                <a:spcPts val="1500"/>
              </a:spcBef>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Present one table for each statistical </a:t>
            </a:r>
            <a:r>
              <a:rPr lang="en-US" altLang="en-US" sz="2000" kern="1200" dirty="0" smtClean="0">
                <a:solidFill>
                  <a:srgbClr val="000000"/>
                </a:solidFill>
                <a:latin typeface="Arial (Body)"/>
                <a:ea typeface="+mn-ea"/>
                <a:cs typeface="+mn-cs"/>
              </a:rPr>
              <a:t>test</a:t>
            </a:r>
            <a:endParaRPr lang="en-US" altLang="en-US" sz="2000" kern="1200" dirty="0">
              <a:solidFill>
                <a:srgbClr val="000000"/>
              </a:solidFill>
              <a:latin typeface="Arial (Body)"/>
              <a:ea typeface="+mn-ea"/>
              <a:cs typeface="+mn-cs"/>
            </a:endParaRPr>
          </a:p>
          <a:p>
            <a:pPr marL="256032" lvl="1" indent="-256032">
              <a:spcBef>
                <a:spcPts val="1500"/>
              </a:spcBef>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Organize data into rows and columns with simple and clear </a:t>
            </a:r>
            <a:r>
              <a:rPr lang="en-US" altLang="en-US" sz="2000" kern="1200" dirty="0" smtClean="0">
                <a:solidFill>
                  <a:srgbClr val="000000"/>
                </a:solidFill>
                <a:latin typeface="Arial (Body)"/>
                <a:ea typeface="+mn-ea"/>
                <a:cs typeface="+mn-cs"/>
              </a:rPr>
              <a:t>headings</a:t>
            </a:r>
            <a:endParaRPr lang="en-US" altLang="en-US" sz="2000" kern="1200" dirty="0">
              <a:solidFill>
                <a:srgbClr val="000000"/>
              </a:solidFill>
              <a:latin typeface="Arial (Body)"/>
              <a:ea typeface="+mn-ea"/>
              <a:cs typeface="+mn-cs"/>
            </a:endParaRPr>
          </a:p>
          <a:p>
            <a:pPr marL="256032" lvl="1" indent="-256032">
              <a:spcBef>
                <a:spcPts val="1500"/>
              </a:spcBef>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Report notes that qualify, explain, or provide additional information in the </a:t>
            </a:r>
            <a:r>
              <a:rPr lang="en-US" altLang="en-US" sz="2000" kern="1200" dirty="0" smtClean="0">
                <a:solidFill>
                  <a:srgbClr val="000000"/>
                </a:solidFill>
                <a:latin typeface="Arial (Body)"/>
                <a:ea typeface="+mn-ea"/>
                <a:cs typeface="+mn-cs"/>
              </a:rPr>
              <a:t>tables.</a:t>
            </a:r>
            <a:endParaRPr lang="en-US" altLang="en-US" sz="2000" kern="1200" dirty="0">
              <a:solidFill>
                <a:srgbClr val="000000"/>
              </a:solidFill>
              <a:latin typeface="Arial (Body)"/>
              <a:ea typeface="+mn-ea"/>
              <a:cs typeface="+mn-cs"/>
            </a:endParaRPr>
          </a:p>
          <a:p>
            <a:pPr marL="256032" lvl="1" indent="-256032">
              <a:spcBef>
                <a:spcPts val="1500"/>
              </a:spcBef>
              <a:spcAft>
                <a:spcPct val="0"/>
              </a:spcAft>
              <a:buFont typeface="Arial" panose="020B0604020202020204" pitchFamily="34" charset="0"/>
              <a:buChar char="•"/>
            </a:pPr>
            <a:r>
              <a:rPr lang="en-US" altLang="en-US" sz="2000" kern="1200" dirty="0">
                <a:solidFill>
                  <a:srgbClr val="000000"/>
                </a:solidFill>
                <a:latin typeface="Arial (Body)"/>
                <a:ea typeface="+mn-ea"/>
                <a:cs typeface="+mn-cs"/>
              </a:rPr>
              <a:t>Notes include information about the sample size, the probability values used in hypothesis testing, and the actual significance levels of the statistical </a:t>
            </a:r>
            <a:r>
              <a:rPr lang="en-US" altLang="en-US" sz="2000" kern="1200" dirty="0" smtClean="0">
                <a:solidFill>
                  <a:srgbClr val="000000"/>
                </a:solidFill>
                <a:latin typeface="Arial (Body)"/>
                <a:ea typeface="+mn-ea"/>
                <a:cs typeface="+mn-cs"/>
              </a:rPr>
              <a:t>test</a:t>
            </a:r>
            <a:endParaRPr lang="en-US" alt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876295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Report the Results? </a:t>
            </a:r>
            <a:r>
              <a:rPr lang="en-US" altLang="en-US" sz="2000" b="0" kern="1200" dirty="0" smtClean="0">
                <a:latin typeface="Times New Roman" panose="02020603050405020304" pitchFamily="18" charset="0"/>
                <a:ea typeface="+mj-ea"/>
                <a:cs typeface="Times New Roman" panose="02020603050405020304" pitchFamily="18" charset="0"/>
              </a:rPr>
              <a:t>(2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478237"/>
          </a:xfrm>
        </p:spPr>
        <p:txBody>
          <a:bodyPr wrap="square" lIns="91425" tIns="91425" rIns="91425" bIns="91425">
            <a:noAutofit/>
          </a:bodyPr>
          <a:lstStyle/>
          <a:p>
            <a:pPr marL="741363" lvl="1" indent="-741363">
              <a:spcBef>
                <a:spcPts val="1500"/>
              </a:spcBef>
              <a:buSzPts val="2400"/>
              <a:buNone/>
            </a:pPr>
            <a:r>
              <a:rPr lang="en-US" altLang="en-US" sz="2400" b="1" kern="1200" dirty="0" smtClean="0">
                <a:solidFill>
                  <a:srgbClr val="000000"/>
                </a:solidFill>
                <a:latin typeface="Arial (Body)"/>
                <a:ea typeface="+mn-ea"/>
                <a:cs typeface="+mn-cs"/>
              </a:rPr>
              <a:t>Figures</a:t>
            </a:r>
            <a:endParaRPr lang="en-US" altLang="en-US" sz="2400" b="1" kern="1200" dirty="0">
              <a:solidFill>
                <a:srgbClr val="000000"/>
              </a:solidFill>
              <a:latin typeface="Arial (Body)"/>
              <a:ea typeface="+mn-ea"/>
              <a:cs typeface="+mn-cs"/>
            </a:endParaRP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charts, pictures, and drawings portray variables and their relationships</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Labeled with a clear title that includes the number of the figure</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Augment rather than duplicate the text</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Convey only essential facts</a:t>
            </a:r>
          </a:p>
        </p:txBody>
      </p:sp>
    </p:spTree>
    <p:extLst>
      <p:ext uri="{BB962C8B-B14F-4D97-AF65-F5344CB8AC3E}">
        <p14:creationId xmlns:p14="http://schemas.microsoft.com/office/powerpoint/2010/main" val="255494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Report the Results? </a:t>
            </a:r>
            <a:r>
              <a:rPr lang="en-US" altLang="en-US" sz="2000" b="0" kern="1200" dirty="0" smtClean="0">
                <a:latin typeface="Times New Roman" panose="02020603050405020304" pitchFamily="18" charset="0"/>
                <a:ea typeface="+mj-ea"/>
                <a:cs typeface="Times New Roman" panose="02020603050405020304" pitchFamily="18" charset="0"/>
              </a:rPr>
              <a:t>(3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06711"/>
          </a:xfrm>
        </p:spPr>
        <p:txBody>
          <a:bodyPr wrap="square" lIns="91425" tIns="91425" rIns="91425" bIns="91425">
            <a:noAutofit/>
          </a:bodyPr>
          <a:lstStyle/>
          <a:p>
            <a:pPr marL="741363" lvl="1" indent="-741363">
              <a:spcBef>
                <a:spcPts val="1500"/>
              </a:spcBef>
              <a:buSzPts val="2400"/>
              <a:buNone/>
            </a:pPr>
            <a:r>
              <a:rPr lang="en-US" altLang="en-US" sz="2400" b="1" kern="1200" dirty="0" smtClean="0">
                <a:solidFill>
                  <a:srgbClr val="000000"/>
                </a:solidFill>
                <a:latin typeface="Arial (Body)"/>
                <a:ea typeface="+mn-ea"/>
                <a:cs typeface="+mn-cs"/>
              </a:rPr>
              <a:t>Figures</a:t>
            </a:r>
            <a:endParaRPr lang="en-US" altLang="en-US" sz="2400" b="1" kern="1200" dirty="0">
              <a:solidFill>
                <a:srgbClr val="000000"/>
              </a:solidFill>
              <a:latin typeface="Arial (Body)"/>
              <a:ea typeface="+mn-ea"/>
              <a:cs typeface="+mn-cs"/>
            </a:endParaRP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Omit visually distracting detail</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Easy to read and understand</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Consistent with and are prepared in the same style as similar figures in the same article</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Carefully planned and </a:t>
            </a:r>
            <a:r>
              <a:rPr lang="en-US" altLang="en-US" sz="2400" kern="1200" dirty="0" smtClean="0">
                <a:solidFill>
                  <a:srgbClr val="000000"/>
                </a:solidFill>
                <a:latin typeface="Arial (Body)"/>
                <a:ea typeface="+mn-ea"/>
                <a:cs typeface="+mn-cs"/>
              </a:rPr>
              <a:t>prepared</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09814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Report the Results? </a:t>
            </a:r>
            <a:r>
              <a:rPr lang="en-US" altLang="en-US" sz="2000" b="0" kern="1200" dirty="0" smtClean="0">
                <a:latin typeface="Times New Roman" panose="02020603050405020304" pitchFamily="18" charset="0"/>
                <a:ea typeface="+mj-ea"/>
                <a:cs typeface="Times New Roman" panose="02020603050405020304" pitchFamily="18" charset="0"/>
              </a:rPr>
              <a:t>(4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741363" lvl="1" indent="-741363">
              <a:spcBef>
                <a:spcPts val="1500"/>
              </a:spcBef>
              <a:buSzPts val="2400"/>
              <a:buNone/>
            </a:pPr>
            <a:r>
              <a:rPr lang="en-US" sz="2400" b="1" kern="1200" dirty="0">
                <a:solidFill>
                  <a:srgbClr val="000000"/>
                </a:solidFill>
                <a:latin typeface="Arial (Body)"/>
                <a:ea typeface="+mn-ea"/>
                <a:cs typeface="+mn-cs"/>
              </a:rPr>
              <a:t>Present </a:t>
            </a:r>
            <a:r>
              <a:rPr lang="en-US" sz="2400" b="1" kern="1200" dirty="0" smtClean="0">
                <a:solidFill>
                  <a:srgbClr val="000000"/>
                </a:solidFill>
                <a:latin typeface="Arial (Body)"/>
                <a:ea typeface="+mn-ea"/>
                <a:cs typeface="+mn-cs"/>
              </a:rPr>
              <a:t>Results</a:t>
            </a:r>
            <a:endParaRPr lang="en-US" altLang="en-US" sz="2400" b="1" kern="1200" dirty="0">
              <a:solidFill>
                <a:srgbClr val="000000"/>
              </a:solidFill>
              <a:latin typeface="Arial (Body)"/>
              <a:ea typeface="+mn-ea"/>
              <a:cs typeface="+mn-cs"/>
            </a:endParaRP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Report whether the hypothesis test was significant or not</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Provide important information about the statistical test, given the statistics</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ea typeface="+mn-ea"/>
                <a:cs typeface="+mn-cs"/>
              </a:rPr>
              <a:t>Include language typically used in reporting statistical </a:t>
            </a:r>
            <a:r>
              <a:rPr lang="en-US" altLang="en-US" sz="2400" kern="1200" dirty="0" smtClean="0">
                <a:solidFill>
                  <a:srgbClr val="000000"/>
                </a:solidFill>
                <a:latin typeface="Arial (Body)"/>
                <a:ea typeface="+mn-ea"/>
                <a:cs typeface="+mn-cs"/>
              </a:rPr>
              <a:t>results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124543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Figure 6.7 Examples of Results Statements Using an Analysis of Variance Test</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sz="2400" kern="1200" dirty="0">
                <a:solidFill>
                  <a:srgbClr val="000000"/>
                </a:solidFill>
                <a:latin typeface="Arial (Body)"/>
                <a:ea typeface="+mn-ea"/>
                <a:cs typeface="+mn-cs"/>
              </a:rPr>
              <a:t>The scores varied for the three groups (questions </a:t>
            </a:r>
            <a:r>
              <a:rPr lang="pt-BR" sz="2400" kern="1200" dirty="0" smtClean="0">
                <a:solidFill>
                  <a:srgbClr val="000000"/>
                </a:solidFill>
                <a:latin typeface="Arial (Body)"/>
                <a:ea typeface="+mn-ea"/>
                <a:cs typeface="+mn-cs"/>
              </a:rPr>
              <a:t>only—</a:t>
            </a:r>
            <a:r>
              <a:rPr lang="pt-BR" sz="2400" i="1" kern="1200" dirty="0" smtClean="0">
                <a:solidFill>
                  <a:srgbClr val="000000"/>
                </a:solidFill>
                <a:latin typeface="Arial (Body)"/>
                <a:ea typeface="+mn-ea"/>
                <a:cs typeface="+mn-cs"/>
              </a:rPr>
              <a:t>M</a:t>
            </a:r>
            <a:r>
              <a:rPr lang="pt-BR" sz="24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t>
            </a:r>
            <a:r>
              <a:rPr lang="en-US" sz="2400" kern="1200" dirty="0">
                <a:solidFill>
                  <a:srgbClr val="000000"/>
                </a:solidFill>
                <a:latin typeface="Arial (Body)"/>
                <a:ea typeface="+mn-ea"/>
                <a:cs typeface="+mn-cs"/>
              </a:rPr>
              <a:t>4.5, </a:t>
            </a:r>
            <a:r>
              <a:rPr lang="en-US" sz="2400" i="1" kern="1200" dirty="0">
                <a:solidFill>
                  <a:srgbClr val="000000"/>
                </a:solidFill>
                <a:latin typeface="Arial (Body)"/>
                <a:ea typeface="+mn-ea"/>
                <a:cs typeface="+mn-cs"/>
              </a:rPr>
              <a:t>S</a:t>
            </a:r>
            <a:r>
              <a:rPr lang="en-US" sz="100" b="1" kern="1200" dirty="0" smtClean="0">
                <a:solidFill>
                  <a:srgbClr val="000000"/>
                </a:solidFill>
                <a:latin typeface="Arial (Body)"/>
                <a:ea typeface="+mn-ea"/>
                <a:cs typeface="+mn-cs"/>
              </a:rPr>
              <a:t> </a:t>
            </a:r>
            <a:r>
              <a:rPr lang="en-US" sz="2400" i="1" kern="1200" dirty="0">
                <a:solidFill>
                  <a:srgbClr val="000000"/>
                </a:solidFill>
                <a:latin typeface="Arial (Body)"/>
                <a:ea typeface="+mn-ea"/>
                <a:cs typeface="+mn-cs"/>
              </a:rPr>
              <a:t>D</a:t>
            </a:r>
            <a:r>
              <a:rPr lang="en-US" sz="2400" b="1"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=.98; lecture </a:t>
            </a:r>
            <a:r>
              <a:rPr lang="pt-BR" sz="2400" kern="1200" dirty="0" smtClean="0">
                <a:solidFill>
                  <a:srgbClr val="000000"/>
                </a:solidFill>
                <a:latin typeface="Arial (Body)"/>
                <a:ea typeface="+mn-ea"/>
                <a:cs typeface="+mn-cs"/>
              </a:rPr>
              <a:t>only—</a:t>
            </a:r>
            <a:r>
              <a:rPr lang="pt-BR" sz="2400" i="1" kern="1200" dirty="0">
                <a:solidFill>
                  <a:srgbClr val="000000"/>
                </a:solidFill>
                <a:latin typeface="Arial (Body)"/>
                <a:ea typeface="+mn-ea"/>
                <a:cs typeface="+mn-cs"/>
              </a:rPr>
              <a:t>M</a:t>
            </a:r>
            <a:r>
              <a:rPr lang="pt-BR" sz="24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t>
            </a:r>
            <a:r>
              <a:rPr lang="en-US" sz="2400" kern="1200" dirty="0">
                <a:solidFill>
                  <a:srgbClr val="000000"/>
                </a:solidFill>
                <a:latin typeface="Arial (Body)"/>
                <a:ea typeface="+mn-ea"/>
                <a:cs typeface="+mn-cs"/>
              </a:rPr>
              <a:t>3.4, </a:t>
            </a:r>
            <a:r>
              <a:rPr lang="en-US" sz="2400" i="1" kern="1200" dirty="0">
                <a:solidFill>
                  <a:srgbClr val="000000"/>
                </a:solidFill>
                <a:latin typeface="Arial (Body)"/>
                <a:ea typeface="+mn-ea"/>
                <a:cs typeface="+mn-cs"/>
              </a:rPr>
              <a:t>S</a:t>
            </a:r>
            <a:r>
              <a:rPr lang="en-US" sz="100" b="1" kern="1200" dirty="0" smtClean="0">
                <a:solidFill>
                  <a:srgbClr val="000000"/>
                </a:solidFill>
                <a:latin typeface="Arial (Body)"/>
                <a:ea typeface="+mn-ea"/>
                <a:cs typeface="+mn-cs"/>
              </a:rPr>
              <a:t> </a:t>
            </a:r>
            <a:r>
              <a:rPr lang="en-US" sz="2400" i="1" kern="1200" dirty="0">
                <a:solidFill>
                  <a:srgbClr val="000000"/>
                </a:solidFill>
                <a:latin typeface="Arial (Body)"/>
                <a:ea typeface="+mn-ea"/>
                <a:cs typeface="+mn-cs"/>
              </a:rPr>
              <a:t>D</a:t>
            </a:r>
            <a:r>
              <a:rPr lang="en-US" sz="2400" b="1"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=.88; in-class discussion—</a:t>
            </a:r>
            <a:r>
              <a:rPr lang="en-US" sz="2400" i="1" kern="1200" dirty="0">
                <a:solidFill>
                  <a:srgbClr val="000000"/>
                </a:solidFill>
                <a:latin typeface="Arial (Body)"/>
                <a:ea typeface="+mn-ea"/>
                <a:cs typeface="+mn-cs"/>
              </a:rPr>
              <a:t>M</a:t>
            </a:r>
            <a:r>
              <a:rPr lang="en-US" sz="2400" kern="1200" dirty="0">
                <a:solidFill>
                  <a:srgbClr val="000000"/>
                </a:solidFill>
                <a:latin typeface="Arial (Body)"/>
                <a:ea typeface="+mn-ea"/>
                <a:cs typeface="+mn-cs"/>
              </a:rPr>
              <a:t> =4.8, </a:t>
            </a:r>
            <a:r>
              <a:rPr lang="en-US" sz="2400" i="1" kern="1200" dirty="0">
                <a:solidFill>
                  <a:srgbClr val="000000"/>
                </a:solidFill>
                <a:latin typeface="Arial (Body)"/>
                <a:ea typeface="+mn-ea"/>
                <a:cs typeface="+mn-cs"/>
              </a:rPr>
              <a:t>S</a:t>
            </a:r>
            <a:r>
              <a:rPr lang="en-US" sz="100" b="1" kern="1200" dirty="0" smtClean="0">
                <a:solidFill>
                  <a:srgbClr val="000000"/>
                </a:solidFill>
                <a:latin typeface="Arial (Body)"/>
                <a:ea typeface="+mn-ea"/>
                <a:cs typeface="+mn-cs"/>
              </a:rPr>
              <a:t> </a:t>
            </a:r>
            <a:r>
              <a:rPr lang="en-US" sz="2400" i="1" kern="1200" dirty="0">
                <a:solidFill>
                  <a:srgbClr val="000000"/>
                </a:solidFill>
                <a:latin typeface="Arial (Body)"/>
                <a:ea typeface="+mn-ea"/>
                <a:cs typeface="+mn-cs"/>
              </a:rPr>
              <a:t>D</a:t>
            </a:r>
            <a:r>
              <a:rPr lang="en-US" sz="2400" b="1"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=.90). At an alpha of .05, the analysis indicated a statistically significant difference among the groups, </a:t>
            </a:r>
            <a:r>
              <a:rPr lang="en-US" sz="2400" i="1" kern="1200" dirty="0" smtClean="0">
                <a:solidFill>
                  <a:srgbClr val="000000"/>
                </a:solidFill>
                <a:latin typeface="Arial (Body)"/>
                <a:ea typeface="+mn-ea"/>
                <a:cs typeface="+mn-cs"/>
              </a:rPr>
              <a:t>F</a:t>
            </a:r>
            <a:r>
              <a:rPr lang="en-US" sz="2400" kern="1200" dirty="0" smtClean="0">
                <a:solidFill>
                  <a:srgbClr val="000000"/>
                </a:solidFill>
                <a:latin typeface="Arial (Body)"/>
                <a:ea typeface="+mn-ea"/>
                <a:cs typeface="+mn-cs"/>
              </a:rPr>
              <a:t>(3,8) </a:t>
            </a:r>
            <a:r>
              <a:rPr lang="en-US" sz="2400" kern="1200" dirty="0">
                <a:solidFill>
                  <a:srgbClr val="000000"/>
                </a:solidFill>
                <a:latin typeface="Arial (Body)"/>
                <a:ea typeface="+mn-ea"/>
                <a:cs typeface="+mn-cs"/>
              </a:rPr>
              <a:t>= 8.98, </a:t>
            </a:r>
            <a:r>
              <a:rPr lang="en-US" sz="2400" i="1" kern="1200" dirty="0">
                <a:solidFill>
                  <a:srgbClr val="000000"/>
                </a:solidFill>
                <a:latin typeface="Arial (Body)"/>
                <a:ea typeface="+mn-ea"/>
                <a:cs typeface="+mn-cs"/>
              </a:rPr>
              <a:t>p</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 .034, effect size =.93 </a:t>
            </a:r>
            <a:r>
              <a:rPr lang="en-US" sz="2400" i="1" kern="1200" dirty="0">
                <a:solidFill>
                  <a:srgbClr val="000000"/>
                </a:solidFill>
                <a:latin typeface="Arial (Body)"/>
                <a:ea typeface="+mn-ea"/>
                <a:cs typeface="+mn-cs"/>
              </a:rPr>
              <a:t>S</a:t>
            </a:r>
            <a:r>
              <a:rPr lang="en-US" sz="100" b="1" kern="1200" dirty="0" smtClean="0">
                <a:solidFill>
                  <a:srgbClr val="000000"/>
                </a:solidFill>
                <a:latin typeface="Arial (Body)"/>
                <a:ea typeface="+mn-ea"/>
                <a:cs typeface="+mn-cs"/>
              </a:rPr>
              <a:t> </a:t>
            </a:r>
            <a:r>
              <a:rPr lang="en-US" sz="2400" i="1" kern="1200" dirty="0">
                <a:solidFill>
                  <a:srgbClr val="000000"/>
                </a:solidFill>
                <a:latin typeface="Arial (Body)"/>
                <a:ea typeface="+mn-ea"/>
                <a:cs typeface="+mn-cs"/>
              </a:rPr>
              <a:t>D</a:t>
            </a:r>
            <a:r>
              <a:rPr lang="en-US" sz="2400" kern="1200" dirty="0" smtClean="0">
                <a:solidFill>
                  <a:srgbClr val="000000"/>
                </a:solidFill>
                <a:latin typeface="Arial (Body)"/>
                <a:ea typeface="+mn-ea"/>
                <a:cs typeface="+mn-cs"/>
              </a:rPr>
              <a: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909275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Interpret the Results? </a:t>
            </a:r>
            <a:r>
              <a:rPr lang="en-US" altLang="en-US" sz="2000" b="0" kern="1200" dirty="0" smtClean="0">
                <a:latin typeface="Times New Roman" panose="02020603050405020304" pitchFamily="18" charset="0"/>
                <a:ea typeface="+mj-ea"/>
                <a:cs typeface="Times New Roman" panose="02020603050405020304" pitchFamily="18" charset="0"/>
              </a:rPr>
              <a:t>(1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Summarize the Major </a:t>
            </a:r>
            <a:r>
              <a:rPr lang="en-US" altLang="en-US" sz="2400" b="1" kern="1200" dirty="0" smtClean="0">
                <a:solidFill>
                  <a:srgbClr val="000000"/>
                </a:solidFill>
                <a:latin typeface="Arial (Body)"/>
                <a:ea typeface="+mn-ea"/>
                <a:cs typeface="+mn-cs"/>
              </a:rPr>
              <a:t>Results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Review major conclusions to each question or hypothesis</a:t>
            </a:r>
          </a:p>
          <a:p>
            <a:pPr marL="256032" lvl="0" indent="-256032">
              <a:spcAft>
                <a:spcPct val="0"/>
              </a:spcAft>
              <a:buSzPts val="2400"/>
              <a:tabLst/>
            </a:pPr>
            <a:r>
              <a:rPr lang="en-US" altLang="en-US" sz="2400" kern="1200" dirty="0">
                <a:solidFill>
                  <a:srgbClr val="000000"/>
                </a:solidFill>
                <a:latin typeface="Arial (Body)"/>
                <a:ea typeface="+mn-ea"/>
                <a:cs typeface="+mn-cs"/>
              </a:rPr>
              <a:t>Explain the implications of the results for the audiences</a:t>
            </a:r>
          </a:p>
          <a:p>
            <a:pPr marL="256032" lvl="0" indent="-256032">
              <a:spcAft>
                <a:spcPct val="0"/>
              </a:spcAft>
              <a:buSzPts val="2400"/>
              <a:tabLst/>
            </a:pPr>
            <a:r>
              <a:rPr lang="en-US" sz="2400" b="1" kern="1200" dirty="0">
                <a:solidFill>
                  <a:srgbClr val="000000"/>
                </a:solidFill>
                <a:latin typeface="Arial (Body)"/>
                <a:ea typeface="+mn-ea"/>
                <a:cs typeface="+mn-cs"/>
              </a:rPr>
              <a:t>Implications: </a:t>
            </a:r>
            <a:r>
              <a:rPr lang="en-US" sz="2400" kern="1200" dirty="0">
                <a:solidFill>
                  <a:srgbClr val="000000"/>
                </a:solidFill>
                <a:latin typeface="Arial (Body)"/>
                <a:ea typeface="+mn-ea"/>
                <a:cs typeface="+mn-cs"/>
              </a:rPr>
              <a:t>suggestions for the importance of the study for different </a:t>
            </a:r>
            <a:r>
              <a:rPr lang="en-US" sz="2400" kern="1200" dirty="0" smtClean="0">
                <a:solidFill>
                  <a:srgbClr val="000000"/>
                </a:solidFill>
                <a:latin typeface="Arial (Body)"/>
                <a:ea typeface="+mn-ea"/>
                <a:cs typeface="+mn-cs"/>
              </a:rPr>
              <a:t>audiences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63004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Interpret the Results? </a:t>
            </a:r>
            <a:r>
              <a:rPr lang="en-US" altLang="en-US" sz="2000" b="0" kern="1200" dirty="0" smtClean="0">
                <a:latin typeface="Times New Roman" panose="02020603050405020304" pitchFamily="18" charset="0"/>
                <a:ea typeface="+mj-ea"/>
                <a:cs typeface="Times New Roman" panose="02020603050405020304" pitchFamily="18" charset="0"/>
              </a:rPr>
              <a:t>(2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Explain Why the Results </a:t>
            </a:r>
            <a:r>
              <a:rPr lang="en-US" altLang="en-US" sz="2400" b="1" kern="1200" dirty="0" smtClean="0">
                <a:solidFill>
                  <a:srgbClr val="000000"/>
                </a:solidFill>
                <a:latin typeface="Arial (Body)"/>
                <a:ea typeface="+mn-ea"/>
                <a:cs typeface="+mn-cs"/>
              </a:rPr>
              <a:t>Occurred</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Return to predictions made from a theory or conceptual </a:t>
            </a:r>
            <a:r>
              <a:rPr lang="en-US" sz="2400" kern="1200" dirty="0" smtClean="0">
                <a:solidFill>
                  <a:srgbClr val="000000"/>
                </a:solidFill>
                <a:latin typeface="Arial (Body)"/>
                <a:ea typeface="+mn-ea"/>
                <a:cs typeface="+mn-cs"/>
              </a:rPr>
              <a:t>framework</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Discuss existing literature</a:t>
            </a:r>
          </a:p>
          <a:p>
            <a:pPr marL="256032" lvl="0" indent="-256032">
              <a:spcAft>
                <a:spcPct val="0"/>
              </a:spcAft>
              <a:buSzPts val="2400"/>
              <a:tabLst/>
            </a:pPr>
            <a:r>
              <a:rPr lang="en-US" sz="2400" kern="1200" dirty="0">
                <a:solidFill>
                  <a:srgbClr val="000000"/>
                </a:solidFill>
                <a:latin typeface="Arial (Body)"/>
                <a:ea typeface="+mn-ea"/>
                <a:cs typeface="+mn-cs"/>
              </a:rPr>
              <a:t>Contrast and compare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147888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Interpret the Results? </a:t>
            </a:r>
            <a:r>
              <a:rPr lang="en-US" altLang="en-US" sz="2000" b="0" kern="1200" dirty="0" smtClean="0">
                <a:latin typeface="Times New Roman" panose="02020603050405020304" pitchFamily="18" charset="0"/>
                <a:ea typeface="+mj-ea"/>
                <a:cs typeface="Times New Roman" panose="02020603050405020304" pitchFamily="18" charset="0"/>
              </a:rPr>
              <a:t>(3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Advance </a:t>
            </a:r>
            <a:r>
              <a:rPr lang="en-US" altLang="en-US" sz="2400" b="1" kern="1200" dirty="0" smtClean="0">
                <a:solidFill>
                  <a:srgbClr val="000000"/>
                </a:solidFill>
                <a:latin typeface="Arial (Body)"/>
                <a:ea typeface="+mn-ea"/>
                <a:cs typeface="+mn-cs"/>
              </a:rPr>
              <a:t>Limitations</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Limitations</a:t>
            </a:r>
            <a:r>
              <a:rPr lang="en-US" sz="2400" kern="1200" dirty="0">
                <a:solidFill>
                  <a:srgbClr val="000000"/>
                </a:solidFill>
                <a:latin typeface="Arial (Body)"/>
                <a:ea typeface="+mn-ea"/>
                <a:cs typeface="+mn-cs"/>
              </a:rPr>
              <a:t>: potential weaknesses or problems with the study identified by the </a:t>
            </a:r>
            <a:r>
              <a:rPr lang="en-US" sz="2400" kern="1200" dirty="0" smtClean="0">
                <a:solidFill>
                  <a:srgbClr val="000000"/>
                </a:solidFill>
                <a:latin typeface="Arial (Body)"/>
                <a:ea typeface="+mn-ea"/>
                <a:cs typeface="+mn-cs"/>
              </a:rPr>
              <a:t>researcher</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Examples: inadequate measures of variables, loss or lack of participants, small sample sizes, errors in measurement, etc.</a:t>
            </a:r>
          </a:p>
          <a:p>
            <a:pPr marL="256032" lvl="0" indent="-256032">
              <a:spcAft>
                <a:spcPct val="0"/>
              </a:spcAft>
              <a:buSzPts val="2400"/>
              <a:tabLst/>
            </a:pPr>
            <a:r>
              <a:rPr lang="en-US" sz="2400" kern="1200" dirty="0">
                <a:solidFill>
                  <a:srgbClr val="000000"/>
                </a:solidFill>
                <a:latin typeface="Arial (Body)"/>
                <a:ea typeface="+mn-ea"/>
                <a:cs typeface="+mn-cs"/>
              </a:rPr>
              <a:t>To what extent can findings generalize</a:t>
            </a:r>
          </a:p>
          <a:p>
            <a:pPr marL="256032" lvl="0" indent="-256032">
              <a:spcAft>
                <a:spcPct val="0"/>
              </a:spcAft>
              <a:buSzPts val="2400"/>
              <a:tabLst/>
            </a:pPr>
            <a:r>
              <a:rPr lang="en-US" sz="2400" kern="1200" dirty="0">
                <a:solidFill>
                  <a:srgbClr val="000000"/>
                </a:solidFill>
                <a:latin typeface="Arial (Body)"/>
                <a:ea typeface="+mn-ea"/>
                <a:cs typeface="+mn-cs"/>
              </a:rPr>
              <a:t>Bridge to recommend future research</a:t>
            </a:r>
          </a:p>
        </p:txBody>
      </p:sp>
    </p:spTree>
    <p:extLst>
      <p:ext uri="{BB962C8B-B14F-4D97-AF65-F5344CB8AC3E}">
        <p14:creationId xmlns:p14="http://schemas.microsoft.com/office/powerpoint/2010/main" val="1897382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Do You Interpret the Results? </a:t>
            </a:r>
            <a:r>
              <a:rPr lang="en-US" altLang="en-US" sz="2000" b="0" kern="1200" dirty="0" smtClean="0">
                <a:latin typeface="Times New Roman" panose="02020603050405020304" pitchFamily="18" charset="0"/>
                <a:ea typeface="+mj-ea"/>
                <a:cs typeface="Times New Roman" panose="02020603050405020304" pitchFamily="18" charset="0"/>
              </a:rPr>
              <a:t>(4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altLang="en-US" sz="2400" b="1" kern="1200" dirty="0">
                <a:solidFill>
                  <a:srgbClr val="000000"/>
                </a:solidFill>
                <a:latin typeface="Arial (Body)"/>
                <a:ea typeface="+mn-ea"/>
                <a:cs typeface="+mn-cs"/>
              </a:rPr>
              <a:t>Suggest Future </a:t>
            </a:r>
            <a:r>
              <a:rPr lang="en-US" altLang="en-US" sz="2400" b="1" kern="1200" dirty="0" smtClean="0">
                <a:solidFill>
                  <a:srgbClr val="000000"/>
                </a:solidFill>
                <a:latin typeface="Arial (Body)"/>
                <a:ea typeface="+mn-ea"/>
                <a:cs typeface="+mn-cs"/>
              </a:rPr>
              <a:t>Research</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Future research directions</a:t>
            </a:r>
            <a:r>
              <a:rPr lang="en-US" sz="2400" kern="1200" dirty="0">
                <a:solidFill>
                  <a:srgbClr val="000000"/>
                </a:solidFill>
                <a:latin typeface="Arial (Body)"/>
                <a:ea typeface="+mn-ea"/>
                <a:cs typeface="+mn-cs"/>
              </a:rPr>
              <a:t>: suggestions about additional studies that need to be conducted based on the results</a:t>
            </a:r>
          </a:p>
          <a:p>
            <a:pPr marL="256032" lvl="0" indent="-256032">
              <a:spcAft>
                <a:spcPct val="0"/>
              </a:spcAft>
              <a:buSzPts val="2400"/>
              <a:tabLst/>
            </a:pPr>
            <a:r>
              <a:rPr lang="en-US" sz="2400" kern="1200" dirty="0">
                <a:solidFill>
                  <a:srgbClr val="000000"/>
                </a:solidFill>
                <a:latin typeface="Arial (Body)"/>
                <a:ea typeface="+mn-ea"/>
                <a:cs typeface="+mn-cs"/>
              </a:rPr>
              <a:t>Direct new researchers and readers</a:t>
            </a:r>
          </a:p>
          <a:p>
            <a:pPr marL="256032" lvl="0" indent="-256032">
              <a:spcAft>
                <a:spcPct val="0"/>
              </a:spcAft>
              <a:buSzPts val="2400"/>
              <a:tabLst/>
            </a:pPr>
            <a:r>
              <a:rPr lang="en-US" altLang="en-US" sz="2400" kern="1200" dirty="0">
                <a:solidFill>
                  <a:srgbClr val="000000"/>
                </a:solidFill>
                <a:latin typeface="Arial (Body)"/>
                <a:ea typeface="+mn-ea"/>
                <a:cs typeface="+mn-cs"/>
              </a:rPr>
              <a:t>End with a positive note about the contribution</a:t>
            </a:r>
          </a:p>
        </p:txBody>
      </p:sp>
    </p:spTree>
    <p:extLst>
      <p:ext uri="{BB962C8B-B14F-4D97-AF65-F5344CB8AC3E}">
        <p14:creationId xmlns:p14="http://schemas.microsoft.com/office/powerpoint/2010/main" val="568835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000" kern="1200" dirty="0" smtClean="0">
                <a:latin typeface="Times New Roman" panose="02020603050405020304" pitchFamily="18" charset="0"/>
                <a:ea typeface="+mj-ea"/>
                <a:cs typeface="Times New Roman" panose="02020603050405020304" pitchFamily="18" charset="0"/>
              </a:rPr>
              <a:t>Reexamining Data Analysis and Interpretation in the Parent Involvement Study</a:t>
            </a:r>
            <a:endParaRPr lang="en-US" altLang="en-US" sz="30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sz="2400" kern="1200" dirty="0">
                <a:solidFill>
                  <a:srgbClr val="000000"/>
                </a:solidFill>
                <a:ea typeface="+mn-ea"/>
                <a:cs typeface="+mn-cs"/>
              </a:rPr>
              <a:t>Deslandes and Bertrand (2005) surveyed 770 parents of secondary-level </a:t>
            </a:r>
            <a:r>
              <a:rPr lang="en-US" sz="2400" kern="1200" dirty="0" smtClean="0">
                <a:solidFill>
                  <a:srgbClr val="000000"/>
                </a:solidFill>
                <a:ea typeface="+mn-ea"/>
                <a:cs typeface="+mn-cs"/>
              </a:rPr>
              <a:t>students</a:t>
            </a:r>
            <a:endParaRPr lang="en-US" sz="2400" kern="1200" dirty="0">
              <a:solidFill>
                <a:srgbClr val="000000"/>
              </a:solidFill>
              <a:ea typeface="+mn-ea"/>
              <a:cs typeface="+mn-cs"/>
            </a:endParaRPr>
          </a:p>
          <a:p>
            <a:pPr marL="256032" lvl="0" indent="-256032">
              <a:spcAft>
                <a:spcPct val="0"/>
              </a:spcAft>
              <a:buSzPts val="2400"/>
              <a:tabLst/>
            </a:pPr>
            <a:r>
              <a:rPr lang="en-US" sz="2400" kern="1200" dirty="0" smtClean="0">
                <a:solidFill>
                  <a:srgbClr val="000000"/>
                </a:solidFill>
                <a:ea typeface="+mn-ea"/>
                <a:cs typeface="+mn-cs"/>
              </a:rPr>
              <a:t>Tables</a:t>
            </a:r>
            <a:endParaRPr lang="en-US" sz="2400" kern="1200" dirty="0">
              <a:solidFill>
                <a:prstClr val="black"/>
              </a:solidFill>
              <a:ea typeface="+mn-ea"/>
              <a:cs typeface="+mn-cs"/>
            </a:endParaRPr>
          </a:p>
          <a:p>
            <a:pPr marL="741553" lvl="1" indent="-284353">
              <a:spcAft>
                <a:spcPct val="0"/>
              </a:spcAft>
              <a:buSzPts val="2400"/>
            </a:pPr>
            <a:r>
              <a:rPr lang="en-US" sz="2400" kern="1200" dirty="0">
                <a:solidFill>
                  <a:srgbClr val="000000"/>
                </a:solidFill>
                <a:ea typeface="+mn-ea"/>
                <a:cs typeface="+mn-cs"/>
              </a:rPr>
              <a:t>Demographics</a:t>
            </a:r>
          </a:p>
          <a:p>
            <a:pPr marL="741553" lvl="1" indent="-284353">
              <a:spcAft>
                <a:spcPct val="0"/>
              </a:spcAft>
              <a:buSzPts val="2400"/>
            </a:pPr>
            <a:r>
              <a:rPr lang="en-US" sz="2400" kern="1200" dirty="0">
                <a:solidFill>
                  <a:srgbClr val="000000"/>
                </a:solidFill>
                <a:ea typeface="+mn-ea"/>
                <a:cs typeface="+mn-cs"/>
              </a:rPr>
              <a:t>Variables</a:t>
            </a:r>
          </a:p>
          <a:p>
            <a:pPr marL="741553" lvl="1" indent="-284353">
              <a:spcAft>
                <a:spcPct val="0"/>
              </a:spcAft>
              <a:buSzPts val="2400"/>
            </a:pPr>
            <a:r>
              <a:rPr lang="en-US" sz="2400" kern="1200" dirty="0">
                <a:solidFill>
                  <a:srgbClr val="000000"/>
                </a:solidFill>
                <a:ea typeface="+mn-ea"/>
                <a:cs typeface="+mn-cs"/>
              </a:rPr>
              <a:t>Descriptive statistics</a:t>
            </a:r>
          </a:p>
          <a:p>
            <a:pPr marL="741553" lvl="1" indent="-284353">
              <a:spcAft>
                <a:spcPct val="0"/>
              </a:spcAft>
              <a:buSzPts val="2400"/>
            </a:pPr>
            <a:r>
              <a:rPr lang="en-US" sz="2400" kern="1200" dirty="0">
                <a:solidFill>
                  <a:srgbClr val="000000"/>
                </a:solidFill>
                <a:ea typeface="+mn-ea"/>
                <a:cs typeface="+mn-cs"/>
              </a:rPr>
              <a:t>Multiple regression analysis</a:t>
            </a:r>
          </a:p>
          <a:p>
            <a:pPr marL="256032" lvl="0" indent="-256032">
              <a:spcAft>
                <a:spcPct val="0"/>
              </a:spcAft>
              <a:buSzPts val="2400"/>
              <a:tabLst/>
            </a:pPr>
            <a:r>
              <a:rPr lang="en-US" sz="2400" kern="1200" dirty="0">
                <a:solidFill>
                  <a:srgbClr val="000000"/>
                </a:solidFill>
                <a:ea typeface="+mn-ea"/>
                <a:cs typeface="+mn-cs"/>
              </a:rPr>
              <a:t>Discussion provides interpretation, implications, limitations, future research, ends positively</a:t>
            </a:r>
          </a:p>
        </p:txBody>
      </p:sp>
    </p:spTree>
    <p:extLst>
      <p:ext uri="{BB962C8B-B14F-4D97-AF65-F5344CB8AC3E}">
        <p14:creationId xmlns:p14="http://schemas.microsoft.com/office/powerpoint/2010/main" val="204903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6.1 Codebook for High School Smoking Project</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771853586"/>
              </p:ext>
            </p:extLst>
          </p:nvPr>
        </p:nvGraphicFramePr>
        <p:xfrm>
          <a:off x="457200" y="1600202"/>
          <a:ext cx="8229600" cy="4483356"/>
        </p:xfrm>
        <a:graphic>
          <a:graphicData uri="http://schemas.openxmlformats.org/drawingml/2006/table">
            <a:tbl>
              <a:tblPr firstRow="1" bandRow="1">
                <a:tableStyleId>{5940675A-B579-460E-94D1-54222C63F5DA}</a:tableStyleId>
              </a:tblPr>
              <a:tblGrid>
                <a:gridCol w="1390261">
                  <a:extLst>
                    <a:ext uri="{9D8B030D-6E8A-4147-A177-3AD203B41FA5}">
                      <a16:colId xmlns:a16="http://schemas.microsoft.com/office/drawing/2014/main" val="3938797895"/>
                    </a:ext>
                  </a:extLst>
                </a:gridCol>
                <a:gridCol w="6839339">
                  <a:extLst>
                    <a:ext uri="{9D8B030D-6E8A-4147-A177-3AD203B41FA5}">
                      <a16:colId xmlns:a16="http://schemas.microsoft.com/office/drawing/2014/main" val="3604446903"/>
                    </a:ext>
                  </a:extLst>
                </a:gridCol>
              </a:tblGrid>
              <a:tr h="407578">
                <a:tc>
                  <a:txBody>
                    <a:bodyPr/>
                    <a:lstStyle/>
                    <a:p>
                      <a:r>
                        <a:rPr lang="en-US" sz="1800" b="0" dirty="0" smtClean="0"/>
                        <a:t>Variable 1.</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b="0" kern="1200" dirty="0" smtClean="0">
                          <a:solidFill>
                            <a:schemeClr val="tx1"/>
                          </a:solidFill>
                          <a:effectLst/>
                          <a:latin typeface="+mn-lt"/>
                          <a:ea typeface="+mn-ea"/>
                          <a:cs typeface="+mn-cs"/>
                        </a:rPr>
                        <a:t>ID—identification number assigned to each student; from 1 to 50 </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26240850"/>
                  </a:ext>
                </a:extLst>
              </a:tr>
              <a:tr h="407578">
                <a:tc>
                  <a:txBody>
                    <a:bodyPr/>
                    <a:lstStyle/>
                    <a:p>
                      <a:r>
                        <a:rPr lang="en-US" sz="1800" dirty="0" smtClean="0"/>
                        <a:t>Variable 2.</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kern="1200" dirty="0" smtClean="0">
                          <a:solidFill>
                            <a:schemeClr val="tx1"/>
                          </a:solidFill>
                          <a:effectLst/>
                          <a:latin typeface="+mn-lt"/>
                          <a:ea typeface="+mn-ea"/>
                          <a:cs typeface="+mn-cs"/>
                        </a:rPr>
                        <a:t>Gender—sex of the student; 1 Male, 2 Female </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64329228"/>
                  </a:ext>
                </a:extLst>
              </a:tr>
              <a:tr h="713261">
                <a:tc>
                  <a:txBody>
                    <a:bodyPr/>
                    <a:lstStyle/>
                    <a:p>
                      <a:r>
                        <a:rPr lang="en-US" sz="1800" dirty="0" smtClean="0"/>
                        <a:t>Variable 3.</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kern="1200" dirty="0" smtClean="0">
                          <a:solidFill>
                            <a:schemeClr val="tx1"/>
                          </a:solidFill>
                          <a:effectLst/>
                          <a:latin typeface="+mn-lt"/>
                          <a:ea typeface="+mn-ea"/>
                          <a:cs typeface="+mn-cs"/>
                        </a:rPr>
                        <a:t>Grade—grade level of the student; 10 10th grade, 11 11th grade, 12 12th grade </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37097621"/>
                  </a:ext>
                </a:extLst>
              </a:tr>
              <a:tr h="713261">
                <a:tc>
                  <a:txBody>
                    <a:bodyPr/>
                    <a:lstStyle/>
                    <a:p>
                      <a:r>
                        <a:rPr lang="en-US" sz="1800" dirty="0" smtClean="0"/>
                        <a:t>Variable 4.</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kern="1200" dirty="0" smtClean="0">
                          <a:solidFill>
                            <a:schemeClr val="tx1"/>
                          </a:solidFill>
                          <a:effectLst/>
                          <a:latin typeface="+mn-lt"/>
                          <a:ea typeface="+mn-ea"/>
                          <a:cs typeface="+mn-cs"/>
                        </a:rPr>
                        <a:t>Parents—parents’ marital status; 1 married, 2 divorced, 3 separated </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84706849"/>
                  </a:ext>
                </a:extLst>
              </a:tr>
              <a:tr h="407578">
                <a:tc>
                  <a:txBody>
                    <a:bodyPr/>
                    <a:lstStyle/>
                    <a:p>
                      <a:r>
                        <a:rPr lang="en-US" sz="1800" dirty="0" smtClean="0"/>
                        <a:t>Variable 5.</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kern="1200" dirty="0" smtClean="0">
                          <a:solidFill>
                            <a:schemeClr val="tx1"/>
                          </a:solidFill>
                          <a:effectLst/>
                          <a:latin typeface="+mn-lt"/>
                          <a:ea typeface="+mn-ea"/>
                          <a:cs typeface="+mn-cs"/>
                        </a:rPr>
                        <a:t>Smoke—whether the student smokes or not; 1 no; 2 yes </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70888722"/>
                  </a:ext>
                </a:extLst>
              </a:tr>
              <a:tr h="407578">
                <a:tc>
                  <a:txBody>
                    <a:bodyPr/>
                    <a:lstStyle/>
                    <a:p>
                      <a:r>
                        <a:rPr lang="en-US" sz="1800" dirty="0" smtClean="0"/>
                        <a:t>Variable 6.</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kern="1200" dirty="0" smtClean="0">
                          <a:solidFill>
                            <a:schemeClr val="tx1"/>
                          </a:solidFill>
                          <a:effectLst/>
                          <a:latin typeface="+mn-lt"/>
                          <a:ea typeface="+mn-ea"/>
                          <a:cs typeface="+mn-cs"/>
                        </a:rPr>
                        <a:t>Chewer—whether student chews tobacco; 1 no; 2 yes </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14764257"/>
                  </a:ext>
                </a:extLst>
              </a:tr>
              <a:tr h="713261">
                <a:tc>
                  <a:txBody>
                    <a:bodyPr/>
                    <a:lstStyle/>
                    <a:p>
                      <a:r>
                        <a:rPr lang="en-US" sz="1800" dirty="0" smtClean="0"/>
                        <a:t>Variable 7.</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kern="1200" dirty="0" smtClean="0">
                          <a:solidFill>
                            <a:schemeClr val="tx1"/>
                          </a:solidFill>
                          <a:effectLst/>
                          <a:latin typeface="+mn-lt"/>
                          <a:ea typeface="+mn-ea"/>
                          <a:cs typeface="+mn-cs"/>
                        </a:rPr>
                        <a:t>Ability—academic ability based on grade point average last semester; 1 below 2.0; 2 2.0 to 2.9; 3 3.0 to 3.5; 4 3.6 to 4.0 </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09193948"/>
                  </a:ext>
                </a:extLst>
              </a:tr>
              <a:tr h="713261">
                <a:tc>
                  <a:txBody>
                    <a:bodyPr/>
                    <a:lstStyle/>
                    <a:p>
                      <a:r>
                        <a:rPr lang="en-US" sz="1800" dirty="0" smtClean="0"/>
                        <a:t>Variable 8.</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kern="1200" dirty="0" smtClean="0">
                          <a:solidFill>
                            <a:schemeClr val="tx1"/>
                          </a:solidFill>
                          <a:effectLst/>
                          <a:latin typeface="+mn-lt"/>
                          <a:ea typeface="+mn-ea"/>
                          <a:cs typeface="+mn-cs"/>
                        </a:rPr>
                        <a:t>Depression—total depression score for all items on an instrument measuring depression; scores from 20 to 100 </a:t>
                      </a: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60342467"/>
                  </a:ext>
                </a:extLst>
              </a:tr>
            </a:tbl>
          </a:graphicData>
        </a:graphic>
      </p:graphicFrame>
    </p:spTree>
    <p:extLst>
      <p:ext uri="{BB962C8B-B14F-4D97-AF65-F5344CB8AC3E}">
        <p14:creationId xmlns:p14="http://schemas.microsoft.com/office/powerpoint/2010/main" val="4150258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IN"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ea typeface="+mj-ea"/>
                <a:cs typeface="Times New Roman" panose="02020603050405020304" pitchFamily="18" charset="0"/>
              </a:rPr>
              <a:t>How Do You Prepare the Data for Analysis? </a:t>
            </a:r>
            <a:r>
              <a:rPr lang="en-US" altLang="en-US" sz="2000" b="0" kern="1200" dirty="0" smtClean="0">
                <a:latin typeface="Times New Roman" panose="02020603050405020304" pitchFamily="18" charset="0"/>
                <a:cs typeface="Times New Roman" panose="02020603050405020304" pitchFamily="18" charset="0"/>
              </a:rPr>
              <a:t>(2 </a:t>
            </a:r>
            <a:r>
              <a:rPr lang="en-US" altLang="en-US" sz="2000" b="0" kern="1200" dirty="0">
                <a:latin typeface="Times New Roman" panose="02020603050405020304" pitchFamily="18" charset="0"/>
                <a:cs typeface="Times New Roman" panose="02020603050405020304" pitchFamily="18" charset="0"/>
              </a:rPr>
              <a:t>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Determine the Types of Scores to </a:t>
            </a:r>
            <a:r>
              <a:rPr lang="en-US" sz="2400" b="1" kern="1200" dirty="0" smtClean="0">
                <a:solidFill>
                  <a:srgbClr val="000000"/>
                </a:solidFill>
                <a:latin typeface="Arial (Body)"/>
                <a:ea typeface="+mn-ea"/>
                <a:cs typeface="+mn-cs"/>
              </a:rPr>
              <a:t>Analyze</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Single item</a:t>
            </a:r>
          </a:p>
          <a:p>
            <a:pPr marL="256032" lvl="0" indent="-256032">
              <a:spcAft>
                <a:spcPct val="0"/>
              </a:spcAft>
              <a:buSzPts val="2400"/>
              <a:tabLst/>
            </a:pPr>
            <a:r>
              <a:rPr lang="en-US" altLang="en-US" sz="2400" kern="1200" dirty="0">
                <a:solidFill>
                  <a:srgbClr val="000000"/>
                </a:solidFill>
                <a:latin typeface="Arial (Body)"/>
                <a:ea typeface="+mn-ea"/>
                <a:cs typeface="+mn-cs"/>
              </a:rPr>
              <a:t>Summed scores</a:t>
            </a:r>
          </a:p>
          <a:p>
            <a:pPr marL="256032" lvl="0" indent="-256032">
              <a:spcAft>
                <a:spcPct val="0"/>
              </a:spcAft>
              <a:buSzPts val="2400"/>
              <a:tabLst/>
            </a:pPr>
            <a:r>
              <a:rPr lang="en-US" altLang="en-US" sz="2400" kern="1200" dirty="0">
                <a:solidFill>
                  <a:srgbClr val="000000"/>
                </a:solidFill>
                <a:latin typeface="Arial (Body)"/>
                <a:ea typeface="+mn-ea"/>
                <a:cs typeface="+mn-cs"/>
              </a:rPr>
              <a:t>Difference scores</a:t>
            </a:r>
          </a:p>
        </p:txBody>
      </p:sp>
    </p:spTree>
    <p:extLst>
      <p:ext uri="{BB962C8B-B14F-4D97-AF65-F5344CB8AC3E}">
        <p14:creationId xmlns:p14="http://schemas.microsoft.com/office/powerpoint/2010/main" val="403785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cs typeface="Times New Roman" panose="02020603050405020304" pitchFamily="18" charset="0"/>
              </a:rPr>
              <a:t>How Do You Prepare the Data for Analysis? </a:t>
            </a:r>
            <a:r>
              <a:rPr lang="en-US" altLang="en-US" sz="2000" b="0" kern="1200" dirty="0" smtClean="0">
                <a:latin typeface="Times New Roman" panose="02020603050405020304" pitchFamily="18" charset="0"/>
                <a:cs typeface="Times New Roman" panose="02020603050405020304" pitchFamily="18" charset="0"/>
              </a:rPr>
              <a:t>(3 </a:t>
            </a:r>
            <a:r>
              <a:rPr lang="en-US" altLang="en-US" sz="2000" b="0" kern="1200" dirty="0">
                <a:latin typeface="Times New Roman" panose="02020603050405020304" pitchFamily="18" charset="0"/>
                <a:cs typeface="Times New Roman" panose="02020603050405020304" pitchFamily="18" charset="0"/>
              </a:rPr>
              <a:t>of 11)</a:t>
            </a:r>
            <a:endParaRPr lang="en-US" alt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Determine the Types of Scores to Analyze: Single-Item </a:t>
            </a:r>
            <a:r>
              <a:rPr lang="en-US" sz="2400" b="1" kern="1200" dirty="0" smtClean="0">
                <a:solidFill>
                  <a:srgbClr val="000000"/>
                </a:solidFill>
                <a:latin typeface="Arial (Body)"/>
                <a:ea typeface="+mn-ea"/>
                <a:cs typeface="+mn-cs"/>
              </a:rPr>
              <a:t>Scores</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Single-item score</a:t>
            </a:r>
            <a:r>
              <a:rPr lang="en-US" sz="2400" kern="1200" dirty="0">
                <a:solidFill>
                  <a:srgbClr val="000000"/>
                </a:solidFill>
                <a:latin typeface="Arial (Body)"/>
                <a:ea typeface="+mn-ea"/>
                <a:cs typeface="+mn-cs"/>
              </a:rPr>
              <a:t>: an individual score assigned to each question for each participant in your </a:t>
            </a:r>
            <a:r>
              <a:rPr lang="en-US" sz="2400" kern="1200" dirty="0" smtClean="0">
                <a:solidFill>
                  <a:srgbClr val="000000"/>
                </a:solidFill>
                <a:latin typeface="Arial (Body)"/>
                <a:ea typeface="+mn-ea"/>
                <a:cs typeface="+mn-cs"/>
              </a:rPr>
              <a:t>study</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Example</a:t>
            </a:r>
          </a:p>
          <a:p>
            <a:pPr marL="741553" lvl="1" indent="-284353">
              <a:spcAft>
                <a:spcPct val="0"/>
              </a:spcAft>
              <a:buSzPts val="2400"/>
            </a:pPr>
            <a:r>
              <a:rPr lang="en-US" sz="2400" kern="1200" dirty="0">
                <a:solidFill>
                  <a:srgbClr val="000000"/>
                </a:solidFill>
                <a:latin typeface="Arial (Body)"/>
                <a:ea typeface="+mn-ea"/>
                <a:cs typeface="+mn-cs"/>
              </a:rPr>
              <a:t>“Will you vote yes or no for the tax levy in the election next </a:t>
            </a:r>
            <a:r>
              <a:rPr lang="en-US" sz="2400" kern="1200" dirty="0" smtClean="0">
                <a:solidFill>
                  <a:srgbClr val="000000"/>
                </a:solidFill>
                <a:latin typeface="Arial (Body)"/>
                <a:ea typeface="+mn-ea"/>
                <a:cs typeface="+mn-cs"/>
              </a:rPr>
              <a:t>Tuesday?”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4522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ea typeface="+mj-ea"/>
                <a:cs typeface="Times New Roman" panose="02020603050405020304" pitchFamily="18" charset="0"/>
              </a:rPr>
              <a:t>How Do You Prepare the Data for Analysis</a:t>
            </a:r>
            <a:r>
              <a:rPr lang="en-US" altLang="en-US" kern="120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cs typeface="Times New Roman" panose="02020603050405020304" pitchFamily="18" charset="0"/>
              </a:rPr>
              <a:t>(4 </a:t>
            </a:r>
            <a:r>
              <a:rPr lang="en-US" altLang="en-US" sz="2000" b="0" kern="1200" dirty="0">
                <a:latin typeface="Times New Roman" panose="02020603050405020304" pitchFamily="18" charset="0"/>
                <a:cs typeface="Times New Roman" panose="02020603050405020304" pitchFamily="18" charset="0"/>
              </a:rPr>
              <a:t>of 11)</a:t>
            </a:r>
            <a:endParaRPr lang="en-US" altLang="en-US" sz="24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Determine the Types of Scores to Analyze: Summed </a:t>
            </a:r>
            <a:r>
              <a:rPr lang="en-US" sz="2400" b="1" kern="1200" dirty="0" smtClean="0">
                <a:solidFill>
                  <a:srgbClr val="000000"/>
                </a:solidFill>
                <a:latin typeface="Arial (Body)"/>
                <a:ea typeface="+mn-ea"/>
                <a:cs typeface="+mn-cs"/>
              </a:rPr>
              <a:t>Scores</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Summed scores</a:t>
            </a:r>
            <a:r>
              <a:rPr lang="en-US" sz="2400" kern="1200" dirty="0">
                <a:solidFill>
                  <a:srgbClr val="000000"/>
                </a:solidFill>
                <a:latin typeface="Arial (Body)"/>
                <a:ea typeface="+mn-ea"/>
                <a:cs typeface="+mn-cs"/>
              </a:rPr>
              <a:t>: scores of an individual added over several questions that measure the same variable</a:t>
            </a:r>
          </a:p>
          <a:p>
            <a:pPr marL="256032" lvl="0" indent="-256032">
              <a:spcAft>
                <a:spcPct val="0"/>
              </a:spcAft>
              <a:buSzPts val="2400"/>
              <a:tabLst/>
            </a:pPr>
            <a:r>
              <a:rPr lang="en-US" sz="2400" kern="1200" dirty="0">
                <a:solidFill>
                  <a:srgbClr val="000000"/>
                </a:solidFill>
                <a:latin typeface="Arial (Body)"/>
                <a:ea typeface="+mn-ea"/>
                <a:cs typeface="+mn-cs"/>
              </a:rPr>
              <a:t>One item alone will not capture perspective</a:t>
            </a:r>
          </a:p>
          <a:p>
            <a:pPr marL="256032" lvl="0" indent="-256032">
              <a:spcAft>
                <a:spcPct val="0"/>
              </a:spcAft>
              <a:buSzPts val="2400"/>
              <a:tabLst/>
            </a:pPr>
            <a:r>
              <a:rPr lang="en-US" sz="2400" kern="1200" dirty="0">
                <a:solidFill>
                  <a:srgbClr val="000000"/>
                </a:solidFill>
                <a:latin typeface="Arial (Body)"/>
                <a:ea typeface="+mn-ea"/>
                <a:cs typeface="+mn-cs"/>
              </a:rPr>
              <a:t>Add across items for a summed </a:t>
            </a:r>
            <a:r>
              <a:rPr lang="en-US" sz="2400" kern="1200" dirty="0" smtClean="0">
                <a:solidFill>
                  <a:srgbClr val="000000"/>
                </a:solidFill>
                <a:latin typeface="Arial (Body)"/>
                <a:ea typeface="+mn-ea"/>
                <a:cs typeface="+mn-cs"/>
              </a:rPr>
              <a:t>score</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27141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a:latin typeface="Times New Roman" panose="02020603050405020304" pitchFamily="18" charset="0"/>
                <a:ea typeface="+mj-ea"/>
                <a:cs typeface="Times New Roman" panose="02020603050405020304" pitchFamily="18" charset="0"/>
              </a:rPr>
              <a:t>How Do You Prepare the Data for Analysis</a:t>
            </a:r>
            <a:r>
              <a:rPr lang="en-US" altLang="en-US" kern="1200">
                <a:latin typeface="Times New Roman" panose="02020603050405020304" pitchFamily="18" charset="0"/>
                <a:ea typeface="+mj-ea"/>
                <a:cs typeface="Times New Roman" panose="02020603050405020304" pitchFamily="18" charset="0"/>
              </a:rPr>
              <a:t>? </a:t>
            </a:r>
            <a:r>
              <a:rPr lang="en-US" altLang="en-US" sz="2000" b="0" kern="1200" dirty="0" smtClean="0">
                <a:latin typeface="Times New Roman" panose="02020603050405020304" pitchFamily="18" charset="0"/>
                <a:cs typeface="Times New Roman" panose="02020603050405020304" pitchFamily="18" charset="0"/>
              </a:rPr>
              <a:t>(5 </a:t>
            </a:r>
            <a:r>
              <a:rPr lang="en-US" altLang="en-US" sz="2000" b="0" kern="1200" dirty="0">
                <a:latin typeface="Times New Roman" panose="02020603050405020304" pitchFamily="18" charset="0"/>
                <a:cs typeface="Times New Roman" panose="02020603050405020304" pitchFamily="18" charset="0"/>
              </a:rPr>
              <a:t>of 11)</a:t>
            </a:r>
            <a:endParaRPr lang="en-US" altLang="en-US" sz="28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Determine the Types of Scores to Analyze: Difference </a:t>
            </a:r>
            <a:r>
              <a:rPr lang="en-US" sz="2400" b="1" kern="1200" dirty="0" smtClean="0">
                <a:solidFill>
                  <a:srgbClr val="000000"/>
                </a:solidFill>
                <a:latin typeface="Arial (Body)"/>
                <a:ea typeface="+mn-ea"/>
                <a:cs typeface="+mn-cs"/>
              </a:rPr>
              <a:t>Scores</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Net or difference scores</a:t>
            </a:r>
            <a:r>
              <a:rPr lang="en-US" sz="2400" kern="1200" dirty="0">
                <a:solidFill>
                  <a:srgbClr val="000000"/>
                </a:solidFill>
                <a:latin typeface="Arial (Body)"/>
                <a:ea typeface="+mn-ea"/>
                <a:cs typeface="+mn-cs"/>
              </a:rPr>
              <a:t>: represent a difference or change for each individual</a:t>
            </a:r>
          </a:p>
          <a:p>
            <a:pPr marL="256032" lvl="0" indent="-256032">
              <a:spcAft>
                <a:spcPct val="0"/>
              </a:spcAft>
              <a:buSzPts val="2400"/>
              <a:tabLst/>
            </a:pPr>
            <a:r>
              <a:rPr lang="en-US" sz="2400" kern="1200" dirty="0">
                <a:solidFill>
                  <a:srgbClr val="000000"/>
                </a:solidFill>
                <a:latin typeface="Arial (Body)"/>
                <a:ea typeface="+mn-ea"/>
                <a:cs typeface="+mn-cs"/>
              </a:rPr>
              <a:t>Consider whether gain/loss is meaningful</a:t>
            </a:r>
          </a:p>
          <a:p>
            <a:pPr marL="256032" lvl="0" indent="-256032">
              <a:spcAft>
                <a:spcPct val="0"/>
              </a:spcAft>
              <a:buSzPts val="2400"/>
              <a:tabLst/>
            </a:pPr>
            <a:r>
              <a:rPr lang="en-US" sz="2400" kern="1200" dirty="0">
                <a:solidFill>
                  <a:srgbClr val="000000"/>
                </a:solidFill>
                <a:latin typeface="Arial (Body)"/>
                <a:ea typeface="+mn-ea"/>
                <a:cs typeface="+mn-cs"/>
              </a:rPr>
              <a:t>Examples</a:t>
            </a:r>
          </a:p>
          <a:p>
            <a:pPr marL="741553" lvl="1" indent="-284353">
              <a:spcAft>
                <a:spcPct val="0"/>
              </a:spcAft>
              <a:buSzPts val="2400"/>
            </a:pPr>
            <a:r>
              <a:rPr lang="en-US" sz="2400" kern="1200" dirty="0">
                <a:solidFill>
                  <a:srgbClr val="000000"/>
                </a:solidFill>
                <a:latin typeface="Arial (Body)"/>
                <a:ea typeface="+mn-ea"/>
                <a:cs typeface="+mn-cs"/>
              </a:rPr>
              <a:t>Time 1 to time 2 (pretest/posttest)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2049320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9166</TotalTime>
  <Words>2554</Words>
  <Application>Microsoft Office PowerPoint</Application>
  <PresentationFormat>On-screen Show (4:3)</PresentationFormat>
  <Paragraphs>301</Paragraphs>
  <Slides>50</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58" baseType="lpstr">
      <vt:lpstr>Arial</vt:lpstr>
      <vt:lpstr>Arial (Body)</vt:lpstr>
      <vt:lpstr>Noto Sans Symbols</vt:lpstr>
      <vt:lpstr>Times New Roman</vt:lpstr>
      <vt:lpstr>Verdana</vt:lpstr>
      <vt:lpstr>508 Lecture</vt:lpstr>
      <vt:lpstr>1_508 Lecture</vt:lpstr>
      <vt:lpstr>Equation</vt:lpstr>
      <vt:lpstr>Educational Research: Planning, Conducting, and Evaluating Quantitative and Qualitative Research</vt:lpstr>
      <vt:lpstr>Learning Objectives</vt:lpstr>
      <vt:lpstr>What Are the Steps in the Process of Quantitative Data Analysis?</vt:lpstr>
      <vt:lpstr>How Do You Prepare the Data for Analysis? (1 of 11)</vt:lpstr>
      <vt:lpstr>Figure 6.1 Codebook for High School Smoking Project</vt:lpstr>
      <vt:lpstr>How Do You Prepare the Data for Analysis? (2 of 11)</vt:lpstr>
      <vt:lpstr>How Do You Prepare the Data for Analysis? (3 of 11)</vt:lpstr>
      <vt:lpstr>How Do You Prepare the Data for Analysis? (4 of 11)</vt:lpstr>
      <vt:lpstr>How Do You Prepare the Data for Analysis? (5 of 11)</vt:lpstr>
      <vt:lpstr>How Do You Prepare the Data for Analysis? (6 of 11)</vt:lpstr>
      <vt:lpstr>How Do You Prepare the Data for Analysis? (7 of 11)</vt:lpstr>
      <vt:lpstr>How Do You Prepare the Data for Analysis? (8 of 11)</vt:lpstr>
      <vt:lpstr>Table 6.2 Sample Data Grid for Inputting Information</vt:lpstr>
      <vt:lpstr>How Do You Prepare the Data for Analysis? (9 of 11)</vt:lpstr>
      <vt:lpstr>How Do You Prepare the Data for Analysis? (10 of 11)</vt:lpstr>
      <vt:lpstr>How Do You Prepare the Data for Analysis? (11 of 11)</vt:lpstr>
      <vt:lpstr>How Do You Analyze the Data? (1 of 12)</vt:lpstr>
      <vt:lpstr>How Do You Analyze the Data? (2 of 12)</vt:lpstr>
      <vt:lpstr>How Do You Analyze the Data? (3 of 12)</vt:lpstr>
      <vt:lpstr>How Do You Analyze the Data? (4 of 12)</vt:lpstr>
      <vt:lpstr>Figure 6.3 Examples of the Family of Statistics in Educational Research (1 of 3)</vt:lpstr>
      <vt:lpstr>Figure 6.3 Examples of the Family of Statistics in Educational Research (2 of 3)</vt:lpstr>
      <vt:lpstr>Figure 6.3 Examples of the Family of Statistics in Educational Research (3 of 3)</vt:lpstr>
      <vt:lpstr>Figure 6.4 Bar Chart Depicting the Frequencies for the Categorical Variable “Parent Status”</vt:lpstr>
      <vt:lpstr>Figure 6.5 The Normal Curve</vt:lpstr>
      <vt:lpstr>How Do You Analyze the Data? (5 of 12)</vt:lpstr>
      <vt:lpstr>How Do You Analyze the Data? (6 of 12)</vt:lpstr>
      <vt:lpstr>How Do You Analyze the Data? (7 of 12)</vt:lpstr>
      <vt:lpstr>Figure 6.6 Normal Curve Distribution of Mean Differences of All Possible Outcomes If the Null Hypothesis is True</vt:lpstr>
      <vt:lpstr>Table 6.6 t Test for Independent Samples for Group A and Group B Test Scores (1 of 2)</vt:lpstr>
      <vt:lpstr>Table 6.6 t Test for Independent Samples for Group A and Group B Test Scores (2 of 2)</vt:lpstr>
      <vt:lpstr>Table 6.7 Chi-Square Analysis, Smoking by Parent Marital Status (1 of 2)</vt:lpstr>
      <vt:lpstr>Table 6.7 Chi-Square Analysis, Smoking by Parent Marital Status (2 of 2)</vt:lpstr>
      <vt:lpstr>How Do You Analyze the Data? (8 of 12)</vt:lpstr>
      <vt:lpstr>How Do You Analyze the Data? (9 of 12)</vt:lpstr>
      <vt:lpstr>How Do You Analyze the Data? (10 of 12)</vt:lpstr>
      <vt:lpstr>Table 6.8 Possible Outcomes in Hypothesis Testing</vt:lpstr>
      <vt:lpstr>How Do You Analyze the Data? (11 of 12)</vt:lpstr>
      <vt:lpstr>How Do You Analyze the Data? (12 of 12)</vt:lpstr>
      <vt:lpstr>How Do You Report the Results? (1 of 4)</vt:lpstr>
      <vt:lpstr>How Do You Report the Results? (2 of 4)</vt:lpstr>
      <vt:lpstr>How Do You Report the Results? (3 of 4)</vt:lpstr>
      <vt:lpstr>How Do You Report the Results? (4 of 4)</vt:lpstr>
      <vt:lpstr>Figure 6.7 Examples of Results Statements Using an Analysis of Variance Test</vt:lpstr>
      <vt:lpstr>How Do You Interpret the Results? (1 of 4)</vt:lpstr>
      <vt:lpstr>How Do You Interpret the Results? (2 of 4)</vt:lpstr>
      <vt:lpstr>How Do You Interpret the Results? (3 of 4)</vt:lpstr>
      <vt:lpstr>How Do You Interpret the Results? (4 of 4)</vt:lpstr>
      <vt:lpstr>Reexamining Data Analysis and Interpretation in the Parent Involvement Study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P, Pavendan (Cognizant)</cp:lastModifiedBy>
  <cp:revision>1022</cp:revision>
  <dcterms:modified xsi:type="dcterms:W3CDTF">2018-04-03T11:54:21Z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