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handoutMasterIdLst>
    <p:handoutMasterId r:id="rId48"/>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29"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302" autoAdjust="0"/>
  </p:normalViewPr>
  <p:slideViewPr>
    <p:cSldViewPr snapToGrid="0" snapToObjects="1">
      <p:cViewPr varScale="1">
        <p:scale>
          <a:sx n="105" d="100"/>
          <a:sy n="105" d="100"/>
        </p:scale>
        <p:origin x="2232" y="102"/>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433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28719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dirty="0"/>
          </a:p>
        </p:txBody>
      </p:sp>
      <p:sp>
        <p:nvSpPr>
          <p:cNvPr id="3" name="Date Placeholder 2"/>
          <p:cNvSpPr>
            <a:spLocks noGrp="1"/>
          </p:cNvSpPr>
          <p:nvPr>
            <p:ph type="dt" idx="1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0040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7</a:t>
            </a:r>
            <a:endParaRPr lang="en-US" b="1" dirty="0">
              <a:latin typeface="+mn-lt"/>
            </a:endParaRPr>
          </a:p>
        </p:txBody>
      </p:sp>
      <p:sp>
        <p:nvSpPr>
          <p:cNvPr id="5" name="Text Placeholder 4"/>
          <p:cNvSpPr>
            <a:spLocks noGrp="1"/>
          </p:cNvSpPr>
          <p:nvPr>
            <p:ph type="body" idx="3"/>
          </p:nvPr>
        </p:nvSpPr>
        <p:spPr>
          <a:xfrm>
            <a:off x="4773168" y="3114462"/>
            <a:ext cx="3913631" cy="530076"/>
          </a:xfrm>
        </p:spPr>
        <p:txBody>
          <a:bodyPr/>
          <a:lstStyle/>
          <a:p>
            <a:pPr algn="ctr"/>
            <a:r>
              <a:rPr lang="en-US" dirty="0">
                <a:latin typeface="+mn-lt"/>
              </a:rPr>
              <a:t>Collecting Qualitative Data</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378"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(4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Extreme Case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Study an outlier case or one that has extreme characteristics</a:t>
            </a:r>
          </a:p>
          <a:p>
            <a:pPr marL="741553" lvl="1" indent="-284353">
              <a:spcAft>
                <a:spcPct val="0"/>
              </a:spcAft>
              <a:buSzPts val="2400"/>
            </a:pPr>
            <a:r>
              <a:rPr lang="en-US" sz="2400" kern="1200" dirty="0">
                <a:solidFill>
                  <a:srgbClr val="000000"/>
                </a:solidFill>
                <a:latin typeface="Arial (Body)"/>
                <a:ea typeface="+mn-ea"/>
                <a:cs typeface="+mn-cs"/>
              </a:rPr>
              <a:t>Particularly troublesome or enlightening</a:t>
            </a:r>
          </a:p>
          <a:p>
            <a:pPr marL="741553" lvl="1" indent="-284353">
              <a:spcAft>
                <a:spcPct val="0"/>
              </a:spcAft>
              <a:buSzPts val="2400"/>
            </a:pPr>
            <a:r>
              <a:rPr lang="en-US" sz="2400" kern="1200" dirty="0">
                <a:solidFill>
                  <a:srgbClr val="000000"/>
                </a:solidFill>
                <a:latin typeface="Arial (Body)"/>
                <a:ea typeface="+mn-ea"/>
                <a:cs typeface="+mn-cs"/>
              </a:rPr>
              <a:t>Noticeable for success or failure</a:t>
            </a:r>
          </a:p>
          <a:p>
            <a:pPr marL="741553" lvl="1" indent="-284353">
              <a:spcAft>
                <a:spcPct val="0"/>
              </a:spcAft>
              <a:buSzPts val="2400"/>
            </a:pPr>
            <a:r>
              <a:rPr lang="en-US" sz="2400" kern="1200" dirty="0">
                <a:solidFill>
                  <a:srgbClr val="000000"/>
                </a:solidFill>
                <a:latin typeface="Arial (Body)"/>
                <a:ea typeface="+mn-ea"/>
                <a:cs typeface="+mn-cs"/>
              </a:rPr>
              <a:t>Cited by others</a:t>
            </a:r>
          </a:p>
        </p:txBody>
      </p:sp>
    </p:spTree>
    <p:extLst>
      <p:ext uri="{BB962C8B-B14F-4D97-AF65-F5344CB8AC3E}">
        <p14:creationId xmlns:p14="http://schemas.microsoft.com/office/powerpoint/2010/main" val="288742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378"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(5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4701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Typical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Study person or site that is typical</a:t>
            </a:r>
          </a:p>
          <a:p>
            <a:pPr marL="255651" lvl="0" indent="-255651">
              <a:spcAft>
                <a:spcPct val="0"/>
              </a:spcAft>
              <a:buSzPts val="2400"/>
              <a:tabLst/>
            </a:pPr>
            <a:r>
              <a:rPr lang="en-US" sz="2400" kern="1200" dirty="0">
                <a:solidFill>
                  <a:srgbClr val="000000"/>
                </a:solidFill>
                <a:latin typeface="Arial (Body)"/>
                <a:ea typeface="+mn-ea"/>
                <a:cs typeface="+mn-cs"/>
              </a:rPr>
              <a:t>Concerned with what is typical or </a:t>
            </a:r>
            <a:r>
              <a:rPr lang="en-US" sz="2400" kern="1200" dirty="0" smtClean="0">
                <a:solidFill>
                  <a:srgbClr val="000000"/>
                </a:solidFill>
                <a:latin typeface="Arial (Body)"/>
                <a:ea typeface="+mn-ea"/>
                <a:cs typeface="+mn-cs"/>
              </a:rPr>
              <a:t>normal</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May find based on demographic data or survey data</a:t>
            </a: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Typical faculty member with long experience</a:t>
            </a:r>
          </a:p>
        </p:txBody>
      </p:sp>
    </p:spTree>
    <p:extLst>
      <p:ext uri="{BB962C8B-B14F-4D97-AF65-F5344CB8AC3E}">
        <p14:creationId xmlns:p14="http://schemas.microsoft.com/office/powerpoint/2010/main" val="154236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378"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(6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Theory or Concept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Help to generate or discover a theory</a:t>
            </a:r>
          </a:p>
          <a:p>
            <a:pPr marL="255651" lvl="0" indent="-255651">
              <a:spcAft>
                <a:spcPct val="0"/>
              </a:spcAft>
              <a:buSzPts val="2400"/>
              <a:tabLst/>
            </a:pPr>
            <a:r>
              <a:rPr lang="en-US" sz="2400" kern="1200" dirty="0">
                <a:solidFill>
                  <a:srgbClr val="000000"/>
                </a:solidFill>
                <a:latin typeface="Arial (Body)"/>
                <a:ea typeface="+mn-ea"/>
                <a:cs typeface="+mn-cs"/>
              </a:rPr>
              <a:t>Discover concepts within a theory</a:t>
            </a:r>
          </a:p>
          <a:p>
            <a:pPr marL="255651" lvl="0" indent="-255651">
              <a:spcAft>
                <a:spcPct val="0"/>
              </a:spcAft>
              <a:buSzPts val="2400"/>
              <a:tabLst/>
            </a:pPr>
            <a:r>
              <a:rPr lang="en-US" sz="2400" kern="1200" dirty="0">
                <a:solidFill>
                  <a:srgbClr val="000000"/>
                </a:solidFill>
                <a:latin typeface="Arial (Body)"/>
                <a:ea typeface="+mn-ea"/>
                <a:cs typeface="+mn-cs"/>
              </a:rPr>
              <a:t>Based on concept or theory expected to emerge</a:t>
            </a:r>
          </a:p>
          <a:p>
            <a:pPr marL="255651" lvl="0" indent="-255651">
              <a:spcAft>
                <a:spcPct val="0"/>
              </a:spcAft>
              <a:buSzPts val="2400"/>
              <a:tabLst/>
            </a:pPr>
            <a:r>
              <a:rPr lang="en-US" sz="2400" kern="1200" dirty="0">
                <a:solidFill>
                  <a:srgbClr val="000000"/>
                </a:solidFill>
                <a:latin typeface="Arial (Body)"/>
                <a:ea typeface="+mn-ea"/>
                <a:cs typeface="+mn-cs"/>
              </a:rPr>
              <a:t>Example: select sites to generate a theory of student attitudes towards online education</a:t>
            </a:r>
          </a:p>
        </p:txBody>
      </p:sp>
    </p:spTree>
    <p:extLst>
      <p:ext uri="{BB962C8B-B14F-4D97-AF65-F5344CB8AC3E}">
        <p14:creationId xmlns:p14="http://schemas.microsoft.com/office/powerpoint/2010/main" val="33165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33582"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(7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Homogeneous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Select sites or participants based on membership in a subgroup with defined </a:t>
            </a:r>
            <a:r>
              <a:rPr lang="en-US" sz="2400" kern="1200" dirty="0" smtClean="0">
                <a:solidFill>
                  <a:srgbClr val="000000"/>
                </a:solidFill>
                <a:latin typeface="Arial (Body)"/>
                <a:ea typeface="+mn-ea"/>
                <a:cs typeface="+mn-cs"/>
              </a:rPr>
              <a:t>characteristics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All possess similar trait or characteristic</a:t>
            </a:r>
          </a:p>
          <a:p>
            <a:pPr marL="255651" lvl="0" indent="-255651">
              <a:spcAft>
                <a:spcPct val="0"/>
              </a:spcAft>
              <a:buSzPts val="2400"/>
              <a:tabLst/>
            </a:pPr>
            <a:r>
              <a:rPr lang="en-US" sz="2400" kern="1200" dirty="0">
                <a:solidFill>
                  <a:srgbClr val="000000"/>
                </a:solidFill>
                <a:latin typeface="Arial (Body)"/>
                <a:ea typeface="+mn-ea"/>
                <a:cs typeface="+mn-cs"/>
              </a:rPr>
              <a:t>Identify characteristics and find sites or individuals that possess it</a:t>
            </a:r>
          </a:p>
          <a:p>
            <a:pPr marL="255651" lvl="0" indent="-255651">
              <a:spcAft>
                <a:spcPct val="0"/>
              </a:spcAft>
              <a:buSzPts val="2400"/>
              <a:tabLst/>
            </a:pPr>
            <a:r>
              <a:rPr lang="en-US" sz="2400" kern="1200" dirty="0">
                <a:solidFill>
                  <a:srgbClr val="000000"/>
                </a:solidFill>
                <a:latin typeface="Arial (Body)"/>
                <a:ea typeface="+mn-ea"/>
                <a:cs typeface="+mn-cs"/>
              </a:rPr>
              <a:t>Example: all parents in a school parenting program</a:t>
            </a:r>
          </a:p>
        </p:txBody>
      </p:sp>
    </p:spTree>
    <p:extLst>
      <p:ext uri="{BB962C8B-B14F-4D97-AF65-F5344CB8AC3E}">
        <p14:creationId xmlns:p14="http://schemas.microsoft.com/office/powerpoint/2010/main" val="294129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33582"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(8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Critical Sampling</a:t>
            </a:r>
          </a:p>
          <a:p>
            <a:pPr marL="255651" lvl="0" indent="-255651">
              <a:spcAft>
                <a:spcPct val="0"/>
              </a:spcAft>
              <a:buSzPts val="2400"/>
              <a:tabLst/>
            </a:pPr>
            <a:r>
              <a:rPr lang="en-US" sz="2400" kern="1200" dirty="0">
                <a:solidFill>
                  <a:srgbClr val="000000"/>
                </a:solidFill>
                <a:latin typeface="Arial (Body)"/>
                <a:ea typeface="+mn-ea"/>
                <a:cs typeface="+mn-cs"/>
              </a:rPr>
              <a:t>Individuals or sites represent central phenomenon </a:t>
            </a:r>
            <a:r>
              <a:rPr lang="en-US" sz="2400" kern="1200" dirty="0" smtClean="0">
                <a:solidFill>
                  <a:srgbClr val="000000"/>
                </a:solidFill>
                <a:latin typeface="Arial (Body)"/>
                <a:ea typeface="+mn-ea"/>
                <a:cs typeface="+mn-cs"/>
              </a:rPr>
              <a:t>dramatically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Exceptional case to learn about central phenomenon</a:t>
            </a:r>
          </a:p>
          <a:p>
            <a:pPr marL="255651" lvl="0" indent="-255651">
              <a:spcAft>
                <a:spcPct val="0"/>
              </a:spcAft>
              <a:buSzPts val="2400"/>
              <a:tabLst/>
            </a:pPr>
            <a:r>
              <a:rPr lang="en-US" sz="2400" kern="1200" dirty="0">
                <a:solidFill>
                  <a:srgbClr val="000000"/>
                </a:solidFill>
                <a:latin typeface="Arial (Body)"/>
                <a:ea typeface="+mn-ea"/>
                <a:cs typeface="+mn-cs"/>
              </a:rPr>
              <a:t>Example: study teenage violence in school that experienced a gun incident</a:t>
            </a:r>
          </a:p>
        </p:txBody>
      </p:sp>
    </p:spTree>
    <p:extLst>
      <p:ext uri="{BB962C8B-B14F-4D97-AF65-F5344CB8AC3E}">
        <p14:creationId xmlns:p14="http://schemas.microsoft.com/office/powerpoint/2010/main" val="131905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378"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(9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Opportunistic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Take advantage of unfolding events</a:t>
            </a:r>
          </a:p>
          <a:p>
            <a:pPr marL="255651" lvl="0" indent="-255651">
              <a:spcAft>
                <a:spcPct val="0"/>
              </a:spcAft>
              <a:buSzPts val="2400"/>
              <a:tabLst/>
            </a:pPr>
            <a:r>
              <a:rPr lang="en-US" sz="2400" kern="1200" dirty="0">
                <a:solidFill>
                  <a:srgbClr val="000000"/>
                </a:solidFill>
                <a:latin typeface="Arial (Body)"/>
                <a:ea typeface="+mn-ea"/>
                <a:cs typeface="+mn-cs"/>
              </a:rPr>
              <a:t>Sample emerges through the </a:t>
            </a:r>
            <a:r>
              <a:rPr lang="en-US" sz="2400" kern="1200" dirty="0" smtClean="0">
                <a:solidFill>
                  <a:srgbClr val="000000"/>
                </a:solidFill>
                <a:latin typeface="Arial (Body)"/>
                <a:ea typeface="+mn-ea"/>
                <a:cs typeface="+mn-cs"/>
              </a:rPr>
              <a:t>research</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Example: pregnancy of individual leads to unique ability to understand central </a:t>
            </a:r>
            <a:r>
              <a:rPr lang="en-US" sz="2400" kern="1200" dirty="0" smtClean="0">
                <a:solidFill>
                  <a:srgbClr val="000000"/>
                </a:solidFill>
                <a:latin typeface="Arial (Body)"/>
                <a:ea typeface="+mn-ea"/>
                <a:cs typeface="+mn-cs"/>
              </a:rPr>
              <a:t>phenomenon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3365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32055"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(10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Snowball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Proceeds after study begins</a:t>
            </a:r>
          </a:p>
          <a:p>
            <a:pPr marL="255651" lvl="0" indent="-255651">
              <a:spcAft>
                <a:spcPct val="0"/>
              </a:spcAft>
              <a:buSzPts val="2400"/>
              <a:tabLst/>
            </a:pPr>
            <a:r>
              <a:rPr lang="en-US" sz="2400" kern="1200" dirty="0">
                <a:solidFill>
                  <a:srgbClr val="000000"/>
                </a:solidFill>
                <a:latin typeface="Arial (Body)"/>
                <a:ea typeface="+mn-ea"/>
                <a:cs typeface="+mn-cs"/>
              </a:rPr>
              <a:t>Because researcher may not know the best people to study</a:t>
            </a:r>
          </a:p>
          <a:p>
            <a:pPr marL="255651" lvl="0" indent="-255651">
              <a:spcAft>
                <a:spcPct val="0"/>
              </a:spcAft>
              <a:buSzPts val="2400"/>
              <a:tabLst/>
            </a:pPr>
            <a:r>
              <a:rPr lang="en-US" sz="2400" kern="1200" dirty="0">
                <a:solidFill>
                  <a:srgbClr val="000000"/>
                </a:solidFill>
                <a:latin typeface="Arial (Body)"/>
                <a:ea typeface="+mn-ea"/>
                <a:cs typeface="+mn-cs"/>
              </a:rPr>
              <a:t>Ask participants to recommend others</a:t>
            </a:r>
          </a:p>
        </p:txBody>
      </p:sp>
    </p:spTree>
    <p:extLst>
      <p:ext uri="{BB962C8B-B14F-4D97-AF65-F5344CB8AC3E}">
        <p14:creationId xmlns:p14="http://schemas.microsoft.com/office/powerpoint/2010/main" val="231018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9852"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(11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93316"/>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Purposeful Sampling: Confirming and Disconfirming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Follow up on specific cases to test or explore findings further</a:t>
            </a:r>
          </a:p>
          <a:p>
            <a:pPr marL="255651" lvl="0" indent="-255651">
              <a:spcAft>
                <a:spcPct val="0"/>
              </a:spcAft>
              <a:buSzPts val="2400"/>
              <a:tabLst/>
            </a:pPr>
            <a:r>
              <a:rPr lang="en-US" sz="2400" kern="1200" dirty="0">
                <a:solidFill>
                  <a:srgbClr val="000000"/>
                </a:solidFill>
                <a:latin typeface="Arial (Body)"/>
                <a:ea typeface="+mn-ea"/>
                <a:cs typeface="+mn-cs"/>
              </a:rPr>
              <a:t>Verify accuracy of findings</a:t>
            </a: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Learn that department chairs act as mentors, confirm role by sampling those identified as good mentors</a:t>
            </a:r>
          </a:p>
        </p:txBody>
      </p:sp>
    </p:spTree>
    <p:extLst>
      <p:ext uri="{BB962C8B-B14F-4D97-AF65-F5344CB8AC3E}">
        <p14:creationId xmlns:p14="http://schemas.microsoft.com/office/powerpoint/2010/main" val="336904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03920"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(12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Sample Size or Number of Research </a:t>
            </a:r>
            <a:r>
              <a:rPr lang="en-US" sz="2400" b="1" kern="1200" dirty="0" smtClean="0">
                <a:solidFill>
                  <a:srgbClr val="000000"/>
                </a:solidFill>
                <a:latin typeface="Arial (Body)"/>
                <a:ea typeface="+mn-ea"/>
                <a:cs typeface="+mn-cs"/>
              </a:rPr>
              <a:t>Sites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Small for in-depth perspective</a:t>
            </a:r>
          </a:p>
          <a:p>
            <a:pPr marL="741553" lvl="1" indent="-284353">
              <a:spcAft>
                <a:spcPct val="0"/>
              </a:spcAft>
              <a:buSzPts val="2400"/>
            </a:pPr>
            <a:r>
              <a:rPr lang="en-US" altLang="en-US" sz="2400" kern="1200" dirty="0">
                <a:solidFill>
                  <a:srgbClr val="000000"/>
                </a:solidFill>
                <a:latin typeface="Arial (Body)"/>
                <a:ea typeface="+mn-ea"/>
                <a:cs typeface="+mn-cs"/>
              </a:rPr>
              <a:t>A few individuals</a:t>
            </a:r>
          </a:p>
          <a:p>
            <a:pPr marL="741553" lvl="1" indent="-284353">
              <a:spcAft>
                <a:spcPct val="0"/>
              </a:spcAft>
              <a:buSzPts val="2400"/>
            </a:pPr>
            <a:r>
              <a:rPr lang="en-US" altLang="en-US" sz="2400" kern="1200" dirty="0">
                <a:solidFill>
                  <a:srgbClr val="000000"/>
                </a:solidFill>
                <a:latin typeface="Arial (Body)"/>
                <a:ea typeface="+mn-ea"/>
                <a:cs typeface="+mn-cs"/>
              </a:rPr>
              <a:t>A few cases</a:t>
            </a:r>
          </a:p>
          <a:p>
            <a:pPr marL="741553" lvl="1" indent="-284353">
              <a:spcAft>
                <a:spcPct val="0"/>
              </a:spcAft>
              <a:buSzPts val="2400"/>
            </a:pPr>
            <a:r>
              <a:rPr lang="en-US" altLang="en-US" sz="2400" kern="1200" dirty="0">
                <a:solidFill>
                  <a:srgbClr val="000000"/>
                </a:solidFill>
                <a:latin typeface="Arial (Body)"/>
                <a:ea typeface="+mn-ea"/>
                <a:cs typeface="+mn-cs"/>
              </a:rPr>
              <a:t>30 – 40 in some situations</a:t>
            </a:r>
          </a:p>
          <a:p>
            <a:pPr marL="255651" lvl="0" indent="-255651">
              <a:spcAft>
                <a:spcPct val="0"/>
              </a:spcAft>
              <a:buSzPts val="2400"/>
              <a:tabLst/>
            </a:pPr>
            <a:r>
              <a:rPr lang="en-US" altLang="en-US" sz="2400" kern="1200" dirty="0">
                <a:solidFill>
                  <a:srgbClr val="000000"/>
                </a:solidFill>
                <a:latin typeface="Arial (Body)"/>
                <a:ea typeface="+mn-ea"/>
                <a:cs typeface="+mn-cs"/>
              </a:rPr>
              <a:t>Collecting and analyzing qualitative data takes time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2168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Types of Permissions Will Be Required to Gain Access to Participants and Sites?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Seek Institutional Review Board </a:t>
            </a:r>
            <a:r>
              <a:rPr lang="en-US" sz="2400" b="1" kern="1200" dirty="0" smtClean="0">
                <a:solidFill>
                  <a:srgbClr val="000000"/>
                </a:solidFill>
                <a:latin typeface="Arial (Body)"/>
                <a:ea typeface="+mn-ea"/>
                <a:cs typeface="+mn-cs"/>
              </a:rPr>
              <a:t>Approval</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Gain permission from Institutional Review Board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B).</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Gain permission from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gatekeepers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at the research site</a:t>
            </a:r>
          </a:p>
          <a:p>
            <a:pPr marL="741553" lvl="1" indent="-284353">
              <a:spcAft>
                <a:spcPct val="0"/>
              </a:spcAft>
              <a:buSzPts val="2400"/>
            </a:pPr>
            <a:r>
              <a:rPr lang="en-US" altLang="en-US" sz="2400" kern="1200" dirty="0">
                <a:solidFill>
                  <a:srgbClr val="000000"/>
                </a:solidFill>
                <a:latin typeface="Arial (Body)"/>
                <a:ea typeface="+mn-ea"/>
                <a:cs typeface="+mn-cs"/>
              </a:rPr>
              <a:t>Gatekeepers are individuals at the site who provide site access, help researcher locate people and identify places to study.</a:t>
            </a:r>
          </a:p>
          <a:p>
            <a:pPr marL="741553" lvl="1" indent="-284353">
              <a:spcAft>
                <a:spcPct val="0"/>
              </a:spcAft>
              <a:buSzPts val="2400"/>
            </a:pPr>
            <a:r>
              <a:rPr lang="en-US" altLang="en-US" sz="2400" kern="1200" dirty="0">
                <a:solidFill>
                  <a:srgbClr val="000000"/>
                </a:solidFill>
                <a:latin typeface="Arial (Body)"/>
                <a:ea typeface="+mn-ea"/>
                <a:cs typeface="+mn-cs"/>
              </a:rPr>
              <a:t>The gatekeeper may require written information about the project.</a:t>
            </a:r>
          </a:p>
        </p:txBody>
      </p:sp>
    </p:spTree>
    <p:extLst>
      <p:ext uri="{BB962C8B-B14F-4D97-AF65-F5344CB8AC3E}">
        <p14:creationId xmlns:p14="http://schemas.microsoft.com/office/powerpoint/2010/main" val="222016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wrap="square" lIns="91425" tIns="91425" rIns="91425" bIns="91425">
            <a:noAutofit/>
          </a:bodyPr>
          <a:lstStyle/>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7.1</a:t>
            </a:r>
            <a:r>
              <a:rPr lang="en-US" sz="2200" b="1" kern="1200" dirty="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I</a:t>
            </a:r>
            <a:r>
              <a:rPr lang="en-US" altLang="en-US" sz="2200" kern="1200" dirty="0">
                <a:solidFill>
                  <a:srgbClr val="000000"/>
                </a:solidFill>
                <a:latin typeface="Arial (Body)"/>
              </a:rPr>
              <a:t>d</a:t>
            </a:r>
            <a:r>
              <a:rPr lang="en-US" altLang="en-US" sz="2200" kern="1200" dirty="0" smtClean="0">
                <a:solidFill>
                  <a:srgbClr val="000000"/>
                </a:solidFill>
                <a:latin typeface="Arial (Body)"/>
                <a:ea typeface="+mn-ea"/>
                <a:cs typeface="+mn-cs"/>
              </a:rPr>
              <a:t>entify </a:t>
            </a:r>
            <a:r>
              <a:rPr lang="en-US" altLang="en-US" sz="2200" kern="1200" dirty="0">
                <a:solidFill>
                  <a:srgbClr val="000000"/>
                </a:solidFill>
                <a:latin typeface="Arial (Body)"/>
                <a:ea typeface="+mn-ea"/>
                <a:cs typeface="+mn-cs"/>
              </a:rPr>
              <a:t>the five process steps in collecting qualitative data</a:t>
            </a:r>
          </a:p>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7.2</a:t>
            </a:r>
            <a:r>
              <a:rPr lang="en-US" sz="2200" b="1" kern="1200" dirty="0">
                <a:solidFill>
                  <a:srgbClr val="000000"/>
                </a:solidFill>
                <a:latin typeface="Arial (Body)"/>
                <a:ea typeface="+mn-ea"/>
                <a:cs typeface="+mn-cs"/>
              </a:rPr>
              <a:t> </a:t>
            </a:r>
            <a:r>
              <a:rPr lang="en-US" altLang="en-US" sz="2200" kern="1200" dirty="0">
                <a:solidFill>
                  <a:srgbClr val="000000"/>
                </a:solidFill>
                <a:latin typeface="Arial (Body)"/>
                <a:ea typeface="+mn-ea"/>
                <a:cs typeface="+mn-cs"/>
              </a:rPr>
              <a:t>Identify different sampling approaches to selecting participants and sites</a:t>
            </a:r>
          </a:p>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7.3</a:t>
            </a:r>
            <a:r>
              <a:rPr lang="en-US" sz="2200" b="1" kern="1200" dirty="0">
                <a:solidFill>
                  <a:srgbClr val="000000"/>
                </a:solidFill>
                <a:latin typeface="Arial (Body)"/>
                <a:ea typeface="+mn-ea"/>
                <a:cs typeface="+mn-cs"/>
              </a:rPr>
              <a:t> </a:t>
            </a:r>
            <a:r>
              <a:rPr lang="en-US" altLang="en-US" sz="2200" kern="1200" dirty="0">
                <a:solidFill>
                  <a:srgbClr val="000000"/>
                </a:solidFill>
                <a:latin typeface="Arial (Body)"/>
                <a:ea typeface="+mn-ea"/>
                <a:cs typeface="+mn-cs"/>
              </a:rPr>
              <a:t>Describe the types of permissions required to gain access to participants and sites</a:t>
            </a:r>
          </a:p>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7.4</a:t>
            </a:r>
            <a:r>
              <a:rPr lang="en-US" sz="2200" b="1" kern="1200" dirty="0">
                <a:solidFill>
                  <a:srgbClr val="000000"/>
                </a:solidFill>
                <a:latin typeface="Arial (Body)"/>
                <a:ea typeface="+mn-ea"/>
                <a:cs typeface="+mn-cs"/>
              </a:rPr>
              <a:t> </a:t>
            </a:r>
            <a:r>
              <a:rPr lang="en-US" altLang="en-US" sz="2200" kern="1200" dirty="0">
                <a:solidFill>
                  <a:srgbClr val="000000"/>
                </a:solidFill>
                <a:latin typeface="Arial (Body)"/>
                <a:ea typeface="+mn-ea"/>
                <a:cs typeface="+mn-cs"/>
              </a:rPr>
              <a:t>Recognize the various types of qualitative data you can collect</a:t>
            </a:r>
          </a:p>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7.5</a:t>
            </a:r>
            <a:r>
              <a:rPr lang="en-US" sz="2200" b="1" kern="1200" dirty="0">
                <a:solidFill>
                  <a:srgbClr val="000000"/>
                </a:solidFill>
                <a:latin typeface="Arial (Body)"/>
                <a:ea typeface="+mn-ea"/>
                <a:cs typeface="+mn-cs"/>
              </a:rPr>
              <a:t> </a:t>
            </a:r>
            <a:r>
              <a:rPr lang="en-US" altLang="en-US" sz="2200" kern="1200" dirty="0">
                <a:solidFill>
                  <a:srgbClr val="000000"/>
                </a:solidFill>
                <a:latin typeface="Arial (Body)"/>
                <a:ea typeface="+mn-ea"/>
                <a:cs typeface="+mn-cs"/>
              </a:rPr>
              <a:t>Identify the procedures for recording qualitative data</a:t>
            </a:r>
          </a:p>
          <a:p>
            <a:pPr marL="0" lvl="0" indent="0">
              <a:spcBef>
                <a:spcPts val="1000"/>
              </a:spcBef>
              <a:buSzPts val="2400"/>
              <a:buNone/>
            </a:pPr>
            <a:r>
              <a:rPr lang="en-US" sz="2200" b="1" kern="1200" dirty="0">
                <a:solidFill>
                  <a:srgbClr val="007FA3"/>
                </a:solidFill>
                <a:latin typeface="Arial (Body)"/>
                <a:ea typeface="+mn-ea"/>
                <a:cs typeface="Times New Roman" panose="02020603050405020304" pitchFamily="18" charset="0"/>
              </a:rPr>
              <a:t>7.6</a:t>
            </a:r>
            <a:r>
              <a:rPr lang="en-US" sz="2200" b="1" kern="1200" dirty="0">
                <a:solidFill>
                  <a:srgbClr val="000000"/>
                </a:solidFill>
                <a:latin typeface="Arial (Body)"/>
                <a:ea typeface="+mn-ea"/>
                <a:cs typeface="+mn-cs"/>
              </a:rPr>
              <a:t> </a:t>
            </a:r>
            <a:r>
              <a:rPr lang="en-US" altLang="en-US" sz="2200" kern="1200" dirty="0">
                <a:solidFill>
                  <a:srgbClr val="000000"/>
                </a:solidFill>
                <a:latin typeface="Arial (Body)"/>
                <a:ea typeface="+mn-ea"/>
                <a:cs typeface="+mn-cs"/>
              </a:rPr>
              <a:t>Recognize the field issues and ethical considerations to anticipate in administering the data collection</a:t>
            </a:r>
          </a:p>
        </p:txBody>
      </p:sp>
    </p:spTree>
    <p:extLst>
      <p:ext uri="{BB962C8B-B14F-4D97-AF65-F5344CB8AC3E}">
        <p14:creationId xmlns:p14="http://schemas.microsoft.com/office/powerpoint/2010/main" val="247925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Types of Permissions Will Be Required to Gain Access to Participants and Sites?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Seek Institutional Review Board Approval</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Determine whether reviewers are family with qualitative inquiry.</a:t>
            </a:r>
          </a:p>
          <a:p>
            <a:pPr marL="255651" lvl="0" indent="-255651">
              <a:spcAft>
                <a:spcPct val="0"/>
              </a:spcAft>
              <a:buSzPts val="2400"/>
              <a:tabLst/>
            </a:pPr>
            <a:r>
              <a:rPr lang="en-US" altLang="en-US" sz="2400" kern="1200" dirty="0">
                <a:solidFill>
                  <a:srgbClr val="000000"/>
                </a:solidFill>
                <a:latin typeface="Arial (Body)"/>
                <a:ea typeface="+mn-ea"/>
                <a:cs typeface="+mn-cs"/>
              </a:rPr>
              <a:t>Develop detailed description of procedures.</a:t>
            </a:r>
          </a:p>
          <a:p>
            <a:pPr marL="255651" lvl="0" indent="-255651">
              <a:spcAft>
                <a:spcPct val="0"/>
              </a:spcAft>
              <a:buSzPts val="2400"/>
              <a:tabLst/>
            </a:pPr>
            <a:r>
              <a:rPr lang="en-US" altLang="en-US" sz="2400" kern="1200" dirty="0">
                <a:solidFill>
                  <a:srgbClr val="000000"/>
                </a:solidFill>
                <a:latin typeface="Arial (Body)"/>
                <a:ea typeface="+mn-ea"/>
                <a:cs typeface="+mn-cs"/>
              </a:rPr>
              <a:t>Detail how you will protect anonymity.</a:t>
            </a:r>
          </a:p>
          <a:p>
            <a:pPr marL="255651" lvl="0" indent="-255651">
              <a:spcAft>
                <a:spcPct val="0"/>
              </a:spcAft>
              <a:buSzPts val="2400"/>
              <a:tabLst/>
            </a:pPr>
            <a:r>
              <a:rPr lang="en-US" altLang="en-US" sz="2400" kern="1200" dirty="0">
                <a:solidFill>
                  <a:srgbClr val="000000"/>
                </a:solidFill>
                <a:latin typeface="Arial (Body)"/>
                <a:ea typeface="+mn-ea"/>
                <a:cs typeface="+mn-cs"/>
              </a:rPr>
              <a:t>Discuss the need to respect the site and minimize disruption.</a:t>
            </a:r>
          </a:p>
        </p:txBody>
      </p:sp>
    </p:spTree>
    <p:extLst>
      <p:ext uri="{BB962C8B-B14F-4D97-AF65-F5344CB8AC3E}">
        <p14:creationId xmlns:p14="http://schemas.microsoft.com/office/powerpoint/2010/main" val="49914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Types of Permissions Will Be Required to Gain Access to Participants and Sites?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Seek Institutional Review Board Approval</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Describe opportunities to reciprocate.</a:t>
            </a:r>
          </a:p>
          <a:p>
            <a:pPr marL="255651" lvl="0" indent="-255651">
              <a:spcAft>
                <a:spcPct val="0"/>
              </a:spcAft>
              <a:buSzPts val="2400"/>
              <a:tabLst/>
            </a:pPr>
            <a:r>
              <a:rPr lang="en-US" altLang="en-US" sz="2400" kern="1200" dirty="0">
                <a:solidFill>
                  <a:srgbClr val="000000"/>
                </a:solidFill>
                <a:latin typeface="Arial (Body)"/>
                <a:ea typeface="+mn-ea"/>
                <a:cs typeface="+mn-cs"/>
              </a:rPr>
              <a:t>Develop detailed description of procedures.</a:t>
            </a:r>
          </a:p>
          <a:p>
            <a:pPr marL="255651" lvl="0" indent="-255651">
              <a:spcAft>
                <a:spcPct val="0"/>
              </a:spcAft>
              <a:buSzPts val="2400"/>
              <a:tabLst/>
            </a:pPr>
            <a:r>
              <a:rPr lang="en-US" altLang="en-US" sz="2400" kern="1200" dirty="0">
                <a:solidFill>
                  <a:srgbClr val="000000"/>
                </a:solidFill>
                <a:latin typeface="Arial (Body)"/>
                <a:ea typeface="+mn-ea"/>
                <a:cs typeface="+mn-cs"/>
              </a:rPr>
              <a:t>Acknowledge you may adopt participant beliefs.</a:t>
            </a:r>
          </a:p>
          <a:p>
            <a:pPr marL="255651" lvl="0" indent="-255651">
              <a:spcAft>
                <a:spcPct val="0"/>
              </a:spcAft>
              <a:buSzPts val="2400"/>
              <a:tabLst/>
            </a:pPr>
            <a:r>
              <a:rPr lang="en-US" altLang="en-US" sz="2400" kern="1200" dirty="0">
                <a:solidFill>
                  <a:srgbClr val="000000"/>
                </a:solidFill>
                <a:latin typeface="Arial (Body)"/>
                <a:ea typeface="+mn-ea"/>
                <a:cs typeface="+mn-cs"/>
              </a:rPr>
              <a:t>Specify power imbalances.</a:t>
            </a:r>
          </a:p>
          <a:p>
            <a:pPr marL="255651" lvl="0" indent="-255651">
              <a:spcAft>
                <a:spcPct val="0"/>
              </a:spcAft>
              <a:buSzPts val="2400"/>
              <a:tabLst/>
            </a:pPr>
            <a:r>
              <a:rPr lang="en-US" altLang="en-US" sz="2400" kern="1200" dirty="0">
                <a:solidFill>
                  <a:srgbClr val="000000"/>
                </a:solidFill>
                <a:latin typeface="Arial (Body)"/>
                <a:ea typeface="+mn-ea"/>
                <a:cs typeface="+mn-cs"/>
              </a:rPr>
              <a:t>Detail time required at the site.</a:t>
            </a:r>
          </a:p>
          <a:p>
            <a:pPr marL="255651" lvl="0" indent="-255651">
              <a:spcAft>
                <a:spcPct val="0"/>
              </a:spcAft>
              <a:buSzPts val="2400"/>
              <a:tabLst/>
            </a:pPr>
            <a:r>
              <a:rPr lang="en-US" altLang="en-US" sz="2400" kern="1200" dirty="0">
                <a:solidFill>
                  <a:srgbClr val="000000"/>
                </a:solidFill>
                <a:latin typeface="Arial (Body)"/>
                <a:ea typeface="+mn-ea"/>
                <a:cs typeface="+mn-cs"/>
              </a:rPr>
              <a:t>Provide the list of interview questions.</a:t>
            </a:r>
          </a:p>
        </p:txBody>
      </p:sp>
    </p:spTree>
    <p:extLst>
      <p:ext uri="{BB962C8B-B14F-4D97-AF65-F5344CB8AC3E}">
        <p14:creationId xmlns:p14="http://schemas.microsoft.com/office/powerpoint/2010/main" val="4258398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Types of Permissions Will Be Required to Gain Access to Participants and Sites?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Gatekeepers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Why their site was chosen</a:t>
            </a:r>
          </a:p>
          <a:p>
            <a:pPr marL="255651" lvl="0" indent="-255651">
              <a:spcAft>
                <a:spcPct val="0"/>
              </a:spcAft>
              <a:buSzPts val="2400"/>
              <a:tabLst/>
            </a:pPr>
            <a:r>
              <a:rPr lang="en-US" altLang="en-US" sz="2400" kern="1200" dirty="0">
                <a:solidFill>
                  <a:srgbClr val="000000"/>
                </a:solidFill>
                <a:latin typeface="Arial (Body)"/>
                <a:ea typeface="+mn-ea"/>
                <a:cs typeface="+mn-cs"/>
              </a:rPr>
              <a:t>What time and resources are required</a:t>
            </a:r>
          </a:p>
          <a:p>
            <a:pPr marL="255651" lvl="0" indent="-255651">
              <a:spcAft>
                <a:spcPct val="0"/>
              </a:spcAft>
              <a:buSzPts val="2400"/>
              <a:tabLst/>
            </a:pPr>
            <a:r>
              <a:rPr lang="en-US" altLang="en-US" sz="2400" kern="1200" dirty="0">
                <a:solidFill>
                  <a:srgbClr val="000000"/>
                </a:solidFill>
                <a:latin typeface="Arial (Body)"/>
                <a:ea typeface="+mn-ea"/>
                <a:cs typeface="+mn-cs"/>
              </a:rPr>
              <a:t>What will be accomplished at the site</a:t>
            </a:r>
          </a:p>
          <a:p>
            <a:pPr marL="255651" lvl="0" indent="-255651">
              <a:spcAft>
                <a:spcPct val="0"/>
              </a:spcAft>
              <a:buSzPts val="2400"/>
              <a:tabLst/>
            </a:pPr>
            <a:r>
              <a:rPr lang="en-US" altLang="en-US" sz="2400" kern="1200" dirty="0">
                <a:solidFill>
                  <a:srgbClr val="000000"/>
                </a:solidFill>
                <a:latin typeface="Arial (Body)"/>
                <a:ea typeface="+mn-ea"/>
                <a:cs typeface="+mn-cs"/>
              </a:rPr>
              <a:t>What potential there is for your presence to be disruptive</a:t>
            </a:r>
          </a:p>
          <a:p>
            <a:pPr marL="255651" lvl="0" indent="-255651">
              <a:spcAft>
                <a:spcPct val="0"/>
              </a:spcAft>
              <a:buSzPts val="2400"/>
              <a:tabLst/>
            </a:pPr>
            <a:r>
              <a:rPr lang="en-US" altLang="en-US" sz="2400" kern="1200" dirty="0">
                <a:solidFill>
                  <a:srgbClr val="000000"/>
                </a:solidFill>
                <a:latin typeface="Arial (Body)"/>
                <a:ea typeface="+mn-ea"/>
                <a:cs typeface="+mn-cs"/>
              </a:rPr>
              <a:t>What individuals at the site will gain from the study</a:t>
            </a:r>
          </a:p>
          <a:p>
            <a:pPr marL="255651" lvl="0" indent="-255651">
              <a:spcAft>
                <a:spcPct val="0"/>
              </a:spcAft>
              <a:buSzPts val="2400"/>
              <a:tabLst/>
            </a:pPr>
            <a:r>
              <a:rPr lang="en-US" altLang="en-US" sz="2400" kern="1200" dirty="0">
                <a:solidFill>
                  <a:srgbClr val="000000"/>
                </a:solidFill>
                <a:latin typeface="Arial (Body)"/>
                <a:ea typeface="+mn-ea"/>
                <a:cs typeface="+mn-cs"/>
              </a:rPr>
              <a:t>How you will use and report the </a:t>
            </a:r>
            <a:r>
              <a:rPr lang="en-US" altLang="en-US" sz="2400" kern="1200" dirty="0" smtClean="0">
                <a:solidFill>
                  <a:srgbClr val="000000"/>
                </a:solidFill>
                <a:latin typeface="Arial (Body)"/>
                <a:ea typeface="+mn-ea"/>
                <a:cs typeface="+mn-cs"/>
              </a:rPr>
              <a:t>results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7424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(1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Observations</a:t>
            </a:r>
          </a:p>
          <a:p>
            <a:pPr marL="255651" lvl="0" indent="-255651">
              <a:spcAft>
                <a:spcPct val="0"/>
              </a:spcAft>
              <a:buSzPts val="2400"/>
              <a:tabLst/>
            </a:pPr>
            <a:r>
              <a:rPr lang="en-US" altLang="en-US" sz="2400" kern="1200" dirty="0">
                <a:solidFill>
                  <a:srgbClr val="000000"/>
                </a:solidFill>
                <a:latin typeface="Arial (Body)"/>
                <a:ea typeface="+mn-ea"/>
                <a:cs typeface="+mn-cs"/>
              </a:rPr>
              <a:t>Interviews and questionnaires</a:t>
            </a:r>
          </a:p>
          <a:p>
            <a:pPr marL="255651" lvl="0" indent="-255651">
              <a:spcAft>
                <a:spcPct val="0"/>
              </a:spcAft>
              <a:buSzPts val="2400"/>
              <a:tabLst/>
            </a:pPr>
            <a:r>
              <a:rPr lang="en-US" altLang="en-US" sz="2400" kern="1200" dirty="0">
                <a:solidFill>
                  <a:srgbClr val="000000"/>
                </a:solidFill>
                <a:latin typeface="Arial (Body)"/>
                <a:ea typeface="+mn-ea"/>
                <a:cs typeface="+mn-cs"/>
              </a:rPr>
              <a:t>Documents</a:t>
            </a:r>
          </a:p>
          <a:p>
            <a:pPr marL="255651" lvl="0" indent="-255651">
              <a:spcAft>
                <a:spcPct val="0"/>
              </a:spcAft>
              <a:buSzPts val="2400"/>
              <a:tabLst/>
            </a:pPr>
            <a:r>
              <a:rPr lang="en-US" altLang="en-US" sz="2400" kern="1200" dirty="0">
                <a:solidFill>
                  <a:srgbClr val="000000"/>
                </a:solidFill>
                <a:latin typeface="Arial (Body)"/>
                <a:ea typeface="+mn-ea"/>
                <a:cs typeface="+mn-cs"/>
              </a:rPr>
              <a:t>Audiovisual materials</a:t>
            </a:r>
          </a:p>
        </p:txBody>
      </p:sp>
    </p:spTree>
    <p:extLst>
      <p:ext uri="{BB962C8B-B14F-4D97-AF65-F5344CB8AC3E}">
        <p14:creationId xmlns:p14="http://schemas.microsoft.com/office/powerpoint/2010/main" val="270415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7.1 Forms of Qualitative Data Collection</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4265430596"/>
              </p:ext>
            </p:extLst>
          </p:nvPr>
        </p:nvGraphicFramePr>
        <p:xfrm>
          <a:off x="457200" y="1485248"/>
          <a:ext cx="8229603" cy="4755532"/>
        </p:xfrm>
        <a:graphic>
          <a:graphicData uri="http://schemas.openxmlformats.org/drawingml/2006/table">
            <a:tbl>
              <a:tblPr firstRow="1">
                <a:tableStyleId>{21E4AEA4-8DFA-4A89-87EB-49C32662AFE0}</a:tableStyleId>
              </a:tblPr>
              <a:tblGrid>
                <a:gridCol w="2133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352803">
                  <a:extLst>
                    <a:ext uri="{9D8B030D-6E8A-4147-A177-3AD203B41FA5}">
                      <a16:colId xmlns:a16="http://schemas.microsoft.com/office/drawing/2014/main" val="20002"/>
                    </a:ext>
                  </a:extLst>
                </a:gridCol>
              </a:tblGrid>
              <a:tr h="602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0000"/>
                          </a:solidFill>
                          <a:effectLst/>
                          <a:latin typeface="+mn-lt"/>
                          <a:ea typeface="+mn-ea"/>
                          <a:cs typeface="+mn-cs"/>
                        </a:rPr>
                        <a:t>Forms of Data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b="1" kern="1200" dirty="0" smtClean="0">
                          <a:solidFill>
                            <a:srgbClr val="000000"/>
                          </a:solidFill>
                          <a:effectLst/>
                          <a:latin typeface="+mn-lt"/>
                          <a:ea typeface="+mn-ea"/>
                          <a:cs typeface="+mn-cs"/>
                        </a:rPr>
                        <a:t>Type of Data</a:t>
                      </a:r>
                      <a:endParaRPr lang="en-US" sz="1600" b="1" kern="1200" dirty="0">
                        <a:solidFill>
                          <a:srgbClr val="00000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0000"/>
                          </a:solidFill>
                          <a:effectLst/>
                          <a:latin typeface="+mn-lt"/>
                          <a:ea typeface="+mn-ea"/>
                          <a:cs typeface="+mn-cs"/>
                        </a:rPr>
                        <a:t>Definition of Type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802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Field notes and drawings</a:t>
                      </a:r>
                    </a:p>
                  </a:txBody>
                  <a:tcPr marL="68580" marR="68580" marT="7620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Unstructured text data and pictures taken during observations by the researcher</a:t>
                      </a:r>
                    </a:p>
                  </a:txBody>
                  <a:tcPr marL="68580" marR="68580" marT="7620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255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Interviews and questionnaires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Transcriptions of open-ended interviews or open-ended questions on questionnaires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Unstructured text data obtained from transcribing audio recordings of interviews or by transcribing open-ended responses to questions on questionnaires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796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Hand-recorded notes about documents or optically scanned documents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Public (e.g., notes from meetings) and private (e.g., journals) records available to the researcher</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10558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Audiovisual 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Pictures, photographs, video recording, objects, and sounds</a:t>
                      </a:r>
                    </a:p>
                  </a:txBody>
                  <a:tcPr marL="76200" marR="76200" marT="6985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Arial" charset="0"/>
                          <a:cs typeface="Arial" charset="0"/>
                        </a:rPr>
                        <a:t>Audiovisual materials consisting of images or sounds of people or places recorded by the researcher or someone else</a:t>
                      </a:r>
                    </a:p>
                  </a:txBody>
                  <a:tcPr marL="76200" marR="76200" marT="6985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039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(2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Observations: Observational Roles</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An observation is the process of gathering first-hand information by observing people and places at a research site.</a:t>
            </a:r>
          </a:p>
          <a:p>
            <a:pPr marL="255651" lvl="0" indent="-255651">
              <a:spcAft>
                <a:spcPct val="0"/>
              </a:spcAft>
              <a:tabLst/>
            </a:pPr>
            <a:r>
              <a:rPr lang="en-US" altLang="en-US" sz="2200" kern="1200" dirty="0">
                <a:solidFill>
                  <a:srgbClr val="000000"/>
                </a:solidFill>
                <a:latin typeface="Arial (Body)"/>
                <a:ea typeface="+mn-ea"/>
                <a:cs typeface="+mn-cs"/>
              </a:rPr>
              <a:t>Observational roles</a:t>
            </a:r>
          </a:p>
          <a:p>
            <a:pPr marL="741553" lvl="1" indent="-284353">
              <a:spcAft>
                <a:spcPct val="0"/>
              </a:spcAft>
            </a:pPr>
            <a:r>
              <a:rPr lang="en-US" altLang="en-US" sz="2200" kern="1200" dirty="0">
                <a:solidFill>
                  <a:srgbClr val="000000"/>
                </a:solidFill>
                <a:latin typeface="Arial (Body)"/>
                <a:ea typeface="+mn-ea"/>
                <a:cs typeface="+mn-cs"/>
              </a:rPr>
              <a:t>Participant observer: An observational role adopted by researchers when they take part in activities in the setting they observe.</a:t>
            </a:r>
          </a:p>
          <a:p>
            <a:pPr marL="741553" lvl="1" indent="-284353">
              <a:spcAft>
                <a:spcPct val="0"/>
              </a:spcAft>
            </a:pPr>
            <a:r>
              <a:rPr lang="en-US" altLang="en-US" sz="2200" kern="1200" dirty="0">
                <a:solidFill>
                  <a:srgbClr val="000000"/>
                </a:solidFill>
                <a:latin typeface="Arial (Body)"/>
                <a:ea typeface="+mn-ea"/>
                <a:cs typeface="+mn-cs"/>
              </a:rPr>
              <a:t>Nonparticipant observer: An observer who visits a site and records notes without becoming involved in the activities of the participants.</a:t>
            </a:r>
          </a:p>
          <a:p>
            <a:pPr marL="255651" lvl="0" indent="-255651">
              <a:spcAft>
                <a:spcPct val="0"/>
              </a:spcAft>
              <a:tabLst/>
            </a:pPr>
            <a:r>
              <a:rPr lang="en-US" altLang="en-US" sz="2200" kern="1200" dirty="0">
                <a:solidFill>
                  <a:srgbClr val="000000"/>
                </a:solidFill>
                <a:latin typeface="Arial (Body)"/>
                <a:ea typeface="+mn-ea"/>
                <a:cs typeface="+mn-cs"/>
              </a:rPr>
              <a:t>Observational roles can be changed.</a:t>
            </a:r>
          </a:p>
        </p:txBody>
      </p:sp>
    </p:spTree>
    <p:extLst>
      <p:ext uri="{BB962C8B-B14F-4D97-AF65-F5344CB8AC3E}">
        <p14:creationId xmlns:p14="http://schemas.microsoft.com/office/powerpoint/2010/main" val="1720631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(3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3178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Observations: The Process of </a:t>
            </a:r>
            <a:r>
              <a:rPr lang="en-US" sz="2400" b="1" kern="1200" dirty="0" smtClean="0">
                <a:solidFill>
                  <a:srgbClr val="000000"/>
                </a:solidFill>
                <a:latin typeface="Arial (Body)"/>
                <a:ea typeface="+mn-ea"/>
                <a:cs typeface="+mn-cs"/>
              </a:rPr>
              <a:t>Observing</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Select a site that will help you understand the central phenomenon and obtain the required permissions to gain access to the site</a:t>
            </a:r>
          </a:p>
          <a:p>
            <a:pPr marL="255651" lvl="0" indent="-255651">
              <a:spcAft>
                <a:spcPct val="0"/>
              </a:spcAft>
              <a:buSzPts val="2400"/>
              <a:tabLst/>
            </a:pPr>
            <a:r>
              <a:rPr lang="en-US" altLang="en-US" sz="2400" kern="1200" dirty="0">
                <a:solidFill>
                  <a:srgbClr val="000000"/>
                </a:solidFill>
                <a:latin typeface="Arial (Body)"/>
                <a:ea typeface="+mn-ea"/>
                <a:cs typeface="+mn-cs"/>
              </a:rPr>
              <a:t>Ease into the site slowly by looking around, getting a general sense of the site, and taking limited notes, at least </a:t>
            </a:r>
            <a:r>
              <a:rPr lang="en-US" altLang="en-US" sz="2400" kern="1200" dirty="0" smtClean="0">
                <a:solidFill>
                  <a:srgbClr val="000000"/>
                </a:solidFill>
                <a:latin typeface="Arial (Body)"/>
                <a:ea typeface="+mn-ea"/>
                <a:cs typeface="+mn-cs"/>
              </a:rPr>
              <a:t>initially</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Identify who or what to observe, when to observe, and how long to </a:t>
            </a:r>
            <a:r>
              <a:rPr lang="en-US" altLang="en-US" sz="2400" kern="1200" dirty="0" smtClean="0">
                <a:solidFill>
                  <a:srgbClr val="000000"/>
                </a:solidFill>
                <a:latin typeface="Arial (Body)"/>
                <a:ea typeface="+mn-ea"/>
                <a:cs typeface="+mn-cs"/>
              </a:rPr>
              <a:t>observe</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Determine, initially, your role as an </a:t>
            </a:r>
            <a:r>
              <a:rPr lang="en-US" altLang="en-US" sz="2400" kern="1200" dirty="0" smtClean="0">
                <a:solidFill>
                  <a:srgbClr val="000000"/>
                </a:solidFill>
                <a:latin typeface="Arial (Body)"/>
                <a:ea typeface="+mn-ea"/>
                <a:cs typeface="+mn-cs"/>
              </a:rPr>
              <a:t>observer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35563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(4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3652"/>
          </a:xfrm>
        </p:spPr>
        <p:txBody>
          <a:bodyPr wrap="square" lIns="91425" tIns="91425" rIns="91425" bIns="91425">
            <a:noAutofit/>
          </a:bodyPr>
          <a:lstStyle/>
          <a:p>
            <a:pPr marL="255651" lvl="0" indent="-255651">
              <a:buSzPts val="2400"/>
              <a:buNone/>
              <a:tabLst/>
            </a:pPr>
            <a:r>
              <a:rPr lang="en-US" sz="2000" b="1" kern="1200" dirty="0">
                <a:solidFill>
                  <a:srgbClr val="000000"/>
                </a:solidFill>
                <a:latin typeface="Arial (Body)"/>
                <a:ea typeface="+mn-ea"/>
                <a:cs typeface="+mn-cs"/>
              </a:rPr>
              <a:t>Observations: The Process of Observing</a:t>
            </a:r>
            <a:endParaRPr lang="en-US" altLang="en-US" sz="2000" b="1" kern="1200" dirty="0">
              <a:solidFill>
                <a:srgbClr val="000000"/>
              </a:solidFill>
              <a:latin typeface="Arial (Body)"/>
              <a:ea typeface="+mn-ea"/>
              <a:cs typeface="+mn-cs"/>
            </a:endParaRPr>
          </a:p>
          <a:p>
            <a:pPr marL="255651" lvl="0" indent="-255651">
              <a:spcAft>
                <a:spcPct val="0"/>
              </a:spcAft>
              <a:tabLst/>
            </a:pPr>
            <a:r>
              <a:rPr lang="en-US" altLang="en-US" sz="2000" kern="1200" dirty="0">
                <a:solidFill>
                  <a:srgbClr val="000000"/>
                </a:solidFill>
                <a:latin typeface="Arial (Body)"/>
                <a:ea typeface="+mn-ea"/>
                <a:cs typeface="+mn-cs"/>
              </a:rPr>
              <a:t>Conduct multiple observations over time to obtain the best understanding of the site and the individuals.</a:t>
            </a:r>
          </a:p>
          <a:p>
            <a:pPr marL="255651" lvl="0" indent="-255651">
              <a:spcAft>
                <a:spcPct val="0"/>
              </a:spcAft>
              <a:tabLst/>
            </a:pPr>
            <a:r>
              <a:rPr lang="en-US" altLang="en-US" sz="2000" kern="1200" dirty="0">
                <a:solidFill>
                  <a:srgbClr val="000000"/>
                </a:solidFill>
                <a:latin typeface="Arial (Body)"/>
                <a:ea typeface="+mn-ea"/>
                <a:cs typeface="+mn-cs"/>
              </a:rPr>
              <a:t>Design some means for recording notes during an observation.</a:t>
            </a:r>
          </a:p>
          <a:p>
            <a:pPr marL="255651" lvl="0" indent="-255651">
              <a:spcAft>
                <a:spcPct val="0"/>
              </a:spcAft>
              <a:tabLst/>
            </a:pPr>
            <a:r>
              <a:rPr lang="en-US" altLang="en-US" sz="2000" kern="1200" dirty="0">
                <a:solidFill>
                  <a:srgbClr val="000000"/>
                </a:solidFill>
                <a:latin typeface="Arial (Body)"/>
                <a:ea typeface="+mn-ea"/>
                <a:cs typeface="+mn-cs"/>
              </a:rPr>
              <a:t>Consider what information to record</a:t>
            </a:r>
          </a:p>
          <a:p>
            <a:pPr marL="741553" lvl="1" indent="-284353">
              <a:spcAft>
                <a:spcPct val="0"/>
              </a:spcAft>
            </a:pPr>
            <a:r>
              <a:rPr lang="en-US" altLang="en-US" sz="2000" kern="1200" dirty="0">
                <a:solidFill>
                  <a:srgbClr val="000000"/>
                </a:solidFill>
                <a:latin typeface="Arial (Body)"/>
                <a:ea typeface="+mn-ea"/>
                <a:cs typeface="+mn-cs"/>
              </a:rPr>
              <a:t>Descriptive field notes describe the events, activities, and people.</a:t>
            </a:r>
          </a:p>
          <a:p>
            <a:pPr marL="741553" lvl="1" indent="-284353">
              <a:spcAft>
                <a:spcPct val="0"/>
              </a:spcAft>
            </a:pPr>
            <a:r>
              <a:rPr lang="en-US" altLang="en-US" sz="2000" kern="1200" dirty="0">
                <a:solidFill>
                  <a:srgbClr val="000000"/>
                </a:solidFill>
                <a:latin typeface="Arial (Body)"/>
                <a:ea typeface="+mn-ea"/>
                <a:cs typeface="+mn-cs"/>
              </a:rPr>
              <a:t>Reflective field notes record personal reflections that relate to their insights, hunches, or broad themes that emerge.</a:t>
            </a:r>
          </a:p>
          <a:p>
            <a:pPr marL="255651" lvl="0" indent="-255651">
              <a:spcAft>
                <a:spcPct val="0"/>
              </a:spcAft>
              <a:tabLst/>
            </a:pPr>
            <a:r>
              <a:rPr lang="en-US" altLang="en-US" sz="2000" kern="1200" dirty="0">
                <a:solidFill>
                  <a:srgbClr val="000000"/>
                </a:solidFill>
                <a:latin typeface="Arial (Body)"/>
                <a:ea typeface="+mn-ea"/>
                <a:cs typeface="+mn-cs"/>
              </a:rPr>
              <a:t>Remain unobtrusive.</a:t>
            </a:r>
          </a:p>
          <a:p>
            <a:pPr marL="255651" lvl="0" indent="-255651">
              <a:spcAft>
                <a:spcPct val="0"/>
              </a:spcAft>
              <a:tabLst/>
            </a:pPr>
            <a:r>
              <a:rPr lang="en-US" altLang="en-US" sz="2000" kern="1200" dirty="0">
                <a:solidFill>
                  <a:srgbClr val="000000"/>
                </a:solidFill>
                <a:latin typeface="Arial (Body)"/>
                <a:ea typeface="+mn-ea"/>
                <a:cs typeface="+mn-cs"/>
              </a:rPr>
              <a:t>When complete, slowly withdraw from the site.</a:t>
            </a:r>
          </a:p>
        </p:txBody>
      </p:sp>
    </p:spTree>
    <p:extLst>
      <p:ext uri="{BB962C8B-B14F-4D97-AF65-F5344CB8AC3E}">
        <p14:creationId xmlns:p14="http://schemas.microsoft.com/office/powerpoint/2010/main" val="141937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7.5 Observational Checklist</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2120649666"/>
              </p:ext>
            </p:extLst>
          </p:nvPr>
        </p:nvGraphicFramePr>
        <p:xfrm>
          <a:off x="457200" y="1600200"/>
          <a:ext cx="8229600" cy="4632960"/>
        </p:xfrm>
        <a:graphic>
          <a:graphicData uri="http://schemas.openxmlformats.org/drawingml/2006/table">
            <a:tbl>
              <a:tblPr firstRow="1">
                <a:tableStyleId>{5DA37D80-6434-44D0-A028-1B22A696006F}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79120">
                <a:tc>
                  <a:txBody>
                    <a:bodyPr/>
                    <a:lstStyle/>
                    <a:p>
                      <a:pPr marL="804863" marR="0" indent="-804863">
                        <a:spcBef>
                          <a:spcPts val="0"/>
                        </a:spcBef>
                        <a:spcAft>
                          <a:spcPts val="0"/>
                        </a:spcAft>
                        <a:tabLst/>
                      </a:pPr>
                      <a:r>
                        <a:rPr lang="en-US" sz="900" b="0" dirty="0" smtClean="0">
                          <a:solidFill>
                            <a:schemeClr val="bg1"/>
                          </a:solidFill>
                          <a:effectLst/>
                          <a:latin typeface="+mn-lt"/>
                          <a:ea typeface="Arial" charset="0"/>
                          <a:cs typeface="Arial" charset="0"/>
                        </a:rPr>
                        <a:t>Fill in the blank</a:t>
                      </a:r>
                      <a:r>
                        <a:rPr lang="en-US" sz="1900" b="0" dirty="0" smtClean="0">
                          <a:solidFill>
                            <a:srgbClr val="000000"/>
                          </a:solidFill>
                          <a:effectLst/>
                          <a:latin typeface="+mn-lt"/>
                          <a:ea typeface="Arial" charset="0"/>
                          <a:cs typeface="Arial" charset="0"/>
                        </a:rPr>
                        <a:t> </a:t>
                      </a:r>
                      <a:r>
                        <a:rPr lang="en-US" sz="1900" b="0" dirty="0">
                          <a:solidFill>
                            <a:srgbClr val="000000"/>
                          </a:solidFill>
                          <a:effectLst/>
                          <a:latin typeface="+mn-lt"/>
                          <a:ea typeface="Arial" charset="0"/>
                          <a:cs typeface="Arial" charset="0"/>
                        </a:rPr>
                        <a:t>Did you gain permission to study the site?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04863" marR="0" indent="-804863">
                        <a:spcBef>
                          <a:spcPts val="0"/>
                        </a:spcBef>
                        <a:spcAft>
                          <a:spcPts val="0"/>
                        </a:spcAft>
                        <a:tabLst/>
                      </a:pPr>
                      <a:r>
                        <a:rPr lang="en-US" sz="900" b="0" dirty="0" smtClean="0">
                          <a:solidFill>
                            <a:schemeClr val="bg1"/>
                          </a:solidFill>
                          <a:effectLst/>
                          <a:latin typeface="+mn-lt"/>
                          <a:ea typeface="Arial" charset="0"/>
                          <a:cs typeface="Arial" charset="0"/>
                        </a:rPr>
                        <a:t>Fill in the blank</a:t>
                      </a:r>
                      <a:r>
                        <a:rPr lang="en-US" sz="1900" b="0" dirty="0" smtClean="0">
                          <a:solidFill>
                            <a:srgbClr val="000000"/>
                          </a:solidFill>
                          <a:effectLst/>
                          <a:latin typeface="+mn-lt"/>
                          <a:ea typeface="Arial" charset="0"/>
                          <a:cs typeface="Arial" charset="0"/>
                        </a:rPr>
                        <a:t> </a:t>
                      </a:r>
                      <a:r>
                        <a:rPr lang="en-US" sz="1900" b="0" dirty="0">
                          <a:solidFill>
                            <a:srgbClr val="000000"/>
                          </a:solidFill>
                          <a:effectLst/>
                          <a:latin typeface="+mn-lt"/>
                          <a:ea typeface="Arial" charset="0"/>
                          <a:cs typeface="Arial" charset="0"/>
                        </a:rPr>
                        <a:t>Will you develop rapport with individuals at the site?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579120">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Do you know your role as an observer?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your observations change from broad to narrow?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868680">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Do you have a means for recording </a:t>
                      </a:r>
                      <a:r>
                        <a:rPr lang="en-US" sz="1900" dirty="0" smtClean="0">
                          <a:effectLst/>
                          <a:latin typeface="+mn-lt"/>
                          <a:ea typeface="Arial" charset="0"/>
                          <a:cs typeface="Arial" charset="0"/>
                        </a:rPr>
                        <a:t>field notes, </a:t>
                      </a:r>
                      <a:r>
                        <a:rPr lang="en-US" sz="1900" dirty="0">
                          <a:effectLst/>
                          <a:latin typeface="+mn-lt"/>
                          <a:ea typeface="Arial" charset="0"/>
                          <a:cs typeface="Arial" charset="0"/>
                        </a:rPr>
                        <a:t>such as an observational protocol?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57250" marR="0" indent="-857250">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 take limited notes at first?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579120">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Do you know what you will observe first?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 take both descriptive as well as reflective notes?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868680">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 enter and leave the site slowly, so as not to disturb the setting?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04863" marR="0" indent="-787400">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 describe in complete sentences so that you have detailed </a:t>
                      </a:r>
                      <a:r>
                        <a:rPr lang="en-US" sz="1900" dirty="0" smtClean="0">
                          <a:effectLst/>
                          <a:latin typeface="+mn-lt"/>
                          <a:ea typeface="Arial" charset="0"/>
                          <a:cs typeface="Arial" charset="0"/>
                        </a:rPr>
                        <a:t>field notes?</a:t>
                      </a:r>
                      <a:endParaRPr lang="en-US" sz="1900" dirty="0">
                        <a:effectLst/>
                        <a:latin typeface="+mn-lt"/>
                        <a:ea typeface="Arial"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79120">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Will you make multiple observations over time?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04863" marR="0" indent="-804863">
                        <a:spcBef>
                          <a:spcPts val="0"/>
                        </a:spcBef>
                        <a:spcAft>
                          <a:spcPts val="0"/>
                        </a:spcAft>
                        <a:tabLst/>
                      </a:pPr>
                      <a:r>
                        <a:rPr lang="en-US" sz="900" dirty="0" smtClean="0">
                          <a:solidFill>
                            <a:schemeClr val="bg1"/>
                          </a:solidFill>
                          <a:effectLst/>
                          <a:latin typeface="+mn-lt"/>
                          <a:ea typeface="Arial" charset="0"/>
                          <a:cs typeface="Arial" charset="0"/>
                        </a:rPr>
                        <a:t>Fill in the blank</a:t>
                      </a:r>
                      <a:r>
                        <a:rPr lang="en-US" sz="1900" dirty="0" smtClean="0">
                          <a:effectLst/>
                          <a:latin typeface="+mn-lt"/>
                          <a:ea typeface="Arial" charset="0"/>
                          <a:cs typeface="Arial" charset="0"/>
                        </a:rPr>
                        <a:t> </a:t>
                      </a:r>
                      <a:r>
                        <a:rPr lang="en-US" sz="1900" dirty="0">
                          <a:effectLst/>
                          <a:latin typeface="+mn-lt"/>
                          <a:ea typeface="Arial" charset="0"/>
                          <a:cs typeface="Arial" charset="0"/>
                        </a:rPr>
                        <a:t>Did you thank your participants at the site?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cxnSp>
        <p:nvCxnSpPr>
          <p:cNvPr id="7" name="Straight Connector 6"/>
          <p:cNvCxnSpPr/>
          <p:nvPr/>
        </p:nvCxnSpPr>
        <p:spPr>
          <a:xfrm>
            <a:off x="581890" y="1835452"/>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8034" y="2394348"/>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8033" y="3281042"/>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8033" y="4126163"/>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8031" y="4735767"/>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8033" y="5830289"/>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10545" y="1831016"/>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96688" y="2371348"/>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82833" y="3244184"/>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96686" y="4130875"/>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96682" y="4698917"/>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82827" y="5876544"/>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90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(5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Interviews: Types of Interviews and Open-Ended Questions on </a:t>
            </a:r>
            <a:r>
              <a:rPr lang="en-US" sz="2400" b="1" kern="1200" dirty="0" smtClean="0">
                <a:solidFill>
                  <a:srgbClr val="000000"/>
                </a:solidFill>
                <a:latin typeface="Arial (Body)"/>
                <a:ea typeface="+mn-ea"/>
                <a:cs typeface="+mn-cs"/>
              </a:rPr>
              <a:t>Questionnaires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Types: One-on-one, focus group, phone, web-based video, e-mail</a:t>
            </a:r>
          </a:p>
          <a:p>
            <a:pPr marL="255651" lvl="0" indent="-255651">
              <a:spcAft>
                <a:spcPct val="0"/>
              </a:spcAft>
              <a:buSzPts val="2400"/>
              <a:tabLst/>
            </a:pPr>
            <a:r>
              <a:rPr lang="en-US" altLang="en-US" sz="2400" kern="1200" dirty="0">
                <a:solidFill>
                  <a:srgbClr val="000000"/>
                </a:solidFill>
                <a:latin typeface="Arial (Body)"/>
                <a:ea typeface="+mn-ea"/>
                <a:cs typeface="+mn-cs"/>
              </a:rPr>
              <a:t>General open-ended questions that are asked allow the participant </a:t>
            </a:r>
            <a:r>
              <a:rPr lang="en-US" altLang="en-US" sz="2400" kern="1200" dirty="0" smtClean="0">
                <a:solidFill>
                  <a:srgbClr val="000000"/>
                </a:solidFill>
                <a:latin typeface="Arial (Body)"/>
                <a:ea typeface="+mn-ea"/>
                <a:cs typeface="+mn-cs"/>
              </a:rPr>
              <a:t>to:</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Create options for responding</a:t>
            </a:r>
          </a:p>
          <a:p>
            <a:pPr marL="741553" lvl="1" indent="-284353">
              <a:spcAft>
                <a:spcPct val="0"/>
              </a:spcAft>
              <a:buSzPts val="2400"/>
            </a:pPr>
            <a:r>
              <a:rPr lang="en-US" altLang="en-US" sz="2400" kern="1200" dirty="0">
                <a:solidFill>
                  <a:srgbClr val="000000"/>
                </a:solidFill>
                <a:latin typeface="Arial (Body)"/>
                <a:ea typeface="+mn-ea"/>
                <a:cs typeface="+mn-cs"/>
              </a:rPr>
              <a:t>Voice their experiences and perspectives</a:t>
            </a:r>
          </a:p>
          <a:p>
            <a:pPr marL="255651" lvl="0" indent="-255651">
              <a:spcAft>
                <a:spcPct val="0"/>
              </a:spcAft>
              <a:buSzPts val="2400"/>
              <a:tabLst/>
            </a:pPr>
            <a:r>
              <a:rPr lang="en-US" altLang="en-US" sz="2400" kern="1200" dirty="0">
                <a:solidFill>
                  <a:srgbClr val="000000"/>
                </a:solidFill>
                <a:latin typeface="Arial (Body)"/>
                <a:ea typeface="+mn-ea"/>
                <a:cs typeface="+mn-cs"/>
              </a:rPr>
              <a:t>Information is recorded, then transcribed for analysis</a:t>
            </a:r>
          </a:p>
        </p:txBody>
      </p:sp>
    </p:spTree>
    <p:extLst>
      <p:ext uri="{BB962C8B-B14F-4D97-AF65-F5344CB8AC3E}">
        <p14:creationId xmlns:p14="http://schemas.microsoft.com/office/powerpoint/2010/main" val="253859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Five Process Steps in Qualitative Data Collection?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Identify participants and sites</a:t>
            </a:r>
          </a:p>
          <a:p>
            <a:pPr marL="255651" lvl="0" indent="-255651">
              <a:spcAft>
                <a:spcPct val="0"/>
              </a:spcAft>
              <a:buSzPts val="2400"/>
              <a:tabLst/>
            </a:pPr>
            <a:r>
              <a:rPr lang="en-US" altLang="en-US" sz="2400" kern="1200" dirty="0">
                <a:solidFill>
                  <a:srgbClr val="000000"/>
                </a:solidFill>
                <a:latin typeface="Arial (Body)"/>
                <a:ea typeface="+mn-ea"/>
                <a:cs typeface="+mn-cs"/>
              </a:rPr>
              <a:t>Gain access to individuals and sites</a:t>
            </a:r>
          </a:p>
          <a:p>
            <a:pPr marL="255651" lvl="0" indent="-255651">
              <a:spcAft>
                <a:spcPct val="0"/>
              </a:spcAft>
              <a:buSzPts val="2400"/>
              <a:tabLst/>
            </a:pPr>
            <a:r>
              <a:rPr lang="en-US" altLang="en-US" sz="2400" kern="1200" dirty="0">
                <a:solidFill>
                  <a:srgbClr val="000000"/>
                </a:solidFill>
                <a:latin typeface="Arial (Body)"/>
                <a:ea typeface="+mn-ea"/>
                <a:cs typeface="+mn-cs"/>
              </a:rPr>
              <a:t>Identify what types of information will answer your research questions</a:t>
            </a:r>
          </a:p>
          <a:p>
            <a:pPr marL="255651" lvl="0" indent="-255651">
              <a:spcAft>
                <a:spcPct val="0"/>
              </a:spcAft>
              <a:buSzPts val="2400"/>
              <a:tabLst/>
            </a:pPr>
            <a:r>
              <a:rPr lang="en-US" altLang="en-US" sz="2400" kern="1200" dirty="0">
                <a:solidFill>
                  <a:srgbClr val="000000"/>
                </a:solidFill>
                <a:latin typeface="Arial (Body)"/>
                <a:ea typeface="+mn-ea"/>
                <a:cs typeface="+mn-cs"/>
              </a:rPr>
              <a:t>Design protocols or instruments for collecting and recording information</a:t>
            </a:r>
          </a:p>
          <a:p>
            <a:pPr marL="255651" lvl="0" indent="-255651">
              <a:spcAft>
                <a:spcPct val="0"/>
              </a:spcAft>
              <a:buSzPts val="2400"/>
              <a:tabLst/>
            </a:pPr>
            <a:r>
              <a:rPr lang="en-US" altLang="en-US" sz="2400" kern="1200" dirty="0">
                <a:solidFill>
                  <a:srgbClr val="000000"/>
                </a:solidFill>
                <a:latin typeface="Arial (Body)"/>
                <a:ea typeface="+mn-ea"/>
                <a:cs typeface="+mn-cs"/>
              </a:rPr>
              <a:t>Administer the data collection</a:t>
            </a:r>
          </a:p>
        </p:txBody>
      </p:sp>
    </p:spTree>
    <p:extLst>
      <p:ext uri="{BB962C8B-B14F-4D97-AF65-F5344CB8AC3E}">
        <p14:creationId xmlns:p14="http://schemas.microsoft.com/office/powerpoint/2010/main" val="910866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(6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Interviews: Conducting Interviews</a:t>
            </a:r>
            <a:endParaRPr lang="en-US" altLang="en-US" sz="2400" b="1" kern="1200" dirty="0" smtClean="0">
              <a:solidFill>
                <a:srgbClr val="000000"/>
              </a:solidFill>
              <a:latin typeface="Arial (Body)"/>
              <a:ea typeface="+mn-ea"/>
              <a:cs typeface="+mn-cs"/>
            </a:endParaRPr>
          </a:p>
          <a:p>
            <a:pPr marL="255651" lvl="0" indent="-255651">
              <a:spcAft>
                <a:spcPct val="0"/>
              </a:spcAft>
              <a:buSzPts val="2400"/>
              <a:tabLst/>
            </a:pPr>
            <a:r>
              <a:rPr lang="en-US" altLang="en-US" sz="2400" kern="1200" dirty="0" smtClean="0">
                <a:solidFill>
                  <a:srgbClr val="000000"/>
                </a:solidFill>
                <a:latin typeface="Arial (Body)"/>
                <a:ea typeface="+mn-ea"/>
                <a:cs typeface="+mn-cs"/>
              </a:rPr>
              <a:t>Identify the interviewees</a:t>
            </a:r>
          </a:p>
          <a:p>
            <a:pPr marL="255651" lvl="0" indent="-255651">
              <a:spcAft>
                <a:spcPct val="0"/>
              </a:spcAft>
              <a:buSzPts val="2400"/>
              <a:tabLst/>
            </a:pPr>
            <a:r>
              <a:rPr lang="en-US" altLang="en-US" sz="2400" kern="1200" dirty="0" smtClean="0">
                <a:solidFill>
                  <a:srgbClr val="000000"/>
                </a:solidFill>
                <a:latin typeface="Arial (Body)"/>
                <a:ea typeface="+mn-ea"/>
                <a:cs typeface="+mn-cs"/>
              </a:rPr>
              <a:t>Determine the type of interview you will use (e.g., focus group, one-on-one)</a:t>
            </a:r>
          </a:p>
          <a:p>
            <a:pPr marL="255651" lvl="0" indent="-255651">
              <a:spcAft>
                <a:spcPct val="0"/>
              </a:spcAft>
              <a:buSzPts val="2400"/>
              <a:tabLst/>
            </a:pPr>
            <a:r>
              <a:rPr lang="en-US" altLang="en-US" sz="2400" kern="1200" dirty="0" smtClean="0">
                <a:solidFill>
                  <a:srgbClr val="000000"/>
                </a:solidFill>
                <a:latin typeface="Arial (Body)"/>
                <a:ea typeface="+mn-ea"/>
                <a:cs typeface="+mn-cs"/>
              </a:rPr>
              <a:t>Record the audio of the conversation</a:t>
            </a:r>
          </a:p>
          <a:p>
            <a:pPr marL="255651" lvl="0" indent="-255651">
              <a:spcAft>
                <a:spcPct val="0"/>
              </a:spcAft>
              <a:buSzPts val="2400"/>
              <a:tabLst/>
            </a:pPr>
            <a:r>
              <a:rPr lang="en-US" altLang="en-US" sz="2400" kern="1200" dirty="0" smtClean="0">
                <a:solidFill>
                  <a:srgbClr val="000000"/>
                </a:solidFill>
                <a:latin typeface="Arial (Body)"/>
                <a:ea typeface="+mn-ea"/>
                <a:cs typeface="+mn-cs"/>
              </a:rPr>
              <a:t>Take brief notes during the interview</a:t>
            </a:r>
          </a:p>
          <a:p>
            <a:pPr marL="255651" lvl="0" indent="-255651">
              <a:spcAft>
                <a:spcPct val="0"/>
              </a:spcAft>
              <a:buSzPts val="2400"/>
              <a:tabLst/>
            </a:pPr>
            <a:r>
              <a:rPr lang="en-US" altLang="en-US" sz="2400" kern="1200" dirty="0" smtClean="0">
                <a:solidFill>
                  <a:srgbClr val="000000"/>
                </a:solidFill>
                <a:latin typeface="Arial (Body)"/>
                <a:ea typeface="+mn-ea"/>
                <a:cs typeface="+mn-cs"/>
              </a:rPr>
              <a:t>Locate a quiet, suitable place</a:t>
            </a:r>
          </a:p>
          <a:p>
            <a:pPr marL="255651" lvl="0" indent="-255651">
              <a:spcAft>
                <a:spcPct val="0"/>
              </a:spcAft>
              <a:buSzPts val="2400"/>
              <a:tabLst/>
            </a:pPr>
            <a:r>
              <a:rPr lang="en-US" altLang="en-US" sz="2400" kern="1200" dirty="0" smtClean="0">
                <a:solidFill>
                  <a:srgbClr val="000000"/>
                </a:solidFill>
                <a:latin typeface="Arial (Body)"/>
                <a:ea typeface="+mn-ea"/>
                <a:cs typeface="+mn-cs"/>
              </a:rPr>
              <a:t>Obtain consent from the interviewee to participate in the study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261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(7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0092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Interviews: Conducting Interviews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During the interview, have an interview plan using your interview protocol, but be </a:t>
            </a:r>
            <a:r>
              <a:rPr lang="en-US" altLang="en-US" sz="2400" kern="1200" dirty="0" smtClean="0">
                <a:solidFill>
                  <a:srgbClr val="000000"/>
                </a:solidFill>
                <a:latin typeface="Arial (Body)"/>
                <a:ea typeface="+mn-ea"/>
                <a:cs typeface="+mn-cs"/>
              </a:rPr>
              <a:t>flexible</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Use probes to elicit more information</a:t>
            </a:r>
          </a:p>
          <a:p>
            <a:pPr marL="741553" lvl="1" indent="-284353">
              <a:spcAft>
                <a:spcPct val="0"/>
              </a:spcAft>
              <a:buSzPts val="2400"/>
            </a:pPr>
            <a:r>
              <a:rPr lang="en-US" altLang="en-US" sz="2400" kern="1200" dirty="0">
                <a:solidFill>
                  <a:srgbClr val="000000"/>
                </a:solidFill>
                <a:latin typeface="Arial (Body)"/>
                <a:ea typeface="+mn-ea"/>
                <a:cs typeface="+mn-cs"/>
              </a:rPr>
              <a:t>Include possible probes in your interview protocol</a:t>
            </a:r>
          </a:p>
          <a:p>
            <a:pPr marL="741553" lvl="1" indent="-284353">
              <a:spcAft>
                <a:spcPct val="0"/>
              </a:spcAft>
              <a:buSzPts val="2400"/>
            </a:pPr>
            <a:r>
              <a:rPr lang="en-US" altLang="en-US" sz="2400" kern="1200" dirty="0">
                <a:solidFill>
                  <a:srgbClr val="000000"/>
                </a:solidFill>
                <a:latin typeface="Arial (Body)"/>
                <a:ea typeface="+mn-ea"/>
                <a:cs typeface="+mn-cs"/>
              </a:rPr>
              <a:t>Use probes to elaborate and clarify</a:t>
            </a:r>
          </a:p>
          <a:p>
            <a:pPr marL="255651" lvl="0" indent="-255651">
              <a:spcAft>
                <a:spcPct val="0"/>
              </a:spcAft>
              <a:buSzPts val="2400"/>
              <a:tabLst/>
            </a:pPr>
            <a:r>
              <a:rPr lang="en-US" altLang="en-US" sz="2400" kern="1200" dirty="0">
                <a:solidFill>
                  <a:srgbClr val="000000"/>
                </a:solidFill>
                <a:latin typeface="Arial (Body)"/>
                <a:ea typeface="+mn-ea"/>
                <a:cs typeface="+mn-cs"/>
              </a:rPr>
              <a:t>Be courteous and professional when the interview is </a:t>
            </a:r>
            <a:r>
              <a:rPr lang="en-US" altLang="en-US" sz="2400" kern="1200" dirty="0" smtClean="0">
                <a:solidFill>
                  <a:srgbClr val="000000"/>
                </a:solidFill>
                <a:latin typeface="Arial (Body)"/>
                <a:ea typeface="+mn-ea"/>
                <a:cs typeface="+mn-cs"/>
              </a:rPr>
              <a:t>over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0480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7.2 Types of Probes Used in Qualitative Interviewing</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2101573105"/>
              </p:ext>
            </p:extLst>
          </p:nvPr>
        </p:nvGraphicFramePr>
        <p:xfrm>
          <a:off x="457200" y="1600200"/>
          <a:ext cx="8229600" cy="3675380"/>
        </p:xfrm>
        <a:graphic>
          <a:graphicData uri="http://schemas.openxmlformats.org/drawingml/2006/table">
            <a:tbl>
              <a:tblPr firstRow="1">
                <a:tableStyleId>{D7AC3CCA-C797-4891-BE02-D94E43425B78}</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66344">
                <a:tc>
                  <a:txBody>
                    <a:bodyPr/>
                    <a:lstStyle/>
                    <a:p>
                      <a:pPr marL="0" marR="0">
                        <a:lnSpc>
                          <a:spcPct val="100000"/>
                        </a:lnSpc>
                        <a:spcBef>
                          <a:spcPts val="0"/>
                        </a:spcBef>
                        <a:spcAft>
                          <a:spcPts val="960"/>
                        </a:spcAft>
                        <a:tabLst>
                          <a:tab pos="2582545" algn="l"/>
                        </a:tabLst>
                      </a:pPr>
                      <a:r>
                        <a:rPr lang="en-US" sz="1600" dirty="0" smtClean="0">
                          <a:solidFill>
                            <a:schemeClr val="bg1"/>
                          </a:solidFill>
                          <a:effectLst/>
                        </a:rPr>
                        <a:t>Blank</a:t>
                      </a:r>
                      <a:endParaRPr lang="en-US" sz="1600" b="1" dirty="0">
                        <a:solidFill>
                          <a:schemeClr val="bg1"/>
                        </a:solidFill>
                        <a:effectLst/>
                        <a:latin typeface="+mn-lt"/>
                        <a:ea typeface="Times New Roman" charset="0"/>
                        <a:cs typeface="Optima LT Std Bold" charset="0"/>
                      </a:endParaRPr>
                    </a:p>
                  </a:txBody>
                  <a:tcPr marL="68580" marR="6858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960"/>
                        </a:spcAft>
                        <a:buClrTx/>
                        <a:buSzTx/>
                        <a:buFontTx/>
                        <a:buNone/>
                        <a:tabLst>
                          <a:tab pos="2582545" algn="l"/>
                        </a:tabLst>
                        <a:defRPr/>
                      </a:pPr>
                      <a:r>
                        <a:rPr lang="en-US" sz="1600" b="1" dirty="0" smtClean="0">
                          <a:effectLst/>
                        </a:rPr>
                        <a:t>Examples</a:t>
                      </a:r>
                    </a:p>
                    <a:p>
                      <a:pPr marL="0" marR="0" lvl="0" indent="0" algn="l" defTabSz="914400" rtl="0" eaLnBrk="1" fontAlgn="auto" latinLnBrk="0" hangingPunct="1">
                        <a:lnSpc>
                          <a:spcPct val="100000"/>
                        </a:lnSpc>
                        <a:spcBef>
                          <a:spcPts val="0"/>
                        </a:spcBef>
                        <a:spcAft>
                          <a:spcPts val="0"/>
                        </a:spcAft>
                        <a:buClrTx/>
                        <a:buSzTx/>
                        <a:buFontTx/>
                        <a:buNone/>
                        <a:tabLst>
                          <a:tab pos="2582545" algn="l"/>
                        </a:tabLst>
                        <a:defRPr/>
                      </a:pPr>
                      <a:r>
                        <a:rPr lang="en-US" sz="1600" b="1" dirty="0" smtClean="0">
                          <a:effectLst/>
                        </a:rPr>
                        <a:t>Clarifying Probes</a:t>
                      </a:r>
                      <a:endParaRPr lang="en-US" sz="1600" b="1" dirty="0">
                        <a:solidFill>
                          <a:schemeClr val="tx1"/>
                        </a:solidFill>
                        <a:effectLst/>
                        <a:latin typeface="+mn-lt"/>
                        <a:ea typeface="Times New Roman" charset="0"/>
                        <a:cs typeface="Optima LT Std Bold" charset="0"/>
                      </a:endParaRPr>
                    </a:p>
                  </a:txBody>
                  <a:tcPr marL="68580" marR="68580" marT="698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960"/>
                        </a:spcAft>
                        <a:buClrTx/>
                        <a:buSzTx/>
                        <a:buFontTx/>
                        <a:buNone/>
                        <a:tabLst>
                          <a:tab pos="2582545" algn="l"/>
                        </a:tabLst>
                        <a:defRPr/>
                      </a:pPr>
                      <a:r>
                        <a:rPr lang="en-US" sz="1600" b="1" i="0" u="none" strike="noStrike" cap="none" dirty="0" smtClean="0">
                          <a:solidFill>
                            <a:schemeClr val="dk1"/>
                          </a:solidFill>
                          <a:effectLst/>
                          <a:latin typeface="+mn-lt"/>
                          <a:ea typeface="+mn-ea"/>
                          <a:cs typeface="+mn-cs"/>
                          <a:sym typeface="Arial"/>
                        </a:rPr>
                        <a:t>Examples</a:t>
                      </a:r>
                    </a:p>
                    <a:p>
                      <a:pPr marL="0" marR="0" lvl="0" indent="0" algn="l" defTabSz="914400" rtl="0" eaLnBrk="1" fontAlgn="auto" latinLnBrk="0" hangingPunct="1">
                        <a:lnSpc>
                          <a:spcPct val="100000"/>
                        </a:lnSpc>
                        <a:spcBef>
                          <a:spcPts val="0"/>
                        </a:spcBef>
                        <a:spcAft>
                          <a:spcPts val="0"/>
                        </a:spcAft>
                        <a:buClrTx/>
                        <a:buSzTx/>
                        <a:buFontTx/>
                        <a:buNone/>
                        <a:tabLst>
                          <a:tab pos="2582545" algn="l"/>
                        </a:tabLst>
                        <a:defRPr/>
                      </a:pPr>
                      <a:r>
                        <a:rPr lang="en-US" sz="1600" b="1" i="0" u="none" strike="noStrike" cap="none" dirty="0" smtClean="0">
                          <a:solidFill>
                            <a:schemeClr val="dk1"/>
                          </a:solidFill>
                          <a:effectLst/>
                          <a:latin typeface="+mn-lt"/>
                          <a:ea typeface="+mn-ea"/>
                          <a:cs typeface="+mn-cs"/>
                          <a:sym typeface="Arial"/>
                        </a:rPr>
                        <a:t>Elaborating</a:t>
                      </a:r>
                      <a:r>
                        <a:rPr lang="en-US" sz="1600" b="1" dirty="0" smtClean="0">
                          <a:effectLst/>
                        </a:rPr>
                        <a:t> Probes</a:t>
                      </a:r>
                      <a:endParaRPr lang="en-US" sz="1600" b="1" dirty="0">
                        <a:solidFill>
                          <a:schemeClr val="tx1"/>
                        </a:solidFill>
                        <a:effectLst/>
                        <a:latin typeface="+mn-lt"/>
                        <a:ea typeface="Times New Roman" charset="0"/>
                        <a:cs typeface="Optima LT Std Bold" charset="0"/>
                      </a:endParaRPr>
                    </a:p>
                  </a:txBody>
                  <a:tcPr marL="68580" marR="68580" marT="698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3370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A question in the study asks, “What has happened since the event that you have been involved in?” Assume that the interviewee says, “Not much” or simply does not answer.</a:t>
                      </a:r>
                      <a:endParaRPr lang="en-US" sz="1600" dirty="0">
                        <a:solidFill>
                          <a:srgbClr val="000000"/>
                        </a:solidFill>
                        <a:effectLst/>
                        <a:latin typeface="+mn-lt"/>
                        <a:ea typeface="Times New Roman" charset="0"/>
                        <a:cs typeface="Helvetica LT Std" charset="0"/>
                      </a:endParaRP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Probe areas</a:t>
                      </a:r>
                    </a:p>
                    <a:p>
                      <a:pPr marL="0" marR="0">
                        <a:lnSpc>
                          <a:spcPct val="100000"/>
                        </a:lnSpc>
                        <a:spcBef>
                          <a:spcPts val="0"/>
                        </a:spcBef>
                        <a:spcAft>
                          <a:spcPts val="960"/>
                        </a:spcAft>
                        <a:tabLst>
                          <a:tab pos="990600" algn="l"/>
                          <a:tab pos="2324100" algn="l"/>
                          <a:tab pos="3543300" algn="l"/>
                          <a:tab pos="4787265" algn="l"/>
                        </a:tabLst>
                      </a:pPr>
                      <a:r>
                        <a:rPr lang="en-US" sz="1600" b="1" dirty="0">
                          <a:effectLst/>
                        </a:rPr>
                        <a:t>Comments to other students:</a:t>
                      </a:r>
                      <a:r>
                        <a:rPr lang="en-US" sz="1600" dirty="0">
                          <a:effectLst/>
                        </a:rPr>
                        <a:t> “Tell me about discussions you had with other students.”</a:t>
                      </a:r>
                    </a:p>
                    <a:p>
                      <a:pPr marL="0" marR="0">
                        <a:lnSpc>
                          <a:spcPct val="100000"/>
                        </a:lnSpc>
                        <a:spcBef>
                          <a:spcPts val="0"/>
                        </a:spcBef>
                        <a:spcAft>
                          <a:spcPts val="960"/>
                        </a:spcAft>
                        <a:tabLst>
                          <a:tab pos="990600" algn="l"/>
                          <a:tab pos="2324100" algn="l"/>
                          <a:tab pos="3543300" algn="l"/>
                          <a:tab pos="4787265" algn="l"/>
                        </a:tabLst>
                      </a:pPr>
                      <a:r>
                        <a:rPr lang="en-US" sz="1600" b="1" dirty="0">
                          <a:effectLst/>
                        </a:rPr>
                        <a:t>Role of parents:</a:t>
                      </a:r>
                      <a:r>
                        <a:rPr lang="en-US" sz="1600" dirty="0">
                          <a:effectLst/>
                        </a:rPr>
                        <a:t> “Did you talk with your parents?”</a:t>
                      </a:r>
                    </a:p>
                    <a:p>
                      <a:pPr marL="0" marR="0">
                        <a:lnSpc>
                          <a:spcPct val="100000"/>
                        </a:lnSpc>
                        <a:spcBef>
                          <a:spcPts val="0"/>
                        </a:spcBef>
                        <a:spcAft>
                          <a:spcPts val="960"/>
                        </a:spcAft>
                        <a:tabLst>
                          <a:tab pos="990600" algn="l"/>
                          <a:tab pos="2324100" algn="l"/>
                          <a:tab pos="3543300" algn="l"/>
                          <a:tab pos="4787265" algn="l"/>
                        </a:tabLst>
                      </a:pPr>
                      <a:r>
                        <a:rPr lang="en-US" sz="1600" b="1" dirty="0">
                          <a:effectLst/>
                        </a:rPr>
                        <a:t>Role of news media:</a:t>
                      </a:r>
                      <a:r>
                        <a:rPr lang="en-US" sz="1600" dirty="0">
                          <a:effectLst/>
                        </a:rPr>
                        <a:t> “Did you talk with any media personnel?”</a:t>
                      </a:r>
                      <a:endParaRPr lang="en-US" sz="1600" dirty="0">
                        <a:solidFill>
                          <a:srgbClr val="000000"/>
                        </a:solidFill>
                        <a:effectLst/>
                        <a:latin typeface="+mn-lt"/>
                        <a:ea typeface="Times New Roman" charset="0"/>
                        <a:cs typeface="Helvetica LT Std" charset="0"/>
                      </a:endParaRP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“Tell me more.”</a:t>
                      </a:r>
                    </a:p>
                    <a:p>
                      <a:pPr marL="0" marR="0">
                        <a:lnSpc>
                          <a:spcPct val="100000"/>
                        </a:lnSpc>
                        <a:spcBef>
                          <a:spcPts val="0"/>
                        </a:spcBef>
                        <a:spcAft>
                          <a:spcPts val="960"/>
                        </a:spcAft>
                        <a:tabLst>
                          <a:tab pos="990600" algn="l"/>
                          <a:tab pos="2324100" algn="l"/>
                          <a:tab pos="3543300" algn="l"/>
                          <a:tab pos="4787265" algn="l"/>
                        </a:tabLst>
                      </a:pPr>
                      <a:r>
                        <a:rPr lang="en-US" sz="1600" dirty="0">
                          <a:effectLst/>
                        </a:rPr>
                        <a:t>“Could you explain your response more?”</a:t>
                      </a:r>
                    </a:p>
                    <a:p>
                      <a:pPr marL="0" marR="0">
                        <a:lnSpc>
                          <a:spcPct val="100000"/>
                        </a:lnSpc>
                        <a:spcBef>
                          <a:spcPts val="0"/>
                        </a:spcBef>
                        <a:spcAft>
                          <a:spcPts val="960"/>
                        </a:spcAft>
                        <a:tabLst>
                          <a:tab pos="990600" algn="l"/>
                          <a:tab pos="2324100" algn="l"/>
                          <a:tab pos="3543300" algn="l"/>
                          <a:tab pos="4787265" algn="l"/>
                        </a:tabLst>
                      </a:pPr>
                      <a:r>
                        <a:rPr lang="en-US" sz="1600" dirty="0">
                          <a:effectLst/>
                        </a:rPr>
                        <a:t>“I need more detail.”</a:t>
                      </a:r>
                    </a:p>
                    <a:p>
                      <a:pPr marL="0" marR="0">
                        <a:lnSpc>
                          <a:spcPct val="100000"/>
                        </a:lnSpc>
                        <a:spcBef>
                          <a:spcPts val="0"/>
                        </a:spcBef>
                        <a:spcAft>
                          <a:spcPts val="960"/>
                        </a:spcAft>
                        <a:tabLst>
                          <a:tab pos="990600" algn="l"/>
                          <a:tab pos="2324100" algn="l"/>
                          <a:tab pos="3543300" algn="l"/>
                          <a:tab pos="4787265" algn="l"/>
                        </a:tabLst>
                      </a:pPr>
                      <a:r>
                        <a:rPr lang="en-US" sz="1600" dirty="0">
                          <a:effectLst/>
                        </a:rPr>
                        <a:t>“What does ‘not much’ mean?”</a:t>
                      </a:r>
                      <a:endParaRPr lang="en-US" sz="1600" dirty="0">
                        <a:solidFill>
                          <a:srgbClr val="000000"/>
                        </a:solidFill>
                        <a:effectLst/>
                        <a:latin typeface="+mn-lt"/>
                        <a:ea typeface="Times New Roman" charset="0"/>
                        <a:cs typeface="Helvetica LT Std" charset="0"/>
                      </a:endParaRP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656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7.6 Checklist for Interviewing</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1392219326"/>
              </p:ext>
            </p:extLst>
          </p:nvPr>
        </p:nvGraphicFramePr>
        <p:xfrm>
          <a:off x="457200" y="1647028"/>
          <a:ext cx="8229600" cy="4450080"/>
        </p:xfrm>
        <a:graphic>
          <a:graphicData uri="http://schemas.openxmlformats.org/drawingml/2006/table">
            <a:tbl>
              <a:tblPr firstRow="1">
                <a:tableStyleId>{5DA37D80-6434-44D0-A028-1B22A696006F}</a:tableStyleId>
              </a:tblPr>
              <a:tblGrid>
                <a:gridCol w="8229600">
                  <a:extLst>
                    <a:ext uri="{9D8B030D-6E8A-4147-A177-3AD203B41FA5}">
                      <a16:colId xmlns:a16="http://schemas.microsoft.com/office/drawing/2014/main" val="20000"/>
                    </a:ext>
                  </a:extLst>
                </a:gridCol>
              </a:tblGrid>
              <a:tr h="370840">
                <a:tc>
                  <a:txBody>
                    <a:bodyPr/>
                    <a:lstStyle/>
                    <a:p>
                      <a:pPr marL="0" marR="0">
                        <a:lnSpc>
                          <a:spcPct val="100000"/>
                        </a:lnSpc>
                        <a:spcBef>
                          <a:spcPts val="0"/>
                        </a:spcBef>
                        <a:spcAft>
                          <a:spcPts val="0"/>
                        </a:spcAft>
                      </a:pPr>
                      <a:r>
                        <a:rPr lang="en-US" sz="900" b="0" dirty="0" smtClean="0">
                          <a:solidFill>
                            <a:schemeClr val="bg1"/>
                          </a:solidFill>
                          <a:effectLst/>
                          <a:latin typeface="+mn-lt"/>
                          <a:ea typeface="Calibri" charset="0"/>
                          <a:cs typeface="Times New Roman" charset="0"/>
                        </a:rPr>
                        <a:t>Fill in the blank</a:t>
                      </a:r>
                      <a:r>
                        <a:rPr lang="en-US" sz="1600" b="0" dirty="0" smtClean="0">
                          <a:solidFill>
                            <a:srgbClr val="000000"/>
                          </a:solidFill>
                          <a:effectLst/>
                          <a:latin typeface="+mn-lt"/>
                          <a:ea typeface="Calibri" charset="0"/>
                          <a:cs typeface="Times New Roman" charset="0"/>
                        </a:rPr>
                        <a:t> </a:t>
                      </a:r>
                      <a:r>
                        <a:rPr lang="en-US" sz="1200" b="0" dirty="0">
                          <a:solidFill>
                            <a:srgbClr val="000000"/>
                          </a:solidFill>
                          <a:effectLst/>
                          <a:latin typeface="+mn-lt"/>
                          <a:ea typeface="Calibri" charset="0"/>
                          <a:cs typeface="Times New Roman" charset="0"/>
                        </a:rPr>
                        <a:t>Who will participate in your interviews?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What types of interviews are best to conduct?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Is the setting for your interview comfortable and quiet?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If you are audiotaping, have you prepared and tested the equipment?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obtain consent from the participants to participate in the interview?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listen more and talk less during the interview?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probe during the interview? (ask to clarify and elaborate)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avoid leading questions and ask open-ended questions?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70840">
                <a:tc>
                  <a:txBody>
                    <a:bodyPr/>
                    <a:lstStyle/>
                    <a:p>
                      <a:pPr marL="0" marR="0" algn="l" rtl="0">
                        <a:lnSpc>
                          <a:spcPct val="100000"/>
                        </a:lnSpc>
                        <a:spcBef>
                          <a:spcPts val="0"/>
                        </a:spcBef>
                        <a:spcAft>
                          <a:spcPts val="0"/>
                        </a:spcAft>
                        <a:buNone/>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keep participants focused and ask for concrete details?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70840">
                <a:tc>
                  <a:txBody>
                    <a:bodyPr/>
                    <a:lstStyle/>
                    <a:p>
                      <a:pPr marL="0" marR="0" indent="0" algn="l" rtl="0">
                        <a:lnSpc>
                          <a:spcPct val="100000"/>
                        </a:lnSpc>
                        <a:spcBef>
                          <a:spcPts val="0"/>
                        </a:spcBef>
                        <a:spcAft>
                          <a:spcPts val="0"/>
                        </a:spcAft>
                        <a:buNone/>
                        <a:tabLst/>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withhold judgments and refrain from debating with participants about their views?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70840">
                <a:tc>
                  <a:txBody>
                    <a:bodyPr/>
                    <a:lstStyle/>
                    <a:p>
                      <a:pPr marL="0" marR="0" indent="0" algn="l" rtl="0">
                        <a:lnSpc>
                          <a:spcPct val="100000"/>
                        </a:lnSpc>
                        <a:spcBef>
                          <a:spcPts val="0"/>
                        </a:spcBef>
                        <a:spcAft>
                          <a:spcPts val="0"/>
                        </a:spcAft>
                        <a:buNone/>
                        <a:tabLst/>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Did you withhold offering advice and suggestions and focus on the task of gathering participant views?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370840">
                <a:tc>
                  <a:txBody>
                    <a:bodyPr/>
                    <a:lstStyle/>
                    <a:p>
                      <a:pPr marL="0" marR="0" indent="0" algn="l" rtl="0">
                        <a:lnSpc>
                          <a:spcPct val="100000"/>
                        </a:lnSpc>
                        <a:spcBef>
                          <a:spcPts val="0"/>
                        </a:spcBef>
                        <a:spcAft>
                          <a:spcPts val="0"/>
                        </a:spcAft>
                        <a:buNone/>
                        <a:tabLst/>
                      </a:pPr>
                      <a:r>
                        <a:rPr lang="en-US" sz="900" b="0" dirty="0" smtClean="0">
                          <a:solidFill>
                            <a:schemeClr val="bg1"/>
                          </a:solidFill>
                          <a:effectLst/>
                          <a:latin typeface="+mn-lt"/>
                          <a:ea typeface="Calibri" charset="0"/>
                          <a:cs typeface="Times New Roman" charset="0"/>
                        </a:rPr>
                        <a:t>Fill in the blank</a:t>
                      </a:r>
                      <a:r>
                        <a:rPr lang="en-US" sz="1600" b="0" dirty="0" smtClean="0">
                          <a:effectLst/>
                          <a:latin typeface="+mn-lt"/>
                          <a:ea typeface="Calibri" charset="0"/>
                          <a:cs typeface="Times New Roman" charset="0"/>
                        </a:rPr>
                        <a:t> </a:t>
                      </a:r>
                      <a:r>
                        <a:rPr lang="en-US" sz="1200" b="0" i="0" u="none" strike="noStrike" cap="none" dirty="0">
                          <a:solidFill>
                            <a:srgbClr val="000000"/>
                          </a:solidFill>
                          <a:effectLst/>
                          <a:latin typeface="+mn-lt"/>
                          <a:ea typeface="Calibri" charset="0"/>
                          <a:cs typeface="Times New Roman" charset="0"/>
                          <a:sym typeface="Arial"/>
                        </a:rPr>
                        <a:t>Were you courteous and did you thank the participants after concluding the interview?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bl>
          </a:graphicData>
        </a:graphic>
      </p:graphicFrame>
      <p:cxnSp>
        <p:nvCxnSpPr>
          <p:cNvPr id="5" name="Straight Connector 4"/>
          <p:cNvCxnSpPr/>
          <p:nvPr/>
        </p:nvCxnSpPr>
        <p:spPr>
          <a:xfrm>
            <a:off x="568035" y="1840715"/>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8034" y="2210080"/>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1886" y="2565866"/>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8033" y="2949085"/>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8033" y="3323160"/>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1890" y="3678936"/>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5742" y="4071296"/>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5742" y="4431519"/>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1887" y="4805863"/>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1890" y="5161367"/>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1885" y="5554845"/>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1887" y="5921153"/>
            <a:ext cx="665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693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(8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Documents: Collecting </a:t>
            </a:r>
            <a:r>
              <a:rPr lang="en-US" sz="2400" b="1" kern="1200" dirty="0" smtClean="0">
                <a:solidFill>
                  <a:srgbClr val="000000"/>
                </a:solidFill>
                <a:latin typeface="Arial (Body)"/>
                <a:ea typeface="+mn-ea"/>
                <a:cs typeface="+mn-cs"/>
              </a:rPr>
              <a:t>Documents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Identify types of documents that may be useful</a:t>
            </a:r>
          </a:p>
          <a:p>
            <a:pPr marL="255651" lvl="0" indent="-255651">
              <a:spcAft>
                <a:spcPct val="0"/>
              </a:spcAft>
              <a:buSzPts val="2400"/>
              <a:tabLst/>
            </a:pPr>
            <a:r>
              <a:rPr lang="en-US" altLang="en-US" sz="2400" kern="1200" dirty="0">
                <a:solidFill>
                  <a:srgbClr val="000000"/>
                </a:solidFill>
                <a:latin typeface="Arial (Body)"/>
                <a:ea typeface="+mn-ea"/>
                <a:cs typeface="+mn-cs"/>
              </a:rPr>
              <a:t>Consider public and private documents</a:t>
            </a:r>
          </a:p>
          <a:p>
            <a:pPr marL="255651" lvl="0" indent="-255651">
              <a:spcAft>
                <a:spcPct val="0"/>
              </a:spcAft>
              <a:buSzPts val="2400"/>
              <a:tabLst/>
            </a:pPr>
            <a:r>
              <a:rPr lang="en-US" altLang="en-US" sz="2400" kern="1200" dirty="0">
                <a:solidFill>
                  <a:srgbClr val="000000"/>
                </a:solidFill>
                <a:latin typeface="Arial (Body)"/>
                <a:ea typeface="+mn-ea"/>
                <a:cs typeface="+mn-cs"/>
              </a:rPr>
              <a:t>Obtain permission before using documents</a:t>
            </a:r>
          </a:p>
          <a:p>
            <a:pPr marL="255651" lvl="0" indent="-255651">
              <a:spcAft>
                <a:spcPct val="0"/>
              </a:spcAft>
              <a:buSzPts val="2400"/>
              <a:tabLst/>
            </a:pPr>
            <a:r>
              <a:rPr lang="en-US" altLang="en-US" sz="2400" kern="1200" dirty="0">
                <a:solidFill>
                  <a:srgbClr val="000000"/>
                </a:solidFill>
                <a:latin typeface="Arial (Body)"/>
                <a:ea typeface="+mn-ea"/>
                <a:cs typeface="+mn-cs"/>
              </a:rPr>
              <a:t>Provide specific instructions if you ask participants to keep a journal</a:t>
            </a:r>
          </a:p>
          <a:p>
            <a:pPr marL="255651" lvl="0" indent="-255651">
              <a:spcAft>
                <a:spcPct val="0"/>
              </a:spcAft>
              <a:buSzPts val="2400"/>
              <a:tabLst/>
            </a:pPr>
            <a:r>
              <a:rPr lang="en-US" altLang="en-US" sz="2400" kern="1200" dirty="0">
                <a:solidFill>
                  <a:srgbClr val="000000"/>
                </a:solidFill>
                <a:latin typeface="Arial (Body)"/>
                <a:ea typeface="+mn-ea"/>
                <a:cs typeface="+mn-cs"/>
              </a:rPr>
              <a:t>Examine for accuracy, completeness, and usefulness</a:t>
            </a:r>
          </a:p>
          <a:p>
            <a:pPr marL="255651" lvl="0" indent="-255651">
              <a:spcAft>
                <a:spcPct val="0"/>
              </a:spcAft>
              <a:buSzPts val="2400"/>
              <a:tabLst/>
            </a:pPr>
            <a:r>
              <a:rPr lang="en-US" altLang="en-US" sz="2400" kern="1200" dirty="0">
                <a:solidFill>
                  <a:srgbClr val="000000"/>
                </a:solidFill>
                <a:latin typeface="Arial (Body)"/>
                <a:ea typeface="+mn-ea"/>
                <a:cs typeface="+mn-cs"/>
              </a:rPr>
              <a:t>Optically scan documents when possible</a:t>
            </a:r>
          </a:p>
        </p:txBody>
      </p:sp>
    </p:spTree>
    <p:extLst>
      <p:ext uri="{BB962C8B-B14F-4D97-AF65-F5344CB8AC3E}">
        <p14:creationId xmlns:p14="http://schemas.microsoft.com/office/powerpoint/2010/main" val="1506284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(9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Audiovisual Materials</a:t>
            </a:r>
          </a:p>
          <a:p>
            <a:pPr>
              <a:spcAft>
                <a:spcPct val="0"/>
              </a:spcAft>
              <a:buSzPts val="2400"/>
              <a:tabLst/>
            </a:pPr>
            <a:r>
              <a:rPr lang="en-US" sz="2400" kern="1200" dirty="0">
                <a:solidFill>
                  <a:srgbClr val="000000"/>
                </a:solidFill>
                <a:latin typeface="Arial (Body)"/>
                <a:ea typeface="+mn-ea"/>
                <a:cs typeface="+mn-cs"/>
              </a:rPr>
              <a:t>Images or sounds to help understand the central phenomenon</a:t>
            </a:r>
          </a:p>
          <a:p>
            <a:pPr>
              <a:spcAft>
                <a:spcPct val="0"/>
              </a:spcAft>
              <a:buSzPts val="2400"/>
              <a:tabLst/>
            </a:pPr>
            <a:r>
              <a:rPr lang="en-US" sz="2400" kern="1200" dirty="0">
                <a:solidFill>
                  <a:srgbClr val="000000"/>
                </a:solidFill>
                <a:latin typeface="Arial (Body)"/>
                <a:ea typeface="+mn-ea"/>
                <a:cs typeface="+mn-cs"/>
              </a:rPr>
              <a:t>Examples</a:t>
            </a:r>
          </a:p>
          <a:p>
            <a:pPr marL="741600" lvl="1" indent="-284400">
              <a:spcAft>
                <a:spcPct val="0"/>
              </a:spcAft>
              <a:buSzPts val="2400"/>
            </a:pPr>
            <a:r>
              <a:rPr lang="en-US" sz="2400" kern="1200" dirty="0">
                <a:solidFill>
                  <a:srgbClr val="000000"/>
                </a:solidFill>
                <a:latin typeface="Arial (Body)"/>
                <a:ea typeface="+mn-ea"/>
                <a:cs typeface="+mn-cs"/>
              </a:rPr>
              <a:t>Photographs</a:t>
            </a:r>
          </a:p>
          <a:p>
            <a:pPr marL="741600" lvl="1" indent="-284400">
              <a:spcAft>
                <a:spcPct val="0"/>
              </a:spcAft>
              <a:buSzPts val="2400"/>
            </a:pPr>
            <a:r>
              <a:rPr lang="en-US" sz="2400" kern="1200" dirty="0">
                <a:solidFill>
                  <a:srgbClr val="000000"/>
                </a:solidFill>
                <a:latin typeface="Arial (Body)"/>
                <a:ea typeface="+mn-ea"/>
                <a:cs typeface="+mn-cs"/>
              </a:rPr>
              <a:t>Video records</a:t>
            </a:r>
          </a:p>
          <a:p>
            <a:pPr marL="741600" lvl="1" indent="-284400">
              <a:spcAft>
                <a:spcPct val="0"/>
              </a:spcAft>
              <a:buSzPts val="2400"/>
            </a:pPr>
            <a:r>
              <a:rPr lang="en-US" sz="2400" kern="1200" dirty="0">
                <a:solidFill>
                  <a:srgbClr val="000000"/>
                </a:solidFill>
                <a:latin typeface="Arial (Body)"/>
                <a:ea typeface="+mn-ea"/>
                <a:cs typeface="+mn-cs"/>
              </a:rPr>
              <a:t>Digital images</a:t>
            </a:r>
          </a:p>
          <a:p>
            <a:pPr marL="741600" lvl="1" indent="-284400">
              <a:spcAft>
                <a:spcPct val="0"/>
              </a:spcAft>
              <a:buSzPts val="2400"/>
            </a:pPr>
            <a:r>
              <a:rPr lang="en-US" sz="2400" kern="1200" dirty="0">
                <a:solidFill>
                  <a:srgbClr val="000000"/>
                </a:solidFill>
                <a:latin typeface="Arial (Body)"/>
                <a:ea typeface="+mn-ea"/>
                <a:cs typeface="+mn-cs"/>
              </a:rPr>
              <a:t>Paintings and drawings</a:t>
            </a:r>
          </a:p>
          <a:p>
            <a:pPr>
              <a:spcAft>
                <a:spcPct val="0"/>
              </a:spcAft>
              <a:buSzPts val="2400"/>
              <a:tabLst/>
            </a:pPr>
            <a:r>
              <a:rPr lang="en-US" sz="2400" kern="1200" dirty="0">
                <a:solidFill>
                  <a:srgbClr val="000000"/>
                </a:solidFill>
                <a:latin typeface="Arial (Body)"/>
                <a:ea typeface="+mn-ea"/>
                <a:cs typeface="+mn-cs"/>
              </a:rPr>
              <a:t>Are more difficult to analyze</a:t>
            </a:r>
          </a:p>
        </p:txBody>
      </p:sp>
    </p:spTree>
    <p:extLst>
      <p:ext uri="{BB962C8B-B14F-4D97-AF65-F5344CB8AC3E}">
        <p14:creationId xmlns:p14="http://schemas.microsoft.com/office/powerpoint/2010/main" val="830678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Types of Qualitative Data Will You Collect? </a:t>
            </a:r>
            <a:r>
              <a:rPr lang="en-US" altLang="en-US" sz="2000" b="0" kern="1200" dirty="0" smtClean="0">
                <a:latin typeface="Times New Roman" panose="02020603050405020304" pitchFamily="18" charset="0"/>
                <a:ea typeface="+mj-ea"/>
                <a:cs typeface="Times New Roman" panose="02020603050405020304" pitchFamily="18" charset="0"/>
              </a:rPr>
              <a:t>(10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Audiovisual Materials: Collecting Audiovisual Materials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Determine what material can provide evidence to address your research questions</a:t>
            </a:r>
          </a:p>
          <a:p>
            <a:pPr marL="255651" lvl="0" indent="-255651">
              <a:spcAft>
                <a:spcPct val="0"/>
              </a:spcAft>
              <a:buSzPts val="2400"/>
              <a:tabLst/>
            </a:pPr>
            <a:r>
              <a:rPr lang="en-US" altLang="en-US" sz="2400" kern="1200" dirty="0">
                <a:solidFill>
                  <a:srgbClr val="000000"/>
                </a:solidFill>
                <a:latin typeface="Arial (Body)"/>
                <a:ea typeface="+mn-ea"/>
                <a:cs typeface="+mn-cs"/>
              </a:rPr>
              <a:t>Determine what visual material is available and obtain permission to use it</a:t>
            </a:r>
          </a:p>
          <a:p>
            <a:pPr marL="255651" lvl="0" indent="-255651">
              <a:spcAft>
                <a:spcPct val="0"/>
              </a:spcAft>
              <a:buSzPts val="2400"/>
              <a:tabLst/>
            </a:pPr>
            <a:r>
              <a:rPr lang="en-US" altLang="en-US" sz="2400" kern="1200" dirty="0">
                <a:solidFill>
                  <a:srgbClr val="000000"/>
                </a:solidFill>
                <a:latin typeface="Arial (Body)"/>
                <a:ea typeface="+mn-ea"/>
                <a:cs typeface="+mn-cs"/>
              </a:rPr>
              <a:t>Check the accuracy and authenticity of the material if you do not record it yourself</a:t>
            </a:r>
          </a:p>
          <a:p>
            <a:pPr marL="255651" lvl="0" indent="-255651">
              <a:spcAft>
                <a:spcPct val="0"/>
              </a:spcAft>
              <a:buSzPts val="2400"/>
              <a:tabLst/>
            </a:pPr>
            <a:r>
              <a:rPr lang="en-US" altLang="en-US" sz="2400" kern="1200" dirty="0">
                <a:solidFill>
                  <a:srgbClr val="000000"/>
                </a:solidFill>
                <a:latin typeface="Arial (Body)"/>
                <a:ea typeface="+mn-ea"/>
                <a:cs typeface="+mn-cs"/>
              </a:rPr>
              <a:t>Collect the data and organize it</a:t>
            </a:r>
          </a:p>
        </p:txBody>
      </p:sp>
    </p:spTree>
    <p:extLst>
      <p:ext uri="{BB962C8B-B14F-4D97-AF65-F5344CB8AC3E}">
        <p14:creationId xmlns:p14="http://schemas.microsoft.com/office/powerpoint/2010/main" val="449284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Procedures Will Be Used to Record Data?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Using Protocols: An Interview Protocol</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Interview protocol:</a:t>
            </a:r>
          </a:p>
          <a:p>
            <a:pPr marL="741553" lvl="1" indent="-284353">
              <a:spcAft>
                <a:spcPct val="0"/>
              </a:spcAft>
              <a:buSzPts val="2400"/>
            </a:pPr>
            <a:r>
              <a:rPr lang="en-US" altLang="en-US" sz="2400" kern="1200" dirty="0">
                <a:solidFill>
                  <a:srgbClr val="000000"/>
                </a:solidFill>
                <a:latin typeface="Arial (Body)"/>
                <a:ea typeface="+mn-ea"/>
                <a:cs typeface="+mn-cs"/>
              </a:rPr>
              <a:t>Instructions for the process of the </a:t>
            </a:r>
            <a:r>
              <a:rPr lang="en-US" altLang="en-US" sz="2400" kern="1200" dirty="0" smtClean="0">
                <a:solidFill>
                  <a:srgbClr val="000000"/>
                </a:solidFill>
                <a:latin typeface="Arial (Body)"/>
                <a:ea typeface="+mn-ea"/>
                <a:cs typeface="+mn-cs"/>
              </a:rPr>
              <a:t>interview</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The questions to be asked</a:t>
            </a:r>
          </a:p>
          <a:p>
            <a:pPr marL="741553" lvl="1" indent="-284353">
              <a:spcAft>
                <a:spcPct val="0"/>
              </a:spcAft>
              <a:buSzPts val="2400"/>
            </a:pPr>
            <a:r>
              <a:rPr lang="en-US" altLang="en-US" sz="2400" kern="1200" dirty="0">
                <a:solidFill>
                  <a:srgbClr val="000000"/>
                </a:solidFill>
                <a:latin typeface="Arial (Body)"/>
                <a:ea typeface="+mn-ea"/>
                <a:cs typeface="+mn-cs"/>
              </a:rPr>
              <a:t>Possible probes associated with each </a:t>
            </a:r>
            <a:r>
              <a:rPr lang="en-US" altLang="en-US" sz="2400" kern="1200" dirty="0" smtClean="0">
                <a:solidFill>
                  <a:srgbClr val="000000"/>
                </a:solidFill>
                <a:latin typeface="Arial (Body)"/>
                <a:ea typeface="+mn-ea"/>
                <a:cs typeface="+mn-cs"/>
              </a:rPr>
              <a:t>question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Space to take notes on responses from the </a:t>
            </a:r>
            <a:r>
              <a:rPr lang="en-US" altLang="en-US" sz="2400" kern="1200" dirty="0" smtClean="0">
                <a:solidFill>
                  <a:srgbClr val="000000"/>
                </a:solidFill>
                <a:latin typeface="Arial (Body)"/>
                <a:ea typeface="+mn-ea"/>
                <a:cs typeface="+mn-cs"/>
              </a:rPr>
              <a:t>interviewee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16018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Procedures Will Be Used to Record Data?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Using Protocols: An Interview Protocol</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The header: Essential information about the interview, such as purpose, reminder to obtain consent and record.</a:t>
            </a:r>
          </a:p>
          <a:p>
            <a:pPr marL="255651" lvl="0" indent="-255651">
              <a:spcAft>
                <a:spcPct val="0"/>
              </a:spcAft>
              <a:buSzPts val="2400"/>
              <a:tabLst/>
            </a:pPr>
            <a:r>
              <a:rPr lang="en-US" altLang="en-US" sz="2400" kern="1200" dirty="0">
                <a:solidFill>
                  <a:srgbClr val="000000"/>
                </a:solidFill>
                <a:latin typeface="Arial (Body)"/>
                <a:ea typeface="+mn-ea"/>
                <a:cs typeface="+mn-cs"/>
              </a:rPr>
              <a:t>Open-ended </a:t>
            </a:r>
            <a:r>
              <a:rPr lang="en-US" altLang="en-US" sz="2400" kern="1200" dirty="0" smtClean="0">
                <a:solidFill>
                  <a:srgbClr val="000000"/>
                </a:solidFill>
                <a:latin typeface="Arial (Body)"/>
                <a:ea typeface="+mn-ea"/>
                <a:cs typeface="+mn-cs"/>
              </a:rPr>
              <a:t>questions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ja-JP" sz="2400" kern="1200" dirty="0" smtClean="0">
                <a:solidFill>
                  <a:srgbClr val="000000"/>
                </a:solidFill>
                <a:latin typeface="Arial (Body)"/>
                <a:cs typeface="+mn-cs"/>
              </a:rPr>
              <a:t>“Ice-breaker”</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Questions that address major research questions</a:t>
            </a:r>
          </a:p>
          <a:p>
            <a:pPr marL="741553" lvl="1" indent="-284353">
              <a:spcAft>
                <a:spcPct val="0"/>
              </a:spcAft>
              <a:buSzPts val="2400"/>
            </a:pPr>
            <a:r>
              <a:rPr lang="en-US" altLang="en-US" sz="2400" kern="1200" dirty="0">
                <a:solidFill>
                  <a:srgbClr val="000000"/>
                </a:solidFill>
                <a:latin typeface="Arial (Body)"/>
                <a:ea typeface="+mn-ea"/>
                <a:cs typeface="+mn-cs"/>
              </a:rPr>
              <a:t>Probes that clarify and elaborate</a:t>
            </a:r>
          </a:p>
          <a:p>
            <a:pPr marL="255651" lvl="0" indent="-255651">
              <a:spcAft>
                <a:spcPct val="0"/>
              </a:spcAft>
              <a:buSzPts val="2400"/>
              <a:tabLst/>
            </a:pPr>
            <a:r>
              <a:rPr lang="en-US" altLang="en-US" sz="2400" kern="1200" dirty="0">
                <a:solidFill>
                  <a:srgbClr val="000000"/>
                </a:solidFill>
                <a:latin typeface="Arial (Body)"/>
                <a:ea typeface="+mn-ea"/>
                <a:cs typeface="+mn-cs"/>
              </a:rPr>
              <a:t>Include space between each question for notes</a:t>
            </a:r>
          </a:p>
          <a:p>
            <a:pPr marL="255651" lvl="0" indent="-255651">
              <a:spcAft>
                <a:spcPct val="0"/>
              </a:spcAft>
              <a:buSzPts val="2400"/>
              <a:tabLst/>
            </a:pPr>
            <a:r>
              <a:rPr lang="en-US" altLang="en-US" sz="2400" kern="1200" dirty="0">
                <a:solidFill>
                  <a:srgbClr val="000000"/>
                </a:solidFill>
                <a:latin typeface="Arial (Body)"/>
                <a:ea typeface="+mn-ea"/>
                <a:cs typeface="+mn-cs"/>
              </a:rPr>
              <a:t>Closing comments thanking the participant</a:t>
            </a:r>
          </a:p>
        </p:txBody>
      </p:sp>
    </p:spTree>
    <p:extLst>
      <p:ext uri="{BB962C8B-B14F-4D97-AF65-F5344CB8AC3E}">
        <p14:creationId xmlns:p14="http://schemas.microsoft.com/office/powerpoint/2010/main" val="309732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7.7 Sample Interview Protocol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32054" lvl="0" indent="-432054">
              <a:spcBef>
                <a:spcPts val="600"/>
              </a:spcBef>
              <a:buSzPts val="2400"/>
              <a:buNone/>
              <a:tabLst/>
            </a:pPr>
            <a:r>
              <a:rPr lang="en-US" sz="2000" kern="1200" dirty="0">
                <a:solidFill>
                  <a:srgbClr val="000000"/>
                </a:solidFill>
                <a:latin typeface="Arial (Body)"/>
                <a:ea typeface="+mn-ea"/>
                <a:cs typeface="+mn-cs"/>
              </a:rPr>
              <a:t>Project: University Reaction to a Gunman Incident</a:t>
            </a:r>
          </a:p>
          <a:p>
            <a:pPr marL="432054" lvl="0" indent="-432054">
              <a:spcBef>
                <a:spcPts val="600"/>
              </a:spcBef>
              <a:buSzPts val="2400"/>
              <a:buNone/>
              <a:tabLst/>
            </a:pPr>
            <a:r>
              <a:rPr lang="en-US" sz="2000" kern="1200" dirty="0">
                <a:solidFill>
                  <a:srgbClr val="000000"/>
                </a:solidFill>
                <a:latin typeface="Arial (Body)"/>
                <a:ea typeface="+mn-ea"/>
                <a:cs typeface="+mn-cs"/>
              </a:rPr>
              <a:t>Time of interview:</a:t>
            </a:r>
          </a:p>
          <a:p>
            <a:pPr marL="432054" lvl="0" indent="-432054">
              <a:spcBef>
                <a:spcPts val="600"/>
              </a:spcBef>
              <a:buSzPts val="2400"/>
              <a:buNone/>
              <a:tabLst/>
            </a:pPr>
            <a:r>
              <a:rPr lang="en-US" sz="2000" kern="1200" dirty="0" smtClean="0">
                <a:solidFill>
                  <a:srgbClr val="000000"/>
                </a:solidFill>
                <a:latin typeface="Arial (Body)"/>
                <a:ea typeface="+mn-ea"/>
                <a:cs typeface="+mn-cs"/>
              </a:rPr>
              <a:t>Date:</a:t>
            </a:r>
            <a:endParaRPr lang="en-US" sz="2000" kern="1200" dirty="0">
              <a:solidFill>
                <a:srgbClr val="000000"/>
              </a:solidFill>
              <a:latin typeface="Arial (Body)"/>
              <a:ea typeface="+mn-ea"/>
              <a:cs typeface="+mn-cs"/>
            </a:endParaRPr>
          </a:p>
          <a:p>
            <a:pPr marL="432054" lvl="0" indent="-432054">
              <a:spcBef>
                <a:spcPts val="600"/>
              </a:spcBef>
              <a:buSzPts val="2400"/>
              <a:buNone/>
              <a:tabLst/>
            </a:pPr>
            <a:r>
              <a:rPr lang="en-US" sz="2000" kern="1200" dirty="0" smtClean="0">
                <a:solidFill>
                  <a:srgbClr val="000000"/>
                </a:solidFill>
                <a:latin typeface="Arial (Body)"/>
                <a:ea typeface="+mn-ea"/>
                <a:cs typeface="+mn-cs"/>
              </a:rPr>
              <a:t>Place:</a:t>
            </a:r>
            <a:endParaRPr lang="en-US" sz="2000" kern="1200" dirty="0">
              <a:solidFill>
                <a:srgbClr val="000000"/>
              </a:solidFill>
              <a:latin typeface="Arial (Body)"/>
              <a:ea typeface="+mn-ea"/>
              <a:cs typeface="+mn-cs"/>
            </a:endParaRPr>
          </a:p>
          <a:p>
            <a:pPr marL="432054" lvl="0" indent="-432054">
              <a:spcBef>
                <a:spcPts val="600"/>
              </a:spcBef>
              <a:buSzPts val="2400"/>
              <a:buNone/>
              <a:tabLst/>
            </a:pPr>
            <a:r>
              <a:rPr lang="en-US" sz="2000" kern="1200" dirty="0">
                <a:solidFill>
                  <a:srgbClr val="000000"/>
                </a:solidFill>
                <a:latin typeface="Arial (Body)"/>
                <a:ea typeface="+mn-ea"/>
                <a:cs typeface="+mn-cs"/>
              </a:rPr>
              <a:t>Interviewer:</a:t>
            </a:r>
          </a:p>
          <a:p>
            <a:pPr marL="432054" lvl="0" indent="-432054">
              <a:spcBef>
                <a:spcPts val="600"/>
              </a:spcBef>
              <a:buSzPts val="2400"/>
              <a:buNone/>
              <a:tabLst/>
            </a:pPr>
            <a:r>
              <a:rPr lang="en-US" sz="2000" kern="1200" dirty="0">
                <a:solidFill>
                  <a:srgbClr val="000000"/>
                </a:solidFill>
                <a:latin typeface="Arial (Body)"/>
                <a:ea typeface="+mn-ea"/>
                <a:cs typeface="+mn-cs"/>
              </a:rPr>
              <a:t>Interviewee:</a:t>
            </a:r>
          </a:p>
          <a:p>
            <a:pPr marL="432054" lvl="0" indent="-432054">
              <a:spcBef>
                <a:spcPts val="600"/>
              </a:spcBef>
              <a:buSzPts val="2400"/>
              <a:buNone/>
              <a:tabLst/>
            </a:pPr>
            <a:r>
              <a:rPr lang="en-US" sz="2000" kern="1200" dirty="0">
                <a:solidFill>
                  <a:srgbClr val="000000"/>
                </a:solidFill>
                <a:latin typeface="Arial (Body)"/>
                <a:ea typeface="+mn-ea"/>
                <a:cs typeface="+mn-cs"/>
              </a:rPr>
              <a:t>Position</a:t>
            </a:r>
          </a:p>
          <a:p>
            <a:pPr marL="432054" lvl="0" indent="-432054">
              <a:spcBef>
                <a:spcPts val="600"/>
              </a:spcBef>
              <a:buSzPts val="2400"/>
              <a:buNone/>
              <a:tabLst/>
            </a:pPr>
            <a:r>
              <a:rPr lang="en-US" sz="2000" kern="1200" dirty="0">
                <a:solidFill>
                  <a:srgbClr val="000000"/>
                </a:solidFill>
                <a:latin typeface="Arial (Body)"/>
                <a:ea typeface="+mn-ea"/>
                <a:cs typeface="+mn-cs"/>
              </a:rPr>
              <a:t>Questions:</a:t>
            </a:r>
          </a:p>
          <a:p>
            <a:pPr marL="432054" lvl="0" indent="-432054">
              <a:spcAft>
                <a:spcPct val="0"/>
              </a:spcAft>
              <a:buFont typeface="+mj-lt"/>
              <a:buAutoNum type="arabicPeriod"/>
              <a:tabLst/>
            </a:pPr>
            <a:r>
              <a:rPr lang="en-US" sz="2000" kern="1200" dirty="0">
                <a:solidFill>
                  <a:srgbClr val="000000"/>
                </a:solidFill>
                <a:latin typeface="Arial (Body)"/>
                <a:ea typeface="+mn-ea"/>
                <a:cs typeface="+mn-cs"/>
              </a:rPr>
              <a:t>Please describe your role in the incident.</a:t>
            </a:r>
          </a:p>
          <a:p>
            <a:pPr marL="432054" lvl="0" indent="-432054">
              <a:spcAft>
                <a:spcPct val="0"/>
              </a:spcAft>
              <a:buFont typeface="+mj-lt"/>
              <a:buAutoNum type="arabicPeriod"/>
              <a:tabLst/>
            </a:pPr>
            <a:r>
              <a:rPr lang="en-US" sz="2000" kern="1200" dirty="0">
                <a:solidFill>
                  <a:srgbClr val="000000"/>
                </a:solidFill>
                <a:latin typeface="Arial (Body)"/>
                <a:ea typeface="+mn-ea"/>
                <a:cs typeface="+mn-cs"/>
              </a:rPr>
              <a:t>What has happened since the event that you have been involved in?</a:t>
            </a:r>
          </a:p>
        </p:txBody>
      </p:sp>
    </p:spTree>
    <p:extLst>
      <p:ext uri="{BB962C8B-B14F-4D97-AF65-F5344CB8AC3E}">
        <p14:creationId xmlns:p14="http://schemas.microsoft.com/office/powerpoint/2010/main" val="360705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Five Process Steps in Qualitative Data Collection?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altLang="en-US" sz="2200" kern="1200" dirty="0">
                <a:solidFill>
                  <a:srgbClr val="000000"/>
                </a:solidFill>
                <a:latin typeface="Arial (Body)"/>
                <a:ea typeface="+mn-ea"/>
                <a:cs typeface="+mn-cs"/>
              </a:rPr>
              <a:t>Qualitative researchers identify participants and sites through purposeful sampling.</a:t>
            </a:r>
          </a:p>
          <a:p>
            <a:pPr marL="255651" lvl="0" indent="-255651">
              <a:spcAft>
                <a:spcPct val="0"/>
              </a:spcAft>
              <a:tabLst/>
            </a:pPr>
            <a:r>
              <a:rPr lang="en-US" altLang="en-US" sz="2200" kern="1200" dirty="0">
                <a:solidFill>
                  <a:srgbClr val="000000"/>
                </a:solidFill>
                <a:latin typeface="Arial (Body)"/>
                <a:ea typeface="+mn-ea"/>
                <a:cs typeface="+mn-cs"/>
              </a:rPr>
              <a:t>Qualitative studies are usually conducted at the research site.</a:t>
            </a:r>
          </a:p>
          <a:p>
            <a:pPr marL="255651" lvl="0" indent="-255651">
              <a:spcAft>
                <a:spcPct val="0"/>
              </a:spcAft>
              <a:tabLst/>
            </a:pPr>
            <a:r>
              <a:rPr lang="en-US" altLang="en-US" sz="2200" kern="1200" dirty="0">
                <a:solidFill>
                  <a:srgbClr val="000000"/>
                </a:solidFill>
                <a:latin typeface="Arial (Body)"/>
                <a:ea typeface="+mn-ea"/>
                <a:cs typeface="+mn-cs"/>
              </a:rPr>
              <a:t>Qualitative studies rely on general interviews or observations not others’ instruments.</a:t>
            </a:r>
          </a:p>
          <a:p>
            <a:pPr marL="255651" lvl="0" indent="-255651">
              <a:spcAft>
                <a:spcPct val="0"/>
              </a:spcAft>
              <a:tabLst/>
            </a:pPr>
            <a:r>
              <a:rPr lang="en-US" altLang="en-US" sz="2200" kern="1200" dirty="0">
                <a:solidFill>
                  <a:srgbClr val="000000"/>
                </a:solidFill>
                <a:latin typeface="Arial (Body)"/>
                <a:ea typeface="+mn-ea"/>
                <a:cs typeface="+mn-cs"/>
              </a:rPr>
              <a:t>Qualitative researchers record information through self-designed protocols.</a:t>
            </a:r>
          </a:p>
          <a:p>
            <a:pPr marL="255651" lvl="0" indent="-255651">
              <a:spcAft>
                <a:spcPct val="0"/>
              </a:spcAft>
              <a:tabLst/>
            </a:pPr>
            <a:r>
              <a:rPr lang="en-US" altLang="en-US" sz="2200" kern="1200" dirty="0">
                <a:solidFill>
                  <a:srgbClr val="000000"/>
                </a:solidFill>
                <a:latin typeface="Arial (Body)"/>
                <a:ea typeface="+mn-ea"/>
                <a:cs typeface="+mn-cs"/>
              </a:rPr>
              <a:t>Qualitative studies require sensitivity to challenges and ethical issues from gathering face-to-face information, often in homes and workplaces.</a:t>
            </a:r>
          </a:p>
        </p:txBody>
      </p:sp>
    </p:spTree>
    <p:extLst>
      <p:ext uri="{BB962C8B-B14F-4D97-AF65-F5344CB8AC3E}">
        <p14:creationId xmlns:p14="http://schemas.microsoft.com/office/powerpoint/2010/main" val="3491947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Procedures Will Be Used to Record Data?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Using Protocols: An Observational </a:t>
            </a:r>
            <a:r>
              <a:rPr lang="en-US" sz="2200" b="1" kern="1200" dirty="0" smtClean="0">
                <a:solidFill>
                  <a:srgbClr val="000000"/>
                </a:solidFill>
                <a:latin typeface="Arial (Body)"/>
                <a:ea typeface="+mn-ea"/>
                <a:cs typeface="+mn-cs"/>
              </a:rPr>
              <a:t>Protocol</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Used for taking field notes during an </a:t>
            </a:r>
            <a:r>
              <a:rPr lang="en-US" altLang="en-US" sz="2200" kern="1200" dirty="0" smtClean="0">
                <a:solidFill>
                  <a:srgbClr val="000000"/>
                </a:solidFill>
                <a:latin typeface="Arial (Body)"/>
                <a:ea typeface="+mn-ea"/>
                <a:cs typeface="+mn-cs"/>
              </a:rPr>
              <a:t>observation</a:t>
            </a:r>
            <a:endParaRPr lang="en-US" altLang="en-US" sz="2200"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In the header, record information about the time, place, setting, and your observational </a:t>
            </a:r>
            <a:r>
              <a:rPr lang="en-US" altLang="en-US" sz="2200" kern="1200" dirty="0" smtClean="0">
                <a:solidFill>
                  <a:srgbClr val="000000"/>
                </a:solidFill>
                <a:latin typeface="Arial (Body)"/>
                <a:ea typeface="+mn-ea"/>
                <a:cs typeface="+mn-cs"/>
              </a:rPr>
              <a:t>role</a:t>
            </a:r>
            <a:endParaRPr lang="en-US" altLang="en-US" sz="2200"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Divide the rest of the protocol into two </a:t>
            </a:r>
            <a:r>
              <a:rPr lang="en-US" altLang="en-US" sz="2200" kern="1200" dirty="0" smtClean="0">
                <a:solidFill>
                  <a:srgbClr val="000000"/>
                </a:solidFill>
                <a:latin typeface="Arial (Body)"/>
                <a:ea typeface="+mn-ea"/>
                <a:cs typeface="+mn-cs"/>
              </a:rPr>
              <a:t>columns:</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Left column to record descriptive notes about the activities at the site</a:t>
            </a:r>
          </a:p>
          <a:p>
            <a:pPr marL="741553" lvl="1" indent="-284353">
              <a:spcAft>
                <a:spcPct val="0"/>
              </a:spcAft>
            </a:pPr>
            <a:r>
              <a:rPr lang="en-US" altLang="en-US" sz="2200" kern="1200" dirty="0">
                <a:solidFill>
                  <a:srgbClr val="000000"/>
                </a:solidFill>
                <a:latin typeface="Arial (Body)"/>
                <a:ea typeface="+mn-ea"/>
                <a:cs typeface="+mn-cs"/>
              </a:rPr>
              <a:t>Right column to record reflective notes about themes, quotes, and personal experiences at the site</a:t>
            </a:r>
          </a:p>
          <a:p>
            <a:pPr marL="255651" lvl="0" indent="-255651">
              <a:spcAft>
                <a:spcPct val="0"/>
              </a:spcAft>
              <a:tabLst/>
            </a:pPr>
            <a:r>
              <a:rPr lang="en-US" altLang="en-US" sz="2200" kern="1200" dirty="0">
                <a:solidFill>
                  <a:srgbClr val="000000"/>
                </a:solidFill>
                <a:latin typeface="Arial (Body)"/>
                <a:ea typeface="+mn-ea"/>
                <a:cs typeface="+mn-cs"/>
              </a:rPr>
              <a:t>Include a sketch of the site</a:t>
            </a:r>
          </a:p>
        </p:txBody>
      </p:sp>
    </p:spTree>
    <p:extLst>
      <p:ext uri="{BB962C8B-B14F-4D97-AF65-F5344CB8AC3E}">
        <p14:creationId xmlns:p14="http://schemas.microsoft.com/office/powerpoint/2010/main" val="194858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Field and Ethical Issues Need to Be Anticipated?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199"/>
            <a:ext cx="8229600" cy="474432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Field </a:t>
            </a:r>
            <a:r>
              <a:rPr lang="en-US" sz="2400" b="1" kern="1200" dirty="0" smtClean="0">
                <a:solidFill>
                  <a:srgbClr val="000000"/>
                </a:solidFill>
                <a:latin typeface="Arial (Body)"/>
                <a:ea typeface="+mn-ea"/>
                <a:cs typeface="+mn-cs"/>
              </a:rPr>
              <a:t>Issues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Sufficient access to the site for data collection</a:t>
            </a:r>
          </a:p>
          <a:p>
            <a:pPr marL="741553" lvl="1" indent="-284353">
              <a:spcAft>
                <a:spcPct val="0"/>
              </a:spcAft>
              <a:buSzPts val="2400"/>
            </a:pPr>
            <a:r>
              <a:rPr lang="en-US" altLang="en-US" sz="2400" kern="1200" dirty="0">
                <a:solidFill>
                  <a:srgbClr val="000000"/>
                </a:solidFill>
                <a:latin typeface="Arial (Body)"/>
                <a:ea typeface="+mn-ea"/>
                <a:cs typeface="+mn-cs"/>
              </a:rPr>
              <a:t>Sufficient time for data collection</a:t>
            </a:r>
          </a:p>
          <a:p>
            <a:pPr marL="741553" lvl="1" indent="-284353">
              <a:spcAft>
                <a:spcPct val="0"/>
              </a:spcAft>
              <a:buSzPts val="2400"/>
            </a:pPr>
            <a:r>
              <a:rPr lang="en-US" altLang="en-US" sz="2400" kern="1200" dirty="0">
                <a:solidFill>
                  <a:srgbClr val="000000"/>
                </a:solidFill>
                <a:latin typeface="Arial (Body)"/>
                <a:ea typeface="+mn-ea"/>
                <a:cs typeface="+mn-cs"/>
              </a:rPr>
              <a:t>Limit initial collection to one or two observations or interviews</a:t>
            </a:r>
          </a:p>
          <a:p>
            <a:pPr marL="741553" lvl="1" indent="-284353">
              <a:spcAft>
                <a:spcPct val="0"/>
              </a:spcAft>
              <a:buSzPts val="2400"/>
            </a:pPr>
            <a:r>
              <a:rPr lang="en-US" altLang="en-US" sz="2400" kern="1200" dirty="0">
                <a:solidFill>
                  <a:srgbClr val="000000"/>
                </a:solidFill>
                <a:latin typeface="Arial (Body)"/>
                <a:ea typeface="+mn-ea"/>
                <a:cs typeface="+mn-cs"/>
              </a:rPr>
              <a:t>Time is needed to establish a substantial database</a:t>
            </a:r>
          </a:p>
          <a:p>
            <a:pPr marL="255651" lvl="0" indent="-255651">
              <a:spcAft>
                <a:spcPct val="0"/>
              </a:spcAft>
              <a:buSzPts val="2400"/>
              <a:tabLst/>
            </a:pPr>
            <a:r>
              <a:rPr lang="en-US" altLang="en-US" sz="2400" kern="1200" dirty="0">
                <a:solidFill>
                  <a:srgbClr val="000000"/>
                </a:solidFill>
                <a:latin typeface="Arial (Body)"/>
                <a:ea typeface="+mn-ea"/>
                <a:cs typeface="+mn-cs"/>
              </a:rPr>
              <a:t>Observational role</a:t>
            </a:r>
          </a:p>
          <a:p>
            <a:pPr marL="255651" lvl="0" indent="-255651">
              <a:spcAft>
                <a:spcPct val="0"/>
              </a:spcAft>
              <a:buSzPts val="2400"/>
              <a:tabLst/>
            </a:pPr>
            <a:r>
              <a:rPr lang="en-US" altLang="en-US" sz="2400" kern="1200" dirty="0">
                <a:solidFill>
                  <a:srgbClr val="000000"/>
                </a:solidFill>
                <a:latin typeface="Arial (Body)"/>
                <a:ea typeface="+mn-ea"/>
                <a:cs typeface="+mn-cs"/>
              </a:rPr>
              <a:t>Building rapport with participants</a:t>
            </a:r>
          </a:p>
          <a:p>
            <a:pPr marL="255651" lvl="0" indent="-255651">
              <a:spcAft>
                <a:spcPct val="0"/>
              </a:spcAft>
              <a:buSzPts val="2400"/>
              <a:tabLst/>
            </a:pPr>
            <a:r>
              <a:rPr lang="en-US" altLang="en-US" sz="2400" kern="1200" dirty="0">
                <a:solidFill>
                  <a:srgbClr val="000000"/>
                </a:solidFill>
                <a:latin typeface="Arial (Body)"/>
                <a:ea typeface="+mn-ea"/>
                <a:cs typeface="+mn-cs"/>
              </a:rPr>
              <a:t>Obtaining permission to use documents and audiovisual materials</a:t>
            </a:r>
          </a:p>
        </p:txBody>
      </p:sp>
    </p:spTree>
    <p:extLst>
      <p:ext uri="{BB962C8B-B14F-4D97-AF65-F5344CB8AC3E}">
        <p14:creationId xmlns:p14="http://schemas.microsoft.com/office/powerpoint/2010/main" val="2967040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Field and Ethical Issues Need to Be Anticipated?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73991"/>
          </a:xfrm>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Ethical </a:t>
            </a:r>
            <a:r>
              <a:rPr lang="en-US" sz="2200" b="1" kern="1200" dirty="0" smtClean="0">
                <a:solidFill>
                  <a:srgbClr val="000000"/>
                </a:solidFill>
                <a:latin typeface="Arial (Body)"/>
                <a:ea typeface="+mn-ea"/>
                <a:cs typeface="+mn-cs"/>
              </a:rPr>
              <a:t>Issues</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Informing participants of purpose</a:t>
            </a:r>
          </a:p>
          <a:p>
            <a:pPr marL="255651" lvl="0" indent="-255651">
              <a:spcAft>
                <a:spcPct val="0"/>
              </a:spcAft>
              <a:tabLst/>
            </a:pPr>
            <a:r>
              <a:rPr lang="en-US" altLang="en-US" sz="2200" kern="1200" dirty="0">
                <a:solidFill>
                  <a:srgbClr val="000000"/>
                </a:solidFill>
                <a:latin typeface="Arial (Body)"/>
                <a:ea typeface="+mn-ea"/>
                <a:cs typeface="+mn-cs"/>
              </a:rPr>
              <a:t>Refraining from deceptive practices</a:t>
            </a:r>
          </a:p>
          <a:p>
            <a:pPr marL="255651" lvl="0" indent="-255651">
              <a:spcAft>
                <a:spcPct val="0"/>
              </a:spcAft>
              <a:tabLst/>
            </a:pPr>
            <a:r>
              <a:rPr lang="en-US" altLang="en-US" sz="2200" kern="1200" dirty="0">
                <a:solidFill>
                  <a:srgbClr val="000000"/>
                </a:solidFill>
                <a:latin typeface="Arial (Body)"/>
                <a:ea typeface="+mn-ea"/>
                <a:cs typeface="+mn-cs"/>
              </a:rPr>
              <a:t>Sharing your role as researcher</a:t>
            </a:r>
          </a:p>
          <a:p>
            <a:pPr marL="255651" lvl="0" indent="-255651">
              <a:spcAft>
                <a:spcPct val="0"/>
              </a:spcAft>
              <a:tabLst/>
            </a:pPr>
            <a:r>
              <a:rPr lang="en-US" altLang="en-US" sz="2200" kern="1200" dirty="0">
                <a:solidFill>
                  <a:srgbClr val="000000"/>
                </a:solidFill>
                <a:latin typeface="Arial (Body)"/>
                <a:ea typeface="+mn-ea"/>
                <a:cs typeface="+mn-cs"/>
              </a:rPr>
              <a:t>Being respectful of the research site</a:t>
            </a:r>
          </a:p>
          <a:p>
            <a:pPr marL="255651" lvl="0" indent="-255651">
              <a:spcAft>
                <a:spcPct val="0"/>
              </a:spcAft>
              <a:tabLst/>
            </a:pPr>
            <a:r>
              <a:rPr lang="en-US" altLang="en-US" sz="2200" kern="1200" dirty="0">
                <a:solidFill>
                  <a:srgbClr val="000000"/>
                </a:solidFill>
                <a:latin typeface="Arial (Body)"/>
                <a:ea typeface="+mn-ea"/>
                <a:cs typeface="+mn-cs"/>
              </a:rPr>
              <a:t>Giving back or reciprocity</a:t>
            </a:r>
          </a:p>
          <a:p>
            <a:pPr marL="255651" lvl="0" indent="-255651">
              <a:spcAft>
                <a:spcPct val="0"/>
              </a:spcAft>
              <a:tabLst/>
            </a:pPr>
            <a:r>
              <a:rPr lang="en-US" altLang="en-US" sz="2200" kern="1200" dirty="0">
                <a:solidFill>
                  <a:srgbClr val="000000"/>
                </a:solidFill>
                <a:latin typeface="Arial (Body)"/>
                <a:ea typeface="+mn-ea"/>
                <a:cs typeface="+mn-cs"/>
              </a:rPr>
              <a:t>Using ethical interview practices</a:t>
            </a:r>
          </a:p>
          <a:p>
            <a:pPr marL="255651" lvl="0" indent="-255651">
              <a:spcAft>
                <a:spcPct val="0"/>
              </a:spcAft>
              <a:tabLst/>
            </a:pPr>
            <a:r>
              <a:rPr lang="en-US" altLang="en-US" sz="2200" kern="1200" dirty="0">
                <a:solidFill>
                  <a:srgbClr val="000000"/>
                </a:solidFill>
                <a:latin typeface="Arial (Body)"/>
                <a:ea typeface="+mn-ea"/>
                <a:cs typeface="+mn-cs"/>
              </a:rPr>
              <a:t>Maintaining confidentiality</a:t>
            </a:r>
          </a:p>
          <a:p>
            <a:pPr marL="255651" lvl="0" indent="-255651">
              <a:spcAft>
                <a:spcPct val="0"/>
              </a:spcAft>
              <a:tabLst/>
            </a:pPr>
            <a:r>
              <a:rPr lang="en-US" altLang="en-US" sz="2200" kern="1200" dirty="0">
                <a:solidFill>
                  <a:srgbClr val="000000"/>
                </a:solidFill>
                <a:latin typeface="Arial (Body)"/>
                <a:ea typeface="+mn-ea"/>
                <a:cs typeface="+mn-cs"/>
              </a:rPr>
              <a:t>Collaborating with participants</a:t>
            </a:r>
          </a:p>
        </p:txBody>
      </p:sp>
    </p:spTree>
    <p:extLst>
      <p:ext uri="{BB962C8B-B14F-4D97-AF65-F5344CB8AC3E}">
        <p14:creationId xmlns:p14="http://schemas.microsoft.com/office/powerpoint/2010/main" val="964080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Revisiting the Mothers’ Trust in Principals Qualitative Study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Wrote they plan on conducting a qualitative case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Provided a justification for the use of the qualitative case study approach to understand processes across many cases</a:t>
            </a:r>
          </a:p>
          <a:p>
            <a:pPr marL="255651" lvl="0" indent="-255651">
              <a:spcAft>
                <a:spcPct val="0"/>
              </a:spcAft>
              <a:buSzPts val="2400"/>
              <a:tabLst/>
            </a:pPr>
            <a:r>
              <a:rPr lang="en-US" sz="2400" kern="1200" dirty="0">
                <a:solidFill>
                  <a:srgbClr val="000000"/>
                </a:solidFill>
                <a:latin typeface="Arial (Body)"/>
                <a:ea typeface="+mn-ea"/>
                <a:cs typeface="+mn-cs"/>
              </a:rPr>
              <a:t>Discussed purposeful sampling and snowball sampling to recruit heterogeneous sample</a:t>
            </a:r>
          </a:p>
          <a:p>
            <a:pPr marL="255651" lvl="0" indent="-255651">
              <a:spcAft>
                <a:spcPct val="0"/>
              </a:spcAft>
              <a:buSzPts val="2400"/>
              <a:tabLst/>
            </a:pPr>
            <a:r>
              <a:rPr lang="en-US" sz="2400" kern="1200" dirty="0">
                <a:solidFill>
                  <a:srgbClr val="000000"/>
                </a:solidFill>
                <a:latin typeface="Arial (Body)"/>
                <a:ea typeface="+mn-ea"/>
                <a:cs typeface="+mn-cs"/>
              </a:rPr>
              <a:t>Aware of field issues</a:t>
            </a:r>
          </a:p>
          <a:p>
            <a:pPr marL="255651" lvl="0" indent="-255651">
              <a:spcAft>
                <a:spcPct val="0"/>
              </a:spcAft>
              <a:buSzPts val="2400"/>
              <a:tabLst/>
            </a:pPr>
            <a:r>
              <a:rPr lang="en-US" sz="2400" kern="1200" dirty="0">
                <a:solidFill>
                  <a:srgbClr val="000000"/>
                </a:solidFill>
                <a:latin typeface="Arial (Body)"/>
                <a:ea typeface="+mn-ea"/>
                <a:cs typeface="+mn-cs"/>
              </a:rPr>
              <a:t>Small sample</a:t>
            </a:r>
          </a:p>
          <a:p>
            <a:pPr marL="255651" lvl="0" indent="-255651">
              <a:spcAft>
                <a:spcPct val="0"/>
              </a:spcAft>
              <a:buSzPts val="2400"/>
              <a:tabLst/>
            </a:pPr>
            <a:r>
              <a:rPr lang="en-US" sz="2400" kern="1200" dirty="0">
                <a:solidFill>
                  <a:srgbClr val="000000"/>
                </a:solidFill>
                <a:latin typeface="Arial (Body)"/>
                <a:ea typeface="+mn-ea"/>
                <a:cs typeface="+mn-cs"/>
              </a:rPr>
              <a:t>Face-to-face interviews and provided topics of questions</a:t>
            </a:r>
          </a:p>
        </p:txBody>
      </p:sp>
    </p:spTree>
    <p:extLst>
      <p:ext uri="{BB962C8B-B14F-4D97-AF65-F5344CB8AC3E}">
        <p14:creationId xmlns:p14="http://schemas.microsoft.com/office/powerpoint/2010/main" val="1550918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9514"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(1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Intent is not to generalize to a population, but to develop an in-depth exploration of a central </a:t>
            </a:r>
            <a:r>
              <a:rPr lang="en-US" sz="2400" kern="1200" dirty="0" smtClean="0">
                <a:solidFill>
                  <a:srgbClr val="000000"/>
                </a:solidFill>
                <a:latin typeface="Arial (Body)"/>
                <a:ea typeface="+mn-ea"/>
                <a:cs typeface="+mn-cs"/>
              </a:rPr>
              <a:t>phenomenon</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Quantitative focus is probability</a:t>
            </a:r>
          </a:p>
          <a:p>
            <a:pPr marL="255651" lvl="0" indent="-255651">
              <a:spcAft>
                <a:spcPct val="0"/>
              </a:spcAft>
              <a:buSzPts val="2400"/>
              <a:tabLst/>
            </a:pPr>
            <a:r>
              <a:rPr lang="en-US" sz="2400" kern="1200" dirty="0">
                <a:solidFill>
                  <a:srgbClr val="000000"/>
                </a:solidFill>
                <a:latin typeface="Arial (Body)"/>
                <a:ea typeface="+mn-ea"/>
                <a:cs typeface="+mn-cs"/>
              </a:rPr>
              <a:t>Qualitative focus is the best </a:t>
            </a:r>
            <a:r>
              <a:rPr lang="en-US" sz="2400" kern="1200" dirty="0" smtClean="0">
                <a:solidFill>
                  <a:srgbClr val="000000"/>
                </a:solidFill>
                <a:latin typeface="Arial (Body)"/>
                <a:ea typeface="+mn-ea"/>
                <a:cs typeface="+mn-cs"/>
              </a:rPr>
              <a:t>understanding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5976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7.1 Difference between Probability Sampling and Purposeful Sampling</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The steps in the flowcharts are as follow. Random, quantitative, sampling. Select representative individuals to generalize from sample to the population. This includes to make, claims, about the population to build and or test, theories, that explain the population. Purposeful, qualitative, sampling. Select people and or sites who can best help us understand our phenomenon to develop a detailed understanding. This includes: understanding that might provide, useful, information, that might help people, learn, about the phenomenon, and that might give voice to, silenced, people."/>
          <p:cNvPicPr>
            <a:picLocks noChangeAspect="1"/>
          </p:cNvPicPr>
          <p:nvPr/>
        </p:nvPicPr>
        <p:blipFill rotWithShape="1">
          <a:blip r:embed="rId2">
            <a:extLst>
              <a:ext uri="{28A0092B-C50C-407E-A947-70E740481C1C}">
                <a14:useLocalDpi xmlns:a14="http://schemas.microsoft.com/office/drawing/2010/main" val="0"/>
              </a:ext>
            </a:extLst>
          </a:blip>
          <a:srcRect l="3262" t="1992" r="12077" b="6293"/>
          <a:stretch/>
        </p:blipFill>
        <p:spPr>
          <a:xfrm>
            <a:off x="1367028" y="1636775"/>
            <a:ext cx="6409944" cy="4572485"/>
          </a:xfrm>
          <a:prstGeom prst="rect">
            <a:avLst/>
          </a:prstGeom>
          <a:noFill/>
          <a:ln>
            <a:noFill/>
          </a:ln>
        </p:spPr>
      </p:pic>
    </p:spTree>
    <p:extLst>
      <p:ext uri="{BB962C8B-B14F-4D97-AF65-F5344CB8AC3E}">
        <p14:creationId xmlns:p14="http://schemas.microsoft.com/office/powerpoint/2010/main" val="19704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75904"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(2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Intentionally select individuals and sites to understand the central phenomenon</a:t>
            </a:r>
          </a:p>
          <a:p>
            <a:pPr marL="255651" lvl="0" indent="-255651">
              <a:spcAft>
                <a:spcPct val="0"/>
              </a:spcAft>
              <a:buSzPts val="2400"/>
              <a:tabLst/>
            </a:pPr>
            <a:r>
              <a:rPr lang="en-US" sz="2400" kern="1200" dirty="0">
                <a:solidFill>
                  <a:srgbClr val="000000"/>
                </a:solidFill>
                <a:latin typeface="Arial (Body)"/>
                <a:ea typeface="+mn-ea"/>
                <a:cs typeface="+mn-cs"/>
              </a:rPr>
              <a:t>Choose participants and sites that are information rich</a:t>
            </a:r>
          </a:p>
          <a:p>
            <a:pPr marL="255651" lvl="0" indent="-255651">
              <a:spcAft>
                <a:spcPct val="0"/>
              </a:spcAft>
              <a:buSzPts val="2400"/>
              <a:tabLst/>
            </a:pPr>
            <a:r>
              <a:rPr lang="en-US" sz="2400" kern="1200" dirty="0">
                <a:solidFill>
                  <a:srgbClr val="000000"/>
                </a:solidFill>
                <a:latin typeface="Arial (Body)"/>
                <a:ea typeface="+mn-ea"/>
                <a:cs typeface="+mn-cs"/>
              </a:rPr>
              <a:t>Identify a sampling strategy based on intent</a:t>
            </a:r>
          </a:p>
        </p:txBody>
      </p:sp>
    </p:spTree>
    <p:extLst>
      <p:ext uri="{BB962C8B-B14F-4D97-AF65-F5344CB8AC3E}">
        <p14:creationId xmlns:p14="http://schemas.microsoft.com/office/powerpoint/2010/main" val="78731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7.2 Types of Purposeful Sampling</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The flowchart splits into two paths. Before data collection, and after data collection has started. Before data collection points to the question, What is the intent? It subdivides into the following. To develop many perspectives, which leads to maximal variation sampling. To describe particularly troublesome or enlightening cases, which leads to extreme case sampling. To describe what is, typical, to those unfamiliar with the case, which leads to typical sampling. To generate a theory or explore a concept, which leads to theory or concept sampling.  To describe some subgroup in depth, which leads to homogeneous sampling. To describe a case that illustrates, dramatically, the situation, which leads to critical sampling. To describe some subgroup in depth, which leads to homogeneous sampling.  After data collection has started leads to the question, what is the intent? It branches out into the following. To take advantage of whatever case unfolds, which leads to opportunistic sampling. To locate people or sites to study, which leads to snowball sampling.  To explore confirming or disconfirming cases, which leads to confirming or disconfirming sampling."/>
          <p:cNvPicPr>
            <a:picLocks noChangeAspect="1"/>
          </p:cNvPicPr>
          <p:nvPr/>
        </p:nvPicPr>
        <p:blipFill rotWithShape="1">
          <a:blip r:embed="rId2">
            <a:extLst>
              <a:ext uri="{28A0092B-C50C-407E-A947-70E740481C1C}">
                <a14:useLocalDpi xmlns:a14="http://schemas.microsoft.com/office/drawing/2010/main" val="0"/>
              </a:ext>
            </a:extLst>
          </a:blip>
          <a:srcRect t="10312" b="909"/>
          <a:stretch/>
        </p:blipFill>
        <p:spPr>
          <a:xfrm>
            <a:off x="794203" y="1847089"/>
            <a:ext cx="7555593" cy="4224528"/>
          </a:xfrm>
          <a:prstGeom prst="rect">
            <a:avLst/>
          </a:prstGeom>
          <a:noFill/>
          <a:ln>
            <a:noFill/>
          </a:ln>
        </p:spPr>
      </p:pic>
    </p:spTree>
    <p:extLst>
      <p:ext uri="{BB962C8B-B14F-4D97-AF65-F5344CB8AC3E}">
        <p14:creationId xmlns:p14="http://schemas.microsoft.com/office/powerpoint/2010/main" val="56999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77311" cy="1097279"/>
          </a:xfrm>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What Are the Different Purposeful Sampling Approaches for Selecting Participants and Sites </a:t>
            </a:r>
            <a:r>
              <a:rPr lang="en-US" sz="2000" b="0" kern="1200" dirty="0" smtClean="0">
                <a:latin typeface="Times New Roman" panose="02020603050405020304" pitchFamily="18" charset="0"/>
                <a:ea typeface="+mj-ea"/>
                <a:cs typeface="Times New Roman" panose="02020603050405020304" pitchFamily="18" charset="0"/>
              </a:rPr>
              <a:t>(3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Purposeful Sampling: Maximal Variation </a:t>
            </a:r>
            <a:r>
              <a:rPr lang="en-US" sz="2400" b="1" kern="1200" dirty="0" smtClean="0">
                <a:solidFill>
                  <a:srgbClr val="000000"/>
                </a:solidFill>
                <a:latin typeface="Arial (Body)"/>
                <a:ea typeface="+mn-ea"/>
                <a:cs typeface="+mn-cs"/>
              </a:rPr>
              <a:t>Sampling</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Sample cases that differ on characteristic or trait</a:t>
            </a:r>
          </a:p>
          <a:p>
            <a:pPr marL="255651" lvl="0" indent="-255651">
              <a:spcAft>
                <a:spcPct val="0"/>
              </a:spcAft>
              <a:buSzPts val="2400"/>
              <a:tabLst/>
            </a:pPr>
            <a:r>
              <a:rPr lang="en-US" sz="2400" kern="1200" dirty="0">
                <a:solidFill>
                  <a:srgbClr val="000000"/>
                </a:solidFill>
                <a:latin typeface="Arial (Body)"/>
                <a:ea typeface="+mn-ea"/>
                <a:cs typeface="+mn-cs"/>
              </a:rPr>
              <a:t>Example characteristics</a:t>
            </a:r>
          </a:p>
          <a:p>
            <a:pPr marL="741553" lvl="1" indent="-284353">
              <a:spcAft>
                <a:spcPct val="0"/>
              </a:spcAft>
              <a:buSzPts val="2400"/>
            </a:pPr>
            <a:r>
              <a:rPr lang="en-US" sz="2400" kern="1200" dirty="0">
                <a:solidFill>
                  <a:srgbClr val="000000"/>
                </a:solidFill>
                <a:latin typeface="Arial (Body)"/>
                <a:ea typeface="+mn-ea"/>
                <a:cs typeface="+mn-cs"/>
              </a:rPr>
              <a:t>Different age groups</a:t>
            </a:r>
          </a:p>
          <a:p>
            <a:pPr marL="741553" lvl="1" indent="-284353">
              <a:spcAft>
                <a:spcPct val="0"/>
              </a:spcAft>
              <a:buSzPts val="2400"/>
            </a:pPr>
            <a:r>
              <a:rPr lang="en-US" sz="2400" kern="1200" dirty="0">
                <a:solidFill>
                  <a:srgbClr val="000000"/>
                </a:solidFill>
                <a:latin typeface="Arial (Body)"/>
                <a:ea typeface="+mn-ea"/>
                <a:cs typeface="+mn-cs"/>
              </a:rPr>
              <a:t>Different racial background</a:t>
            </a:r>
          </a:p>
          <a:p>
            <a:pPr marL="741553" lvl="1" indent="-284353">
              <a:spcAft>
                <a:spcPct val="0"/>
              </a:spcAft>
              <a:buSzPts val="2400"/>
            </a:pPr>
            <a:r>
              <a:rPr lang="en-US" sz="2400" kern="1200" dirty="0">
                <a:solidFill>
                  <a:srgbClr val="000000"/>
                </a:solidFill>
                <a:latin typeface="Arial (Body)"/>
                <a:ea typeface="+mn-ea"/>
                <a:cs typeface="+mn-cs"/>
              </a:rPr>
              <a:t>Different sites</a:t>
            </a:r>
          </a:p>
        </p:txBody>
      </p:sp>
    </p:spTree>
    <p:extLst>
      <p:ext uri="{BB962C8B-B14F-4D97-AF65-F5344CB8AC3E}">
        <p14:creationId xmlns:p14="http://schemas.microsoft.com/office/powerpoint/2010/main" val="76004836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8441</TotalTime>
  <Words>2859</Words>
  <Application>Microsoft Office PowerPoint</Application>
  <PresentationFormat>On-screen Show (4:3)</PresentationFormat>
  <Paragraphs>322</Paragraphs>
  <Slides>44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Arial (Body)</vt:lpstr>
      <vt:lpstr>Calibri</vt:lpstr>
      <vt:lpstr>Helvetica LT Std</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Are the Five Process Steps in Qualitative Data Collection? (1 of 2)</vt:lpstr>
      <vt:lpstr>What Are the Five Process Steps in Qualitative Data Collection? (2 of 2)</vt:lpstr>
      <vt:lpstr>What Are the Different Purposeful Sampling Approaches for Selecting Participants and Sites (1 of 12)</vt:lpstr>
      <vt:lpstr>Figure 7.1 Difference between Probability Sampling and Purposeful Sampling</vt:lpstr>
      <vt:lpstr>What Are the Different Purposeful Sampling Approaches for Selecting Participants and Sites (2 of 12)</vt:lpstr>
      <vt:lpstr>Figure 7.2 Types of Purposeful Sampling</vt:lpstr>
      <vt:lpstr>What Are the Different Purposeful Sampling Approaches for Selecting Participants and Sites (3 of 12)</vt:lpstr>
      <vt:lpstr>What Are the Different Purposeful Sampling Approaches for Selecting Participants and Sites (4 of 12)</vt:lpstr>
      <vt:lpstr>What Are the Different Purposeful Sampling Approaches for Selecting Participants and Sites (5 of 12)</vt:lpstr>
      <vt:lpstr>What Are the Different Purposeful Sampling Approaches for Selecting Participants and Sites (6 of 12)</vt:lpstr>
      <vt:lpstr>What Are the Different Purposeful Sampling Approaches for Selecting Participants and Sites (7 of 12)</vt:lpstr>
      <vt:lpstr>What Are the Different Purposeful Sampling Approaches for Selecting Participants and Sites (8 of 12)</vt:lpstr>
      <vt:lpstr>What Are the Different Purposeful Sampling Approaches for Selecting Participants and Sites (9 of 12)</vt:lpstr>
      <vt:lpstr>What Are the Different Purposeful Sampling Approaches for Selecting Participants and Sites (10 of 12)</vt:lpstr>
      <vt:lpstr>What Are the Different Purposeful Sampling Approaches for Selecting Participants and Sites (11 of 12)</vt:lpstr>
      <vt:lpstr>What Are the Different Purposeful Sampling Approaches for Selecting Participants and Sites (12 of 12)</vt:lpstr>
      <vt:lpstr>What Types of Permissions Will Be Required to Gain Access to Participants and Sites? (1 of 4)</vt:lpstr>
      <vt:lpstr>What Types of Permissions Will Be Required to Gain Access to Participants and Sites? (2 of 4)</vt:lpstr>
      <vt:lpstr>What Types of Permissions Will Be Required to Gain Access to Participants and Sites? (3 of 4)</vt:lpstr>
      <vt:lpstr>What Types of Permissions Will Be Required to Gain Access to Participants and Sites? (4 of 4)</vt:lpstr>
      <vt:lpstr>What Types of Qualitative Data Will You Collect? (1 of 10)</vt:lpstr>
      <vt:lpstr>Table 7.1 Forms of Qualitative Data Collection</vt:lpstr>
      <vt:lpstr>What Types of Qualitative Data Will You Collect? (2 of 10)</vt:lpstr>
      <vt:lpstr>What Types of Qualitative Data Will You Collect? (3 of 10)</vt:lpstr>
      <vt:lpstr>What Types of Qualitative Data Will You Collect? (4 of 10)</vt:lpstr>
      <vt:lpstr>Figure 7.5 Observational Checklist</vt:lpstr>
      <vt:lpstr>What Types of Qualitative Data Will You Collect? (5 of 10)</vt:lpstr>
      <vt:lpstr>What Types of Qualitative Data Will You Collect? (6 of 10)</vt:lpstr>
      <vt:lpstr>What Types of Qualitative Data Will You Collect? (7 of 10)</vt:lpstr>
      <vt:lpstr>Table 7.2 Types of Probes Used in Qualitative Interviewing</vt:lpstr>
      <vt:lpstr>Figure 7.6 Checklist for Interviewing</vt:lpstr>
      <vt:lpstr>What Types of Qualitative Data Will You Collect? (8 of 10)</vt:lpstr>
      <vt:lpstr>What Types of Qualitative Data Will You Collect? (9 of 10)</vt:lpstr>
      <vt:lpstr>What Types of Qualitative Data Will You Collect? (10 of 10)</vt:lpstr>
      <vt:lpstr>What Procedures Will Be Used to Record Data? (1 of 3)</vt:lpstr>
      <vt:lpstr>What Procedures Will Be Used to Record Data? (2 of 3)</vt:lpstr>
      <vt:lpstr>Figure 7.7 Sample Interview Protocol</vt:lpstr>
      <vt:lpstr>What Procedures Will Be Used to Record Data? (3 of 3)</vt:lpstr>
      <vt:lpstr>What Field and Ethical Issues Need to Be Anticipated? (1 of 2)</vt:lpstr>
      <vt:lpstr>What Field and Ethical Issues Need to Be Anticipated? (2 of 2)</vt:lpstr>
      <vt:lpstr>Revisiting the Mothers’ Trust in Principals Qualitative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874</cp:revision>
  <dcterms:modified xsi:type="dcterms:W3CDTF">2018-04-03T11:56:18Z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