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7"/>
  </p:notesMasterIdLst>
  <p:handoutMasterIdLst>
    <p:handoutMasterId r:id="rId38"/>
  </p:handoutMasterIdLst>
  <p:sldIdLst>
    <p:sldId id="332" r:id="rId3"/>
    <p:sldId id="333" r:id="rId4"/>
    <p:sldId id="334" r:id="rId5"/>
    <p:sldId id="335" r:id="rId6"/>
    <p:sldId id="336" r:id="rId7"/>
    <p:sldId id="337" r:id="rId8"/>
    <p:sldId id="365" r:id="rId9"/>
    <p:sldId id="366"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29"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94302" autoAdjust="0"/>
  </p:normalViewPr>
  <p:slideViewPr>
    <p:cSldViewPr snapToGrid="0" snapToObjects="1">
      <p:cViewPr varScale="1">
        <p:scale>
          <a:sx n="105" d="100"/>
          <a:sy n="105" d="100"/>
        </p:scale>
        <p:origin x="1422" y="102"/>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4510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3280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3817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dirty="0">
                <a:latin typeface="+mn-lt"/>
              </a:rPr>
              <a:t>Analyzing and Interpreting Qualitative Data</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(4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Analyze by Hand or Computer</a:t>
            </a:r>
          </a:p>
          <a:p>
            <a:pPr marL="255651" lvl="0" indent="-255651">
              <a:spcAft>
                <a:spcPct val="0"/>
              </a:spcAft>
              <a:buSzPts val="2400"/>
              <a:tabLst/>
            </a:pPr>
            <a:r>
              <a:rPr lang="en-US" sz="2400" b="1" kern="1200" dirty="0">
                <a:solidFill>
                  <a:srgbClr val="000000"/>
                </a:solidFill>
                <a:latin typeface="Arial (Body)"/>
                <a:ea typeface="+mn-ea"/>
                <a:cs typeface="+mn-cs"/>
              </a:rPr>
              <a:t>Computer analysis of qualitative data</a:t>
            </a:r>
            <a:r>
              <a:rPr lang="en-US" sz="2400" kern="1200" dirty="0">
                <a:solidFill>
                  <a:srgbClr val="000000"/>
                </a:solidFill>
                <a:latin typeface="Arial (Body)"/>
                <a:ea typeface="+mn-ea"/>
                <a:cs typeface="+mn-cs"/>
              </a:rPr>
              <a:t>: researchers use qualitative software to facilitate the process of storing, analyzing, sorting, and representing or visualizing the </a:t>
            </a:r>
            <a:r>
              <a:rPr lang="en-US" sz="2400" kern="1200" dirty="0" smtClean="0">
                <a:solidFill>
                  <a:srgbClr val="000000"/>
                </a:solidFill>
                <a:latin typeface="Arial (Body)"/>
                <a:ea typeface="+mn-ea"/>
                <a:cs typeface="+mn-cs"/>
              </a:rPr>
              <a:t>data</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Use software if you</a:t>
            </a:r>
          </a:p>
          <a:p>
            <a:pPr marL="741553" lvl="1" indent="-284353">
              <a:spcAft>
                <a:spcPct val="0"/>
              </a:spcAft>
              <a:buSzPts val="2400"/>
            </a:pPr>
            <a:r>
              <a:rPr lang="en-US" sz="2400" kern="1200" dirty="0">
                <a:solidFill>
                  <a:srgbClr val="000000"/>
                </a:solidFill>
                <a:latin typeface="Arial (Body)"/>
                <a:ea typeface="+mn-ea"/>
                <a:cs typeface="+mn-cs"/>
              </a:rPr>
              <a:t>Have a large database</a:t>
            </a:r>
          </a:p>
          <a:p>
            <a:pPr marL="741553" lvl="1" indent="-284353">
              <a:spcAft>
                <a:spcPct val="0"/>
              </a:spcAft>
              <a:buSzPts val="2400"/>
            </a:pPr>
            <a:r>
              <a:rPr lang="en-US" sz="2400" kern="1200" dirty="0">
                <a:solidFill>
                  <a:srgbClr val="000000"/>
                </a:solidFill>
                <a:latin typeface="Arial (Body)"/>
                <a:ea typeface="+mn-ea"/>
                <a:cs typeface="+mn-cs"/>
              </a:rPr>
              <a:t>Are trained</a:t>
            </a:r>
          </a:p>
          <a:p>
            <a:pPr marL="741553" lvl="1" indent="-284353">
              <a:spcAft>
                <a:spcPct val="0"/>
              </a:spcAft>
              <a:buSzPts val="2400"/>
            </a:pPr>
            <a:r>
              <a:rPr lang="en-US" sz="2400" kern="1200" dirty="0">
                <a:solidFill>
                  <a:srgbClr val="000000"/>
                </a:solidFill>
                <a:latin typeface="Arial (Body)"/>
                <a:ea typeface="+mn-ea"/>
                <a:cs typeface="+mn-cs"/>
              </a:rPr>
              <a:t>Have resources to purchase or locate</a:t>
            </a:r>
          </a:p>
          <a:p>
            <a:pPr marL="741553" lvl="1" indent="-284353">
              <a:spcAft>
                <a:spcPct val="0"/>
              </a:spcAft>
              <a:buSzPts val="2400"/>
            </a:pPr>
            <a:r>
              <a:rPr lang="en-US" sz="2400" kern="1200" dirty="0">
                <a:solidFill>
                  <a:srgbClr val="000000"/>
                </a:solidFill>
                <a:latin typeface="Arial (Body)"/>
                <a:ea typeface="+mn-ea"/>
                <a:cs typeface="+mn-cs"/>
              </a:rPr>
              <a:t>Need close inspection of words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9476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(5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8146"/>
          </a:xfrm>
        </p:spPr>
        <p:txBody>
          <a:bodyPr wrap="square" lIns="91425" tIns="91425" rIns="91425" bIns="91425">
            <a:noAutofit/>
          </a:bodyPr>
          <a:lstStyle/>
          <a:p>
            <a:pPr marL="0" lvl="0" indent="0">
              <a:buSzPts val="2400"/>
              <a:buNone/>
              <a:tabLst/>
            </a:pPr>
            <a:r>
              <a:rPr lang="en-US" sz="2200" b="1" kern="1200" dirty="0">
                <a:solidFill>
                  <a:srgbClr val="000000"/>
                </a:solidFill>
                <a:latin typeface="Arial (Body)"/>
                <a:ea typeface="+mn-ea"/>
                <a:cs typeface="+mn-cs"/>
              </a:rPr>
              <a:t>Use of Qualitative Data Analysis Software Programs: Procedures for Using Qualitative Data Analysis </a:t>
            </a:r>
            <a:r>
              <a:rPr lang="en-US" sz="2200" b="1" kern="1200" dirty="0" smtClean="0">
                <a:solidFill>
                  <a:srgbClr val="000000"/>
                </a:solidFill>
                <a:latin typeface="Arial (Body)"/>
                <a:ea typeface="+mn-ea"/>
                <a:cs typeface="+mn-cs"/>
              </a:rPr>
              <a:t>Software</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Organize your files</a:t>
            </a:r>
          </a:p>
          <a:p>
            <a:pPr marL="255651" lvl="0" indent="-255651">
              <a:spcAft>
                <a:spcPct val="0"/>
              </a:spcAft>
              <a:tabLst/>
            </a:pPr>
            <a:r>
              <a:rPr lang="en-US" altLang="en-US" sz="2200" kern="1200" dirty="0">
                <a:solidFill>
                  <a:srgbClr val="000000"/>
                </a:solidFill>
                <a:latin typeface="Arial (Body)"/>
                <a:ea typeface="+mn-ea"/>
                <a:cs typeface="+mn-cs"/>
              </a:rPr>
              <a:t>Select a program</a:t>
            </a:r>
          </a:p>
          <a:p>
            <a:pPr marL="255651" lvl="0" indent="-255651">
              <a:spcAft>
                <a:spcPct val="0"/>
              </a:spcAft>
              <a:tabLst/>
            </a:pPr>
            <a:r>
              <a:rPr lang="en-US" altLang="en-US" sz="2200" kern="1200" dirty="0">
                <a:solidFill>
                  <a:srgbClr val="000000"/>
                </a:solidFill>
                <a:latin typeface="Arial (Body)"/>
                <a:ea typeface="+mn-ea"/>
                <a:cs typeface="+mn-cs"/>
              </a:rPr>
              <a:t>Import the file into the software</a:t>
            </a:r>
          </a:p>
          <a:p>
            <a:pPr marL="255651" lvl="0" indent="-255651">
              <a:spcAft>
                <a:spcPct val="0"/>
              </a:spcAft>
              <a:tabLst/>
            </a:pPr>
            <a:r>
              <a:rPr lang="en-US" altLang="en-US" sz="2200" kern="1200" dirty="0">
                <a:solidFill>
                  <a:srgbClr val="000000"/>
                </a:solidFill>
                <a:latin typeface="Arial (Body)"/>
                <a:ea typeface="+mn-ea"/>
                <a:cs typeface="+mn-cs"/>
              </a:rPr>
              <a:t>Mark sentences that pertain</a:t>
            </a:r>
          </a:p>
          <a:p>
            <a:pPr marL="255651" lvl="0" indent="-255651">
              <a:spcAft>
                <a:spcPct val="0"/>
              </a:spcAft>
              <a:tabLst/>
            </a:pPr>
            <a:r>
              <a:rPr lang="en-US" altLang="en-US" sz="2200" kern="1200" dirty="0">
                <a:solidFill>
                  <a:srgbClr val="000000"/>
                </a:solidFill>
                <a:latin typeface="Arial (Body)"/>
                <a:ea typeface="+mn-ea"/>
                <a:cs typeface="+mn-cs"/>
              </a:rPr>
              <a:t>Code the blocked text</a:t>
            </a:r>
          </a:p>
          <a:p>
            <a:pPr marL="255651" lvl="0" indent="-255651">
              <a:spcAft>
                <a:spcPct val="0"/>
              </a:spcAft>
              <a:tabLst/>
            </a:pPr>
            <a:r>
              <a:rPr lang="en-US" altLang="en-US" sz="2200" kern="1200" dirty="0">
                <a:solidFill>
                  <a:srgbClr val="000000"/>
                </a:solidFill>
                <a:latin typeface="Arial (Body)"/>
                <a:ea typeface="+mn-ea"/>
                <a:cs typeface="+mn-cs"/>
              </a:rPr>
              <a:t>Search for text matching each code</a:t>
            </a:r>
          </a:p>
          <a:p>
            <a:pPr marL="255651" lvl="0" indent="-255651">
              <a:spcAft>
                <a:spcPct val="0"/>
              </a:spcAft>
              <a:tabLst/>
            </a:pPr>
            <a:r>
              <a:rPr lang="en-US" altLang="en-US" sz="2200" kern="1200" dirty="0">
                <a:solidFill>
                  <a:srgbClr val="000000"/>
                </a:solidFill>
                <a:latin typeface="Arial (Body)"/>
                <a:ea typeface="+mn-ea"/>
                <a:cs typeface="+mn-cs"/>
              </a:rPr>
              <a:t>Collapse codes into broad themes</a:t>
            </a:r>
          </a:p>
        </p:txBody>
      </p:sp>
    </p:spTree>
    <p:extLst>
      <p:ext uri="{BB962C8B-B14F-4D97-AF65-F5344CB8AC3E}">
        <p14:creationId xmlns:p14="http://schemas.microsoft.com/office/powerpoint/2010/main" val="11622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(6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02126"/>
          </a:xfrm>
        </p:spPr>
        <p:txBody>
          <a:bodyPr wrap="square" lIns="91425" tIns="91425" rIns="91425" bIns="91425">
            <a:noAutofit/>
          </a:bodyPr>
          <a:lstStyle/>
          <a:p>
            <a:pPr marL="0" lvl="0" indent="0">
              <a:buSzPts val="2400"/>
              <a:buNone/>
              <a:tabLst/>
            </a:pPr>
            <a:r>
              <a:rPr lang="en-US" sz="2000" b="1" kern="1200" dirty="0">
                <a:solidFill>
                  <a:srgbClr val="000000"/>
                </a:solidFill>
                <a:latin typeface="Arial (Body)"/>
                <a:ea typeface="+mn-ea"/>
                <a:cs typeface="+mn-cs"/>
              </a:rPr>
              <a:t>Use of Qualitative Data Analysis Software Programs: Basic Features of Qualitative Software</a:t>
            </a:r>
            <a:endParaRPr lang="en-US" altLang="en-US" sz="2000" b="1" kern="1200" dirty="0">
              <a:solidFill>
                <a:srgbClr val="000000"/>
              </a:solidFill>
              <a:latin typeface="Arial (Body)"/>
              <a:ea typeface="+mn-ea"/>
              <a:cs typeface="+mn-cs"/>
            </a:endParaRPr>
          </a:p>
          <a:p>
            <a:pPr marL="255651" lvl="0" indent="-255651">
              <a:spcAft>
                <a:spcPct val="0"/>
              </a:spcAft>
              <a:tabLst/>
            </a:pPr>
            <a:r>
              <a:rPr lang="en-US" altLang="en-US" sz="2000" kern="1200" dirty="0">
                <a:solidFill>
                  <a:srgbClr val="000000"/>
                </a:solidFill>
                <a:latin typeface="Arial (Body)"/>
                <a:ea typeface="+mn-ea"/>
                <a:cs typeface="+mn-cs"/>
              </a:rPr>
              <a:t>Ease of integration</a:t>
            </a:r>
          </a:p>
          <a:p>
            <a:pPr marL="255651" lvl="0" indent="-255651">
              <a:spcAft>
                <a:spcPct val="0"/>
              </a:spcAft>
              <a:tabLst/>
            </a:pPr>
            <a:r>
              <a:rPr lang="en-US" altLang="en-US" sz="2000" kern="1200" dirty="0">
                <a:solidFill>
                  <a:srgbClr val="000000"/>
                </a:solidFill>
                <a:latin typeface="Arial (Body)"/>
                <a:ea typeface="+mn-ea"/>
                <a:cs typeface="+mn-cs"/>
              </a:rPr>
              <a:t>Type of data program will accept</a:t>
            </a:r>
          </a:p>
          <a:p>
            <a:pPr marL="255651" lvl="0" indent="-255651">
              <a:spcAft>
                <a:spcPct val="0"/>
              </a:spcAft>
              <a:tabLst/>
            </a:pPr>
            <a:r>
              <a:rPr lang="en-US" altLang="en-US" sz="2000" kern="1200" dirty="0">
                <a:solidFill>
                  <a:srgbClr val="000000"/>
                </a:solidFill>
                <a:latin typeface="Arial (Body)"/>
                <a:ea typeface="+mn-ea"/>
                <a:cs typeface="+mn-cs"/>
              </a:rPr>
              <a:t>Reading and reviewing text</a:t>
            </a:r>
          </a:p>
          <a:p>
            <a:pPr marL="255651" lvl="0" indent="-255651">
              <a:spcAft>
                <a:spcPct val="0"/>
              </a:spcAft>
              <a:tabLst/>
            </a:pPr>
            <a:r>
              <a:rPr lang="en-US" altLang="en-US" sz="2000" kern="1200" dirty="0">
                <a:solidFill>
                  <a:srgbClr val="000000"/>
                </a:solidFill>
                <a:latin typeface="Arial (Body)"/>
                <a:ea typeface="+mn-ea"/>
                <a:cs typeface="+mn-cs"/>
              </a:rPr>
              <a:t>Memo writing</a:t>
            </a:r>
          </a:p>
          <a:p>
            <a:pPr marL="255651" lvl="0" indent="-255651">
              <a:spcAft>
                <a:spcPct val="0"/>
              </a:spcAft>
              <a:tabLst/>
            </a:pPr>
            <a:r>
              <a:rPr lang="en-US" altLang="en-US" sz="2000" kern="1200" dirty="0">
                <a:solidFill>
                  <a:srgbClr val="000000"/>
                </a:solidFill>
                <a:latin typeface="Arial (Body)"/>
                <a:ea typeface="+mn-ea"/>
                <a:cs typeface="+mn-cs"/>
              </a:rPr>
              <a:t>Categorization</a:t>
            </a:r>
          </a:p>
          <a:p>
            <a:pPr marL="255651" lvl="0" indent="-255651">
              <a:spcAft>
                <a:spcPct val="0"/>
              </a:spcAft>
              <a:tabLst/>
            </a:pPr>
            <a:r>
              <a:rPr lang="en-US" altLang="en-US" sz="2000" kern="1200" dirty="0">
                <a:solidFill>
                  <a:srgbClr val="000000"/>
                </a:solidFill>
                <a:latin typeface="Arial (Body)"/>
                <a:ea typeface="+mn-ea"/>
                <a:cs typeface="+mn-cs"/>
              </a:rPr>
              <a:t>Analysis inventory and assessment</a:t>
            </a:r>
          </a:p>
          <a:p>
            <a:pPr marL="255651" lvl="0" indent="-255651">
              <a:spcAft>
                <a:spcPct val="0"/>
              </a:spcAft>
              <a:tabLst/>
            </a:pPr>
            <a:r>
              <a:rPr lang="en-US" altLang="en-US" sz="2000" kern="1200" dirty="0">
                <a:solidFill>
                  <a:srgbClr val="000000"/>
                </a:solidFill>
                <a:latin typeface="Arial (Body)"/>
                <a:ea typeface="+mn-ea"/>
                <a:cs typeface="+mn-cs"/>
              </a:rPr>
              <a:t>Quantitative data</a:t>
            </a:r>
          </a:p>
          <a:p>
            <a:pPr marL="255651" lvl="0" indent="-255651">
              <a:spcAft>
                <a:spcPct val="0"/>
              </a:spcAft>
              <a:tabLst/>
            </a:pPr>
            <a:r>
              <a:rPr lang="en-US" altLang="en-US" sz="2000" kern="1200" dirty="0">
                <a:solidFill>
                  <a:srgbClr val="000000"/>
                </a:solidFill>
                <a:latin typeface="Arial (Body)"/>
                <a:ea typeface="+mn-ea"/>
                <a:cs typeface="+mn-cs"/>
              </a:rPr>
              <a:t>Merging project</a:t>
            </a:r>
          </a:p>
        </p:txBody>
      </p:sp>
    </p:spTree>
    <p:extLst>
      <p:ext uri="{BB962C8B-B14F-4D97-AF65-F5344CB8AC3E}">
        <p14:creationId xmlns:p14="http://schemas.microsoft.com/office/powerpoint/2010/main" val="243276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(7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31761"/>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Use of Qualitative Data Analysis Software Programs: Specific Programs </a:t>
            </a:r>
            <a:r>
              <a:rPr lang="en-US" sz="2400" b="1" kern="1200" dirty="0" smtClean="0">
                <a:solidFill>
                  <a:srgbClr val="000000"/>
                </a:solidFill>
                <a:latin typeface="Arial (Body)"/>
                <a:ea typeface="+mn-ea"/>
                <a:cs typeface="+mn-cs"/>
              </a:rPr>
              <a:t>Available</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smtClean="0">
                <a:solidFill>
                  <a:srgbClr val="000000"/>
                </a:solidFill>
                <a:latin typeface="Arial (Body)"/>
                <a:ea typeface="+mn-ea"/>
                <a:cs typeface="+mn-cs"/>
              </a:rPr>
              <a:t>ATLAS.t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i(Mac </a:t>
            </a:r>
            <a:r>
              <a:rPr lang="en-US" altLang="en-US" sz="2400" kern="1200" dirty="0">
                <a:solidFill>
                  <a:srgbClr val="000000"/>
                </a:solidFill>
                <a:latin typeface="Arial (Body)"/>
                <a:ea typeface="+mn-ea"/>
                <a:cs typeface="+mn-cs"/>
              </a:rPr>
              <a:t>and Windows)</a:t>
            </a:r>
          </a:p>
          <a:p>
            <a:pPr marL="255651" lvl="0" indent="-255651">
              <a:spcAft>
                <a:spcPct val="0"/>
              </a:spcAft>
              <a:buSzPts val="2400"/>
              <a:tabLst/>
            </a:pPr>
            <a:r>
              <a:rPr lang="en-US" altLang="en-US" sz="2400" kern="1200" dirty="0">
                <a:solidFill>
                  <a:srgbClr val="000000"/>
                </a:solidFill>
                <a:latin typeface="Arial (Body)"/>
                <a:ea typeface="+mn-ea"/>
                <a:cs typeface="+mn-cs"/>
              </a:rPr>
              <a:t>Dedoose (cloud-based)</a:t>
            </a:r>
          </a:p>
          <a:p>
            <a:pPr marL="255651" lvl="0" indent="-255651">
              <a:spcAft>
                <a:spcPct val="0"/>
              </a:spcAft>
              <a:buSzPts val="2400"/>
              <a:tabLst/>
            </a:pPr>
            <a:r>
              <a:rPr lang="en-US" altLang="en-US" sz="2400" kern="1200" dirty="0" smtClean="0">
                <a:solidFill>
                  <a:srgbClr val="000000"/>
                </a:solidFill>
                <a:latin typeface="Arial (Body)"/>
                <a:ea typeface="+mn-ea"/>
                <a:cs typeface="+mn-cs"/>
              </a:rPr>
              <a:t>Hyper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RESEARCH </a:t>
            </a:r>
            <a:r>
              <a:rPr lang="en-US" altLang="en-US" sz="2400" kern="1200" dirty="0">
                <a:solidFill>
                  <a:srgbClr val="000000"/>
                </a:solidFill>
                <a:latin typeface="Arial (Body)"/>
                <a:ea typeface="+mn-ea"/>
                <a:cs typeface="+mn-cs"/>
              </a:rPr>
              <a:t>(Mac and Windows)</a:t>
            </a:r>
          </a:p>
          <a:p>
            <a:pPr marL="255651" lvl="0" indent="-255651">
              <a:spcAft>
                <a:spcPct val="0"/>
              </a:spcAft>
              <a:buSzPts val="2400"/>
              <a:tabLst/>
            </a:pPr>
            <a:r>
              <a:rPr lang="pt-BR" altLang="en-US" sz="2400" kern="1200" dirty="0" smtClean="0">
                <a:solidFill>
                  <a:srgbClr val="000000"/>
                </a:solidFill>
                <a:latin typeface="Arial (Body)"/>
                <a:ea typeface="+mn-ea"/>
                <a:cs typeface="+mn-cs"/>
              </a:rPr>
              <a:t>MAX</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Q</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D</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A </a:t>
            </a:r>
            <a:r>
              <a:rPr lang="en-US" altLang="en-US" sz="2400" kern="1200" dirty="0" smtClean="0">
                <a:solidFill>
                  <a:srgbClr val="000000"/>
                </a:solidFill>
                <a:latin typeface="Arial (Body)"/>
                <a:ea typeface="+mn-ea"/>
                <a:cs typeface="+mn-cs"/>
              </a:rPr>
              <a:t>(</a:t>
            </a:r>
            <a:r>
              <a:rPr lang="en-US" altLang="en-US" sz="2400" kern="1200" dirty="0">
                <a:solidFill>
                  <a:srgbClr val="000000"/>
                </a:solidFill>
                <a:latin typeface="Arial (Body)"/>
                <a:ea typeface="+mn-ea"/>
                <a:cs typeface="+mn-cs"/>
              </a:rPr>
              <a:t>Mac and Windows)</a:t>
            </a:r>
          </a:p>
          <a:p>
            <a:pPr marL="255651" lvl="0" indent="-255651">
              <a:spcAft>
                <a:spcPct val="0"/>
              </a:spcAft>
              <a:buSzPts val="2400"/>
              <a:tabLst/>
            </a:pPr>
            <a:r>
              <a:rPr lang="en-US" altLang="en-US" sz="2400" kern="1200" dirty="0">
                <a:solidFill>
                  <a:srgbClr val="000000"/>
                </a:solidFill>
                <a:latin typeface="Arial (Body)"/>
                <a:ea typeface="+mn-ea"/>
                <a:cs typeface="+mn-cs"/>
              </a:rPr>
              <a:t>Nvivo (Mac and Windows)</a:t>
            </a:r>
          </a:p>
        </p:txBody>
      </p:sp>
    </p:spTree>
    <p:extLst>
      <p:ext uri="{BB962C8B-B14F-4D97-AF65-F5344CB8AC3E}">
        <p14:creationId xmlns:p14="http://schemas.microsoft.com/office/powerpoint/2010/main" val="335782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00535"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Explore and Code the Data?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Explore the General Sense of the </a:t>
            </a:r>
            <a:r>
              <a:rPr lang="en-US" sz="2400" b="1" kern="1200" dirty="0" smtClean="0">
                <a:solidFill>
                  <a:srgbClr val="000000"/>
                </a:solidFill>
                <a:latin typeface="Arial (Body)"/>
                <a:ea typeface="+mn-ea"/>
                <a:cs typeface="+mn-cs"/>
              </a:rPr>
              <a:t>Data</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Obtain a general sense of the data by performing a preliminary exploratory analysis</a:t>
            </a:r>
          </a:p>
          <a:p>
            <a:pPr marL="255651" lvl="0" indent="-255651">
              <a:spcAft>
                <a:spcPct val="0"/>
              </a:spcAft>
              <a:buSzPts val="2400"/>
              <a:tabLst/>
            </a:pPr>
            <a:r>
              <a:rPr lang="en-US" altLang="en-US" sz="2400" kern="1200" dirty="0">
                <a:solidFill>
                  <a:srgbClr val="000000"/>
                </a:solidFill>
                <a:latin typeface="Arial (Body)"/>
                <a:ea typeface="+mn-ea"/>
                <a:cs typeface="+mn-cs"/>
              </a:rPr>
              <a:t>Read through field notes and interviews several times to get a sense of the interview and the observation</a:t>
            </a:r>
          </a:p>
          <a:p>
            <a:pPr marL="255651" lvl="0" indent="-255651">
              <a:spcAft>
                <a:spcPct val="0"/>
              </a:spcAft>
              <a:buSzPts val="2400"/>
              <a:tabLst/>
            </a:pPr>
            <a:r>
              <a:rPr lang="en-US" altLang="en-US" sz="2400" kern="1200" dirty="0">
                <a:solidFill>
                  <a:srgbClr val="000000"/>
                </a:solidFill>
                <a:latin typeface="Arial (Body)"/>
                <a:ea typeface="+mn-ea"/>
                <a:cs typeface="+mn-cs"/>
              </a:rPr>
              <a:t>Write memos in the margins of interviews, field notes, or images of your initial reflections on the data</a:t>
            </a:r>
          </a:p>
        </p:txBody>
      </p:sp>
    </p:spTree>
    <p:extLst>
      <p:ext uri="{BB962C8B-B14F-4D97-AF65-F5344CB8AC3E}">
        <p14:creationId xmlns:p14="http://schemas.microsoft.com/office/powerpoint/2010/main" val="357539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87994"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Explore and Code the Data?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000" b="1" kern="1200" dirty="0">
                <a:solidFill>
                  <a:srgbClr val="000000"/>
                </a:solidFill>
                <a:latin typeface="Arial (Body)"/>
                <a:ea typeface="+mn-ea"/>
                <a:cs typeface="+mn-cs"/>
              </a:rPr>
              <a:t>Code the </a:t>
            </a:r>
            <a:r>
              <a:rPr lang="en-US" sz="2000" b="1" kern="1200" dirty="0" smtClean="0">
                <a:solidFill>
                  <a:srgbClr val="000000"/>
                </a:solidFill>
                <a:latin typeface="Arial (Body)"/>
                <a:ea typeface="+mn-ea"/>
                <a:cs typeface="+mn-cs"/>
              </a:rPr>
              <a:t>Data</a:t>
            </a:r>
            <a:endParaRPr lang="en-US" altLang="en-US" sz="2000" b="1" kern="1200" dirty="0">
              <a:solidFill>
                <a:srgbClr val="000000"/>
              </a:solidFill>
              <a:latin typeface="Arial (Body)"/>
              <a:ea typeface="+mn-ea"/>
              <a:cs typeface="+mn-cs"/>
            </a:endParaRPr>
          </a:p>
          <a:p>
            <a:pPr marL="255651" lvl="0" indent="-255651">
              <a:spcAft>
                <a:spcPct val="0"/>
              </a:spcAft>
              <a:tabLst/>
            </a:pPr>
            <a:r>
              <a:rPr lang="en-US" altLang="en-US" sz="2000" kern="1200" dirty="0">
                <a:solidFill>
                  <a:srgbClr val="000000"/>
                </a:solidFill>
                <a:latin typeface="Arial (Body)"/>
                <a:ea typeface="+mn-ea"/>
                <a:cs typeface="+mn-cs"/>
              </a:rPr>
              <a:t>Read through all transcripts</a:t>
            </a:r>
          </a:p>
          <a:p>
            <a:pPr marL="255651" lvl="0" indent="-255651">
              <a:spcAft>
                <a:spcPct val="0"/>
              </a:spcAft>
              <a:tabLst/>
            </a:pPr>
            <a:r>
              <a:rPr lang="en-US" altLang="en-US" sz="2000" kern="1200" dirty="0">
                <a:solidFill>
                  <a:srgbClr val="000000"/>
                </a:solidFill>
                <a:latin typeface="Arial (Body)"/>
                <a:ea typeface="+mn-ea"/>
                <a:cs typeface="+mn-cs"/>
              </a:rPr>
              <a:t>Start with one document</a:t>
            </a:r>
          </a:p>
          <a:p>
            <a:pPr marL="255651" lvl="0" indent="-255651">
              <a:spcAft>
                <a:spcPct val="0"/>
              </a:spcAft>
              <a:tabLst/>
            </a:pPr>
            <a:r>
              <a:rPr lang="en-US" altLang="en-US" sz="2000" kern="1200" dirty="0">
                <a:solidFill>
                  <a:srgbClr val="000000"/>
                </a:solidFill>
                <a:latin typeface="Arial (Body)"/>
                <a:ea typeface="+mn-ea"/>
                <a:cs typeface="+mn-cs"/>
              </a:rPr>
              <a:t>Ask, </a:t>
            </a:r>
            <a:r>
              <a:rPr lang="en-US" altLang="ja-JP" sz="2000" kern="1200" dirty="0" smtClean="0">
                <a:solidFill>
                  <a:srgbClr val="000000"/>
                </a:solidFill>
                <a:latin typeface="Arial (Body)"/>
                <a:cs typeface="+mn-cs"/>
              </a:rPr>
              <a:t>“What </a:t>
            </a:r>
            <a:r>
              <a:rPr lang="en-US" altLang="ja-JP" sz="2000" kern="1200" dirty="0">
                <a:solidFill>
                  <a:srgbClr val="000000"/>
                </a:solidFill>
                <a:latin typeface="Arial (Body)"/>
                <a:cs typeface="+mn-cs"/>
              </a:rPr>
              <a:t>is this person saying</a:t>
            </a:r>
            <a:r>
              <a:rPr lang="en-US" altLang="ja-JP" sz="2000" kern="1200" dirty="0" smtClean="0">
                <a:solidFill>
                  <a:srgbClr val="000000"/>
                </a:solidFill>
                <a:latin typeface="Arial (Body)"/>
                <a:cs typeface="+mn-cs"/>
              </a:rPr>
              <a:t>?”</a:t>
            </a:r>
            <a:endParaRPr lang="en-US" altLang="ja-JP" sz="2000" kern="1200" dirty="0">
              <a:solidFill>
                <a:srgbClr val="000000"/>
              </a:solidFill>
              <a:latin typeface="Arial (Body)"/>
              <a:cs typeface="+mn-cs"/>
            </a:endParaRPr>
          </a:p>
          <a:p>
            <a:pPr marL="255651" lvl="0" indent="-255651">
              <a:spcAft>
                <a:spcPct val="0"/>
              </a:spcAft>
              <a:tabLst/>
            </a:pPr>
            <a:r>
              <a:rPr lang="en-US" altLang="en-US" sz="2000" kern="1200" dirty="0">
                <a:solidFill>
                  <a:srgbClr val="000000"/>
                </a:solidFill>
                <a:latin typeface="Arial (Body)"/>
                <a:ea typeface="+mn-ea"/>
                <a:cs typeface="+mn-cs"/>
              </a:rPr>
              <a:t>Identify text </a:t>
            </a:r>
            <a:r>
              <a:rPr lang="en-US" altLang="en-US" sz="2000" kern="1200" dirty="0" smtClean="0">
                <a:solidFill>
                  <a:srgbClr val="000000"/>
                </a:solidFill>
                <a:latin typeface="Arial (Body)"/>
                <a:ea typeface="+mn-ea"/>
                <a:cs typeface="+mn-cs"/>
              </a:rPr>
              <a:t>segments</a:t>
            </a:r>
            <a:endParaRPr lang="en-US" altLang="en-US" sz="2000" kern="1200" dirty="0">
              <a:solidFill>
                <a:srgbClr val="000000"/>
              </a:solidFill>
              <a:latin typeface="Arial (Body)"/>
              <a:ea typeface="+mn-ea"/>
              <a:cs typeface="+mn-cs"/>
            </a:endParaRPr>
          </a:p>
          <a:p>
            <a:pPr marL="255651" lvl="0" indent="-255651">
              <a:spcAft>
                <a:spcPct val="0"/>
              </a:spcAft>
              <a:tabLst/>
            </a:pPr>
            <a:r>
              <a:rPr lang="en-US" altLang="en-US" sz="2000" kern="1200" dirty="0">
                <a:solidFill>
                  <a:srgbClr val="000000"/>
                </a:solidFill>
                <a:latin typeface="Arial (Body)"/>
                <a:ea typeface="+mn-ea"/>
                <a:cs typeface="+mn-cs"/>
              </a:rPr>
              <a:t>Assign a code</a:t>
            </a:r>
          </a:p>
          <a:p>
            <a:pPr marL="741553" lvl="1" indent="-284353">
              <a:spcAft>
                <a:spcPct val="0"/>
              </a:spcAft>
            </a:pPr>
            <a:r>
              <a:rPr lang="en-US" altLang="en-US" sz="2000" kern="1200" dirty="0">
                <a:solidFill>
                  <a:srgbClr val="000000"/>
                </a:solidFill>
                <a:latin typeface="Arial (Body)"/>
                <a:ea typeface="+mn-ea"/>
                <a:cs typeface="+mn-cs"/>
              </a:rPr>
              <a:t>One, two, or three words that describe what is being said</a:t>
            </a:r>
          </a:p>
          <a:p>
            <a:pPr marL="741553" lvl="1" indent="-284353">
              <a:spcAft>
                <a:spcPct val="0"/>
              </a:spcAft>
            </a:pPr>
            <a:r>
              <a:rPr lang="en-US" altLang="en-US" sz="2000" kern="1200" dirty="0">
                <a:solidFill>
                  <a:srgbClr val="000000"/>
                </a:solidFill>
                <a:latin typeface="Arial (Body)"/>
                <a:ea typeface="+mn-ea"/>
                <a:cs typeface="+mn-cs"/>
              </a:rPr>
              <a:t>When possible use a participant</a:t>
            </a:r>
            <a:r>
              <a:rPr lang="ja-JP" altLang="en-US" sz="2000" kern="1200" dirty="0">
                <a:solidFill>
                  <a:srgbClr val="000000"/>
                </a:solidFill>
                <a:latin typeface="Arial (Body)"/>
                <a:cs typeface="+mn-cs"/>
              </a:rPr>
              <a:t>’</a:t>
            </a:r>
            <a:r>
              <a:rPr lang="en-US" altLang="ja-JP" sz="2000" kern="1200" dirty="0">
                <a:solidFill>
                  <a:srgbClr val="000000"/>
                </a:solidFill>
                <a:latin typeface="Arial (Body)"/>
                <a:cs typeface="+mn-cs"/>
              </a:rPr>
              <a:t>s actual words (</a:t>
            </a:r>
            <a:r>
              <a:rPr lang="en-US" altLang="ja-JP" sz="2000" b="1" kern="1200" dirty="0">
                <a:solidFill>
                  <a:srgbClr val="000000"/>
                </a:solidFill>
                <a:latin typeface="Arial (Body)"/>
                <a:cs typeface="+mn-cs"/>
              </a:rPr>
              <a:t>in vivo </a:t>
            </a:r>
            <a:r>
              <a:rPr lang="en-US" altLang="ja-JP" sz="2000" kern="1200" dirty="0">
                <a:solidFill>
                  <a:srgbClr val="000000"/>
                </a:solidFill>
                <a:latin typeface="Arial (Body)"/>
                <a:cs typeface="+mn-cs"/>
              </a:rPr>
              <a:t>code)</a:t>
            </a:r>
          </a:p>
          <a:p>
            <a:pPr marL="741553" lvl="1" indent="-284353">
              <a:spcAft>
                <a:spcPct val="0"/>
              </a:spcAft>
            </a:pPr>
            <a:r>
              <a:rPr lang="en-US" altLang="en-US" sz="2000" kern="1200" dirty="0">
                <a:solidFill>
                  <a:srgbClr val="000000"/>
                </a:solidFill>
                <a:latin typeface="Arial (Body)"/>
                <a:ea typeface="+mn-ea"/>
                <a:cs typeface="+mn-cs"/>
              </a:rPr>
              <a:t>Terms from the literature can be used</a:t>
            </a:r>
          </a:p>
          <a:p>
            <a:pPr marL="741553" lvl="1" indent="-284353">
              <a:spcAft>
                <a:spcPct val="0"/>
              </a:spcAft>
            </a:pPr>
            <a:r>
              <a:rPr lang="en-US" altLang="en-US" sz="2000" kern="1200" dirty="0">
                <a:solidFill>
                  <a:srgbClr val="000000"/>
                </a:solidFill>
                <a:latin typeface="Arial (Body)"/>
                <a:ea typeface="+mn-ea"/>
                <a:cs typeface="+mn-cs"/>
              </a:rPr>
              <a:t>Practice </a:t>
            </a:r>
            <a:r>
              <a:rPr lang="en-US" altLang="en-US" sz="2000" b="1" kern="1200" dirty="0">
                <a:solidFill>
                  <a:srgbClr val="000000"/>
                </a:solidFill>
                <a:latin typeface="Arial (Body)"/>
                <a:ea typeface="+mn-ea"/>
                <a:cs typeface="+mn-cs"/>
              </a:rPr>
              <a:t>lean coding </a:t>
            </a:r>
            <a:r>
              <a:rPr lang="en-US" altLang="en-US" sz="2000" kern="1200" dirty="0">
                <a:solidFill>
                  <a:srgbClr val="000000"/>
                </a:solidFill>
                <a:latin typeface="Arial (Body)"/>
                <a:ea typeface="+mn-ea"/>
                <a:cs typeface="+mn-cs"/>
              </a:rPr>
              <a:t>(e.g., 10-15 codes for 20 </a:t>
            </a:r>
            <a:r>
              <a:rPr lang="en-US" altLang="en-US" sz="20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g </a:t>
            </a:r>
            <a:r>
              <a:rPr lang="en-US" altLang="en-US" sz="2000" kern="1200" dirty="0">
                <a:solidFill>
                  <a:srgbClr val="000000"/>
                </a:solidFill>
                <a:latin typeface="Arial (Body)"/>
                <a:ea typeface="+mn-ea"/>
                <a:cs typeface="+mn-cs"/>
              </a:rPr>
              <a:t>transcript)</a:t>
            </a:r>
          </a:p>
        </p:txBody>
      </p:sp>
    </p:spTree>
    <p:extLst>
      <p:ext uri="{BB962C8B-B14F-4D97-AF65-F5344CB8AC3E}">
        <p14:creationId xmlns:p14="http://schemas.microsoft.com/office/powerpoint/2010/main" val="379526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86468"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Explore and Code the Data?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6245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Code the Data</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Reduce redundancy</a:t>
            </a:r>
          </a:p>
          <a:p>
            <a:pPr marL="741553" lvl="1" indent="-284353">
              <a:spcAft>
                <a:spcPct val="0"/>
              </a:spcAft>
              <a:buSzPts val="2400"/>
            </a:pPr>
            <a:r>
              <a:rPr lang="en-US" altLang="en-US" sz="2400" kern="1200" dirty="0">
                <a:solidFill>
                  <a:srgbClr val="000000"/>
                </a:solidFill>
                <a:latin typeface="Arial (Body)"/>
                <a:ea typeface="+mn-ea"/>
                <a:cs typeface="+mn-cs"/>
              </a:rPr>
              <a:t>Take out codes that are duplicate ideas</a:t>
            </a:r>
          </a:p>
          <a:p>
            <a:pPr marL="741553" lvl="1" indent="-284353">
              <a:spcAft>
                <a:spcPct val="0"/>
              </a:spcAft>
              <a:buSzPts val="2400"/>
            </a:pPr>
            <a:r>
              <a:rPr lang="en-US" altLang="en-US" sz="2400" kern="1200" dirty="0">
                <a:solidFill>
                  <a:srgbClr val="000000"/>
                </a:solidFill>
                <a:latin typeface="Arial (Body)"/>
                <a:ea typeface="+mn-ea"/>
                <a:cs typeface="+mn-cs"/>
              </a:rPr>
              <a:t>Reduce to a manageable list (20–30 codes)</a:t>
            </a:r>
          </a:p>
          <a:p>
            <a:pPr marL="255651" lvl="0" indent="-255651">
              <a:spcAft>
                <a:spcPct val="0"/>
              </a:spcAft>
              <a:buSzPts val="2400"/>
              <a:tabLst/>
            </a:pPr>
            <a:r>
              <a:rPr lang="en-US" altLang="en-US" sz="2400" kern="1200" dirty="0">
                <a:solidFill>
                  <a:srgbClr val="000000"/>
                </a:solidFill>
                <a:latin typeface="Arial (Body)"/>
                <a:ea typeface="+mn-ea"/>
                <a:cs typeface="+mn-cs"/>
              </a:rPr>
              <a:t>Go back to data</a:t>
            </a:r>
          </a:p>
          <a:p>
            <a:pPr marL="741553" lvl="1" indent="-284353">
              <a:spcAft>
                <a:spcPct val="0"/>
              </a:spcAft>
              <a:buSzPts val="2400"/>
            </a:pPr>
            <a:r>
              <a:rPr lang="en-US" altLang="en-US" sz="2400" kern="1200" dirty="0">
                <a:solidFill>
                  <a:srgbClr val="000000"/>
                </a:solidFill>
                <a:latin typeface="Arial (Body)"/>
                <a:ea typeface="+mn-ea"/>
                <a:cs typeface="+mn-cs"/>
              </a:rPr>
              <a:t>Look for new codes</a:t>
            </a:r>
          </a:p>
          <a:p>
            <a:pPr marL="741553" lvl="1" indent="-284353">
              <a:spcAft>
                <a:spcPct val="0"/>
              </a:spcAft>
              <a:buSzPts val="2400"/>
            </a:pPr>
            <a:r>
              <a:rPr lang="en-US" altLang="en-US" sz="2400" kern="1200" dirty="0">
                <a:solidFill>
                  <a:srgbClr val="000000"/>
                </a:solidFill>
                <a:latin typeface="Arial (Body)"/>
                <a:ea typeface="+mn-ea"/>
                <a:cs typeface="+mn-cs"/>
              </a:rPr>
              <a:t>Find supporting quotes</a:t>
            </a:r>
          </a:p>
        </p:txBody>
      </p:sp>
    </p:spTree>
    <p:extLst>
      <p:ext uri="{BB962C8B-B14F-4D97-AF65-F5344CB8AC3E}">
        <p14:creationId xmlns:p14="http://schemas.microsoft.com/office/powerpoint/2010/main" val="365810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02062"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Explore and Code the Data?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Code the Data</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Collapse codes into 5-7 themes</a:t>
            </a:r>
          </a:p>
          <a:p>
            <a:pPr marL="255651" lvl="0" indent="-255651">
              <a:spcAft>
                <a:spcPct val="0"/>
              </a:spcAft>
              <a:buSzPts val="2400"/>
              <a:tabLst/>
            </a:pPr>
            <a:r>
              <a:rPr lang="en-US" sz="2400" b="1" kern="1200" dirty="0">
                <a:solidFill>
                  <a:srgbClr val="000000"/>
                </a:solidFill>
                <a:latin typeface="Arial (Body)"/>
                <a:ea typeface="+mn-ea"/>
                <a:cs typeface="+mn-cs"/>
              </a:rPr>
              <a:t>Themes</a:t>
            </a:r>
            <a:r>
              <a:rPr lang="en-US" sz="2400" kern="1200" dirty="0">
                <a:solidFill>
                  <a:srgbClr val="000000"/>
                </a:solidFill>
                <a:latin typeface="Arial (Body)"/>
                <a:ea typeface="+mn-ea"/>
                <a:cs typeface="+mn-cs"/>
              </a:rPr>
              <a:t>: similar codes aggregated together to form a major idea in the </a:t>
            </a:r>
            <a:r>
              <a:rPr lang="en-US" sz="2400" kern="1200" dirty="0" smtClean="0">
                <a:solidFill>
                  <a:srgbClr val="000000"/>
                </a:solidFill>
                <a:latin typeface="Arial (Body)"/>
                <a:ea typeface="+mn-ea"/>
                <a:cs typeface="+mn-cs"/>
              </a:rPr>
              <a:t>database</a:t>
            </a:r>
            <a:endParaRPr 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The ideas the participants most frequently discuss, are unique or surprising, have the most evidence to support them, or those you might expect to </a:t>
            </a:r>
            <a:r>
              <a:rPr lang="en-US" altLang="en-US" sz="2400" kern="1200" dirty="0" smtClean="0">
                <a:solidFill>
                  <a:srgbClr val="000000"/>
                </a:solidFill>
                <a:latin typeface="Arial (Body)"/>
                <a:ea typeface="+mn-ea"/>
                <a:cs typeface="+mn-cs"/>
              </a:rPr>
              <a:t>find</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Description</a:t>
            </a:r>
            <a:r>
              <a:rPr lang="en-US" altLang="en-US" sz="2400" kern="1200" dirty="0">
                <a:solidFill>
                  <a:srgbClr val="000000"/>
                </a:solidFill>
                <a:latin typeface="Arial (Body)"/>
                <a:ea typeface="+mn-ea"/>
                <a:cs typeface="+mn-cs"/>
              </a:rPr>
              <a:t> of people, places, or events</a:t>
            </a:r>
          </a:p>
        </p:txBody>
      </p:sp>
    </p:spTree>
    <p:extLst>
      <p:ext uri="{BB962C8B-B14F-4D97-AF65-F5344CB8AC3E}">
        <p14:creationId xmlns:p14="http://schemas.microsoft.com/office/powerpoint/2010/main" val="100553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816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8.4 Visual Model of the Coding Process in Qualitative Research</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The figure shows two arrows pointing to the right and narrowing down towards each other. The components above the arrow points to the text in between the narrowing arrows as follows. Initially read through text data, Many pages of text. Divide the text into segments of information, Many segments of text. Label the segments of information with codes, 40 to 60 codes. Reduce overlap and redundancy of codes, Codes reduced to 20 to 30. Collapse codes into themes, Codes reduced to 5 to 7 them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6862"/>
            <a:ext cx="8229600" cy="4512639"/>
          </a:xfrm>
          <a:prstGeom prst="rect">
            <a:avLst/>
          </a:prstGeom>
          <a:noFill/>
          <a:ln>
            <a:noFill/>
          </a:ln>
        </p:spPr>
      </p:pic>
    </p:spTree>
    <p:extLst>
      <p:ext uri="{BB962C8B-B14F-4D97-AF65-F5344CB8AC3E}">
        <p14:creationId xmlns:p14="http://schemas.microsoft.com/office/powerpoint/2010/main" val="93536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92237"/>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8.5 Hand-Coding a Page from a Sample Interview Transcript</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Types of description are pointed out in the following transcript. The incident occurred on the campus of a large public university in a Midwestern city. A decade ago, this city had been designated an, all American city, but more recently, its normally tranquil environment has been disturbed by an increasing number of assaults and homicides. Some of these violent incidents have involved students at the university. The incident that provoked this study occurred on a Monday in October. A 43 year old graduate student, enrolled in a senior level actuarial science class, arrived a few minutes before class, armed with a vintage Korean War military semiautomatic riﬂe loaded with a 30 round clip of 30 caliber ammunition. He carried another 30 round clip in his pocket. 20 of the 34 students in the class had already gathered for class, and most of them were quietly reading the student newspaper. The instructor was en route to class. The gunman pointed the riﬂe at the students, swept it across the room, and pulled the trigger. The gun jammed. Trying to unlock the riﬂe, he hit the butt of it on the instructor’s desk and quickly tried ﬁring it again. Again it did not ﬁre. By this time, most students realized what was happening and dropped to the ﬂoor, overturned their desks, and tried to hide behind them. After about twenty seconds, one of the students shoved a desk into the gunman, and students ran past him out into the hall and out of the building. The gunman hastily departed the room. On this transcript, the left margin labels the text by type of description. The first paragraph, from, The incident occurred, through, at the university, is labeled description builds from broad to narrow, and situate the reader in the place.  Paragraph two, from, he carried another 30 round, to, en route to class, is labeled provide details. In paragraph three, from, The gunman pointed the rifle, to, tried to hide behind them, is labeled detail to create a sense of, being there. And again, in paragraph three, from, After about 20 seconds, to, hastily departed the room, is labeled use of action verbs and vivid modifiers and adjectiv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36568"/>
            <a:ext cx="8380500" cy="4788032"/>
          </a:xfrm>
          <a:prstGeom prst="rect">
            <a:avLst/>
          </a:prstGeom>
          <a:noFill/>
          <a:ln>
            <a:noFill/>
          </a:ln>
        </p:spPr>
      </p:pic>
    </p:spTree>
    <p:extLst>
      <p:ext uri="{BB962C8B-B14F-4D97-AF65-F5344CB8AC3E}">
        <p14:creationId xmlns:p14="http://schemas.microsoft.com/office/powerpoint/2010/main" val="401747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ntify </a:t>
            </a:r>
            <a:r>
              <a:rPr lang="en-US" altLang="en-US" sz="2400" kern="1200" dirty="0">
                <a:solidFill>
                  <a:srgbClr val="000000"/>
                </a:solidFill>
                <a:latin typeface="Arial (Body)"/>
                <a:ea typeface="+mn-ea"/>
                <a:cs typeface="+mn-cs"/>
              </a:rPr>
              <a:t>the six steps in the process of analyzing and interpreting qualitative data</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how to prepare and organize the data for analysis</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how to explore and code the data</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Use codes to build description and themes</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Construct a representation and reporting of qualitative findings</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Make an interpretation of the qualitative findings</a:t>
            </a:r>
          </a:p>
          <a:p>
            <a:pPr marL="0" lvl="0" indent="0">
              <a:spcBef>
                <a:spcPts val="1000"/>
              </a:spcBef>
              <a:buSzPts val="2400"/>
              <a:buNone/>
            </a:pPr>
            <a:r>
              <a:rPr lang="en-US" sz="2400" b="1" kern="1200" dirty="0">
                <a:solidFill>
                  <a:srgbClr val="007FA3"/>
                </a:solidFill>
                <a:latin typeface="Arial (Body)"/>
                <a:ea typeface="+mn-ea"/>
                <a:cs typeface="Times New Roman" panose="02020603050405020304" pitchFamily="18" charset="0"/>
              </a:rPr>
              <a:t>8.7</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Advance validation for the accuracy of your findings</a:t>
            </a:r>
          </a:p>
        </p:txBody>
      </p:sp>
    </p:spTree>
    <p:extLst>
      <p:ext uri="{BB962C8B-B14F-4D97-AF65-F5344CB8AC3E}">
        <p14:creationId xmlns:p14="http://schemas.microsoft.com/office/powerpoint/2010/main" val="414978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Use Codes to Build Description and Themes? </a:t>
            </a:r>
            <a:r>
              <a:rPr lang="en-US" altLang="en-US" sz="2000" b="0" kern="1200" dirty="0" smtClean="0">
                <a:latin typeface="Times New Roman" panose="02020603050405020304" pitchFamily="18" charset="0"/>
                <a:ea typeface="+mj-ea"/>
                <a:cs typeface="Times New Roman" panose="02020603050405020304" pitchFamily="18" charset="0"/>
              </a:rPr>
              <a:t>(1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67735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Describing and developing themes from data</a:t>
            </a:r>
          </a:p>
          <a:p>
            <a:pPr marL="255651" lvl="0" indent="-255651">
              <a:spcAft>
                <a:spcPct val="0"/>
              </a:spcAft>
              <a:buSzPts val="2400"/>
              <a:tabLst/>
            </a:pPr>
            <a:r>
              <a:rPr lang="en-US" altLang="en-US" sz="2400" kern="1200" dirty="0">
                <a:solidFill>
                  <a:srgbClr val="000000"/>
                </a:solidFill>
                <a:latin typeface="Arial (Body)"/>
                <a:ea typeface="+mn-ea"/>
                <a:cs typeface="+mn-cs"/>
              </a:rPr>
              <a:t>Answering research questions</a:t>
            </a:r>
          </a:p>
          <a:p>
            <a:pPr marL="255651" lvl="0" indent="-255651">
              <a:spcAft>
                <a:spcPct val="0"/>
              </a:spcAft>
              <a:buSzPts val="2400"/>
              <a:tabLst/>
            </a:pPr>
            <a:r>
              <a:rPr lang="en-US" altLang="en-US" sz="2400" kern="1200" dirty="0">
                <a:solidFill>
                  <a:srgbClr val="000000"/>
                </a:solidFill>
                <a:latin typeface="Arial (Body)"/>
                <a:ea typeface="+mn-ea"/>
                <a:cs typeface="+mn-cs"/>
              </a:rPr>
              <a:t>Forming in-depth understanding of central phenomenon</a:t>
            </a:r>
          </a:p>
        </p:txBody>
      </p:sp>
    </p:spTree>
    <p:extLst>
      <p:ext uri="{BB962C8B-B14F-4D97-AF65-F5344CB8AC3E}">
        <p14:creationId xmlns:p14="http://schemas.microsoft.com/office/powerpoint/2010/main" val="130261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Use Codes to Build Description and Themes? </a:t>
            </a:r>
            <a:r>
              <a:rPr lang="en-US" altLang="en-US" sz="2000" b="0" kern="1200" dirty="0" smtClean="0">
                <a:latin typeface="Times New Roman" panose="02020603050405020304" pitchFamily="18" charset="0"/>
                <a:ea typeface="+mj-ea"/>
                <a:cs typeface="Times New Roman" panose="02020603050405020304" pitchFamily="18" charset="0"/>
              </a:rPr>
              <a:t>(2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39236"/>
          </a:xfrm>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Description</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Detailed rendering of people, places, or events in a </a:t>
            </a:r>
            <a:r>
              <a:rPr lang="en-US" sz="2400" kern="1200" dirty="0" smtClean="0">
                <a:solidFill>
                  <a:srgbClr val="000000"/>
                </a:solidFill>
                <a:latin typeface="Arial (Body)"/>
                <a:ea typeface="+mn-ea"/>
                <a:cs typeface="+mn-cs"/>
              </a:rPr>
              <a:t>setting</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Ask</a:t>
            </a:r>
          </a:p>
          <a:p>
            <a:pPr marL="741553" lvl="1" indent="-284353">
              <a:spcAft>
                <a:spcPct val="0"/>
              </a:spcAft>
              <a:buSzPts val="2400"/>
            </a:pPr>
            <a:r>
              <a:rPr lang="en-US" sz="2400" kern="1200" dirty="0">
                <a:solidFill>
                  <a:srgbClr val="000000"/>
                </a:solidFill>
                <a:latin typeface="Arial (Body)"/>
                <a:ea typeface="+mn-ea"/>
                <a:cs typeface="+mn-cs"/>
              </a:rPr>
              <a:t>What is this place like?</a:t>
            </a:r>
          </a:p>
          <a:p>
            <a:pPr marL="741553" lvl="1" indent="-284353">
              <a:spcAft>
                <a:spcPct val="0"/>
              </a:spcAft>
              <a:buSzPts val="2400"/>
            </a:pPr>
            <a:r>
              <a:rPr lang="en-US" sz="2400" kern="1200" dirty="0">
                <a:solidFill>
                  <a:srgbClr val="000000"/>
                </a:solidFill>
                <a:latin typeface="Arial (Body)"/>
                <a:ea typeface="+mn-ea"/>
                <a:cs typeface="+mn-cs"/>
              </a:rPr>
              <a:t>What is this person like?</a:t>
            </a:r>
          </a:p>
        </p:txBody>
      </p:sp>
    </p:spTree>
    <p:extLst>
      <p:ext uri="{BB962C8B-B14F-4D97-AF65-F5344CB8AC3E}">
        <p14:creationId xmlns:p14="http://schemas.microsoft.com/office/powerpoint/2010/main" val="2121831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Use Codes to Build Description and Themes? </a:t>
            </a:r>
            <a:r>
              <a:rPr lang="en-US" altLang="en-US" sz="2000" b="0" kern="1200" dirty="0" smtClean="0">
                <a:latin typeface="Times New Roman" panose="02020603050405020304" pitchFamily="18" charset="0"/>
                <a:ea typeface="+mj-ea"/>
                <a:cs typeface="Times New Roman" panose="02020603050405020304" pitchFamily="18" charset="0"/>
              </a:rPr>
              <a:t>(3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62456"/>
          </a:xfrm>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Themes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Types</a:t>
            </a:r>
          </a:p>
          <a:p>
            <a:pPr marL="741553" lvl="1" indent="-284353">
              <a:spcAft>
                <a:spcPct val="0"/>
              </a:spcAft>
              <a:buSzPts val="2400"/>
            </a:pPr>
            <a:r>
              <a:rPr lang="en-US" altLang="en-US" sz="2400" kern="1200" dirty="0">
                <a:solidFill>
                  <a:srgbClr val="000000"/>
                </a:solidFill>
                <a:latin typeface="Arial (Body)"/>
                <a:ea typeface="+mn-ea"/>
                <a:cs typeface="+mn-cs"/>
              </a:rPr>
              <a:t>Ordinary themes</a:t>
            </a:r>
          </a:p>
          <a:p>
            <a:pPr marL="741553" lvl="1" indent="-284353">
              <a:spcAft>
                <a:spcPct val="0"/>
              </a:spcAft>
              <a:buSzPts val="2400"/>
            </a:pPr>
            <a:r>
              <a:rPr lang="en-US" altLang="en-US" sz="2400" kern="1200" dirty="0">
                <a:solidFill>
                  <a:srgbClr val="000000"/>
                </a:solidFill>
                <a:latin typeface="Arial (Body)"/>
                <a:ea typeface="+mn-ea"/>
                <a:cs typeface="+mn-cs"/>
              </a:rPr>
              <a:t>Unexpected themes</a:t>
            </a:r>
          </a:p>
          <a:p>
            <a:pPr marL="741553" lvl="1" indent="-284353">
              <a:spcAft>
                <a:spcPct val="0"/>
              </a:spcAft>
              <a:buSzPts val="2400"/>
            </a:pPr>
            <a:r>
              <a:rPr lang="en-US" altLang="en-US" sz="2400" kern="1200" dirty="0">
                <a:solidFill>
                  <a:srgbClr val="000000"/>
                </a:solidFill>
                <a:latin typeface="Arial (Body)"/>
                <a:ea typeface="+mn-ea"/>
                <a:cs typeface="+mn-cs"/>
              </a:rPr>
              <a:t>Hard-to-classify themes</a:t>
            </a:r>
          </a:p>
          <a:p>
            <a:pPr marL="741553" lvl="1" indent="-284353">
              <a:spcAft>
                <a:spcPct val="0"/>
              </a:spcAft>
              <a:buSzPts val="2400"/>
            </a:pPr>
            <a:r>
              <a:rPr lang="en-US" altLang="en-US" sz="2400" kern="1200" dirty="0">
                <a:solidFill>
                  <a:srgbClr val="000000"/>
                </a:solidFill>
                <a:latin typeface="Arial (Body)"/>
                <a:ea typeface="+mn-ea"/>
                <a:cs typeface="+mn-cs"/>
              </a:rPr>
              <a:t>Major and minor themes</a:t>
            </a:r>
          </a:p>
          <a:p>
            <a:pPr marL="255651" lvl="0" indent="-255651">
              <a:spcAft>
                <a:spcPct val="0"/>
              </a:spcAft>
              <a:buSzPts val="2400"/>
              <a:tabLst/>
            </a:pPr>
            <a:r>
              <a:rPr lang="en-US" altLang="en-US" sz="2400" kern="1200" dirty="0">
                <a:solidFill>
                  <a:srgbClr val="000000"/>
                </a:solidFill>
                <a:latin typeface="Arial (Body)"/>
                <a:ea typeface="+mn-ea"/>
                <a:cs typeface="+mn-cs"/>
              </a:rPr>
              <a:t>Multiple perspectives: several viewpoints and sources</a:t>
            </a:r>
          </a:p>
        </p:txBody>
      </p:sp>
    </p:spTree>
    <p:extLst>
      <p:ext uri="{BB962C8B-B14F-4D97-AF65-F5344CB8AC3E}">
        <p14:creationId xmlns:p14="http://schemas.microsoft.com/office/powerpoint/2010/main" val="59667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20372"/>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8.8 Elements of Theme Development in a Narrative Passage</a:t>
            </a:r>
            <a:endParaRPr lang="en-US" kern="1200" dirty="0">
              <a:latin typeface="Times New Roman" panose="02020603050405020304" pitchFamily="18" charset="0"/>
              <a:ea typeface="+mj-ea"/>
              <a:cs typeface="Times New Roman" panose="02020603050405020304" pitchFamily="18" charset="0"/>
            </a:endParaRPr>
          </a:p>
        </p:txBody>
      </p:sp>
      <p:pic>
        <p:nvPicPr>
          <p:cNvPr id="4" name="Content Placeholder 2" descr="The following passage is titled, Safety. The violence in the city that involved university students and the subsequent gun incident that occurred in a campus classroom shocked the typically tranquil campus. A counselor aptly summed up the feelings of many, When the students walked out of that classroom, their world had become very chaotic. It had become very random, something had happened that robbed them of their sense of safety. Concern for safety became a central reaction for many informants. When the chief student affairs ofﬁcer described the administration’s reaction to the incident, he listed the safety of students in the classroom as his primary goal, followed by the needs of the news media for details about the case, helping all students with psychological stress, and providing public information on safety. As he talked about the safety issue and the presence of guns on campus, he mentioned that a policy was under consideration for the storage of guns used by students for hunting. Within 4 hours after the incident, a press conference was called during which the press was briefed not only on the details of the incident, but also on the need to ensure the safety of the campus. Soon thereafter the university administration initiated an informational campaign on campus safety. A letter, describing the incident, was sent to the university board members. One board member asked, How could such an incident happen at this university? On the left margin, the passage is labeled as follows. The passage title, safety. Title for theme based on words of participant. In paragraph two, from, chief student affairs officer, to, University board members. One board member. Evidence for themes based on multiple perspectives of participants. In paragraph 2, safety of students in the classroom. Within themes are multiple subthem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57" y="1600200"/>
            <a:ext cx="8103086" cy="4525963"/>
          </a:xfrm>
          <a:prstGeom prst="rect">
            <a:avLst/>
          </a:prstGeom>
          <a:noFill/>
          <a:ln>
            <a:noFill/>
          </a:ln>
        </p:spPr>
      </p:pic>
    </p:spTree>
    <p:extLst>
      <p:ext uri="{BB962C8B-B14F-4D97-AF65-F5344CB8AC3E}">
        <p14:creationId xmlns:p14="http://schemas.microsoft.com/office/powerpoint/2010/main" val="890147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Use Codes to Build Description and Themes? </a:t>
            </a:r>
            <a:r>
              <a:rPr lang="en-US" altLang="en-US" sz="2000" b="0" kern="1200" dirty="0" smtClean="0">
                <a:latin typeface="Times New Roman" panose="02020603050405020304" pitchFamily="18" charset="0"/>
                <a:ea typeface="+mj-ea"/>
                <a:cs typeface="Times New Roman" panose="02020603050405020304" pitchFamily="18" charset="0"/>
              </a:rPr>
              <a:t>(4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ea typeface="+mn-ea"/>
                <a:cs typeface="+mn-cs"/>
              </a:rPr>
              <a:t>Layering and Interrelating Themes: Layering </a:t>
            </a:r>
            <a:r>
              <a:rPr lang="en-US" sz="2400" b="1" kern="1200" dirty="0" smtClean="0">
                <a:solidFill>
                  <a:srgbClr val="000000"/>
                </a:solidFill>
                <a:ea typeface="+mn-ea"/>
                <a:cs typeface="+mn-cs"/>
              </a:rPr>
              <a:t>Themes</a:t>
            </a:r>
            <a:endParaRPr lang="en-US" altLang="en-US" sz="2400" b="1" kern="1200" dirty="0">
              <a:solidFill>
                <a:srgbClr val="000000"/>
              </a:solidFill>
              <a:ea typeface="+mn-ea"/>
              <a:cs typeface="+mn-cs"/>
            </a:endParaRPr>
          </a:p>
          <a:p>
            <a:pPr marL="255651" lvl="0" indent="-255651">
              <a:spcAft>
                <a:spcPct val="0"/>
              </a:spcAft>
              <a:buSzPts val="2400"/>
              <a:tabLst/>
            </a:pPr>
            <a:r>
              <a:rPr lang="en-US" altLang="en-US" sz="2400" kern="1200" dirty="0">
                <a:solidFill>
                  <a:srgbClr val="000000"/>
                </a:solidFill>
                <a:ea typeface="+mn-ea"/>
                <a:cs typeface="+mn-cs"/>
              </a:rPr>
              <a:t>Layering organizes themes</a:t>
            </a:r>
          </a:p>
          <a:p>
            <a:pPr marL="741553" lvl="1" indent="-284353">
              <a:spcAft>
                <a:spcPct val="0"/>
              </a:spcAft>
              <a:buSzPts val="2400"/>
            </a:pPr>
            <a:r>
              <a:rPr lang="en-US" altLang="en-US" sz="2400" kern="1200" dirty="0" smtClean="0">
                <a:solidFill>
                  <a:srgbClr val="000000"/>
                </a:solidFill>
                <a:ea typeface="+mn-ea"/>
                <a:cs typeface="+mn-cs"/>
              </a:rPr>
              <a:t>minor </a:t>
            </a:r>
            <a:r>
              <a:rPr lang="en-US" altLang="en-US" sz="2400" kern="1200" dirty="0" smtClean="0">
                <a:solidFill>
                  <a:srgbClr val="000000"/>
                </a:solidFill>
                <a:ea typeface="+mn-ea"/>
                <a:cs typeface="Arial" panose="020B0604020202020204" pitchFamily="34" charset="0"/>
              </a:rPr>
              <a:t>→</a:t>
            </a:r>
            <a:r>
              <a:rPr lang="en-US" altLang="en-US" sz="2400" kern="1200" dirty="0" smtClean="0">
                <a:solidFill>
                  <a:srgbClr val="000000"/>
                </a:solidFill>
                <a:ea typeface="+mn-ea"/>
                <a:cs typeface="+mn-cs"/>
              </a:rPr>
              <a:t> </a:t>
            </a:r>
            <a:r>
              <a:rPr lang="en-US" altLang="en-US" sz="2400" kern="1200" dirty="0" smtClean="0">
                <a:solidFill>
                  <a:srgbClr val="000000"/>
                </a:solidFill>
                <a:ea typeface="+mn-ea"/>
                <a:cs typeface="+mn-cs"/>
                <a:sym typeface="Wingdings" charset="2"/>
              </a:rPr>
              <a:t>major </a:t>
            </a:r>
            <a:r>
              <a:rPr lang="en-US" altLang="en-US" sz="2400" kern="1200" dirty="0">
                <a:solidFill>
                  <a:srgbClr val="000000"/>
                </a:solidFill>
                <a:cs typeface="Arial" panose="020B0604020202020204" pitchFamily="34" charset="0"/>
              </a:rPr>
              <a:t>→</a:t>
            </a:r>
            <a:r>
              <a:rPr lang="en-US" altLang="en-US" sz="2400" kern="1200" dirty="0" smtClean="0">
                <a:solidFill>
                  <a:srgbClr val="000000"/>
                </a:solidFill>
                <a:ea typeface="+mn-ea"/>
                <a:cs typeface="+mn-cs"/>
                <a:sym typeface="Wingdings" charset="2"/>
              </a:rPr>
              <a:t> </a:t>
            </a:r>
            <a:r>
              <a:rPr lang="en-US" altLang="en-US" sz="2400" kern="1200" dirty="0">
                <a:solidFill>
                  <a:srgbClr val="000000"/>
                </a:solidFill>
                <a:ea typeface="+mn-ea"/>
                <a:cs typeface="+mn-cs"/>
                <a:sym typeface="Wingdings" charset="2"/>
              </a:rPr>
              <a:t>broader themes</a:t>
            </a:r>
          </a:p>
          <a:p>
            <a:pPr marL="255651" lvl="0" indent="-255651">
              <a:spcAft>
                <a:spcPct val="0"/>
              </a:spcAft>
              <a:buSzPts val="2400"/>
              <a:tabLst/>
            </a:pPr>
            <a:r>
              <a:rPr lang="en-US" altLang="en-US" sz="2400" kern="1200" dirty="0">
                <a:solidFill>
                  <a:srgbClr val="000000"/>
                </a:solidFill>
                <a:ea typeface="+mn-ea"/>
                <a:cs typeface="+mn-cs"/>
              </a:rPr>
              <a:t>Interconnected levels of themes</a:t>
            </a:r>
          </a:p>
          <a:p>
            <a:pPr marL="255651" lvl="0" indent="-255651">
              <a:spcAft>
                <a:spcPct val="0"/>
              </a:spcAft>
              <a:buSzPts val="2400"/>
              <a:tabLst/>
            </a:pPr>
            <a:r>
              <a:rPr lang="en-US" altLang="en-US" sz="2400" kern="1200" dirty="0">
                <a:solidFill>
                  <a:srgbClr val="000000"/>
                </a:solidFill>
                <a:ea typeface="+mn-ea"/>
                <a:cs typeface="+mn-cs"/>
              </a:rPr>
              <a:t>Work upwards towards broader levels of abstraction</a:t>
            </a:r>
          </a:p>
          <a:p>
            <a:pPr marL="741553" lvl="1" indent="-284353">
              <a:spcAft>
                <a:spcPct val="0"/>
              </a:spcAft>
              <a:buSzPts val="2400"/>
            </a:pPr>
            <a:r>
              <a:rPr lang="en-US" altLang="en-US" sz="2400" kern="1200" dirty="0">
                <a:solidFill>
                  <a:srgbClr val="000000"/>
                </a:solidFill>
                <a:ea typeface="+mn-ea"/>
                <a:cs typeface="+mn-cs"/>
              </a:rPr>
              <a:t>data </a:t>
            </a:r>
            <a:r>
              <a:rPr lang="en-US" altLang="en-US" sz="2400" kern="1200" dirty="0">
                <a:solidFill>
                  <a:srgbClr val="000000"/>
                </a:solidFill>
                <a:cs typeface="Arial" panose="020B0604020202020204" pitchFamily="34" charset="0"/>
              </a:rPr>
              <a:t>→</a:t>
            </a:r>
            <a:r>
              <a:rPr lang="en-US" altLang="en-US" sz="2400" kern="1200" dirty="0" smtClean="0">
                <a:solidFill>
                  <a:srgbClr val="000000"/>
                </a:solidFill>
                <a:ea typeface="+mn-ea"/>
                <a:cs typeface="+mn-cs"/>
                <a:sym typeface="Wingdings"/>
              </a:rPr>
              <a:t> </a:t>
            </a:r>
            <a:r>
              <a:rPr lang="en-US" altLang="en-US" sz="2400" kern="1200" dirty="0">
                <a:solidFill>
                  <a:srgbClr val="000000"/>
                </a:solidFill>
                <a:ea typeface="+mn-ea"/>
                <a:cs typeface="+mn-cs"/>
                <a:sym typeface="Wingdings"/>
              </a:rPr>
              <a:t>description </a:t>
            </a:r>
            <a:r>
              <a:rPr lang="en-US" altLang="en-US" sz="2400" kern="1200" dirty="0">
                <a:solidFill>
                  <a:srgbClr val="000000"/>
                </a:solidFill>
                <a:cs typeface="Arial" panose="020B0604020202020204" pitchFamily="34" charset="0"/>
              </a:rPr>
              <a:t>→</a:t>
            </a:r>
            <a:r>
              <a:rPr lang="en-US" altLang="en-US" sz="2400" kern="1200" dirty="0" smtClean="0">
                <a:solidFill>
                  <a:srgbClr val="000000"/>
                </a:solidFill>
                <a:ea typeface="+mn-ea"/>
                <a:cs typeface="+mn-cs"/>
                <a:sym typeface="Wingdings"/>
              </a:rPr>
              <a:t> </a:t>
            </a:r>
            <a:r>
              <a:rPr lang="en-US" altLang="en-US" sz="2400" kern="1200" dirty="0">
                <a:solidFill>
                  <a:srgbClr val="000000"/>
                </a:solidFill>
                <a:ea typeface="+mn-ea"/>
                <a:cs typeface="+mn-cs"/>
                <a:sym typeface="Wingdings"/>
              </a:rPr>
              <a:t>themes </a:t>
            </a:r>
            <a:r>
              <a:rPr lang="en-US" altLang="en-US" sz="2400" kern="1200" dirty="0">
                <a:solidFill>
                  <a:srgbClr val="000000"/>
                </a:solidFill>
                <a:cs typeface="Arial" panose="020B0604020202020204" pitchFamily="34" charset="0"/>
              </a:rPr>
              <a:t>→</a:t>
            </a:r>
            <a:r>
              <a:rPr lang="en-US" altLang="en-US" sz="2400" kern="1200" dirty="0" smtClean="0">
                <a:solidFill>
                  <a:srgbClr val="000000"/>
                </a:solidFill>
                <a:ea typeface="+mn-ea"/>
                <a:cs typeface="+mn-cs"/>
                <a:sym typeface="Wingdings"/>
              </a:rPr>
              <a:t> </a:t>
            </a:r>
            <a:r>
              <a:rPr lang="en-US" altLang="en-US" sz="2400" kern="1200" dirty="0">
                <a:solidFill>
                  <a:srgbClr val="000000"/>
                </a:solidFill>
                <a:ea typeface="+mn-ea"/>
                <a:cs typeface="+mn-cs"/>
                <a:sym typeface="Wingdings"/>
              </a:rPr>
              <a:t>broad perspectives</a:t>
            </a:r>
            <a:endParaRPr lang="en-US" altLang="en-US" sz="2400" kern="1200" dirty="0">
              <a:solidFill>
                <a:srgbClr val="000000"/>
              </a:solidFill>
              <a:ea typeface="+mn-ea"/>
              <a:cs typeface="+mn-cs"/>
            </a:endParaRPr>
          </a:p>
        </p:txBody>
      </p:sp>
    </p:spTree>
    <p:extLst>
      <p:ext uri="{BB962C8B-B14F-4D97-AF65-F5344CB8AC3E}">
        <p14:creationId xmlns:p14="http://schemas.microsoft.com/office/powerpoint/2010/main" val="404725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Use Codes to Build Description and Themes? </a:t>
            </a:r>
            <a:r>
              <a:rPr lang="en-US" altLang="en-US" sz="2000" b="0" kern="1200" dirty="0" smtClean="0">
                <a:latin typeface="Times New Roman" panose="02020603050405020304" pitchFamily="18" charset="0"/>
                <a:ea typeface="+mj-ea"/>
                <a:cs typeface="Times New Roman" panose="02020603050405020304" pitchFamily="18" charset="0"/>
              </a:rPr>
              <a:t>(5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0" lvl="1" indent="0">
              <a:spcBef>
                <a:spcPts val="1500"/>
              </a:spcBef>
              <a:buSzPts val="2400"/>
              <a:buNone/>
            </a:pPr>
            <a:r>
              <a:rPr lang="en-US" sz="2400" b="1" kern="1200" dirty="0">
                <a:solidFill>
                  <a:srgbClr val="000000"/>
                </a:solidFill>
                <a:latin typeface="Arial (Body)"/>
                <a:ea typeface="+mn-ea"/>
                <a:cs typeface="+mn-cs"/>
              </a:rPr>
              <a:t>Layering and Interrelating Themes: Interrelating </a:t>
            </a:r>
            <a:r>
              <a:rPr lang="en-US" sz="2400" b="1" kern="1200" dirty="0" smtClean="0">
                <a:solidFill>
                  <a:srgbClr val="000000"/>
                </a:solidFill>
                <a:latin typeface="Arial (Body)"/>
                <a:ea typeface="+mn-ea"/>
                <a:cs typeface="+mn-cs"/>
              </a:rPr>
              <a:t>Themes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Interrelating themes involves interconnecting themes into</a:t>
            </a:r>
          </a:p>
          <a:p>
            <a:pPr marL="741553" lvl="1" indent="-284353">
              <a:spcAft>
                <a:spcPct val="0"/>
              </a:spcAft>
              <a:buSzPts val="2400"/>
            </a:pPr>
            <a:r>
              <a:rPr lang="en-US" altLang="en-US" sz="2400" kern="1200" dirty="0">
                <a:solidFill>
                  <a:srgbClr val="000000"/>
                </a:solidFill>
                <a:latin typeface="Arial (Body)"/>
                <a:ea typeface="+mn-ea"/>
                <a:cs typeface="+mn-cs"/>
              </a:rPr>
              <a:t>Chronology</a:t>
            </a:r>
          </a:p>
          <a:p>
            <a:pPr marL="741553" lvl="1" indent="-284353">
              <a:spcAft>
                <a:spcPct val="0"/>
              </a:spcAft>
              <a:buSzPts val="2400"/>
            </a:pPr>
            <a:r>
              <a:rPr lang="en-US" altLang="en-US" sz="2400" kern="1200" dirty="0">
                <a:solidFill>
                  <a:srgbClr val="000000"/>
                </a:solidFill>
                <a:latin typeface="Arial (Body)"/>
                <a:ea typeface="+mn-ea"/>
                <a:cs typeface="+mn-cs"/>
              </a:rPr>
              <a:t>Sequence of events</a:t>
            </a:r>
          </a:p>
          <a:p>
            <a:pPr marL="741553" lvl="1" indent="-284353">
              <a:spcAft>
                <a:spcPct val="0"/>
              </a:spcAft>
              <a:buSzPts val="2400"/>
            </a:pPr>
            <a:r>
              <a:rPr lang="en-US" altLang="en-US" sz="2400" kern="1200" dirty="0">
                <a:solidFill>
                  <a:srgbClr val="000000"/>
                </a:solidFill>
                <a:latin typeface="Arial (Body)"/>
                <a:ea typeface="+mn-ea"/>
                <a:cs typeface="+mn-cs"/>
              </a:rPr>
              <a:t>Theoretical or conceptual models</a:t>
            </a:r>
          </a:p>
        </p:txBody>
      </p:sp>
    </p:spTree>
    <p:extLst>
      <p:ext uri="{BB962C8B-B14F-4D97-AF65-F5344CB8AC3E}">
        <p14:creationId xmlns:p14="http://schemas.microsoft.com/office/powerpoint/2010/main" val="237594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Represent and Report Findings?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200" b="1" kern="1200" dirty="0">
                <a:solidFill>
                  <a:srgbClr val="000000"/>
                </a:solidFill>
                <a:latin typeface="Arial (Body)"/>
                <a:ea typeface="+mn-ea"/>
                <a:cs typeface="+mn-cs"/>
              </a:rPr>
              <a:t>Representing Findings</a:t>
            </a:r>
          </a:p>
          <a:p>
            <a:pPr marL="255651" lvl="0" indent="-255651">
              <a:spcAft>
                <a:spcPct val="0"/>
              </a:spcAft>
              <a:tabLst/>
            </a:pPr>
            <a:r>
              <a:rPr lang="en-US" altLang="en-US" sz="2200" kern="1200" dirty="0">
                <a:solidFill>
                  <a:srgbClr val="000000"/>
                </a:solidFill>
                <a:latin typeface="Arial (Body)"/>
                <a:ea typeface="+mn-ea"/>
                <a:cs typeface="+mn-cs"/>
              </a:rPr>
              <a:t>Comparison table: A table used to compare groups on one theme</a:t>
            </a:r>
          </a:p>
          <a:p>
            <a:pPr marL="255651" lvl="0" indent="-255651">
              <a:spcAft>
                <a:spcPct val="0"/>
              </a:spcAft>
              <a:tabLst/>
            </a:pPr>
            <a:r>
              <a:rPr lang="en-US" altLang="en-US" sz="2200" kern="1200" dirty="0">
                <a:solidFill>
                  <a:srgbClr val="000000"/>
                </a:solidFill>
                <a:latin typeface="Arial (Body)"/>
                <a:ea typeface="+mn-ea"/>
                <a:cs typeface="+mn-cs"/>
              </a:rPr>
              <a:t>Hierarchical tree: A diagram that visually represents themes and their </a:t>
            </a:r>
            <a:r>
              <a:rPr lang="en-US" altLang="en-US" sz="2200" kern="1200" dirty="0" smtClean="0">
                <a:solidFill>
                  <a:srgbClr val="000000"/>
                </a:solidFill>
                <a:latin typeface="Arial (Body)"/>
                <a:ea typeface="+mn-ea"/>
                <a:cs typeface="+mn-cs"/>
              </a:rPr>
              <a:t>interconnections</a:t>
            </a:r>
            <a:endParaRPr lang="en-US" altLang="en-US" sz="2200"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Figures/diagrams: A visual depiction that shows the connections between themes</a:t>
            </a:r>
          </a:p>
          <a:p>
            <a:pPr marL="255651" lvl="0" indent="-255651">
              <a:spcAft>
                <a:spcPct val="0"/>
              </a:spcAft>
              <a:tabLst/>
            </a:pPr>
            <a:r>
              <a:rPr lang="en-US" altLang="en-US" sz="2200" kern="1200" dirty="0">
                <a:solidFill>
                  <a:srgbClr val="000000"/>
                </a:solidFill>
                <a:latin typeface="Arial (Body)"/>
                <a:ea typeface="+mn-ea"/>
                <a:cs typeface="+mn-cs"/>
              </a:rPr>
              <a:t>Drawings: Maps of the physical layout of the site</a:t>
            </a:r>
          </a:p>
          <a:p>
            <a:pPr marL="255651" lvl="0" indent="-255651">
              <a:spcAft>
                <a:spcPct val="0"/>
              </a:spcAft>
              <a:tabLst/>
            </a:pPr>
            <a:r>
              <a:rPr lang="en-US" altLang="en-US" sz="2200" kern="1200" dirty="0">
                <a:solidFill>
                  <a:srgbClr val="000000"/>
                </a:solidFill>
                <a:latin typeface="Arial (Body)"/>
                <a:ea typeface="+mn-ea"/>
                <a:cs typeface="+mn-cs"/>
              </a:rPr>
              <a:t>Demographic table: A table of demographics on individual participants or research </a:t>
            </a:r>
            <a:r>
              <a:rPr lang="en-US" altLang="en-US" sz="2200" kern="1200" dirty="0" smtClean="0">
                <a:solidFill>
                  <a:srgbClr val="000000"/>
                </a:solidFill>
                <a:latin typeface="Arial (Body)"/>
                <a:ea typeface="+mn-ea"/>
                <a:cs typeface="+mn-cs"/>
              </a:rPr>
              <a:t>site</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135254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Table 8.1 Sample Comparison Table Used to Represent Information in a Qualitative Study</a:t>
            </a:r>
            <a:endParaRPr lang="en-US" sz="3200"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1175015962"/>
              </p:ext>
            </p:extLst>
          </p:nvPr>
        </p:nvGraphicFramePr>
        <p:xfrm>
          <a:off x="457200" y="1600200"/>
          <a:ext cx="8229600" cy="4343400"/>
        </p:xfrm>
        <a:graphic>
          <a:graphicData uri="http://schemas.openxmlformats.org/drawingml/2006/table">
            <a:tbl>
              <a:tblPr firstRow="1">
                <a:tableStyleId>{9DCAF9ED-07DC-4A11-8D7F-57B35C25682E}</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kern="1200" dirty="0" smtClean="0">
                          <a:solidFill>
                            <a:srgbClr val="000000"/>
                          </a:solidFill>
                          <a:effectLst/>
                          <a:latin typeface="+mn-lt"/>
                          <a:ea typeface="+mn-ea"/>
                          <a:cs typeface="+mn-cs"/>
                        </a:rPr>
                        <a:t>Female Statements about “Professionalism”</a:t>
                      </a:r>
                      <a:endParaRPr lang="en-US" sz="1700" dirty="0" smtClean="0">
                        <a:solidFill>
                          <a:srgbClr val="0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kern="1200" dirty="0" smtClean="0">
                          <a:solidFill>
                            <a:srgbClr val="000000"/>
                          </a:solidFill>
                          <a:effectLst/>
                          <a:latin typeface="+mn-lt"/>
                          <a:ea typeface="+mn-ea"/>
                          <a:cs typeface="+mn-cs"/>
                        </a:rPr>
                        <a:t>Male Statements about “Professionalism”</a:t>
                      </a:r>
                      <a:endParaRPr lang="en-US" sz="1700" dirty="0" smtClean="0">
                        <a:solidFill>
                          <a:srgbClr val="0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0840">
                <a:tc>
                  <a:txBody>
                    <a:bodyPr/>
                    <a:lstStyle/>
                    <a:p>
                      <a:r>
                        <a:rPr lang="en-US" sz="1700" kern="1200" dirty="0" smtClean="0">
                          <a:solidFill>
                            <a:schemeClr val="tx1"/>
                          </a:solidFill>
                          <a:effectLst/>
                          <a:latin typeface="+mn-lt"/>
                          <a:ea typeface="+mn-ea"/>
                          <a:cs typeface="+mn-cs"/>
                        </a:rPr>
                        <a:t>Helping fellow teachers is part of my day.</a:t>
                      </a:r>
                      <a:endParaRPr lang="en-US" sz="17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Being concerned about following the coordinator’s advice about curriculum shows a high level of professionalism.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When another teacher asks for advice, I am generally a good listener.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I</a:t>
                      </a:r>
                      <a:r>
                        <a:rPr lang="en-US" sz="1700" kern="1200" dirty="0" smtClean="0">
                          <a:solidFill>
                            <a:schemeClr val="tx1"/>
                          </a:solidFill>
                          <a:effectLst/>
                          <a:latin typeface="+mn-lt"/>
                          <a:ea typeface="+mn-ea"/>
                          <a:cs typeface="+mn-cs"/>
                        </a:rPr>
                        <a:t>t is important to be in charge in the classroom and to be aware of student off-task behavior.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It is important, once I achieve a certain level of experience, that I become a mentor to other teachers, especially new 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I set standards for myself and try to achieve these goals each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Caring about how other teachers employ high standards in their classroom is a sign of my own professionalism.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effectLst/>
                          <a:latin typeface="+mn-lt"/>
                          <a:ea typeface="+mn-ea"/>
                          <a:cs typeface="+mn-cs"/>
                        </a:rPr>
                        <a:t>It is necessary that each teacher “pull” his or her weight in this school—a sure sign of professionalism.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44252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8.2 Sample Demographic Table in a Qualitative Study</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2923568076"/>
              </p:ext>
            </p:extLst>
          </p:nvPr>
        </p:nvGraphicFramePr>
        <p:xfrm>
          <a:off x="457200" y="1600200"/>
          <a:ext cx="8229600" cy="4309110"/>
        </p:xfrm>
        <a:graphic>
          <a:graphicData uri="http://schemas.openxmlformats.org/drawingml/2006/table">
            <a:tbl>
              <a:tblPr firstRow="1">
                <a:tableStyleId>{21E4AEA4-8DFA-4A89-87EB-49C32662AFE0}</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377950">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Name</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Years Teaching</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Gender</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Class Level of Instruction</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Instructional Approach in the Classroom</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600" b="1" dirty="0">
                          <a:solidFill>
                            <a:srgbClr val="000000"/>
                          </a:solidFill>
                          <a:effectLst/>
                          <a:latin typeface="+mn-lt"/>
                          <a:ea typeface="Times New Roman" charset="0"/>
                          <a:cs typeface="Optima LT Std Bold" charset="0"/>
                        </a:rPr>
                        <a:t>Primary Form of Technology in the Classroom</a:t>
                      </a:r>
                    </a:p>
                  </a:txBody>
                  <a:tcPr marL="68580" marR="68580" marT="101600" marB="571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Rosa</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25</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Female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12</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Discussion</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Internet</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Harry</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20</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11</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Critique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Not used</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0198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Joan</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18</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Female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11</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Discussion</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Tablets and Internet</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84582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Ray</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20</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12</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Interactive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Simulations, Internet, laptops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Jamal</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15</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11</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Discussion</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Not used</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Yun</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36</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Male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10</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Lecture</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solidFill>
                            <a:srgbClr val="000000"/>
                          </a:solidFill>
                          <a:effectLst/>
                          <a:latin typeface="+mn-lt"/>
                          <a:ea typeface="Times New Roman" charset="0"/>
                          <a:cs typeface="Helvetica LT Std" charset="0"/>
                        </a:rPr>
                        <a:t>Internet</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912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Represent and Report Findings?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Reporting </a:t>
            </a:r>
            <a:r>
              <a:rPr lang="en-US" sz="2400" b="1" kern="1200" dirty="0" smtClean="0">
                <a:solidFill>
                  <a:srgbClr val="000000"/>
                </a:solidFill>
                <a:latin typeface="Arial (Body)"/>
                <a:ea typeface="+mn-ea"/>
                <a:cs typeface="+mn-cs"/>
              </a:rPr>
              <a:t>Findings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Multiple perspectives and contrary evidence</a:t>
            </a:r>
          </a:p>
          <a:p>
            <a:pPr marL="255651" lvl="0" indent="-255651">
              <a:spcAft>
                <a:spcPct val="0"/>
              </a:spcAft>
              <a:buSzPts val="2400"/>
              <a:tabLst/>
            </a:pPr>
            <a:r>
              <a:rPr lang="en-US" altLang="en-US" sz="2400" kern="1200" dirty="0">
                <a:solidFill>
                  <a:srgbClr val="000000"/>
                </a:solidFill>
                <a:latin typeface="Arial (Body)"/>
                <a:ea typeface="+mn-ea"/>
                <a:cs typeface="+mn-cs"/>
              </a:rPr>
              <a:t>Metaphors and analogies</a:t>
            </a:r>
          </a:p>
          <a:p>
            <a:pPr marL="255651" lvl="0" indent="-255651">
              <a:spcAft>
                <a:spcPct val="0"/>
              </a:spcAft>
              <a:buSzPts val="2400"/>
              <a:tabLst/>
            </a:pPr>
            <a:r>
              <a:rPr lang="en-US" altLang="en-US" sz="2400" kern="1200" dirty="0">
                <a:solidFill>
                  <a:srgbClr val="000000"/>
                </a:solidFill>
                <a:latin typeface="Arial (Body)"/>
                <a:ea typeface="+mn-ea"/>
                <a:cs typeface="+mn-cs"/>
              </a:rPr>
              <a:t>Report quotes from interviews</a:t>
            </a:r>
          </a:p>
          <a:p>
            <a:pPr marL="255651" lvl="0" indent="-255651">
              <a:spcAft>
                <a:spcPct val="0"/>
              </a:spcAft>
              <a:buSzPts val="2400"/>
              <a:tabLst/>
            </a:pPr>
            <a:r>
              <a:rPr lang="en-US" altLang="en-US" sz="2400" kern="1200" dirty="0">
                <a:solidFill>
                  <a:srgbClr val="000000"/>
                </a:solidFill>
                <a:latin typeface="Arial (Body)"/>
                <a:ea typeface="+mn-ea"/>
                <a:cs typeface="+mn-cs"/>
              </a:rPr>
              <a:t>Write in detail</a:t>
            </a:r>
          </a:p>
          <a:p>
            <a:pPr marL="255651" lvl="0" indent="-255651">
              <a:spcAft>
                <a:spcPct val="0"/>
              </a:spcAft>
              <a:buSzPts val="2400"/>
              <a:tabLst/>
            </a:pPr>
            <a:r>
              <a:rPr lang="en-US" altLang="en-US" sz="2400" kern="1200" dirty="0">
                <a:solidFill>
                  <a:srgbClr val="000000"/>
                </a:solidFill>
                <a:latin typeface="Arial (Body)"/>
                <a:ea typeface="+mn-ea"/>
                <a:cs typeface="+mn-cs"/>
              </a:rPr>
              <a:t>Tensions and contradictions</a:t>
            </a:r>
          </a:p>
          <a:p>
            <a:pPr marL="255651" lvl="0" indent="-255651">
              <a:spcAft>
                <a:spcPct val="0"/>
              </a:spcAft>
              <a:buSzPts val="2400"/>
              <a:tabLst/>
            </a:pPr>
            <a:r>
              <a:rPr lang="en-US" altLang="en-US" sz="2400" kern="1200" dirty="0">
                <a:solidFill>
                  <a:srgbClr val="000000"/>
                </a:solidFill>
                <a:latin typeface="Arial (Body)"/>
                <a:ea typeface="+mn-ea"/>
                <a:cs typeface="+mn-cs"/>
              </a:rPr>
              <a:t>Include a dialogue to support themes</a:t>
            </a:r>
          </a:p>
        </p:txBody>
      </p:sp>
    </p:spTree>
    <p:extLst>
      <p:ext uri="{BB962C8B-B14F-4D97-AF65-F5344CB8AC3E}">
        <p14:creationId xmlns:p14="http://schemas.microsoft.com/office/powerpoint/2010/main" val="68867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Six Steps in Analyzing and Interpreting Qualitative Data?</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Preparing and organizing the data for analysis</a:t>
            </a:r>
          </a:p>
          <a:p>
            <a:pPr marL="255651" lvl="0" indent="-255651">
              <a:spcAft>
                <a:spcPct val="0"/>
              </a:spcAft>
              <a:buSzPts val="2400"/>
              <a:tabLst/>
            </a:pPr>
            <a:r>
              <a:rPr lang="en-US" altLang="en-US" sz="2400" kern="1200" dirty="0">
                <a:solidFill>
                  <a:srgbClr val="000000"/>
                </a:solidFill>
                <a:latin typeface="Arial (Body)"/>
                <a:ea typeface="+mn-ea"/>
                <a:cs typeface="+mn-cs"/>
              </a:rPr>
              <a:t>Exploring the data through coding</a:t>
            </a:r>
          </a:p>
          <a:p>
            <a:pPr marL="255651" lvl="0" indent="-255651">
              <a:spcAft>
                <a:spcPct val="0"/>
              </a:spcAft>
              <a:buSzPts val="2400"/>
              <a:tabLst/>
            </a:pPr>
            <a:r>
              <a:rPr lang="en-US" altLang="en-US" sz="2400" kern="1200" dirty="0">
                <a:solidFill>
                  <a:srgbClr val="000000"/>
                </a:solidFill>
                <a:latin typeface="Arial (Body)"/>
                <a:ea typeface="+mn-ea"/>
                <a:cs typeface="+mn-cs"/>
              </a:rPr>
              <a:t>Using codes to develop description and themes</a:t>
            </a:r>
          </a:p>
          <a:p>
            <a:pPr marL="255651" lvl="0" indent="-255651">
              <a:spcAft>
                <a:spcPct val="0"/>
              </a:spcAft>
              <a:buSzPts val="2400"/>
              <a:tabLst/>
            </a:pPr>
            <a:r>
              <a:rPr lang="en-US" altLang="en-US" sz="2400" kern="1200" dirty="0">
                <a:solidFill>
                  <a:srgbClr val="000000"/>
                </a:solidFill>
                <a:latin typeface="Arial (Body)"/>
                <a:ea typeface="+mn-ea"/>
                <a:cs typeface="+mn-cs"/>
              </a:rPr>
              <a:t>Representing the findings through narratives and visuals</a:t>
            </a:r>
          </a:p>
          <a:p>
            <a:pPr marL="255651" lvl="0" indent="-255651">
              <a:spcAft>
                <a:spcPct val="0"/>
              </a:spcAft>
              <a:buSzPts val="2400"/>
              <a:tabLst/>
            </a:pPr>
            <a:r>
              <a:rPr lang="en-US" altLang="en-US" sz="2400" kern="1200" dirty="0">
                <a:solidFill>
                  <a:srgbClr val="000000"/>
                </a:solidFill>
                <a:latin typeface="Arial (Body)"/>
                <a:ea typeface="+mn-ea"/>
                <a:cs typeface="+mn-cs"/>
              </a:rPr>
              <a:t>Making an interpretation of the meaning of the findings</a:t>
            </a:r>
          </a:p>
          <a:p>
            <a:pPr marL="255651" lvl="0" indent="-255651">
              <a:spcAft>
                <a:spcPct val="0"/>
              </a:spcAft>
              <a:buSzPts val="2400"/>
              <a:tabLst/>
            </a:pPr>
            <a:r>
              <a:rPr lang="en-US" altLang="en-US" sz="2400" kern="1200" dirty="0">
                <a:solidFill>
                  <a:srgbClr val="000000"/>
                </a:solidFill>
                <a:latin typeface="Arial (Body)"/>
                <a:ea typeface="+mn-ea"/>
                <a:cs typeface="+mn-cs"/>
              </a:rPr>
              <a:t>Using strategies to validate the accuracy of the findings</a:t>
            </a:r>
          </a:p>
        </p:txBody>
      </p:sp>
    </p:spTree>
    <p:extLst>
      <p:ext uri="{BB962C8B-B14F-4D97-AF65-F5344CB8AC3E}">
        <p14:creationId xmlns:p14="http://schemas.microsoft.com/office/powerpoint/2010/main" val="39746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8.3 Forms of a Narrative Discussion in Qualitative Research</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2"/>
          <p:cNvGraphicFramePr>
            <a:graphicFrameLocks/>
          </p:cNvGraphicFramePr>
          <p:nvPr>
            <p:extLst>
              <p:ext uri="{D42A27DB-BD31-4B8C-83A1-F6EECF244321}">
                <p14:modId xmlns:p14="http://schemas.microsoft.com/office/powerpoint/2010/main" val="4261245402"/>
              </p:ext>
            </p:extLst>
          </p:nvPr>
        </p:nvGraphicFramePr>
        <p:xfrm>
          <a:off x="457200" y="1600200"/>
          <a:ext cx="8229600" cy="2983230"/>
        </p:xfrm>
        <a:graphic>
          <a:graphicData uri="http://schemas.openxmlformats.org/drawingml/2006/table">
            <a:tbl>
              <a:tblPr firstRow="1">
                <a:tableStyleId>{21E4AEA4-8DFA-4A89-87EB-49C32662AFE0}</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45770">
                <a:tc>
                  <a:txBody>
                    <a:bodyPr/>
                    <a:lstStyle/>
                    <a:p>
                      <a:pPr marL="0" marR="0">
                        <a:lnSpc>
                          <a:spcPct val="100000"/>
                        </a:lnSpc>
                        <a:spcBef>
                          <a:spcPts val="0"/>
                        </a:spcBef>
                        <a:spcAft>
                          <a:spcPts val="960"/>
                        </a:spcAft>
                        <a:tabLst>
                          <a:tab pos="2582545" algn="l"/>
                        </a:tabLst>
                      </a:pPr>
                      <a:r>
                        <a:rPr lang="en-US" sz="1800" b="1" dirty="0">
                          <a:solidFill>
                            <a:srgbClr val="000000"/>
                          </a:solidFill>
                          <a:effectLst/>
                          <a:latin typeface="+mn-lt"/>
                          <a:ea typeface="Times New Roman" charset="0"/>
                          <a:cs typeface="Optima LT Std Bold" charset="0"/>
                        </a:rPr>
                        <a:t>Forms of Narrative Discussion</a:t>
                      </a:r>
                    </a:p>
                  </a:txBody>
                  <a:tcPr marL="68580" marR="68580" marT="101600" marB="698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2582545" algn="l"/>
                        </a:tabLst>
                      </a:pPr>
                      <a:r>
                        <a:rPr lang="en-US" sz="1800" b="1" dirty="0">
                          <a:solidFill>
                            <a:srgbClr val="000000"/>
                          </a:solidFill>
                          <a:effectLst/>
                          <a:latin typeface="+mn-lt"/>
                          <a:ea typeface="Times New Roman" charset="0"/>
                          <a:cs typeface="Optima LT Std Bold" charset="0"/>
                        </a:rPr>
                        <a:t>Examples</a:t>
                      </a:r>
                    </a:p>
                  </a:txBody>
                  <a:tcPr marL="68580" marR="68580" marT="101600" marB="698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1211580">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solidFill>
                            <a:srgbClr val="000000"/>
                          </a:solidFill>
                          <a:effectLst/>
                          <a:latin typeface="+mn-lt"/>
                          <a:ea typeface="Times New Roman" charset="0"/>
                          <a:cs typeface="Helvetica LT Std" charset="0"/>
                        </a:rPr>
                        <a:t>A discussion that presents a chronology</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solidFill>
                            <a:srgbClr val="000000"/>
                          </a:solidFill>
                          <a:effectLst/>
                          <a:latin typeface="+mn-lt"/>
                          <a:ea typeface="Times New Roman" charset="0"/>
                          <a:cs typeface="Helvetica LT Std" charset="0"/>
                        </a:rPr>
                        <a:t>The chronology of a teacher’s experiences with her special education coordinator leading to her resignation from the school</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662940">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solidFill>
                            <a:srgbClr val="000000"/>
                          </a:solidFill>
                          <a:effectLst/>
                          <a:latin typeface="+mn-lt"/>
                          <a:ea typeface="Times New Roman" charset="0"/>
                          <a:cs typeface="Helvetica LT Std" charset="0"/>
                        </a:rPr>
                        <a:t>A discussion that describes events and setting (context)</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solidFill>
                            <a:srgbClr val="000000"/>
                          </a:solidFill>
                          <a:effectLst/>
                          <a:latin typeface="+mn-lt"/>
                          <a:ea typeface="Times New Roman" charset="0"/>
                          <a:cs typeface="Helvetica LT Std" charset="0"/>
                        </a:rPr>
                        <a:t>A description of adolescents reading “teen” magazines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62940">
                <a:tc>
                  <a:txBody>
                    <a:bodyPr/>
                    <a:lstStyle/>
                    <a:p>
                      <a:pPr marL="0" marR="0">
                        <a:lnSpc>
                          <a:spcPct val="100000"/>
                        </a:lnSpc>
                        <a:spcBef>
                          <a:spcPts val="0"/>
                        </a:spcBef>
                        <a:spcAft>
                          <a:spcPts val="960"/>
                        </a:spcAft>
                        <a:tabLst>
                          <a:tab pos="990600" algn="l"/>
                          <a:tab pos="2324100" algn="l"/>
                          <a:tab pos="3543300" algn="l"/>
                          <a:tab pos="4787265" algn="l"/>
                        </a:tabLst>
                      </a:pPr>
                      <a:r>
                        <a:rPr lang="en-US" sz="1800">
                          <a:solidFill>
                            <a:srgbClr val="000000"/>
                          </a:solidFill>
                          <a:effectLst/>
                          <a:latin typeface="+mn-lt"/>
                          <a:ea typeface="Times New Roman" charset="0"/>
                          <a:cs typeface="Helvetica LT Std" charset="0"/>
                        </a:rPr>
                        <a:t>A discussion of themes</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solidFill>
                            <a:srgbClr val="000000"/>
                          </a:solidFill>
                          <a:effectLst/>
                          <a:latin typeface="+mn-lt"/>
                          <a:ea typeface="Times New Roman" charset="0"/>
                          <a:cs typeface="Helvetica LT Std" charset="0"/>
                        </a:rPr>
                        <a:t>A discussion about the theme of the “in-classroom” landscape of a teacher</a:t>
                      </a:r>
                    </a:p>
                  </a:txBody>
                  <a:tcPr marL="68580" marR="68580" marT="698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9417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Interpret Findings?</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Summarize the findings</a:t>
            </a:r>
          </a:p>
          <a:p>
            <a:pPr marL="255651" lvl="0" indent="-255651">
              <a:spcAft>
                <a:spcPct val="0"/>
              </a:spcAft>
              <a:buSzPts val="2400"/>
              <a:tabLst/>
            </a:pPr>
            <a:r>
              <a:rPr lang="en-US" altLang="en-US" sz="2400" kern="1200" dirty="0">
                <a:solidFill>
                  <a:srgbClr val="000000"/>
                </a:solidFill>
                <a:latin typeface="Arial (Body)"/>
                <a:ea typeface="+mn-ea"/>
                <a:cs typeface="+mn-cs"/>
              </a:rPr>
              <a:t>Include personal reflections about the meaning of the data</a:t>
            </a:r>
          </a:p>
          <a:p>
            <a:pPr marL="255651" lvl="0" indent="-255651">
              <a:spcAft>
                <a:spcPct val="0"/>
              </a:spcAft>
              <a:buSzPts val="2400"/>
              <a:tabLst/>
            </a:pPr>
            <a:r>
              <a:rPr lang="en-US" altLang="en-US" sz="2400" kern="1200" dirty="0">
                <a:solidFill>
                  <a:srgbClr val="000000"/>
                </a:solidFill>
                <a:latin typeface="Arial (Body)"/>
                <a:ea typeface="+mn-ea"/>
                <a:cs typeface="+mn-cs"/>
              </a:rPr>
              <a:t>Compare findings with the literature, perhaps including personal views</a:t>
            </a:r>
          </a:p>
          <a:p>
            <a:pPr marL="255651" lvl="0" indent="-255651">
              <a:spcAft>
                <a:spcPct val="0"/>
              </a:spcAft>
              <a:buSzPts val="2400"/>
              <a:tabLst/>
            </a:pPr>
            <a:r>
              <a:rPr lang="en-US" altLang="en-US" sz="2400" kern="1200" dirty="0">
                <a:solidFill>
                  <a:srgbClr val="000000"/>
                </a:solidFill>
                <a:latin typeface="Arial (Body)"/>
                <a:ea typeface="+mn-ea"/>
                <a:cs typeface="+mn-cs"/>
              </a:rPr>
              <a:t>Address limitations of the study</a:t>
            </a:r>
          </a:p>
          <a:p>
            <a:pPr marL="255651" lvl="0" indent="-255651">
              <a:spcAft>
                <a:spcPct val="0"/>
              </a:spcAft>
              <a:buSzPts val="2400"/>
              <a:tabLst/>
            </a:pPr>
            <a:r>
              <a:rPr lang="en-US" altLang="en-US" sz="2400" kern="1200" dirty="0">
                <a:solidFill>
                  <a:srgbClr val="000000"/>
                </a:solidFill>
                <a:latin typeface="Arial (Body)"/>
                <a:ea typeface="+mn-ea"/>
                <a:cs typeface="+mn-cs"/>
              </a:rPr>
              <a:t>Make suggestions for future research</a:t>
            </a:r>
          </a:p>
        </p:txBody>
      </p:sp>
    </p:spTree>
    <p:extLst>
      <p:ext uri="{BB962C8B-B14F-4D97-AF65-F5344CB8AC3E}">
        <p14:creationId xmlns:p14="http://schemas.microsoft.com/office/powerpoint/2010/main" val="2280883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Validate the Accuracy of Your Findings?</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b="1" kern="1200" dirty="0">
                <a:solidFill>
                  <a:srgbClr val="000000"/>
                </a:solidFill>
                <a:latin typeface="Arial (Body)"/>
                <a:ea typeface="+mn-ea"/>
                <a:cs typeface="+mn-cs"/>
              </a:rPr>
              <a:t>Validating findings</a:t>
            </a:r>
            <a:r>
              <a:rPr lang="en-US" sz="2400" kern="1200" dirty="0">
                <a:solidFill>
                  <a:srgbClr val="000000"/>
                </a:solidFill>
                <a:latin typeface="Arial (Body)"/>
                <a:ea typeface="+mn-ea"/>
                <a:cs typeface="+mn-cs"/>
              </a:rPr>
              <a:t>: researcher determines the accuracy or credibility of the </a:t>
            </a:r>
            <a:r>
              <a:rPr lang="en-US" sz="2400" kern="1200" dirty="0" smtClean="0">
                <a:solidFill>
                  <a:srgbClr val="000000"/>
                </a:solidFill>
                <a:latin typeface="Arial (Body)"/>
                <a:ea typeface="+mn-ea"/>
                <a:cs typeface="+mn-cs"/>
              </a:rPr>
              <a:t>findings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Triangulation: Using corroborating evidence</a:t>
            </a:r>
          </a:p>
          <a:p>
            <a:pPr marL="255651" lvl="0" indent="-255651">
              <a:spcAft>
                <a:spcPct val="0"/>
              </a:spcAft>
              <a:buSzPts val="2400"/>
              <a:tabLst/>
            </a:pPr>
            <a:r>
              <a:rPr lang="en-US" altLang="en-US" sz="2400" kern="1200" dirty="0">
                <a:solidFill>
                  <a:srgbClr val="000000"/>
                </a:solidFill>
                <a:latin typeface="Arial (Body)"/>
                <a:ea typeface="+mn-ea"/>
                <a:cs typeface="+mn-cs"/>
              </a:rPr>
              <a:t>Member checking: Asking members to check the accuracy of the account</a:t>
            </a:r>
          </a:p>
          <a:p>
            <a:pPr marL="255651" lvl="0" indent="-255651">
              <a:spcAft>
                <a:spcPct val="0"/>
              </a:spcAft>
              <a:buSzPts val="2400"/>
              <a:tabLst/>
            </a:pPr>
            <a:r>
              <a:rPr lang="en-US" altLang="en-US" sz="2400" kern="1200" dirty="0">
                <a:solidFill>
                  <a:srgbClr val="000000"/>
                </a:solidFill>
                <a:latin typeface="Arial (Body)"/>
                <a:ea typeface="+mn-ea"/>
                <a:cs typeface="+mn-cs"/>
              </a:rPr>
              <a:t>External audit: Hiring the services of an individual outside the study to review the study</a:t>
            </a:r>
          </a:p>
        </p:txBody>
      </p:sp>
    </p:spTree>
    <p:extLst>
      <p:ext uri="{BB962C8B-B14F-4D97-AF65-F5344CB8AC3E}">
        <p14:creationId xmlns:p14="http://schemas.microsoft.com/office/powerpoint/2010/main" val="522598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Reexamining Qualitative Data Analysis in the Mothers’ Trust in Principals Case Study</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The authors</a:t>
            </a:r>
          </a:p>
          <a:p>
            <a:pPr marL="741553" lvl="1" indent="-284353">
              <a:spcAft>
                <a:spcPct val="0"/>
              </a:spcAft>
            </a:pPr>
            <a:r>
              <a:rPr lang="en-US" sz="2200" kern="1200" dirty="0">
                <a:solidFill>
                  <a:srgbClr val="000000"/>
                </a:solidFill>
                <a:latin typeface="Arial (Body)"/>
                <a:ea typeface="+mn-ea"/>
                <a:cs typeface="+mn-cs"/>
              </a:rPr>
              <a:t>Transcribed semi-structured interviews (preparation)</a:t>
            </a:r>
          </a:p>
          <a:p>
            <a:pPr marL="741553" lvl="1" indent="-284353">
              <a:spcAft>
                <a:spcPct val="0"/>
              </a:spcAft>
            </a:pPr>
            <a:r>
              <a:rPr lang="en-US" sz="2200" kern="1200" dirty="0">
                <a:solidFill>
                  <a:srgbClr val="000000"/>
                </a:solidFill>
                <a:latin typeface="Arial (Body)"/>
                <a:ea typeface="+mn-ea"/>
                <a:cs typeface="+mn-cs"/>
              </a:rPr>
              <a:t>Entered text into NVivo </a:t>
            </a:r>
            <a:r>
              <a:rPr lang="en-US" sz="2200" kern="1200" dirty="0" smtClean="0">
                <a:solidFill>
                  <a:srgbClr val="000000"/>
                </a:solidFill>
                <a:latin typeface="Arial (Body)"/>
                <a:ea typeface="+mn-ea"/>
                <a:cs typeface="+mn-cs"/>
              </a:rPr>
              <a:t>Q</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A software </a:t>
            </a:r>
            <a:r>
              <a:rPr lang="en-US" sz="2200" kern="1200" dirty="0">
                <a:solidFill>
                  <a:srgbClr val="000000"/>
                </a:solidFill>
                <a:latin typeface="Arial (Body)"/>
                <a:ea typeface="+mn-ea"/>
                <a:cs typeface="+mn-cs"/>
              </a:rPr>
              <a:t>(computer assisted data analysis)</a:t>
            </a:r>
          </a:p>
          <a:p>
            <a:pPr marL="741553" lvl="1" indent="-284353">
              <a:spcAft>
                <a:spcPct val="0"/>
              </a:spcAft>
            </a:pPr>
            <a:r>
              <a:rPr lang="en-US" sz="2200" kern="1200" dirty="0">
                <a:solidFill>
                  <a:srgbClr val="000000"/>
                </a:solidFill>
                <a:latin typeface="Arial (Body)"/>
                <a:ea typeface="+mn-ea"/>
                <a:cs typeface="+mn-cs"/>
              </a:rPr>
              <a:t>Analyzed transcripts line-by-line, coded, grouped codes into themes (analysis)</a:t>
            </a:r>
          </a:p>
          <a:p>
            <a:pPr marL="741553" lvl="1" indent="-284353">
              <a:spcAft>
                <a:spcPct val="0"/>
              </a:spcAft>
            </a:pPr>
            <a:r>
              <a:rPr lang="en-US" sz="2200" kern="1200" dirty="0">
                <a:solidFill>
                  <a:srgbClr val="000000"/>
                </a:solidFill>
                <a:latin typeface="Arial (Body)"/>
                <a:ea typeface="+mn-ea"/>
                <a:cs typeface="+mn-cs"/>
              </a:rPr>
              <a:t>Drew a concept map (representing findings)</a:t>
            </a:r>
          </a:p>
          <a:p>
            <a:pPr marL="741553" lvl="1" indent="-284353">
              <a:spcAft>
                <a:spcPct val="0"/>
              </a:spcAft>
            </a:pPr>
            <a:r>
              <a:rPr lang="en-US" sz="2200" kern="1200" dirty="0">
                <a:solidFill>
                  <a:srgbClr val="000000"/>
                </a:solidFill>
                <a:latin typeface="Arial (Body)"/>
                <a:ea typeface="+mn-ea"/>
                <a:cs typeface="+mn-cs"/>
              </a:rPr>
              <a:t>Discussed each theme with quotes and subthemes (reporting findings)</a:t>
            </a:r>
          </a:p>
          <a:p>
            <a:pPr marL="741553" lvl="1" indent="-284353">
              <a:spcAft>
                <a:spcPct val="0"/>
              </a:spcAft>
            </a:pPr>
            <a:r>
              <a:rPr lang="en-US" sz="2200" kern="1200" dirty="0">
                <a:solidFill>
                  <a:srgbClr val="000000"/>
                </a:solidFill>
                <a:latin typeface="Arial (Body)"/>
                <a:ea typeface="+mn-ea"/>
                <a:cs typeface="+mn-cs"/>
              </a:rPr>
              <a:t>Returned to literature and implications (interpreting findings)</a:t>
            </a:r>
          </a:p>
        </p:txBody>
      </p:sp>
    </p:spTree>
    <p:extLst>
      <p:ext uri="{BB962C8B-B14F-4D97-AF65-F5344CB8AC3E}">
        <p14:creationId xmlns:p14="http://schemas.microsoft.com/office/powerpoint/2010/main" val="220648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8.1 The Qualitative Process of Data Analysis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2" descr="From bottom to top, process in the flowchart is as follows. The Researcher Collects Data, that is, a text ﬁle such as ﬁeld notes, transcriptions, or optically scanned material. Next, The Researcher Prepares Data for Analysis, that is, transcribes ﬁeld notes. Then, The Researcher Reads Through Data, that is, obtains a general sense of material. Next, The Researcher Codes the Data, that is, locates text segments and assigns a code label to them. After that the researcher codes the text for description to be used in the research report, and Codes the text for themes to be used in the research report. The step, the researcher collects data, is interlinked with a two way arrow with, the researcher codes the data, and, Codes the text for description to be used in the research report. Researcher collects data, researcher codes the data, and codes the text for themes to be used in the research report, happen simultaneously."/>
          <p:cNvPicPr>
            <a:picLocks noChangeAspect="1"/>
          </p:cNvPicPr>
          <p:nvPr/>
        </p:nvPicPr>
        <p:blipFill rotWithShape="1">
          <a:blip r:embed="rId2">
            <a:extLst>
              <a:ext uri="{28A0092B-C50C-407E-A947-70E740481C1C}">
                <a14:useLocalDpi xmlns:a14="http://schemas.microsoft.com/office/drawing/2010/main" val="0"/>
              </a:ext>
            </a:extLst>
          </a:blip>
          <a:srcRect b="3024"/>
          <a:stretch/>
        </p:blipFill>
        <p:spPr>
          <a:xfrm>
            <a:off x="760187" y="1737361"/>
            <a:ext cx="7623626" cy="4389120"/>
          </a:xfrm>
          <a:prstGeom prst="rect">
            <a:avLst/>
          </a:prstGeom>
          <a:noFill/>
          <a:ln>
            <a:noFill/>
          </a:ln>
        </p:spPr>
      </p:pic>
    </p:spTree>
    <p:extLst>
      <p:ext uri="{BB962C8B-B14F-4D97-AF65-F5344CB8AC3E}">
        <p14:creationId xmlns:p14="http://schemas.microsoft.com/office/powerpoint/2010/main" val="35999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Organize </a:t>
            </a:r>
            <a:r>
              <a:rPr lang="en-US" sz="2400" b="1" kern="1200" dirty="0" smtClean="0">
                <a:solidFill>
                  <a:srgbClr val="000000"/>
                </a:solidFill>
                <a:latin typeface="Arial (Body)"/>
                <a:ea typeface="+mn-ea"/>
                <a:cs typeface="+mn-cs"/>
              </a:rPr>
              <a:t>Data</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Develop a matrix or table of sources that can be used to organize the material</a:t>
            </a:r>
          </a:p>
          <a:p>
            <a:pPr marL="255651" lvl="0" indent="-255651">
              <a:spcAft>
                <a:spcPct val="0"/>
              </a:spcAft>
              <a:buSzPts val="2400"/>
              <a:tabLst/>
            </a:pPr>
            <a:r>
              <a:rPr lang="en-US" altLang="en-US" sz="2400" kern="1200" dirty="0">
                <a:solidFill>
                  <a:srgbClr val="000000"/>
                </a:solidFill>
                <a:latin typeface="Arial (Body)"/>
                <a:ea typeface="+mn-ea"/>
                <a:cs typeface="+mn-cs"/>
              </a:rPr>
              <a:t>Organize material by type (all interviews, all documents, etc.)</a:t>
            </a:r>
          </a:p>
          <a:p>
            <a:pPr marL="255651" lvl="0" indent="-255651">
              <a:spcAft>
                <a:spcPct val="0"/>
              </a:spcAft>
              <a:buSzPts val="2400"/>
              <a:tabLst/>
            </a:pPr>
            <a:r>
              <a:rPr lang="en-US" altLang="en-US" sz="2400" kern="1200" dirty="0">
                <a:solidFill>
                  <a:srgbClr val="000000"/>
                </a:solidFill>
                <a:latin typeface="Arial (Body)"/>
                <a:ea typeface="+mn-ea"/>
                <a:cs typeface="+mn-cs"/>
              </a:rPr>
              <a:t>Keep duplicate copies of materials</a:t>
            </a:r>
          </a:p>
          <a:p>
            <a:pPr marL="255651" lvl="0" indent="-255651">
              <a:spcAft>
                <a:spcPct val="0"/>
              </a:spcAft>
              <a:buSzPts val="2400"/>
              <a:tabLst/>
            </a:pPr>
            <a:r>
              <a:rPr lang="en-US" altLang="en-US" sz="2400" kern="1200" dirty="0">
                <a:solidFill>
                  <a:srgbClr val="000000"/>
                </a:solidFill>
                <a:latin typeface="Arial (Body)"/>
                <a:ea typeface="+mn-ea"/>
                <a:cs typeface="+mn-cs"/>
              </a:rPr>
              <a:t>Transcribe data</a:t>
            </a:r>
          </a:p>
          <a:p>
            <a:pPr marL="255651" lvl="0" indent="-255651">
              <a:spcAft>
                <a:spcPct val="0"/>
              </a:spcAft>
              <a:buSzPts val="2400"/>
              <a:tabLst/>
            </a:pPr>
            <a:r>
              <a:rPr lang="en-US" altLang="en-US" sz="2400" kern="1200" dirty="0">
                <a:solidFill>
                  <a:srgbClr val="000000"/>
                </a:solidFill>
                <a:latin typeface="Arial (Body)"/>
                <a:ea typeface="+mn-ea"/>
                <a:cs typeface="+mn-cs"/>
              </a:rPr>
              <a:t>Prepare data for hand or computer analysis (and select computer program)</a:t>
            </a:r>
          </a:p>
        </p:txBody>
      </p:sp>
    </p:spTree>
    <p:extLst>
      <p:ext uri="{BB962C8B-B14F-4D97-AF65-F5344CB8AC3E}">
        <p14:creationId xmlns:p14="http://schemas.microsoft.com/office/powerpoint/2010/main" val="249898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(2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Transcribe </a:t>
            </a:r>
            <a:r>
              <a:rPr lang="en-US" sz="2400" b="1" kern="1200" dirty="0" smtClean="0">
                <a:solidFill>
                  <a:srgbClr val="000000"/>
                </a:solidFill>
                <a:latin typeface="Arial (Body)"/>
                <a:ea typeface="+mn-ea"/>
                <a:cs typeface="+mn-cs"/>
              </a:rPr>
              <a:t>Data</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Transcription</a:t>
            </a:r>
            <a:r>
              <a:rPr lang="en-US" sz="2400" kern="1200" dirty="0">
                <a:solidFill>
                  <a:srgbClr val="000000"/>
                </a:solidFill>
                <a:latin typeface="Arial (Body)"/>
                <a:ea typeface="+mn-ea"/>
                <a:cs typeface="+mn-cs"/>
              </a:rPr>
              <a:t> is the process of converting audio recordings or field notes into text </a:t>
            </a:r>
            <a:r>
              <a:rPr lang="en-US" sz="2400" kern="1200" dirty="0" smtClean="0">
                <a:solidFill>
                  <a:srgbClr val="000000"/>
                </a:solidFill>
                <a:latin typeface="Arial (Body)"/>
                <a:ea typeface="+mn-ea"/>
                <a:cs typeface="+mn-cs"/>
              </a:rPr>
              <a:t>data</a:t>
            </a:r>
            <a:endParaRPr 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Consider software, a professional transcriptionist, or transcribe yourself word-for-word</a:t>
            </a:r>
          </a:p>
          <a:p>
            <a:pPr marL="255651" lvl="0" indent="-255651">
              <a:spcAft>
                <a:spcPct val="0"/>
              </a:spcAft>
              <a:buSzPts val="2400"/>
              <a:tabLst/>
            </a:pPr>
            <a:r>
              <a:rPr lang="en-US" altLang="en-US" sz="2400" kern="1200" dirty="0">
                <a:solidFill>
                  <a:srgbClr val="000000"/>
                </a:solidFill>
                <a:latin typeface="Arial (Body)"/>
                <a:ea typeface="+mn-ea"/>
                <a:cs typeface="+mn-cs"/>
              </a:rPr>
              <a:t>Approximately 4 hours to transcribe 1 hour of audio</a:t>
            </a:r>
          </a:p>
        </p:txBody>
      </p:sp>
    </p:spTree>
    <p:extLst>
      <p:ext uri="{BB962C8B-B14F-4D97-AF65-F5344CB8AC3E}">
        <p14:creationId xmlns:p14="http://schemas.microsoft.com/office/powerpoint/2010/main" val="22765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Figure 8.2 Hints for Transcribing Audio-Recorded Interviews </a:t>
            </a:r>
            <a:r>
              <a:rPr lang="en-US" sz="2000" b="0" kern="1200" dirty="0">
                <a:latin typeface="Times New Roman" panose="02020603050405020304" pitchFamily="18" charset="0"/>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475488"/>
          </a:xfrm>
        </p:spPr>
        <p:txBody>
          <a:bodyPr wrap="square" lIns="91425" tIns="91425" rIns="91425" bIns="91425">
            <a:noAutofit/>
          </a:bodyPr>
          <a:lstStyle/>
          <a:p>
            <a:pPr marL="432000" indent="-432000">
              <a:buFont typeface="+mj-lt"/>
              <a:buAutoNum type="arabicPeriod"/>
            </a:pPr>
            <a:r>
              <a:rPr lang="en-US" sz="2000" b="1" dirty="0"/>
              <a:t>During data collection </a:t>
            </a:r>
          </a:p>
        </p:txBody>
      </p:sp>
      <p:sp>
        <p:nvSpPr>
          <p:cNvPr id="4" name="Text Placeholder 3"/>
          <p:cNvSpPr>
            <a:spLocks noGrp="1"/>
          </p:cNvSpPr>
          <p:nvPr>
            <p:ph type="body" idx="2"/>
          </p:nvPr>
        </p:nvSpPr>
        <p:spPr>
          <a:xfrm>
            <a:off x="457200" y="2087881"/>
            <a:ext cx="8229600" cy="3956303"/>
          </a:xfrm>
        </p:spPr>
        <p:txBody>
          <a:bodyPr/>
          <a:lstStyle/>
          <a:p>
            <a:pPr marL="741600" lvl="1" indent="-428400">
              <a:buFont typeface="+mj-lt"/>
              <a:buAutoNum type="alphaLcPeriod"/>
            </a:pPr>
            <a:r>
              <a:rPr lang="en-US" sz="2000" dirty="0" smtClean="0"/>
              <a:t>Have </a:t>
            </a:r>
            <a:r>
              <a:rPr lang="en-US" sz="2000" dirty="0"/>
              <a:t>a high quality audio recording by conducting interview in a quiet setting.</a:t>
            </a:r>
          </a:p>
          <a:p>
            <a:pPr marL="741600" lvl="1" indent="-428400">
              <a:buFont typeface="+mj-lt"/>
              <a:buAutoNum type="alphaLcPeriod"/>
            </a:pPr>
            <a:r>
              <a:rPr lang="en-US" sz="2000" dirty="0" smtClean="0"/>
              <a:t>Use </a:t>
            </a:r>
            <a:r>
              <a:rPr lang="en-US" sz="2000" dirty="0"/>
              <a:t>a high quality recording device with an external microphone.</a:t>
            </a:r>
          </a:p>
          <a:p>
            <a:pPr marL="741600" lvl="1" indent="-428400">
              <a:buFont typeface="+mj-lt"/>
              <a:buAutoNum type="alphaLcPeriod"/>
            </a:pPr>
            <a:r>
              <a:rPr lang="en-US" sz="2000" dirty="0" smtClean="0"/>
              <a:t>Use </a:t>
            </a:r>
            <a:r>
              <a:rPr lang="en-US" sz="2000" dirty="0"/>
              <a:t>lapel microphones for both the interviewer and the interviewee.</a:t>
            </a:r>
          </a:p>
          <a:p>
            <a:pPr marL="741600" lvl="1" indent="-428400">
              <a:buFont typeface="+mj-lt"/>
              <a:buAutoNum type="alphaLcPeriod"/>
            </a:pPr>
            <a:r>
              <a:rPr lang="en-US" sz="2000" dirty="0" smtClean="0"/>
              <a:t>Create </a:t>
            </a:r>
            <a:r>
              <a:rPr lang="en-US" sz="2000" dirty="0"/>
              <a:t>a digital recording for storing on your computer.</a:t>
            </a:r>
          </a:p>
          <a:p>
            <a:pPr marL="741600" lvl="1" indent="-428400">
              <a:buFont typeface="+mj-lt"/>
              <a:buAutoNum type="alphaLcPeriod"/>
            </a:pPr>
            <a:r>
              <a:rPr lang="en-US" sz="2000" dirty="0" smtClean="0"/>
              <a:t>Take </a:t>
            </a:r>
            <a:r>
              <a:rPr lang="en-US" sz="2000" dirty="0"/>
              <a:t>back-up notes during the interview in the event that the recording device does not work.</a:t>
            </a:r>
          </a:p>
          <a:p>
            <a:pPr marL="741600" lvl="1" indent="-428400">
              <a:buFont typeface="+mj-lt"/>
              <a:buAutoNum type="alphaLcPeriod"/>
            </a:pPr>
            <a:r>
              <a:rPr lang="en-US" sz="2000" dirty="0" smtClean="0"/>
              <a:t>Bring </a:t>
            </a:r>
            <a:r>
              <a:rPr lang="en-US" sz="2000" dirty="0"/>
              <a:t>to the interview extra batteries or a charger for the recording device.</a:t>
            </a:r>
          </a:p>
        </p:txBody>
      </p:sp>
    </p:spTree>
    <p:extLst>
      <p:ext uri="{BB962C8B-B14F-4D97-AF65-F5344CB8AC3E}">
        <p14:creationId xmlns:p14="http://schemas.microsoft.com/office/powerpoint/2010/main" val="19707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Figure 8.2 Hints for Transcribing Audio-Recorded Interviews </a:t>
            </a:r>
            <a:r>
              <a:rPr lang="en-US" sz="2000" b="0" kern="1200" dirty="0">
                <a:latin typeface="Times New Roman" panose="02020603050405020304" pitchFamily="18" charset="0"/>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524022"/>
          </a:xfrm>
        </p:spPr>
        <p:txBody>
          <a:bodyPr wrap="square" lIns="91425" tIns="91425" rIns="91425" bIns="91425">
            <a:noAutofit/>
          </a:bodyPr>
          <a:lstStyle/>
          <a:p>
            <a:pPr marL="432000" indent="-432000">
              <a:buFont typeface="+mj-lt"/>
              <a:buAutoNum type="arabicPeriod" startAt="2"/>
            </a:pPr>
            <a:r>
              <a:rPr lang="en-US" sz="2000" b="1" dirty="0"/>
              <a:t>During the transcription</a:t>
            </a:r>
          </a:p>
        </p:txBody>
      </p:sp>
      <p:sp>
        <p:nvSpPr>
          <p:cNvPr id="4" name="Text Placeholder 3"/>
          <p:cNvSpPr>
            <a:spLocks noGrp="1"/>
          </p:cNvSpPr>
          <p:nvPr>
            <p:ph type="body" idx="2"/>
          </p:nvPr>
        </p:nvSpPr>
        <p:spPr>
          <a:xfrm>
            <a:off x="457200" y="2124223"/>
            <a:ext cx="8229600" cy="3831103"/>
          </a:xfrm>
        </p:spPr>
        <p:txBody>
          <a:bodyPr/>
          <a:lstStyle/>
          <a:p>
            <a:pPr marL="741600" lvl="1" indent="-428400">
              <a:buFont typeface="+mj-lt"/>
              <a:buAutoNum type="alphaLcPeriod"/>
            </a:pPr>
            <a:r>
              <a:rPr lang="en-US" sz="2000" dirty="0" smtClean="0"/>
              <a:t>Create </a:t>
            </a:r>
            <a:r>
              <a:rPr lang="en-US" sz="2000" dirty="0"/>
              <a:t>a word processing file from the recorded audio.</a:t>
            </a:r>
          </a:p>
          <a:p>
            <a:pPr marL="741600" lvl="1" indent="-428400">
              <a:buFont typeface="+mj-lt"/>
              <a:buAutoNum type="alphaLcPeriod"/>
            </a:pPr>
            <a:r>
              <a:rPr lang="en-US" sz="2000" dirty="0" smtClean="0"/>
              <a:t>Place </a:t>
            </a:r>
            <a:r>
              <a:rPr lang="en-US" sz="2000" dirty="0"/>
              <a:t>title information at the top of the file (e.g., name of interviewer, name of interviewee, date, place of the interview).</a:t>
            </a:r>
          </a:p>
          <a:p>
            <a:pPr marL="741600" lvl="1" indent="-428400">
              <a:buFont typeface="+mj-lt"/>
              <a:buAutoNum type="alphaLcPeriod"/>
            </a:pPr>
            <a:r>
              <a:rPr lang="en-US" sz="2000" dirty="0" smtClean="0"/>
              <a:t>Create </a:t>
            </a:r>
            <a:r>
              <a:rPr lang="en-US" sz="2000" dirty="0"/>
              <a:t>a file in which there are ample margins on both the left and right sides of the pages for writing notes.</a:t>
            </a:r>
          </a:p>
          <a:p>
            <a:pPr marL="741600" lvl="1" indent="-428400">
              <a:buFont typeface="+mj-lt"/>
              <a:buAutoNum type="alphaLcPeriod"/>
            </a:pPr>
            <a:r>
              <a:rPr lang="en-US" sz="2000" dirty="0" smtClean="0"/>
              <a:t>Double </a:t>
            </a:r>
            <a:r>
              <a:rPr lang="en-US" sz="2000" dirty="0"/>
              <a:t>space the text file.</a:t>
            </a:r>
          </a:p>
          <a:p>
            <a:pPr marL="741600" lvl="1" indent="-428400">
              <a:buFont typeface="+mj-lt"/>
              <a:buAutoNum type="alphaLcPeriod"/>
            </a:pPr>
            <a:r>
              <a:rPr lang="en-US" sz="2000" dirty="0" smtClean="0"/>
              <a:t>Before </a:t>
            </a:r>
            <a:r>
              <a:rPr lang="en-US" sz="2000" dirty="0"/>
              <a:t>the questions asked by the interviewer, identify the question number from the interview protocol (e.g., Question 1: Comment, comment).</a:t>
            </a:r>
          </a:p>
          <a:p>
            <a:pPr marL="741600" lvl="1" indent="-428400">
              <a:buFont typeface="+mj-lt"/>
              <a:buAutoNum type="alphaLcPeriod"/>
            </a:pPr>
            <a:r>
              <a:rPr lang="en-US" sz="2000" dirty="0" smtClean="0"/>
              <a:t>Clearly </a:t>
            </a:r>
            <a:r>
              <a:rPr lang="en-US" sz="2000" dirty="0"/>
              <a:t>identify the interviewer comments (e.g., in bold) from the interviewee comments.</a:t>
            </a:r>
          </a:p>
        </p:txBody>
      </p:sp>
    </p:spTree>
    <p:extLst>
      <p:ext uri="{BB962C8B-B14F-4D97-AF65-F5344CB8AC3E}">
        <p14:creationId xmlns:p14="http://schemas.microsoft.com/office/powerpoint/2010/main" val="6940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and Organize the Data for Analysis? </a:t>
            </a:r>
            <a:r>
              <a:rPr lang="en-US" altLang="en-US" sz="2000" b="0" kern="1200" dirty="0" smtClean="0">
                <a:latin typeface="Times New Roman" panose="02020603050405020304" pitchFamily="18" charset="0"/>
                <a:ea typeface="+mj-ea"/>
                <a:cs typeface="Times New Roman" panose="02020603050405020304" pitchFamily="18" charset="0"/>
              </a:rPr>
              <a:t>(3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Analyze by Hand or Computer</a:t>
            </a:r>
          </a:p>
          <a:p>
            <a:pPr marL="255651" lvl="0" indent="-255651">
              <a:spcAft>
                <a:spcPct val="0"/>
              </a:spcAft>
              <a:buSzPts val="2400"/>
              <a:tabLst/>
            </a:pPr>
            <a:r>
              <a:rPr lang="en-US" sz="2400" kern="1200" dirty="0">
                <a:solidFill>
                  <a:srgbClr val="000000"/>
                </a:solidFill>
                <a:latin typeface="Arial (Body)"/>
                <a:ea typeface="+mn-ea"/>
                <a:cs typeface="+mn-cs"/>
              </a:rPr>
              <a:t>Hand analysis of qualitative data: researchers read the data, mark it by hand, and divide it into </a:t>
            </a:r>
            <a:r>
              <a:rPr lang="en-US" sz="2400" kern="1200" dirty="0" smtClean="0">
                <a:solidFill>
                  <a:srgbClr val="000000"/>
                </a:solidFill>
                <a:latin typeface="Arial (Body)"/>
                <a:ea typeface="+mn-ea"/>
                <a:cs typeface="+mn-cs"/>
              </a:rPr>
              <a:t>parts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Hand analysis if </a:t>
            </a:r>
            <a:r>
              <a:rPr lang="en-US" sz="2400" kern="1200" dirty="0" smtClean="0">
                <a:solidFill>
                  <a:srgbClr val="000000"/>
                </a:solidFill>
                <a:latin typeface="Arial (Body)"/>
                <a:ea typeface="+mn-ea"/>
                <a:cs typeface="+mn-cs"/>
              </a:rPr>
              <a:t>you</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Prefer not to use software</a:t>
            </a:r>
          </a:p>
          <a:p>
            <a:pPr marL="741553" lvl="1" indent="-284353">
              <a:spcAft>
                <a:spcPct val="0"/>
              </a:spcAft>
              <a:buSzPts val="2400"/>
            </a:pPr>
            <a:r>
              <a:rPr lang="en-US" sz="2400" kern="1200" dirty="0">
                <a:solidFill>
                  <a:srgbClr val="000000"/>
                </a:solidFill>
                <a:latin typeface="Arial (Body)"/>
                <a:ea typeface="+mn-ea"/>
                <a:cs typeface="+mn-cs"/>
              </a:rPr>
              <a:t>Want to be close to the data</a:t>
            </a:r>
          </a:p>
          <a:p>
            <a:pPr marL="741553" lvl="1" indent="-284353">
              <a:spcAft>
                <a:spcPct val="0"/>
              </a:spcAft>
              <a:buSzPts val="2400"/>
            </a:pPr>
            <a:r>
              <a:rPr lang="en-US" sz="2400" kern="1200" dirty="0">
                <a:solidFill>
                  <a:srgbClr val="000000"/>
                </a:solidFill>
                <a:latin typeface="Arial (Body)"/>
                <a:ea typeface="+mn-ea"/>
                <a:cs typeface="+mn-cs"/>
              </a:rPr>
              <a:t>Have the time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8217963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8838</TotalTime>
  <Words>1962</Words>
  <Application>Microsoft Office PowerPoint</Application>
  <PresentationFormat>On-screen Show (4:3)</PresentationFormat>
  <Paragraphs>260</Paragraphs>
  <Slides>34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Arial (Body)</vt:lpstr>
      <vt:lpstr>Helvetica LT Std</vt:lpstr>
      <vt:lpstr>Noto Sans Symbols</vt:lpstr>
      <vt:lpstr>Optima LT Std Bold</vt:lpstr>
      <vt:lpstr>Times New Roman</vt:lpstr>
      <vt:lpstr>Verdana</vt:lpstr>
      <vt:lpstr>Wingdings</vt:lpstr>
      <vt:lpstr>508 Lecture</vt:lpstr>
      <vt:lpstr>1_508 Lecture</vt:lpstr>
      <vt:lpstr>Educational Research: Planning, Conducting, and Evaluating Quantitative and Qualitative Research</vt:lpstr>
      <vt:lpstr>Learning Objectives</vt:lpstr>
      <vt:lpstr>What Are the Six Steps in Analyzing and Interpreting Qualitative Data?</vt:lpstr>
      <vt:lpstr>Figure 8.1 The Qualitative Process of Data Analysis</vt:lpstr>
      <vt:lpstr>How Do You Prepare and Organize the Data for Analysis? (1 of 7)</vt:lpstr>
      <vt:lpstr>How Do You Prepare and Organize the Data for Analysis? (2 of 7)</vt:lpstr>
      <vt:lpstr>Figure 8.2 Hints for Transcribing Audio-Recorded Interviews (1 of 2)</vt:lpstr>
      <vt:lpstr>Figure 8.2 Hints for Transcribing Audio-Recorded Interviews (2 of 2)</vt:lpstr>
      <vt:lpstr>How Do You Prepare and Organize the Data for Analysis? (3 of 7)</vt:lpstr>
      <vt:lpstr>How Do You Prepare and Organize the Data for Analysis? (4 of 7)</vt:lpstr>
      <vt:lpstr>How Do You Prepare and Organize the Data for Analysis? (5 of 7)</vt:lpstr>
      <vt:lpstr>How Do You Prepare and Organize the Data for Analysis? (6 of 7)</vt:lpstr>
      <vt:lpstr>How Do You Prepare and Organize the Data for Analysis? (7 of 7)</vt:lpstr>
      <vt:lpstr>How Do You Explore and Code the Data? (1 of 4)</vt:lpstr>
      <vt:lpstr>How Do You Explore and Code the Data? (2 of 4)</vt:lpstr>
      <vt:lpstr>How Do You Explore and Code the Data? (3 of 4)</vt:lpstr>
      <vt:lpstr>How Do You Explore and Code the Data? (4 of 4)</vt:lpstr>
      <vt:lpstr>Figure 8.4 Visual Model of the Coding Process in Qualitative Research</vt:lpstr>
      <vt:lpstr>Figure 8.5 Hand-Coding a Page from a Sample Interview Transcript</vt:lpstr>
      <vt:lpstr>How Do You Use Codes to Build Description and Themes? (1 of 5)</vt:lpstr>
      <vt:lpstr>How Do You Use Codes to Build Description and Themes? (2 of 5)</vt:lpstr>
      <vt:lpstr>How Do You Use Codes to Build Description and Themes? (3 of 5)</vt:lpstr>
      <vt:lpstr>Figure 8.8 Elements of Theme Development in a Narrative Passage</vt:lpstr>
      <vt:lpstr>How Do You Use Codes to Build Description and Themes? (4 of 5)</vt:lpstr>
      <vt:lpstr>How Do You Use Codes to Build Description and Themes? (5 of 5)</vt:lpstr>
      <vt:lpstr>How Do You Represent and Report Findings? (1 of 2)</vt:lpstr>
      <vt:lpstr>Table 8.1 Sample Comparison Table Used to Represent Information in a Qualitative Study</vt:lpstr>
      <vt:lpstr>Table 8.2 Sample Demographic Table in a Qualitative Study</vt:lpstr>
      <vt:lpstr>How Do You Represent and Report Findings? (2 of 2)</vt:lpstr>
      <vt:lpstr>Table 8.3 Forms of a Narrative Discussion in Qualitative Research</vt:lpstr>
      <vt:lpstr>How Do You Interpret Findings?</vt:lpstr>
      <vt:lpstr>How Do You Validate the Accuracy of Your Findings?</vt:lpstr>
      <vt:lpstr>Reexamining Qualitative Data Analysis in the Mothers’ Trust in Principals Case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852</cp:revision>
  <dcterms:modified xsi:type="dcterms:W3CDTF">2018-04-03T12:00:58Z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