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5"/>
  </p:notesMasterIdLst>
  <p:handoutMasterIdLst>
    <p:handoutMasterId r:id="rId46"/>
  </p:handoutMasterIdLst>
  <p:sldIdLst>
    <p:sldId id="332" r:id="rId3"/>
    <p:sldId id="333" r:id="rId4"/>
    <p:sldId id="334" r:id="rId5"/>
    <p:sldId id="335" r:id="rId6"/>
    <p:sldId id="373" r:id="rId7"/>
    <p:sldId id="374"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29" r:id="rId4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46" autoAdjust="0"/>
    <p:restoredTop sz="92907" autoAdjust="0"/>
  </p:normalViewPr>
  <p:slideViewPr>
    <p:cSldViewPr snapToGrid="0" snapToObjects="1">
      <p:cViewPr varScale="1">
        <p:scale>
          <a:sx n="103" d="100"/>
          <a:sy n="103" d="100"/>
        </p:scale>
        <p:origin x="2208" y="114"/>
      </p:cViewPr>
      <p:guideLst>
        <p:guide orient="horz" pos="2160"/>
        <p:guide pos="2880"/>
      </p:guideLst>
    </p:cSldViewPr>
  </p:slideViewPr>
  <p:outlineViewPr>
    <p:cViewPr>
      <p:scale>
        <a:sx n="100" d="100"/>
        <a:sy n="100" d="100"/>
      </p:scale>
      <p:origin x="0" y="-382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30000"/>
              </a:spcBef>
              <a:spcAft>
                <a:spcPct val="0"/>
              </a:spcAft>
              <a:defRPr/>
            </a:pPr>
            <a:r>
              <a:rPr lang="en-US">
                <a:solidFill>
                  <a:prstClr val="black"/>
                </a:solidFill>
                <a:ea typeface="+mn-ea"/>
                <a:cs typeface="+mn-cs"/>
              </a:rPr>
              <a:t>Slide 2 is list of textbook LO numbers and statements</a:t>
            </a:r>
            <a:endParaRPr lang="en-US" dirty="0">
              <a:solidFill>
                <a:prstClr val="black"/>
              </a:solidFill>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1825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320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6587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41036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12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IN"/>
          </a:p>
        </p:txBody>
      </p:sp>
      <p:sp>
        <p:nvSpPr>
          <p:cNvPr id="3" name="Date Placeholder 2"/>
          <p:cNvSpPr>
            <a:spLocks noGrp="1"/>
          </p:cNvSpPr>
          <p:nvPr>
            <p:ph type="dt" idx="1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89243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2019, 2015, 2012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4"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t"/>
          <a:lstStyle/>
          <a:p>
            <a:pPr>
              <a:defRPr/>
            </a:pPr>
            <a:r>
              <a:rPr lang="en-US" sz="3000" dirty="0"/>
              <a:t>Educational Research: Planning, Conducting, and Evaluating Quantitative and Qualitative Research</a:t>
            </a:r>
            <a:endParaRPr lang="en-US" altLang="en-US" sz="30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229600" cy="389592"/>
          </a:xfrm>
        </p:spPr>
        <p:txBody>
          <a:bodyPr/>
          <a:lstStyle/>
          <a:p>
            <a:r>
              <a:rPr lang="en-US" dirty="0">
                <a:latin typeface="+mn-lt"/>
              </a:rPr>
              <a:t>Sixth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9</a:t>
            </a:r>
            <a:endParaRPr lang="en-US" b="1" dirty="0">
              <a:latin typeface="+mn-lt"/>
            </a:endParaRPr>
          </a:p>
        </p:txBody>
      </p:sp>
      <p:sp>
        <p:nvSpPr>
          <p:cNvPr id="5" name="Text Placeholder 4"/>
          <p:cNvSpPr>
            <a:spLocks noGrp="1"/>
          </p:cNvSpPr>
          <p:nvPr>
            <p:ph type="body" idx="3"/>
          </p:nvPr>
        </p:nvSpPr>
        <p:spPr>
          <a:xfrm>
            <a:off x="4773168" y="3114461"/>
            <a:ext cx="3913631" cy="1158959"/>
          </a:xfrm>
        </p:spPr>
        <p:txBody>
          <a:bodyPr/>
          <a:lstStyle/>
          <a:p>
            <a:pPr algn="ctr"/>
            <a:r>
              <a:rPr lang="en-US" altLang="en-US" dirty="0">
                <a:latin typeface="+mn-lt"/>
              </a:rPr>
              <a:t>Reporting and Evaluating Research</a:t>
            </a:r>
          </a:p>
        </p:txBody>
      </p:sp>
      <p:pic>
        <p:nvPicPr>
          <p:cNvPr id="8" name="Picture 7" descr="Front Cover: Educational Research: Planning, Conducting, and Evaluating Quantitative and Qualitative Research Sixth Edition by Creswell and Guetterm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35" y="1933284"/>
            <a:ext cx="3471558" cy="4339449"/>
          </a:xfrm>
          <a:prstGeom prst="rect">
            <a:avLst/>
          </a:prstGeom>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2019, 2015, 2012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(6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823820"/>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Dissertation and Thesis Proposals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A well-defined proposal</a:t>
            </a:r>
          </a:p>
          <a:p>
            <a:pPr marL="741553" lvl="1" indent="-284353">
              <a:spcAft>
                <a:spcPct val="0"/>
              </a:spcAft>
              <a:buSzPts val="2400"/>
            </a:pPr>
            <a:r>
              <a:rPr lang="en-US" altLang="en-US" sz="2400" kern="1200" dirty="0">
                <a:solidFill>
                  <a:srgbClr val="000000"/>
                </a:solidFill>
                <a:latin typeface="Arial (Body)"/>
                <a:ea typeface="+mn-ea"/>
                <a:cs typeface="+mn-cs"/>
              </a:rPr>
              <a:t>Facilitates obtaining permissions</a:t>
            </a:r>
          </a:p>
          <a:p>
            <a:pPr marL="741553" lvl="1" indent="-284353">
              <a:spcAft>
                <a:spcPct val="0"/>
              </a:spcAft>
              <a:buSzPts val="2400"/>
            </a:pPr>
            <a:r>
              <a:rPr lang="en-US" altLang="en-US" sz="2400" kern="1200" dirty="0">
                <a:solidFill>
                  <a:srgbClr val="000000"/>
                </a:solidFill>
                <a:latin typeface="Arial (Body)"/>
                <a:ea typeface="+mn-ea"/>
                <a:cs typeface="+mn-cs"/>
              </a:rPr>
              <a:t>Provides information to gatekeepers</a:t>
            </a:r>
          </a:p>
          <a:p>
            <a:pPr marL="741553" lvl="1" indent="-284353">
              <a:spcAft>
                <a:spcPct val="0"/>
              </a:spcAft>
              <a:buSzPts val="2400"/>
            </a:pPr>
            <a:r>
              <a:rPr lang="en-US" sz="2400" kern="1200" dirty="0">
                <a:solidFill>
                  <a:srgbClr val="000000"/>
                </a:solidFill>
                <a:latin typeface="Arial (Body)"/>
                <a:ea typeface="+mn-ea"/>
                <a:cs typeface="+mn-cs"/>
              </a:rPr>
              <a:t>Provides criteria to assess quality</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61418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smtClean="0">
                <a:latin typeface="Times New Roman" panose="02020603050405020304" pitchFamily="18" charset="0"/>
                <a:ea typeface="+mj-ea"/>
                <a:cs typeface="Times New Roman" panose="02020603050405020304" pitchFamily="18" charset="0"/>
              </a:rPr>
              <a:t>(7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377544"/>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Quantitative and Qualitative Dissertation and Thesis </a:t>
            </a:r>
            <a:r>
              <a:rPr lang="en-US" sz="2400" b="1" kern="1200" dirty="0" smtClean="0">
                <a:solidFill>
                  <a:srgbClr val="000000"/>
                </a:solidFill>
                <a:latin typeface="Arial (Body)"/>
                <a:ea typeface="+mn-ea"/>
                <a:cs typeface="+mn-cs"/>
              </a:rPr>
              <a:t>Proposals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Formats differ somewhat</a:t>
            </a:r>
          </a:p>
          <a:p>
            <a:pPr marL="741553" lvl="1" indent="-284353">
              <a:spcAft>
                <a:spcPct val="0"/>
              </a:spcAft>
              <a:buSzPts val="2400"/>
            </a:pPr>
            <a:r>
              <a:rPr lang="en-US" altLang="en-US" sz="2400" kern="1200" dirty="0">
                <a:solidFill>
                  <a:srgbClr val="000000"/>
                </a:solidFill>
                <a:latin typeface="Arial (Body)"/>
                <a:ea typeface="+mn-ea"/>
                <a:cs typeface="+mn-cs"/>
              </a:rPr>
              <a:t>Theoretical perspective</a:t>
            </a:r>
          </a:p>
          <a:p>
            <a:pPr marL="741553" lvl="1" indent="-284353">
              <a:spcAft>
                <a:spcPct val="0"/>
              </a:spcAft>
              <a:buSzPts val="2400"/>
            </a:pPr>
            <a:r>
              <a:rPr lang="en-US" altLang="en-US" sz="2400" kern="1200" dirty="0">
                <a:solidFill>
                  <a:srgbClr val="000000"/>
                </a:solidFill>
                <a:latin typeface="Arial (Body)"/>
                <a:ea typeface="+mn-ea"/>
                <a:cs typeface="+mn-cs"/>
              </a:rPr>
              <a:t>Literature review</a:t>
            </a:r>
          </a:p>
        </p:txBody>
      </p:sp>
    </p:spTree>
    <p:extLst>
      <p:ext uri="{BB962C8B-B14F-4D97-AF65-F5344CB8AC3E}">
        <p14:creationId xmlns:p14="http://schemas.microsoft.com/office/powerpoint/2010/main" val="423493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latin typeface="Times New Roman" panose="02020603050405020304" pitchFamily="18" charset="0"/>
                <a:ea typeface="+mj-ea"/>
                <a:cs typeface="Times New Roman" panose="02020603050405020304" pitchFamily="18" charset="0"/>
              </a:rPr>
              <a:t>Figure 9.2 Formats of Quantitative and Qualitative Proposals</a:t>
            </a:r>
            <a:endParaRPr lang="en-US"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457200" y="1600200"/>
            <a:ext cx="4142792" cy="4753947"/>
          </a:xfrm>
        </p:spPr>
        <p:txBody>
          <a:bodyPr/>
          <a:lstStyle/>
          <a:p>
            <a:pPr marL="0" indent="0">
              <a:buNone/>
            </a:pPr>
            <a:r>
              <a:rPr lang="en-US" sz="1200" b="1" dirty="0"/>
              <a:t>Quantitative </a:t>
            </a:r>
            <a:r>
              <a:rPr lang="en-US" sz="1200" b="1" dirty="0" smtClean="0"/>
              <a:t>Format</a:t>
            </a:r>
          </a:p>
          <a:p>
            <a:pPr>
              <a:spcBef>
                <a:spcPts val="600"/>
              </a:spcBef>
            </a:pPr>
            <a:r>
              <a:rPr lang="en-US" sz="1200" dirty="0"/>
              <a:t>Title </a:t>
            </a:r>
            <a:r>
              <a:rPr lang="en-US" sz="1200" dirty="0" smtClean="0"/>
              <a:t>Page</a:t>
            </a:r>
          </a:p>
          <a:p>
            <a:pPr>
              <a:spcBef>
                <a:spcPts val="600"/>
              </a:spcBef>
            </a:pPr>
            <a:r>
              <a:rPr lang="en-US" sz="1200" dirty="0" smtClean="0"/>
              <a:t>Abstract</a:t>
            </a:r>
          </a:p>
          <a:p>
            <a:pPr>
              <a:spcBef>
                <a:spcPts val="600"/>
              </a:spcBef>
            </a:pPr>
            <a:r>
              <a:rPr lang="en-US" sz="1200" dirty="0" smtClean="0"/>
              <a:t>Introduction</a:t>
            </a:r>
          </a:p>
          <a:p>
            <a:pPr lvl="1">
              <a:spcBef>
                <a:spcPts val="300"/>
              </a:spcBef>
            </a:pPr>
            <a:r>
              <a:rPr lang="en-US" sz="1200" dirty="0"/>
              <a:t>Statement of the </a:t>
            </a:r>
            <a:r>
              <a:rPr lang="en-US" sz="1200" dirty="0" smtClean="0"/>
              <a:t>Problem</a:t>
            </a:r>
          </a:p>
          <a:p>
            <a:pPr lvl="1">
              <a:spcBef>
                <a:spcPts val="300"/>
              </a:spcBef>
            </a:pPr>
            <a:r>
              <a:rPr lang="en-US" sz="1200" dirty="0"/>
              <a:t>Purpose and Research Questions or </a:t>
            </a:r>
            <a:r>
              <a:rPr lang="en-US" sz="1200" dirty="0" smtClean="0"/>
              <a:t>Hypotheses</a:t>
            </a:r>
          </a:p>
          <a:p>
            <a:pPr lvl="1">
              <a:spcBef>
                <a:spcPts val="300"/>
              </a:spcBef>
            </a:pPr>
            <a:r>
              <a:rPr lang="en-US" sz="1200" dirty="0"/>
              <a:t>Theoretical </a:t>
            </a:r>
            <a:r>
              <a:rPr lang="en-US" sz="1200" dirty="0" smtClean="0"/>
              <a:t>Perspective</a:t>
            </a:r>
          </a:p>
          <a:p>
            <a:pPr lvl="1">
              <a:spcBef>
                <a:spcPts val="300"/>
              </a:spcBef>
            </a:pPr>
            <a:r>
              <a:rPr lang="en-US" sz="1200" dirty="0"/>
              <a:t>Definition of </a:t>
            </a:r>
            <a:r>
              <a:rPr lang="en-US" sz="1200" dirty="0" smtClean="0"/>
              <a:t>Terms</a:t>
            </a:r>
          </a:p>
          <a:p>
            <a:pPr lvl="1">
              <a:spcBef>
                <a:spcPts val="300"/>
              </a:spcBef>
            </a:pPr>
            <a:r>
              <a:rPr lang="en-US" sz="1200" dirty="0"/>
              <a:t>Delimitations and Limitations of the </a:t>
            </a:r>
            <a:r>
              <a:rPr lang="en-US" sz="1200" dirty="0" smtClean="0"/>
              <a:t>Study</a:t>
            </a:r>
          </a:p>
          <a:p>
            <a:pPr>
              <a:spcBef>
                <a:spcPts val="600"/>
              </a:spcBef>
            </a:pPr>
            <a:r>
              <a:rPr lang="en-US" sz="1200" dirty="0"/>
              <a:t>Review of the </a:t>
            </a:r>
            <a:r>
              <a:rPr lang="en-US" sz="1200" dirty="0" smtClean="0"/>
              <a:t>Literature</a:t>
            </a:r>
          </a:p>
          <a:p>
            <a:pPr>
              <a:spcBef>
                <a:spcPts val="600"/>
              </a:spcBef>
            </a:pPr>
            <a:r>
              <a:rPr lang="en-US" sz="1200" dirty="0"/>
              <a:t>Methods</a:t>
            </a:r>
          </a:p>
          <a:p>
            <a:pPr lvl="1">
              <a:spcBef>
                <a:spcPts val="300"/>
              </a:spcBef>
            </a:pPr>
            <a:r>
              <a:rPr lang="en-US" sz="1200" dirty="0"/>
              <a:t>Study Design</a:t>
            </a:r>
          </a:p>
          <a:p>
            <a:pPr lvl="1">
              <a:spcBef>
                <a:spcPts val="300"/>
              </a:spcBef>
            </a:pPr>
            <a:r>
              <a:rPr lang="en-US" sz="1200" dirty="0"/>
              <a:t>Procedures, Instruments, Reliability, Validity</a:t>
            </a:r>
          </a:p>
          <a:p>
            <a:pPr lvl="1">
              <a:spcBef>
                <a:spcPts val="300"/>
              </a:spcBef>
            </a:pPr>
            <a:r>
              <a:rPr lang="en-US" sz="1200" dirty="0"/>
              <a:t>Data Analysis</a:t>
            </a:r>
          </a:p>
          <a:p>
            <a:pPr lvl="1">
              <a:spcBef>
                <a:spcPts val="300"/>
              </a:spcBef>
            </a:pPr>
            <a:r>
              <a:rPr lang="en-US" sz="1200" dirty="0"/>
              <a:t>Preliminary Results</a:t>
            </a:r>
          </a:p>
          <a:p>
            <a:pPr lvl="1">
              <a:spcBef>
                <a:spcPts val="300"/>
              </a:spcBef>
            </a:pPr>
            <a:r>
              <a:rPr lang="en-US" sz="1200" dirty="0"/>
              <a:t>Potential Ethical Issues</a:t>
            </a:r>
          </a:p>
          <a:p>
            <a:pPr>
              <a:spcBef>
                <a:spcPts val="600"/>
              </a:spcBef>
            </a:pPr>
            <a:r>
              <a:rPr lang="en-US" sz="1200" dirty="0"/>
              <a:t>Time Line, Budget, and Preliminary Chapter Outline</a:t>
            </a:r>
          </a:p>
          <a:p>
            <a:pPr>
              <a:spcBef>
                <a:spcPts val="600"/>
              </a:spcBef>
            </a:pPr>
            <a:r>
              <a:rPr lang="en-US" sz="1200" dirty="0"/>
              <a:t>References</a:t>
            </a:r>
          </a:p>
          <a:p>
            <a:pPr>
              <a:spcBef>
                <a:spcPts val="600"/>
              </a:spcBef>
            </a:pPr>
            <a:r>
              <a:rPr lang="en-US" sz="1200" dirty="0"/>
              <a:t>Appendices</a:t>
            </a:r>
            <a:endParaRPr lang="en-US" sz="1200" dirty="0" smtClean="0"/>
          </a:p>
        </p:txBody>
      </p:sp>
      <p:sp>
        <p:nvSpPr>
          <p:cNvPr id="5" name="Text Placeholder 4"/>
          <p:cNvSpPr>
            <a:spLocks noGrp="1"/>
          </p:cNvSpPr>
          <p:nvPr>
            <p:ph type="body" idx="2"/>
          </p:nvPr>
        </p:nvSpPr>
        <p:spPr>
          <a:xfrm>
            <a:off x="4711959" y="1600200"/>
            <a:ext cx="4114799" cy="4753947"/>
          </a:xfrm>
        </p:spPr>
        <p:txBody>
          <a:bodyPr/>
          <a:lstStyle/>
          <a:p>
            <a:pPr marL="0" indent="0">
              <a:spcBef>
                <a:spcPts val="600"/>
              </a:spcBef>
              <a:buNone/>
            </a:pPr>
            <a:r>
              <a:rPr lang="en-US" sz="1200" b="1" dirty="0"/>
              <a:t>Qualitative Format</a:t>
            </a:r>
            <a:endParaRPr lang="en-US" sz="1200" dirty="0" smtClean="0"/>
          </a:p>
          <a:p>
            <a:pPr>
              <a:spcBef>
                <a:spcPts val="600"/>
              </a:spcBef>
            </a:pPr>
            <a:r>
              <a:rPr lang="en-US" sz="1200" dirty="0"/>
              <a:t>Title </a:t>
            </a:r>
            <a:r>
              <a:rPr lang="en-US" sz="1200" dirty="0" smtClean="0"/>
              <a:t>Page</a:t>
            </a:r>
          </a:p>
          <a:p>
            <a:pPr>
              <a:spcBef>
                <a:spcPts val="600"/>
              </a:spcBef>
            </a:pPr>
            <a:r>
              <a:rPr lang="en-US" sz="1200" dirty="0" smtClean="0"/>
              <a:t>Abstract</a:t>
            </a:r>
          </a:p>
          <a:p>
            <a:pPr>
              <a:spcBef>
                <a:spcPts val="600"/>
              </a:spcBef>
            </a:pPr>
            <a:r>
              <a:rPr lang="en-US" sz="1200" dirty="0" smtClean="0"/>
              <a:t>Introduction</a:t>
            </a:r>
          </a:p>
          <a:p>
            <a:pPr lvl="1">
              <a:spcBef>
                <a:spcPts val="300"/>
              </a:spcBef>
            </a:pPr>
            <a:r>
              <a:rPr lang="en-US" sz="1200" dirty="0"/>
              <a:t>Statement of the </a:t>
            </a:r>
            <a:r>
              <a:rPr lang="en-US" sz="1200" dirty="0" smtClean="0"/>
              <a:t>Problem</a:t>
            </a:r>
          </a:p>
          <a:p>
            <a:pPr lvl="1">
              <a:spcBef>
                <a:spcPts val="300"/>
              </a:spcBef>
            </a:pPr>
            <a:r>
              <a:rPr lang="en-US" sz="1200" dirty="0"/>
              <a:t>The Purpose and Research </a:t>
            </a:r>
            <a:r>
              <a:rPr lang="en-US" sz="1200" dirty="0" smtClean="0"/>
              <a:t>Question</a:t>
            </a:r>
          </a:p>
          <a:p>
            <a:pPr lvl="1">
              <a:spcBef>
                <a:spcPts val="300"/>
              </a:spcBef>
            </a:pPr>
            <a:r>
              <a:rPr lang="en-US" sz="1200" dirty="0"/>
              <a:t>Delimitations and </a:t>
            </a:r>
            <a:r>
              <a:rPr lang="en-US" sz="1200" dirty="0" smtClean="0"/>
              <a:t>Limitations</a:t>
            </a:r>
          </a:p>
          <a:p>
            <a:pPr>
              <a:spcBef>
                <a:spcPts val="600"/>
              </a:spcBef>
            </a:pPr>
            <a:r>
              <a:rPr lang="en-US" sz="1200" dirty="0" smtClean="0"/>
              <a:t>Procedure</a:t>
            </a:r>
          </a:p>
          <a:p>
            <a:pPr lvl="1">
              <a:spcBef>
                <a:spcPts val="300"/>
              </a:spcBef>
            </a:pPr>
            <a:r>
              <a:rPr lang="en-US" sz="1200" dirty="0"/>
              <a:t>Qualitative Methodology and </a:t>
            </a:r>
            <a:r>
              <a:rPr lang="en-US" sz="1200" dirty="0" smtClean="0"/>
              <a:t>Design</a:t>
            </a:r>
          </a:p>
          <a:p>
            <a:pPr lvl="1">
              <a:spcBef>
                <a:spcPts val="300"/>
              </a:spcBef>
            </a:pPr>
            <a:r>
              <a:rPr lang="en-US" sz="1200" dirty="0"/>
              <a:t>Research Site and Purposeful </a:t>
            </a:r>
            <a:r>
              <a:rPr lang="en-US" sz="1200" dirty="0" smtClean="0"/>
              <a:t>Sampling</a:t>
            </a:r>
          </a:p>
          <a:p>
            <a:pPr lvl="1">
              <a:spcBef>
                <a:spcPts val="300"/>
              </a:spcBef>
            </a:pPr>
            <a:r>
              <a:rPr lang="en-US" sz="1200" dirty="0"/>
              <a:t>Data Analysis </a:t>
            </a:r>
            <a:r>
              <a:rPr lang="en-US" sz="1200" dirty="0" smtClean="0"/>
              <a:t>Procedures</a:t>
            </a:r>
          </a:p>
          <a:p>
            <a:pPr lvl="1">
              <a:spcBef>
                <a:spcPts val="300"/>
              </a:spcBef>
            </a:pPr>
            <a:r>
              <a:rPr lang="en-US" sz="1200" dirty="0"/>
              <a:t>Researcher’s Role and Potential Ethical </a:t>
            </a:r>
            <a:r>
              <a:rPr lang="en-US" sz="1200" dirty="0" smtClean="0"/>
              <a:t>Issues</a:t>
            </a:r>
          </a:p>
          <a:p>
            <a:pPr lvl="1">
              <a:spcBef>
                <a:spcPts val="300"/>
              </a:spcBef>
            </a:pPr>
            <a:r>
              <a:rPr lang="en-US" sz="1200" dirty="0"/>
              <a:t>Methods of </a:t>
            </a:r>
            <a:r>
              <a:rPr lang="en-US" sz="1200" dirty="0" smtClean="0"/>
              <a:t>Validation</a:t>
            </a:r>
          </a:p>
          <a:p>
            <a:pPr>
              <a:spcBef>
                <a:spcPts val="600"/>
              </a:spcBef>
            </a:pPr>
            <a:r>
              <a:rPr lang="en-US" sz="1200" dirty="0"/>
              <a:t>Preliminary </a:t>
            </a:r>
            <a:r>
              <a:rPr lang="en-US" sz="1200" dirty="0" smtClean="0"/>
              <a:t>Findings</a:t>
            </a:r>
          </a:p>
          <a:p>
            <a:pPr>
              <a:spcBef>
                <a:spcPts val="600"/>
              </a:spcBef>
            </a:pPr>
            <a:r>
              <a:rPr lang="en-US" sz="1200" dirty="0"/>
              <a:t>Anticipated Outcomes of the Study and </a:t>
            </a:r>
            <a:r>
              <a:rPr lang="en-US" sz="1200" dirty="0" smtClean="0"/>
              <a:t>Tentative Literature </a:t>
            </a:r>
            <a:r>
              <a:rPr lang="en-US" sz="1200" dirty="0"/>
              <a:t>Review (Optional</a:t>
            </a:r>
            <a:r>
              <a:rPr lang="en-US" sz="1200" dirty="0" smtClean="0"/>
              <a:t>)</a:t>
            </a:r>
          </a:p>
          <a:p>
            <a:pPr>
              <a:spcBef>
                <a:spcPts val="600"/>
              </a:spcBef>
            </a:pPr>
            <a:r>
              <a:rPr lang="en-US" sz="1200" dirty="0"/>
              <a:t>Time Line, Budget, and Preliminary Chapter </a:t>
            </a:r>
            <a:r>
              <a:rPr lang="en-US" sz="1200" dirty="0" smtClean="0"/>
              <a:t>Outline</a:t>
            </a:r>
          </a:p>
          <a:p>
            <a:pPr>
              <a:spcBef>
                <a:spcPts val="600"/>
              </a:spcBef>
            </a:pPr>
            <a:r>
              <a:rPr lang="en-US" sz="1200" dirty="0" smtClean="0"/>
              <a:t>References</a:t>
            </a:r>
          </a:p>
          <a:p>
            <a:pPr>
              <a:spcBef>
                <a:spcPts val="600"/>
              </a:spcBef>
            </a:pPr>
            <a:r>
              <a:rPr lang="en-US" sz="1200" dirty="0"/>
              <a:t>Appendices</a:t>
            </a:r>
          </a:p>
        </p:txBody>
      </p:sp>
    </p:spTree>
    <p:extLst>
      <p:ext uri="{BB962C8B-B14F-4D97-AF65-F5344CB8AC3E}">
        <p14:creationId xmlns:p14="http://schemas.microsoft.com/office/powerpoint/2010/main" val="236477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(8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Journal </a:t>
            </a:r>
            <a:r>
              <a:rPr lang="en-US" sz="2400" b="1" kern="1200" dirty="0" smtClean="0">
                <a:solidFill>
                  <a:srgbClr val="000000"/>
                </a:solidFill>
                <a:latin typeface="Arial (Body)"/>
                <a:ea typeface="+mn-ea"/>
                <a:cs typeface="+mn-cs"/>
              </a:rPr>
              <a:t>Articles</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Journal article</a:t>
            </a:r>
            <a:r>
              <a:rPr lang="en-US" sz="2400" kern="1200" dirty="0">
                <a:solidFill>
                  <a:srgbClr val="000000"/>
                </a:solidFill>
                <a:latin typeface="Arial (Body)"/>
                <a:ea typeface="+mn-ea"/>
                <a:cs typeface="+mn-cs"/>
              </a:rPr>
              <a:t>: polished, shorter research report that you send to an editor of a journal</a:t>
            </a:r>
          </a:p>
          <a:p>
            <a:pPr marL="256032" lvl="0" indent="-256032">
              <a:spcAft>
                <a:spcPct val="0"/>
              </a:spcAft>
              <a:buSzPts val="2400"/>
              <a:tabLst/>
            </a:pPr>
            <a:r>
              <a:rPr lang="en-US" sz="2400" kern="1200" dirty="0">
                <a:solidFill>
                  <a:srgbClr val="000000"/>
                </a:solidFill>
                <a:latin typeface="Arial (Body)"/>
                <a:ea typeface="+mn-ea"/>
                <a:cs typeface="+mn-cs"/>
              </a:rPr>
              <a:t>Usually 2-3 reviewers provide comments</a:t>
            </a:r>
          </a:p>
          <a:p>
            <a:pPr marL="256032" lvl="0" indent="-256032">
              <a:spcAft>
                <a:spcPct val="0"/>
              </a:spcAft>
              <a:buSzPts val="2400"/>
              <a:tabLst/>
            </a:pPr>
            <a:r>
              <a:rPr lang="en-US" sz="2400" kern="1200" dirty="0">
                <a:solidFill>
                  <a:srgbClr val="000000"/>
                </a:solidFill>
                <a:latin typeface="Arial (Body)"/>
                <a:ea typeface="+mn-ea"/>
                <a:cs typeface="+mn-cs"/>
              </a:rPr>
              <a:t>Editor makes decision</a:t>
            </a:r>
          </a:p>
          <a:p>
            <a:pPr marL="741553" lvl="1" indent="-284353">
              <a:spcAft>
                <a:spcPct val="0"/>
              </a:spcAft>
              <a:buSzPts val="2400"/>
            </a:pPr>
            <a:r>
              <a:rPr lang="en-US" sz="2400" kern="1200" dirty="0">
                <a:solidFill>
                  <a:srgbClr val="000000"/>
                </a:solidFill>
                <a:latin typeface="Arial (Body)"/>
                <a:ea typeface="+mn-ea"/>
                <a:cs typeface="+mn-cs"/>
              </a:rPr>
              <a:t>Accept</a:t>
            </a:r>
          </a:p>
          <a:p>
            <a:pPr marL="741553" lvl="1" indent="-284353">
              <a:spcAft>
                <a:spcPct val="0"/>
              </a:spcAft>
              <a:buSzPts val="2400"/>
            </a:pPr>
            <a:r>
              <a:rPr lang="en-US" sz="2400" kern="1200" dirty="0">
                <a:solidFill>
                  <a:srgbClr val="000000"/>
                </a:solidFill>
                <a:latin typeface="Arial (Body)"/>
                <a:ea typeface="+mn-ea"/>
                <a:cs typeface="+mn-cs"/>
              </a:rPr>
              <a:t>Revise and resubmit</a:t>
            </a:r>
          </a:p>
          <a:p>
            <a:pPr marL="741553" lvl="1" indent="-284353">
              <a:spcAft>
                <a:spcPct val="0"/>
              </a:spcAft>
              <a:buSzPts val="2400"/>
            </a:pPr>
            <a:r>
              <a:rPr lang="en-US" sz="2400" kern="1200" dirty="0">
                <a:solidFill>
                  <a:srgbClr val="000000"/>
                </a:solidFill>
                <a:latin typeface="Arial (Body)"/>
                <a:ea typeface="+mn-ea"/>
                <a:cs typeface="+mn-cs"/>
              </a:rPr>
              <a:t>Reject</a:t>
            </a:r>
          </a:p>
        </p:txBody>
      </p:sp>
    </p:spTree>
    <p:extLst>
      <p:ext uri="{BB962C8B-B14F-4D97-AF65-F5344CB8AC3E}">
        <p14:creationId xmlns:p14="http://schemas.microsoft.com/office/powerpoint/2010/main" val="3539986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(9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noAutofit/>
          </a:bodyPr>
          <a:lstStyle/>
          <a:p>
            <a:pPr marL="0" lvl="0" indent="0">
              <a:buSzPts val="2400"/>
              <a:buNone/>
              <a:tabLst/>
            </a:pPr>
            <a:r>
              <a:rPr lang="en-US" sz="2200" b="1" kern="1200" dirty="0">
                <a:solidFill>
                  <a:srgbClr val="000000"/>
                </a:solidFill>
                <a:latin typeface="Arial (Body)"/>
                <a:ea typeface="+mn-ea"/>
                <a:cs typeface="+mn-cs"/>
              </a:rPr>
              <a:t>What Are the Types of Research Reports? Conference Papers and </a:t>
            </a:r>
            <a:r>
              <a:rPr lang="en-US" sz="2200" b="1" kern="1200" dirty="0" smtClean="0">
                <a:solidFill>
                  <a:srgbClr val="000000"/>
                </a:solidFill>
                <a:latin typeface="Arial (Body)"/>
                <a:ea typeface="+mn-ea"/>
                <a:cs typeface="+mn-cs"/>
              </a:rPr>
              <a:t>Proposals</a:t>
            </a:r>
            <a:endParaRPr lang="en-US" sz="2200" b="1" kern="1200" dirty="0">
              <a:solidFill>
                <a:srgbClr val="000000"/>
              </a:solidFill>
              <a:latin typeface="Arial (Body)"/>
              <a:ea typeface="+mn-ea"/>
              <a:cs typeface="+mn-cs"/>
            </a:endParaRPr>
          </a:p>
          <a:p>
            <a:pPr marL="256032" lvl="0" indent="-256032">
              <a:spcAft>
                <a:spcPct val="0"/>
              </a:spcAft>
              <a:buSzPts val="2400"/>
              <a:tabLst/>
            </a:pPr>
            <a:r>
              <a:rPr lang="en-US" sz="2200" b="1" kern="1200" dirty="0">
                <a:solidFill>
                  <a:srgbClr val="000000"/>
                </a:solidFill>
                <a:latin typeface="Arial (Body)"/>
                <a:ea typeface="+mn-ea"/>
                <a:cs typeface="+mn-cs"/>
              </a:rPr>
              <a:t>Conference paper</a:t>
            </a:r>
            <a:r>
              <a:rPr lang="en-US" sz="2200" kern="1200" dirty="0">
                <a:solidFill>
                  <a:srgbClr val="000000"/>
                </a:solidFill>
                <a:latin typeface="Arial (Body)"/>
                <a:ea typeface="+mn-ea"/>
                <a:cs typeface="+mn-cs"/>
              </a:rPr>
              <a:t>: research report presented to an audience at a state, regional, national, or international conference typically sponsored by a professional association (e.g., </a:t>
            </a:r>
            <a:r>
              <a:rPr lang="en-US" sz="22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A</a:t>
            </a:r>
            <a:r>
              <a:rPr lang="en-US" sz="2200" kern="1200" dirty="0">
                <a:solidFill>
                  <a:srgbClr val="000000"/>
                </a:solidFill>
                <a:latin typeface="Arial (Body)"/>
                <a:ea typeface="+mn-ea"/>
                <a:cs typeface="+mn-cs"/>
              </a:rPr>
              <a:t>)</a:t>
            </a:r>
          </a:p>
          <a:p>
            <a:pPr marL="741553" lvl="1" indent="-284353">
              <a:spcAft>
                <a:spcPct val="0"/>
              </a:spcAft>
              <a:buSzPts val="2400"/>
            </a:pPr>
            <a:r>
              <a:rPr lang="en-US" sz="2200" kern="1200" dirty="0">
                <a:solidFill>
                  <a:srgbClr val="000000"/>
                </a:solidFill>
                <a:latin typeface="Arial (Body)"/>
                <a:ea typeface="+mn-ea"/>
                <a:cs typeface="+mn-cs"/>
              </a:rPr>
              <a:t>Similar length to journal article</a:t>
            </a:r>
          </a:p>
          <a:p>
            <a:pPr marL="256032" lvl="0" indent="-256032">
              <a:spcAft>
                <a:spcPct val="0"/>
              </a:spcAft>
              <a:buSzPts val="2400"/>
              <a:tabLst/>
            </a:pPr>
            <a:r>
              <a:rPr lang="en-US" sz="2200" b="1" kern="1200" dirty="0">
                <a:solidFill>
                  <a:srgbClr val="000000"/>
                </a:solidFill>
                <a:latin typeface="Arial (Body)"/>
                <a:ea typeface="+mn-ea"/>
                <a:cs typeface="+mn-cs"/>
              </a:rPr>
              <a:t>Conference proposal</a:t>
            </a:r>
            <a:r>
              <a:rPr lang="en-US" sz="2200" kern="1200" dirty="0">
                <a:solidFill>
                  <a:srgbClr val="000000"/>
                </a:solidFill>
                <a:latin typeface="Arial (Body)"/>
                <a:ea typeface="+mn-ea"/>
                <a:cs typeface="+mn-cs"/>
              </a:rPr>
              <a:t>: brief proposal to present a study at a </a:t>
            </a:r>
            <a:r>
              <a:rPr lang="en-US" sz="2200" kern="1200" dirty="0" smtClean="0">
                <a:solidFill>
                  <a:srgbClr val="000000"/>
                </a:solidFill>
                <a:latin typeface="Arial (Body)"/>
                <a:ea typeface="+mn-ea"/>
                <a:cs typeface="+mn-cs"/>
              </a:rPr>
              <a:t>conference</a:t>
            </a:r>
            <a:endParaRPr lang="en-US" sz="2200" kern="1200" dirty="0">
              <a:solidFill>
                <a:srgbClr val="000000"/>
              </a:solidFill>
              <a:latin typeface="Arial (Body)"/>
              <a:ea typeface="+mn-ea"/>
              <a:cs typeface="+mn-cs"/>
            </a:endParaRPr>
          </a:p>
          <a:p>
            <a:pPr marL="741553" lvl="1" indent="-284353">
              <a:spcAft>
                <a:spcPct val="0"/>
              </a:spcAft>
              <a:buSzPts val="2400"/>
            </a:pPr>
            <a:r>
              <a:rPr lang="en-US" sz="2200" kern="1200" dirty="0">
                <a:solidFill>
                  <a:srgbClr val="000000"/>
                </a:solidFill>
                <a:latin typeface="Arial (Body)"/>
                <a:ea typeface="+mn-ea"/>
                <a:cs typeface="+mn-cs"/>
              </a:rPr>
              <a:t>Guidelines provided by conference association</a:t>
            </a:r>
          </a:p>
          <a:p>
            <a:pPr marL="741553" lvl="1" indent="-284353">
              <a:spcAft>
                <a:spcPct val="0"/>
              </a:spcAft>
              <a:buSzPts val="2400"/>
            </a:pPr>
            <a:r>
              <a:rPr lang="en-US" sz="2200" kern="1200" dirty="0">
                <a:solidFill>
                  <a:srgbClr val="000000"/>
                </a:solidFill>
                <a:latin typeface="Arial (Body)"/>
                <a:ea typeface="+mn-ea"/>
                <a:cs typeface="+mn-cs"/>
              </a:rPr>
              <a:t>Typically 15-20 min presentation</a:t>
            </a:r>
          </a:p>
        </p:txBody>
      </p:sp>
    </p:spTree>
    <p:extLst>
      <p:ext uri="{BB962C8B-B14F-4D97-AF65-F5344CB8AC3E}">
        <p14:creationId xmlns:p14="http://schemas.microsoft.com/office/powerpoint/2010/main" val="271982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(10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Sample Guidelines for Conference </a:t>
            </a:r>
            <a:r>
              <a:rPr lang="en-US" sz="2400" b="1" kern="1200" dirty="0" smtClean="0">
                <a:solidFill>
                  <a:srgbClr val="000000"/>
                </a:solidFill>
                <a:latin typeface="Arial (Body)"/>
                <a:ea typeface="+mn-ea"/>
                <a:cs typeface="+mn-cs"/>
              </a:rPr>
              <a:t>Proposals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For the American Educational Research Association</a:t>
            </a:r>
          </a:p>
          <a:p>
            <a:pPr marL="741553" lvl="1" indent="-284353">
              <a:spcAft>
                <a:spcPct val="0"/>
              </a:spcAft>
              <a:buSzPts val="2400"/>
            </a:pPr>
            <a:r>
              <a:rPr lang="en-US" sz="2400" kern="1200" dirty="0">
                <a:solidFill>
                  <a:srgbClr val="000000"/>
                </a:solidFill>
                <a:latin typeface="Arial (Body)"/>
                <a:ea typeface="+mn-ea"/>
                <a:cs typeface="+mn-cs"/>
              </a:rPr>
              <a:t>Objectives or purposes</a:t>
            </a:r>
          </a:p>
          <a:p>
            <a:pPr marL="741553" lvl="1" indent="-284353">
              <a:spcAft>
                <a:spcPct val="0"/>
              </a:spcAft>
              <a:buSzPts val="2400"/>
            </a:pPr>
            <a:r>
              <a:rPr lang="en-US" sz="2400" kern="1200" dirty="0">
                <a:solidFill>
                  <a:srgbClr val="000000"/>
                </a:solidFill>
                <a:latin typeface="Arial (Body)"/>
                <a:ea typeface="+mn-ea"/>
                <a:cs typeface="+mn-cs"/>
              </a:rPr>
              <a:t>Perspective(s) or theoretical framework</a:t>
            </a:r>
          </a:p>
          <a:p>
            <a:pPr marL="741553" lvl="1" indent="-284353">
              <a:spcAft>
                <a:spcPct val="0"/>
              </a:spcAft>
              <a:buSzPts val="2400"/>
            </a:pPr>
            <a:r>
              <a:rPr lang="en-US" sz="2400" kern="1200" dirty="0">
                <a:solidFill>
                  <a:srgbClr val="000000"/>
                </a:solidFill>
                <a:latin typeface="Arial (Body)"/>
                <a:ea typeface="+mn-ea"/>
                <a:cs typeface="+mn-cs"/>
              </a:rPr>
              <a:t>Methods, techniques, or modes of inquiry</a:t>
            </a:r>
          </a:p>
          <a:p>
            <a:pPr marL="741553" lvl="1" indent="-284353">
              <a:spcAft>
                <a:spcPct val="0"/>
              </a:spcAft>
              <a:buSzPts val="2400"/>
            </a:pPr>
            <a:r>
              <a:rPr lang="en-US" sz="2400" kern="1200" dirty="0">
                <a:solidFill>
                  <a:srgbClr val="000000"/>
                </a:solidFill>
                <a:latin typeface="Arial (Body)"/>
                <a:ea typeface="+mn-ea"/>
                <a:cs typeface="+mn-cs"/>
              </a:rPr>
              <a:t>Data sources, evidence, objects, or materials</a:t>
            </a:r>
          </a:p>
          <a:p>
            <a:pPr marL="741553" lvl="1" indent="-284353">
              <a:spcAft>
                <a:spcPct val="0"/>
              </a:spcAft>
              <a:buSzPts val="2400"/>
            </a:pPr>
            <a:r>
              <a:rPr lang="en-US" sz="2400" kern="1200" dirty="0">
                <a:solidFill>
                  <a:srgbClr val="000000"/>
                </a:solidFill>
                <a:latin typeface="Arial (Body)"/>
                <a:ea typeface="+mn-ea"/>
                <a:cs typeface="+mn-cs"/>
              </a:rPr>
              <a:t>Results and/or conclusions/point of view</a:t>
            </a:r>
          </a:p>
          <a:p>
            <a:pPr marL="741553" lvl="1" indent="-284353">
              <a:spcAft>
                <a:spcPct val="0"/>
              </a:spcAft>
              <a:buSzPts val="2400"/>
            </a:pPr>
            <a:r>
              <a:rPr lang="en-US" sz="2400" kern="1200" dirty="0">
                <a:solidFill>
                  <a:srgbClr val="000000"/>
                </a:solidFill>
                <a:latin typeface="Arial (Body)"/>
                <a:ea typeface="+mn-ea"/>
                <a:cs typeface="+mn-cs"/>
              </a:rPr>
              <a:t>Scholarly or scientific importance of the study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E</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2017)</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80286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smtClean="0">
                <a:latin typeface="Times New Roman" panose="02020603050405020304" pitchFamily="18" charset="0"/>
                <a:ea typeface="+mj-ea"/>
                <a:cs typeface="Times New Roman" panose="02020603050405020304" pitchFamily="18" charset="0"/>
              </a:rPr>
              <a:t>(11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Report for Policymakers or School </a:t>
            </a:r>
            <a:r>
              <a:rPr lang="en-US" sz="2400" b="1" kern="1200" dirty="0" smtClean="0">
                <a:solidFill>
                  <a:srgbClr val="000000"/>
                </a:solidFill>
                <a:latin typeface="Arial (Body)"/>
                <a:ea typeface="+mn-ea"/>
                <a:cs typeface="+mn-cs"/>
              </a:rPr>
              <a:t>Personnel</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Timing is important</a:t>
            </a:r>
          </a:p>
          <a:p>
            <a:pPr marL="256032" lvl="0" indent="-256032">
              <a:spcAft>
                <a:spcPct val="0"/>
              </a:spcAft>
              <a:buSzPts val="2400"/>
              <a:tabLst/>
            </a:pPr>
            <a:r>
              <a:rPr lang="en-US" altLang="en-US" sz="2400" kern="1200" dirty="0">
                <a:solidFill>
                  <a:srgbClr val="000000"/>
                </a:solidFill>
                <a:latin typeface="Arial (Body)"/>
                <a:ea typeface="+mn-ea"/>
                <a:cs typeface="+mn-cs"/>
              </a:rPr>
              <a:t>Report specific results – highlights</a:t>
            </a:r>
          </a:p>
          <a:p>
            <a:pPr marL="256032" lvl="0" indent="-256032">
              <a:spcAft>
                <a:spcPct val="0"/>
              </a:spcAft>
              <a:buSzPts val="2400"/>
              <a:tabLst/>
            </a:pPr>
            <a:r>
              <a:rPr lang="en-US" altLang="en-US" sz="2400" kern="1200" dirty="0">
                <a:solidFill>
                  <a:srgbClr val="000000"/>
                </a:solidFill>
                <a:latin typeface="Arial (Body)"/>
                <a:ea typeface="+mn-ea"/>
                <a:cs typeface="+mn-cs"/>
              </a:rPr>
              <a:t>Present results simply and clearly</a:t>
            </a:r>
          </a:p>
          <a:p>
            <a:pPr marL="256032" lvl="0" indent="-256032">
              <a:spcAft>
                <a:spcPct val="0"/>
              </a:spcAft>
              <a:buSzPts val="2400"/>
              <a:tabLst/>
            </a:pPr>
            <a:r>
              <a:rPr lang="en-US" altLang="en-US" sz="2400" kern="1200" dirty="0">
                <a:solidFill>
                  <a:srgbClr val="000000"/>
                </a:solidFill>
                <a:latin typeface="Arial (Body)"/>
                <a:ea typeface="+mn-ea"/>
                <a:cs typeface="+mn-cs"/>
              </a:rPr>
              <a:t>Include a one-page executive summary at the beginning</a:t>
            </a:r>
          </a:p>
          <a:p>
            <a:pPr marL="256032" lvl="0" indent="-256032">
              <a:spcAft>
                <a:spcPct val="0"/>
              </a:spcAft>
              <a:buSzPts val="2400"/>
              <a:tabLst/>
            </a:pPr>
            <a:r>
              <a:rPr lang="en-US" altLang="en-US" sz="2400" kern="1200" dirty="0">
                <a:solidFill>
                  <a:srgbClr val="000000"/>
                </a:solidFill>
                <a:latin typeface="Arial (Body)"/>
                <a:ea typeface="+mn-ea"/>
                <a:cs typeface="+mn-cs"/>
              </a:rPr>
              <a:t>Obtain clearance from key individuals to present your </a:t>
            </a:r>
            <a:r>
              <a:rPr lang="en-US" altLang="en-US" sz="2400" kern="1200" dirty="0" smtClean="0">
                <a:solidFill>
                  <a:srgbClr val="000000"/>
                </a:solidFill>
                <a:latin typeface="Arial (Body)"/>
                <a:ea typeface="+mn-ea"/>
                <a:cs typeface="+mn-cs"/>
              </a:rPr>
              <a:t>research</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08185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688424"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Should You Structure Your Report? </a:t>
            </a:r>
            <a:r>
              <a:rPr lang="en-US" altLang="en-US" sz="2000" b="0" kern="1200" dirty="0" smtClean="0">
                <a:latin typeface="Times New Roman" panose="02020603050405020304" pitchFamily="18" charset="0"/>
                <a:ea typeface="+mj-ea"/>
                <a:cs typeface="Times New Roman" panose="02020603050405020304" pitchFamily="18" charset="0"/>
              </a:rPr>
              <a:t>(1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Look at the Physical Structure of Research </a:t>
            </a:r>
            <a:r>
              <a:rPr lang="en-US" sz="2400" b="1" kern="1200" dirty="0" smtClean="0">
                <a:solidFill>
                  <a:srgbClr val="000000"/>
                </a:solidFill>
                <a:latin typeface="Arial (Body)"/>
                <a:ea typeface="+mn-ea"/>
                <a:cs typeface="+mn-cs"/>
              </a:rPr>
              <a:t>Reports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Examine:</a:t>
            </a:r>
          </a:p>
          <a:p>
            <a:pPr marL="741553" lvl="1" indent="-284353">
              <a:spcAft>
                <a:spcPct val="0"/>
              </a:spcAft>
              <a:buSzPts val="2400"/>
            </a:pPr>
            <a:r>
              <a:rPr lang="en-US" altLang="en-US" sz="2400" kern="1200" dirty="0">
                <a:solidFill>
                  <a:srgbClr val="000000"/>
                </a:solidFill>
                <a:latin typeface="Arial (Body)"/>
                <a:ea typeface="+mn-ea"/>
                <a:cs typeface="+mn-cs"/>
              </a:rPr>
              <a:t>The levels of heading in a study</a:t>
            </a:r>
          </a:p>
          <a:p>
            <a:pPr marL="741553" lvl="1" indent="-284353">
              <a:spcAft>
                <a:spcPct val="0"/>
              </a:spcAft>
              <a:buSzPts val="2400"/>
            </a:pPr>
            <a:r>
              <a:rPr lang="en-US" altLang="en-US" sz="2400" kern="1200" dirty="0">
                <a:solidFill>
                  <a:srgbClr val="000000"/>
                </a:solidFill>
                <a:latin typeface="Arial (Body)"/>
                <a:ea typeface="+mn-ea"/>
                <a:cs typeface="+mn-cs"/>
              </a:rPr>
              <a:t>The six steps in the research process</a:t>
            </a:r>
          </a:p>
          <a:p>
            <a:pPr marL="741553" lvl="1" indent="-284353">
              <a:spcAft>
                <a:spcPct val="0"/>
              </a:spcAft>
              <a:buSzPts val="2400"/>
            </a:pPr>
            <a:r>
              <a:rPr lang="en-US" altLang="en-US" sz="2400" kern="1200" dirty="0">
                <a:solidFill>
                  <a:srgbClr val="000000"/>
                </a:solidFill>
                <a:latin typeface="Arial (Body)"/>
                <a:ea typeface="+mn-ea"/>
                <a:cs typeface="+mn-cs"/>
              </a:rPr>
              <a:t>The research questions or hypotheses and the answers</a:t>
            </a:r>
          </a:p>
          <a:p>
            <a:pPr marL="741553" lvl="1" indent="-284353">
              <a:spcAft>
                <a:spcPct val="0"/>
              </a:spcAft>
              <a:buSzPts val="2400"/>
            </a:pPr>
            <a:r>
              <a:rPr lang="en-US" altLang="en-US" sz="2400" kern="1200" dirty="0">
                <a:solidFill>
                  <a:srgbClr val="000000"/>
                </a:solidFill>
                <a:latin typeface="Arial (Body)"/>
                <a:ea typeface="+mn-ea"/>
                <a:cs typeface="+mn-cs"/>
              </a:rPr>
              <a:t>The structures or different types of reports, qualitative and quantitative</a:t>
            </a:r>
          </a:p>
        </p:txBody>
      </p:sp>
    </p:spTree>
    <p:extLst>
      <p:ext uri="{BB962C8B-B14F-4D97-AF65-F5344CB8AC3E}">
        <p14:creationId xmlns:p14="http://schemas.microsoft.com/office/powerpoint/2010/main" val="75647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361853"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Should You Structure Your Report? </a:t>
            </a:r>
            <a:r>
              <a:rPr lang="en-US" altLang="en-US" sz="2000" b="0" kern="1200" dirty="0" smtClean="0">
                <a:latin typeface="Times New Roman" panose="02020603050405020304" pitchFamily="18" charset="0"/>
                <a:ea typeface="+mj-ea"/>
                <a:cs typeface="Times New Roman" panose="02020603050405020304" pitchFamily="18" charset="0"/>
              </a:rPr>
              <a:t>(2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426030"/>
            <a:ext cx="8229600" cy="553968"/>
          </a:xfrm>
        </p:spPr>
        <p:txBody>
          <a:bodyPr wrap="square" lIns="91425" tIns="91425" rIns="91425" bIns="91425">
            <a:noAutofit/>
          </a:bodyPr>
          <a:lstStyle/>
          <a:p>
            <a:pPr marL="0" lvl="0" indent="0">
              <a:spcBef>
                <a:spcPts val="0"/>
              </a:spcBef>
              <a:buSzPts val="2400"/>
              <a:buNone/>
            </a:pPr>
            <a:r>
              <a:rPr lang="en-US" sz="2200" b="1" kern="1200" dirty="0">
                <a:solidFill>
                  <a:srgbClr val="000000"/>
                </a:solidFill>
                <a:latin typeface="Arial (Body)"/>
                <a:ea typeface="+mn-ea"/>
                <a:cs typeface="+mn-cs"/>
              </a:rPr>
              <a:t>Design an Appropriate Quantitative </a:t>
            </a:r>
            <a:r>
              <a:rPr lang="en-US" sz="2200" b="1" kern="1200" dirty="0" smtClean="0">
                <a:solidFill>
                  <a:srgbClr val="000000"/>
                </a:solidFill>
                <a:latin typeface="Arial (Body)"/>
                <a:ea typeface="+mn-ea"/>
                <a:cs typeface="+mn-cs"/>
              </a:rPr>
              <a:t>Structure</a:t>
            </a:r>
            <a:endParaRPr lang="en-US" sz="2200" b="1" kern="1200" dirty="0">
              <a:solidFill>
                <a:srgbClr val="000000"/>
              </a:solidFill>
              <a:latin typeface="Arial (Body)"/>
              <a:ea typeface="+mn-ea"/>
              <a:cs typeface="+mn-cs"/>
            </a:endParaRPr>
          </a:p>
        </p:txBody>
      </p:sp>
      <p:sp>
        <p:nvSpPr>
          <p:cNvPr id="4" name="Content Placeholder 3"/>
          <p:cNvSpPr>
            <a:spLocks noGrp="1"/>
          </p:cNvSpPr>
          <p:nvPr>
            <p:ph idx="13"/>
          </p:nvPr>
        </p:nvSpPr>
        <p:spPr>
          <a:xfrm>
            <a:off x="457200" y="2017713"/>
            <a:ext cx="3962400" cy="3924121"/>
          </a:xfrm>
        </p:spPr>
        <p:txBody>
          <a:bodyPr wrap="square" lIns="91425" tIns="91425" rIns="91425" bIns="91425">
            <a:noAutofit/>
          </a:bodyPr>
          <a:lstStyle/>
          <a:p>
            <a:pPr marL="0" lvl="0" indent="0">
              <a:buSzPts val="2400"/>
              <a:buNone/>
            </a:pPr>
            <a:r>
              <a:rPr lang="en-US" altLang="en-US" sz="2200" b="1" kern="1200" dirty="0">
                <a:solidFill>
                  <a:srgbClr val="000000"/>
                </a:solidFill>
                <a:latin typeface="Arial (Body)"/>
                <a:ea typeface="+mn-ea"/>
                <a:cs typeface="+mn-cs"/>
              </a:rPr>
              <a:t>Front Matter</a:t>
            </a:r>
          </a:p>
          <a:p>
            <a:pPr marL="0" lvl="0" indent="0">
              <a:buSzPts val="2400"/>
              <a:buNone/>
            </a:pPr>
            <a:r>
              <a:rPr lang="en-US" altLang="en-US" sz="2200" kern="1200" dirty="0">
                <a:solidFill>
                  <a:srgbClr val="000000"/>
                </a:solidFill>
                <a:latin typeface="Arial (Body)"/>
                <a:ea typeface="+mn-ea"/>
                <a:cs typeface="+mn-cs"/>
              </a:rPr>
              <a:t>Title page</a:t>
            </a:r>
          </a:p>
          <a:p>
            <a:pPr marL="0" lvl="0" indent="0">
              <a:buSzPts val="2400"/>
              <a:buNone/>
            </a:pPr>
            <a:r>
              <a:rPr lang="en-US" altLang="en-US" sz="2200" kern="1200" dirty="0">
                <a:solidFill>
                  <a:srgbClr val="000000"/>
                </a:solidFill>
                <a:latin typeface="Arial (Body)"/>
                <a:ea typeface="+mn-ea"/>
                <a:cs typeface="+mn-cs"/>
              </a:rPr>
              <a:t>Abstract</a:t>
            </a:r>
          </a:p>
          <a:p>
            <a:pPr marL="0" lvl="0" indent="0">
              <a:buSzPts val="2400"/>
              <a:buNone/>
            </a:pPr>
            <a:r>
              <a:rPr lang="en-US" altLang="en-US" sz="2200" b="1" kern="1200" dirty="0" smtClean="0">
                <a:solidFill>
                  <a:srgbClr val="000000"/>
                </a:solidFill>
                <a:latin typeface="Arial (Body)"/>
                <a:ea typeface="+mn-ea"/>
                <a:cs typeface="+mn-cs"/>
              </a:rPr>
              <a:t>Body </a:t>
            </a:r>
            <a:r>
              <a:rPr lang="en-US" altLang="en-US" sz="2200" b="1" kern="1200" dirty="0">
                <a:solidFill>
                  <a:srgbClr val="000000"/>
                </a:solidFill>
                <a:latin typeface="Arial (Body)"/>
                <a:ea typeface="+mn-ea"/>
                <a:cs typeface="+mn-cs"/>
              </a:rPr>
              <a:t>of the Paper</a:t>
            </a:r>
          </a:p>
          <a:p>
            <a:pPr marL="0" lvl="0" indent="0">
              <a:buSzPts val="2400"/>
              <a:buNone/>
            </a:pPr>
            <a:r>
              <a:rPr lang="en-US" altLang="en-US" sz="2200" kern="1200" dirty="0">
                <a:solidFill>
                  <a:srgbClr val="000000"/>
                </a:solidFill>
                <a:latin typeface="Arial (Body)"/>
                <a:ea typeface="+mn-ea"/>
                <a:cs typeface="+mn-cs"/>
              </a:rPr>
              <a:t>Introduction</a:t>
            </a:r>
          </a:p>
          <a:p>
            <a:pPr marL="0" lvl="0" indent="0">
              <a:buSzPts val="2400"/>
              <a:buNone/>
            </a:pPr>
            <a:r>
              <a:rPr lang="en-US" altLang="en-US" sz="2200" kern="1200" dirty="0">
                <a:solidFill>
                  <a:srgbClr val="000000"/>
                </a:solidFill>
                <a:latin typeface="Arial (Body)"/>
                <a:ea typeface="+mn-ea"/>
                <a:cs typeface="+mn-cs"/>
              </a:rPr>
              <a:t>Review of the literature</a:t>
            </a:r>
          </a:p>
          <a:p>
            <a:pPr marL="0" lvl="0" indent="0">
              <a:buSzPts val="2400"/>
              <a:buNone/>
            </a:pPr>
            <a:r>
              <a:rPr lang="en-US" altLang="en-US" sz="2200" kern="1200" dirty="0" smtClean="0">
                <a:solidFill>
                  <a:srgbClr val="000000"/>
                </a:solidFill>
                <a:latin typeface="Arial (Body)"/>
                <a:ea typeface="+mn-ea"/>
                <a:cs typeface="+mn-cs"/>
              </a:rPr>
              <a:t>Methods</a:t>
            </a:r>
            <a:endParaRPr lang="en-US" sz="2200" kern="1200" dirty="0">
              <a:solidFill>
                <a:srgbClr val="000000"/>
              </a:solidFill>
              <a:latin typeface="Arial (Body)"/>
              <a:ea typeface="+mn-ea"/>
              <a:cs typeface="+mn-cs"/>
            </a:endParaRPr>
          </a:p>
        </p:txBody>
      </p:sp>
      <p:sp>
        <p:nvSpPr>
          <p:cNvPr id="5" name="Content Placeholder 4"/>
          <p:cNvSpPr>
            <a:spLocks noGrp="1"/>
          </p:cNvSpPr>
          <p:nvPr>
            <p:ph idx="14"/>
          </p:nvPr>
        </p:nvSpPr>
        <p:spPr>
          <a:xfrm>
            <a:off x="4724400" y="2017713"/>
            <a:ext cx="3962400" cy="2800736"/>
          </a:xfrm>
        </p:spPr>
        <p:txBody>
          <a:bodyPr wrap="square" lIns="91425" tIns="91425" rIns="91425" bIns="91425">
            <a:noAutofit/>
          </a:bodyPr>
          <a:lstStyle/>
          <a:p>
            <a:pPr marL="0" lvl="0" indent="0">
              <a:buSzPts val="2400"/>
              <a:buNone/>
            </a:pPr>
            <a:r>
              <a:rPr lang="en-US" altLang="en-US" sz="2200" kern="1200" dirty="0" smtClean="0">
                <a:solidFill>
                  <a:srgbClr val="000000"/>
                </a:solidFill>
                <a:latin typeface="Arial (Body)"/>
                <a:ea typeface="+mn-ea"/>
                <a:cs typeface="+mn-cs"/>
              </a:rPr>
              <a:t>Results</a:t>
            </a:r>
            <a:endParaRPr lang="en-US" altLang="en-US" sz="2200" kern="1200" dirty="0">
              <a:solidFill>
                <a:srgbClr val="000000"/>
              </a:solidFill>
              <a:latin typeface="Arial (Body)"/>
              <a:ea typeface="+mn-ea"/>
              <a:cs typeface="+mn-cs"/>
            </a:endParaRPr>
          </a:p>
          <a:p>
            <a:pPr marL="0" lvl="0" indent="0">
              <a:buSzPts val="2400"/>
              <a:buNone/>
            </a:pPr>
            <a:r>
              <a:rPr lang="en-US" altLang="en-US" sz="2200" kern="1200" dirty="0">
                <a:solidFill>
                  <a:srgbClr val="000000"/>
                </a:solidFill>
                <a:latin typeface="Arial (Body)"/>
                <a:ea typeface="+mn-ea"/>
                <a:cs typeface="+mn-cs"/>
              </a:rPr>
              <a:t>Discussion</a:t>
            </a:r>
          </a:p>
          <a:p>
            <a:pPr marL="0" lvl="0" indent="0">
              <a:buSzPts val="2400"/>
              <a:buNone/>
            </a:pPr>
            <a:r>
              <a:rPr lang="en-US" altLang="en-US" sz="2200" b="1" kern="1200" dirty="0" smtClean="0">
                <a:solidFill>
                  <a:srgbClr val="000000"/>
                </a:solidFill>
                <a:latin typeface="Arial (Body)"/>
                <a:ea typeface="+mn-ea"/>
                <a:cs typeface="+mn-cs"/>
              </a:rPr>
              <a:t>Back </a:t>
            </a:r>
            <a:r>
              <a:rPr lang="en-US" altLang="en-US" sz="2200" b="1" kern="1200" dirty="0">
                <a:solidFill>
                  <a:srgbClr val="000000"/>
                </a:solidFill>
                <a:latin typeface="Arial (Body)"/>
                <a:ea typeface="+mn-ea"/>
                <a:cs typeface="+mn-cs"/>
              </a:rPr>
              <a:t>Matter</a:t>
            </a:r>
          </a:p>
          <a:p>
            <a:pPr marL="0" lvl="0" indent="0">
              <a:buSzPts val="2400"/>
              <a:buNone/>
            </a:pPr>
            <a:r>
              <a:rPr lang="en-US" altLang="en-US" sz="2200" kern="1200" dirty="0">
                <a:solidFill>
                  <a:srgbClr val="000000"/>
                </a:solidFill>
                <a:latin typeface="Arial (Body)"/>
                <a:ea typeface="+mn-ea"/>
                <a:cs typeface="+mn-cs"/>
              </a:rPr>
              <a:t>References</a:t>
            </a:r>
          </a:p>
          <a:p>
            <a:pPr marL="0" lvl="0" indent="0">
              <a:buSzPts val="2400"/>
              <a:buNone/>
            </a:pPr>
            <a:r>
              <a:rPr lang="en-US" altLang="en-US" sz="2200" kern="1200" dirty="0" smtClean="0">
                <a:solidFill>
                  <a:srgbClr val="000000"/>
                </a:solidFill>
                <a:latin typeface="Arial (Body)"/>
                <a:ea typeface="+mn-ea"/>
                <a:cs typeface="+mn-cs"/>
              </a:rPr>
              <a:t>Appendices</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36279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165910"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Should You Structure Your Report? </a:t>
            </a:r>
            <a:r>
              <a:rPr lang="en-US" altLang="en-US" sz="2000" b="0" kern="1200" dirty="0" smtClean="0">
                <a:latin typeface="Times New Roman" panose="02020603050405020304" pitchFamily="18" charset="0"/>
                <a:ea typeface="+mj-ea"/>
                <a:cs typeface="Times New Roman" panose="02020603050405020304" pitchFamily="18" charset="0"/>
              </a:rPr>
              <a:t>(3 of 4)</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426030"/>
            <a:ext cx="8229600" cy="553968"/>
          </a:xfrm>
        </p:spPr>
        <p:txBody>
          <a:bodyPr wrap="square" lIns="91425" tIns="91425" rIns="91425" bIns="91425">
            <a:noAutofit/>
          </a:bodyPr>
          <a:lstStyle/>
          <a:p>
            <a:pPr marL="0" lvl="0" indent="0">
              <a:spcBef>
                <a:spcPts val="0"/>
              </a:spcBef>
              <a:buSzPts val="2400"/>
              <a:buNone/>
            </a:pPr>
            <a:r>
              <a:rPr lang="en-US" sz="2200" b="1" kern="1200" dirty="0">
                <a:solidFill>
                  <a:srgbClr val="000000"/>
                </a:solidFill>
                <a:latin typeface="Arial (Body)"/>
                <a:ea typeface="+mn-ea"/>
                <a:cs typeface="+mn-cs"/>
              </a:rPr>
              <a:t>Design an Appropriate Qualitative </a:t>
            </a:r>
            <a:r>
              <a:rPr lang="en-US" sz="2200" b="1" kern="1200" dirty="0" smtClean="0">
                <a:solidFill>
                  <a:srgbClr val="000000"/>
                </a:solidFill>
                <a:latin typeface="Arial (Body)"/>
                <a:ea typeface="+mn-ea"/>
                <a:cs typeface="+mn-cs"/>
              </a:rPr>
              <a:t>Structure</a:t>
            </a:r>
            <a:endParaRPr lang="en-US" sz="2200" b="1" kern="1200" dirty="0">
              <a:solidFill>
                <a:srgbClr val="000000"/>
              </a:solidFill>
              <a:latin typeface="Arial (Body)"/>
              <a:ea typeface="+mn-ea"/>
              <a:cs typeface="+mn-cs"/>
            </a:endParaRPr>
          </a:p>
        </p:txBody>
      </p:sp>
      <p:sp>
        <p:nvSpPr>
          <p:cNvPr id="4" name="Content Placeholder 3"/>
          <p:cNvSpPr>
            <a:spLocks noGrp="1"/>
          </p:cNvSpPr>
          <p:nvPr>
            <p:ph idx="13"/>
          </p:nvPr>
        </p:nvSpPr>
        <p:spPr>
          <a:xfrm>
            <a:off x="457200" y="2017713"/>
            <a:ext cx="3564294" cy="4196475"/>
          </a:xfrm>
        </p:spPr>
        <p:txBody>
          <a:bodyPr wrap="square" lIns="91425" tIns="91425" rIns="91425" bIns="91425">
            <a:noAutofit/>
          </a:bodyPr>
          <a:lstStyle/>
          <a:p>
            <a:pPr marL="0" lvl="0" indent="0">
              <a:spcBef>
                <a:spcPts val="400"/>
              </a:spcBef>
              <a:buSzPts val="2400"/>
              <a:buNone/>
            </a:pPr>
            <a:r>
              <a:rPr lang="en-US" altLang="en-US" sz="2200" b="1" kern="1200" dirty="0">
                <a:solidFill>
                  <a:srgbClr val="000000"/>
                </a:solidFill>
                <a:latin typeface="Arial (Body)"/>
                <a:ea typeface="+mn-ea"/>
                <a:cs typeface="+mn-cs"/>
              </a:rPr>
              <a:t>A scientific structure:</a:t>
            </a:r>
          </a:p>
          <a:p>
            <a:pPr marL="0" lvl="0" indent="0">
              <a:spcBef>
                <a:spcPts val="400"/>
              </a:spcBef>
              <a:buSzPts val="2400"/>
              <a:buNone/>
            </a:pPr>
            <a:r>
              <a:rPr lang="en-US" altLang="en-US" sz="2200" b="1" kern="1200" dirty="0">
                <a:solidFill>
                  <a:srgbClr val="000000"/>
                </a:solidFill>
                <a:latin typeface="Arial (Body)"/>
                <a:ea typeface="+mn-ea"/>
                <a:cs typeface="+mn-cs"/>
              </a:rPr>
              <a:t>Front Matter</a:t>
            </a:r>
          </a:p>
          <a:p>
            <a:pPr marL="0" lvl="0" indent="0">
              <a:spcBef>
                <a:spcPts val="400"/>
              </a:spcBef>
              <a:buSzPts val="2400"/>
              <a:buNone/>
            </a:pPr>
            <a:r>
              <a:rPr lang="en-US" altLang="en-US" sz="2200" kern="1200" dirty="0">
                <a:solidFill>
                  <a:srgbClr val="000000"/>
                </a:solidFill>
                <a:latin typeface="Arial (Body)"/>
                <a:ea typeface="+mn-ea"/>
                <a:cs typeface="+mn-cs"/>
              </a:rPr>
              <a:t>Title page</a:t>
            </a:r>
          </a:p>
          <a:p>
            <a:pPr marL="0" lvl="0" indent="0">
              <a:spcBef>
                <a:spcPts val="400"/>
              </a:spcBef>
              <a:buSzPts val="2400"/>
              <a:buNone/>
            </a:pPr>
            <a:r>
              <a:rPr lang="en-US" altLang="en-US" sz="2200" kern="1200" dirty="0">
                <a:solidFill>
                  <a:srgbClr val="000000"/>
                </a:solidFill>
                <a:latin typeface="Arial (Body)"/>
                <a:ea typeface="+mn-ea"/>
                <a:cs typeface="+mn-cs"/>
              </a:rPr>
              <a:t>Preface and acknowledgements (opt.)</a:t>
            </a:r>
          </a:p>
          <a:p>
            <a:pPr marL="0" lvl="0" indent="0">
              <a:spcBef>
                <a:spcPts val="400"/>
              </a:spcBef>
              <a:buSzPts val="2400"/>
              <a:buNone/>
            </a:pPr>
            <a:r>
              <a:rPr lang="en-US" altLang="en-US" sz="2200" kern="1200" dirty="0">
                <a:solidFill>
                  <a:srgbClr val="000000"/>
                </a:solidFill>
                <a:latin typeface="Arial (Body)"/>
                <a:ea typeface="+mn-ea"/>
                <a:cs typeface="+mn-cs"/>
              </a:rPr>
              <a:t>Table of contents, tables, figures (</a:t>
            </a:r>
            <a:r>
              <a:rPr lang="en-US" altLang="en-US" sz="2200" kern="1200" dirty="0" smtClean="0">
                <a:solidFill>
                  <a:srgbClr val="000000"/>
                </a:solidFill>
                <a:latin typeface="Arial (Body)"/>
                <a:ea typeface="+mn-ea"/>
                <a:cs typeface="+mn-cs"/>
              </a:rPr>
              <a:t>opt.)</a:t>
            </a:r>
            <a:endParaRPr lang="en-US" altLang="en-US" sz="2200" kern="1200" dirty="0">
              <a:solidFill>
                <a:srgbClr val="000000"/>
              </a:solidFill>
              <a:latin typeface="Arial (Body)"/>
              <a:ea typeface="+mn-ea"/>
              <a:cs typeface="+mn-cs"/>
            </a:endParaRPr>
          </a:p>
          <a:p>
            <a:pPr marL="0" lvl="0" indent="0">
              <a:spcBef>
                <a:spcPts val="400"/>
              </a:spcBef>
              <a:buSzPts val="2400"/>
              <a:buNone/>
            </a:pPr>
            <a:r>
              <a:rPr lang="en-US" altLang="en-US" sz="2200" kern="1200" dirty="0">
                <a:solidFill>
                  <a:srgbClr val="000000"/>
                </a:solidFill>
                <a:latin typeface="Arial (Body)"/>
                <a:ea typeface="+mn-ea"/>
                <a:cs typeface="+mn-cs"/>
              </a:rPr>
              <a:t>Abstract</a:t>
            </a:r>
          </a:p>
          <a:p>
            <a:pPr marL="0" lvl="0" indent="0">
              <a:spcBef>
                <a:spcPts val="400"/>
              </a:spcBef>
              <a:buSzPts val="2400"/>
              <a:buNone/>
            </a:pPr>
            <a:r>
              <a:rPr lang="en-US" altLang="en-US" sz="2200" b="1" kern="1200" dirty="0" smtClean="0">
                <a:solidFill>
                  <a:srgbClr val="000000"/>
                </a:solidFill>
                <a:latin typeface="Arial (Body)"/>
                <a:ea typeface="+mn-ea"/>
                <a:cs typeface="+mn-cs"/>
              </a:rPr>
              <a:t>Body </a:t>
            </a:r>
            <a:r>
              <a:rPr lang="en-US" altLang="en-US" sz="2200" b="1" kern="1200" dirty="0">
                <a:solidFill>
                  <a:srgbClr val="000000"/>
                </a:solidFill>
                <a:latin typeface="Arial (Body)"/>
                <a:ea typeface="+mn-ea"/>
                <a:cs typeface="+mn-cs"/>
              </a:rPr>
              <a:t>of the Paper</a:t>
            </a:r>
          </a:p>
          <a:p>
            <a:pPr marL="0" lvl="0" indent="0">
              <a:spcBef>
                <a:spcPts val="400"/>
              </a:spcBef>
              <a:buSzPts val="2400"/>
              <a:buNone/>
            </a:pPr>
            <a:r>
              <a:rPr lang="en-US" altLang="en-US" sz="2200" kern="1200" dirty="0">
                <a:solidFill>
                  <a:srgbClr val="000000"/>
                </a:solidFill>
                <a:latin typeface="Arial (Body)"/>
                <a:ea typeface="+mn-ea"/>
                <a:cs typeface="+mn-cs"/>
              </a:rPr>
              <a:t>Introduction</a:t>
            </a:r>
          </a:p>
          <a:p>
            <a:pPr marL="0" lvl="0" indent="0">
              <a:spcBef>
                <a:spcPts val="400"/>
              </a:spcBef>
              <a:buSzPts val="2400"/>
              <a:buNone/>
            </a:pPr>
            <a:r>
              <a:rPr lang="en-US" altLang="en-US" sz="2200" kern="1200" dirty="0" smtClean="0">
                <a:solidFill>
                  <a:srgbClr val="000000"/>
                </a:solidFill>
                <a:latin typeface="Arial (Body)"/>
                <a:ea typeface="+mn-ea"/>
                <a:cs typeface="+mn-cs"/>
              </a:rPr>
              <a:t>Procedures</a:t>
            </a:r>
            <a:endParaRPr lang="en-US" sz="2200" kern="1200" dirty="0">
              <a:solidFill>
                <a:srgbClr val="000000"/>
              </a:solidFill>
              <a:latin typeface="Arial (Body)"/>
              <a:ea typeface="+mn-ea"/>
              <a:cs typeface="+mn-cs"/>
            </a:endParaRPr>
          </a:p>
        </p:txBody>
      </p:sp>
      <p:sp>
        <p:nvSpPr>
          <p:cNvPr id="5" name="Content Placeholder 4"/>
          <p:cNvSpPr>
            <a:spLocks noGrp="1"/>
          </p:cNvSpPr>
          <p:nvPr>
            <p:ph idx="14"/>
          </p:nvPr>
        </p:nvSpPr>
        <p:spPr>
          <a:xfrm>
            <a:off x="4724400" y="2017714"/>
            <a:ext cx="3962400" cy="2759560"/>
          </a:xfrm>
        </p:spPr>
        <p:txBody>
          <a:bodyPr wrap="square" lIns="91425" tIns="91425" rIns="91425" bIns="91425">
            <a:noAutofit/>
          </a:bodyPr>
          <a:lstStyle/>
          <a:p>
            <a:pPr marL="0" lvl="0" indent="0">
              <a:spcBef>
                <a:spcPts val="400"/>
              </a:spcBef>
              <a:buSzPts val="2400"/>
              <a:buNone/>
            </a:pPr>
            <a:r>
              <a:rPr lang="en-US" altLang="en-US" sz="2200" kern="1200" dirty="0">
                <a:solidFill>
                  <a:srgbClr val="000000"/>
                </a:solidFill>
                <a:latin typeface="Arial (Body)"/>
                <a:ea typeface="+mn-ea"/>
                <a:cs typeface="+mn-cs"/>
              </a:rPr>
              <a:t>Findings</a:t>
            </a:r>
          </a:p>
          <a:p>
            <a:pPr marL="0" lvl="0" indent="0">
              <a:spcBef>
                <a:spcPts val="400"/>
              </a:spcBef>
              <a:buSzPts val="2400"/>
              <a:buNone/>
            </a:pPr>
            <a:r>
              <a:rPr lang="en-US" altLang="en-US" sz="2200" kern="1200" dirty="0">
                <a:solidFill>
                  <a:srgbClr val="000000"/>
                </a:solidFill>
                <a:latin typeface="Arial (Body)"/>
                <a:ea typeface="+mn-ea"/>
                <a:cs typeface="+mn-cs"/>
              </a:rPr>
              <a:t>Discussion</a:t>
            </a:r>
          </a:p>
          <a:p>
            <a:pPr marL="0" lvl="0" indent="0">
              <a:spcBef>
                <a:spcPts val="400"/>
              </a:spcBef>
              <a:buSzPts val="2400"/>
              <a:buNone/>
            </a:pPr>
            <a:r>
              <a:rPr lang="en-US" altLang="en-US" sz="2200" b="1" kern="1200" dirty="0" smtClean="0">
                <a:solidFill>
                  <a:srgbClr val="000000"/>
                </a:solidFill>
                <a:latin typeface="Arial (Body)"/>
                <a:ea typeface="+mn-ea"/>
                <a:cs typeface="+mn-cs"/>
              </a:rPr>
              <a:t>Back </a:t>
            </a:r>
            <a:r>
              <a:rPr lang="en-US" altLang="en-US" sz="2200" b="1" kern="1200" dirty="0">
                <a:solidFill>
                  <a:srgbClr val="000000"/>
                </a:solidFill>
                <a:latin typeface="Arial (Body)"/>
                <a:ea typeface="+mn-ea"/>
                <a:cs typeface="+mn-cs"/>
              </a:rPr>
              <a:t>Matter</a:t>
            </a:r>
          </a:p>
          <a:p>
            <a:pPr marL="0" lvl="0" indent="0">
              <a:spcBef>
                <a:spcPts val="400"/>
              </a:spcBef>
              <a:buSzPts val="2400"/>
              <a:buNone/>
            </a:pPr>
            <a:r>
              <a:rPr lang="en-US" altLang="en-US" sz="2200" kern="1200" dirty="0">
                <a:solidFill>
                  <a:srgbClr val="000000"/>
                </a:solidFill>
                <a:latin typeface="Arial (Body)"/>
                <a:ea typeface="+mn-ea"/>
                <a:cs typeface="+mn-cs"/>
              </a:rPr>
              <a:t>References</a:t>
            </a:r>
          </a:p>
          <a:p>
            <a:pPr marL="0" lvl="0" indent="0">
              <a:spcBef>
                <a:spcPts val="400"/>
              </a:spcBef>
              <a:buSzPts val="2400"/>
              <a:buNone/>
            </a:pPr>
            <a:r>
              <a:rPr lang="en-US" altLang="en-US" sz="2200" kern="1200" dirty="0">
                <a:solidFill>
                  <a:srgbClr val="000000"/>
                </a:solidFill>
                <a:latin typeface="Arial (Body)"/>
                <a:ea typeface="+mn-ea"/>
                <a:cs typeface="+mn-cs"/>
              </a:rPr>
              <a:t>Appendices (figures, interviews, observational protocols</a:t>
            </a:r>
            <a:r>
              <a:rPr lang="en-US" altLang="en-US" sz="2200" kern="1200" dirty="0" smtClean="0">
                <a:solidFill>
                  <a:srgbClr val="000000"/>
                </a:solidFill>
                <a:latin typeface="Arial (Body)"/>
                <a:ea typeface="+mn-ea"/>
                <a:cs typeface="+mn-cs"/>
              </a:rPr>
              <a:t>)</a:t>
            </a:r>
            <a:endParaRPr 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12390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kern="1200" dirty="0" smtClean="0">
                <a:solidFill>
                  <a:srgbClr val="007FA3"/>
                </a:solidFill>
                <a:latin typeface="Times New Roman" panose="02020603050405020304" pitchFamily="18" charset="0"/>
                <a:ea typeface="+mj-ea"/>
                <a:cs typeface="Times New Roman" panose="02020603050405020304" pitchFamily="18" charset="0"/>
              </a:rPr>
              <a:t>Learning Objectives</a:t>
            </a:r>
            <a:endParaRPr lang="en-US" kern="1200" dirty="0">
              <a:solidFill>
                <a:srgbClr val="007FA3"/>
              </a:solidFill>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p:txBody>
          <a:bodyPr wrap="square" lIns="91425" tIns="91425" rIns="91425" bIns="91425">
            <a:noAutofit/>
          </a:bodyPr>
          <a:lstStyle/>
          <a:p>
            <a:pPr marL="0" lvl="0" indent="0">
              <a:buSzPts val="2400"/>
              <a:buNone/>
            </a:pPr>
            <a:r>
              <a:rPr lang="en-US" sz="2400" b="1" kern="1200" dirty="0">
                <a:solidFill>
                  <a:srgbClr val="007FA3"/>
                </a:solidFill>
                <a:latin typeface="Arial (Body)"/>
                <a:ea typeface="+mn-ea"/>
                <a:cs typeface="Times New Roman" panose="02020603050405020304" pitchFamily="18" charset="0"/>
              </a:rPr>
              <a:t>9.1</a:t>
            </a:r>
            <a:r>
              <a:rPr lang="en-US" sz="2400" b="1" kern="1200" dirty="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D</a:t>
            </a:r>
            <a:r>
              <a:rPr lang="en-US" altLang="en-US" sz="2400" kern="1200" dirty="0">
                <a:solidFill>
                  <a:srgbClr val="000000"/>
                </a:solidFill>
                <a:latin typeface="Arial (Body)"/>
              </a:rPr>
              <a:t>e</a:t>
            </a:r>
            <a:r>
              <a:rPr lang="en-US" altLang="en-US" sz="2400" kern="1200" dirty="0" smtClean="0">
                <a:solidFill>
                  <a:srgbClr val="000000"/>
                </a:solidFill>
                <a:latin typeface="Arial (Body)"/>
                <a:ea typeface="+mn-ea"/>
                <a:cs typeface="+mn-cs"/>
              </a:rPr>
              <a:t>fine </a:t>
            </a:r>
            <a:r>
              <a:rPr lang="en-US" altLang="en-US" sz="2400" kern="1200" dirty="0">
                <a:solidFill>
                  <a:srgbClr val="000000"/>
                </a:solidFill>
                <a:latin typeface="Arial (Body)"/>
                <a:ea typeface="+mn-ea"/>
                <a:cs typeface="+mn-cs"/>
              </a:rPr>
              <a:t>the purpose of a research report and identify the types</a:t>
            </a:r>
          </a:p>
          <a:p>
            <a:pPr marL="0" lvl="0" indent="0">
              <a:buSzPts val="2400"/>
              <a:buNone/>
            </a:pPr>
            <a:r>
              <a:rPr lang="en-US" sz="2400" b="1" kern="1200" dirty="0">
                <a:solidFill>
                  <a:srgbClr val="007FA3"/>
                </a:solidFill>
                <a:latin typeface="Arial (Body)"/>
                <a:ea typeface="+mn-ea"/>
                <a:cs typeface="Times New Roman" panose="02020603050405020304" pitchFamily="18" charset="0"/>
              </a:rPr>
              <a:t>9.2</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how to structure your research report</a:t>
            </a:r>
          </a:p>
          <a:p>
            <a:pPr marL="0" lvl="0" indent="0">
              <a:buSzPts val="2400"/>
              <a:buNone/>
            </a:pPr>
            <a:r>
              <a:rPr lang="en-US" sz="2400" b="1" kern="1200" dirty="0">
                <a:solidFill>
                  <a:srgbClr val="007FA3"/>
                </a:solidFill>
                <a:latin typeface="Arial (Body)"/>
                <a:ea typeface="+mn-ea"/>
                <a:cs typeface="Times New Roman" panose="02020603050405020304" pitchFamily="18" charset="0"/>
              </a:rPr>
              <a:t>9.3</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Identify good sensitive, ethical, and scholarly writing practices</a:t>
            </a:r>
          </a:p>
          <a:p>
            <a:pPr marL="0" lvl="0" indent="0">
              <a:buSzPts val="2400"/>
              <a:buNone/>
            </a:pPr>
            <a:r>
              <a:rPr lang="en-US" sz="2400" b="1" kern="1200" dirty="0">
                <a:solidFill>
                  <a:srgbClr val="007FA3"/>
                </a:solidFill>
                <a:latin typeface="Arial (Body)"/>
                <a:ea typeface="+mn-ea"/>
                <a:cs typeface="Times New Roman" panose="02020603050405020304" pitchFamily="18" charset="0"/>
              </a:rPr>
              <a:t>9.4</a:t>
            </a:r>
            <a:r>
              <a:rPr lang="en-US" sz="2400" b="1"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List criteria for evaluating a research report</a:t>
            </a:r>
          </a:p>
        </p:txBody>
      </p:sp>
    </p:spTree>
    <p:extLst>
      <p:ext uri="{BB962C8B-B14F-4D97-AF65-F5344CB8AC3E}">
        <p14:creationId xmlns:p14="http://schemas.microsoft.com/office/powerpoint/2010/main" val="206791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259216" cy="1097279"/>
          </a:xfrm>
        </p:spPr>
        <p:txBody>
          <a:bodyPr tIns="91425">
            <a:noAutofit/>
          </a:bodyPr>
          <a:lstStyle/>
          <a:p>
            <a:pPr lvl="0">
              <a:spcBef>
                <a:spcPct val="0"/>
              </a:spcBef>
              <a:buClrTx/>
            </a:pPr>
            <a:r>
              <a:rPr lang="en-US" altLang="en-US" kern="1200" dirty="0" smtClean="0">
                <a:latin typeface="Times New Roman" panose="02020603050405020304" pitchFamily="18" charset="0"/>
                <a:ea typeface="+mj-ea"/>
                <a:cs typeface="Times New Roman" panose="02020603050405020304" pitchFamily="18" charset="0"/>
              </a:rPr>
              <a:t>How Should You Structure Your Report? </a:t>
            </a:r>
            <a:r>
              <a:rPr lang="en-US" altLang="en-US" sz="2000" b="0" kern="1200" dirty="0" smtClean="0">
                <a:latin typeface="Times New Roman" panose="02020603050405020304" pitchFamily="18" charset="0"/>
                <a:ea typeface="+mj-ea"/>
                <a:cs typeface="Times New Roman" panose="02020603050405020304" pitchFamily="18" charset="0"/>
              </a:rPr>
              <a:t>(4 of 4)</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92412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Design an Appropriate Qualitative Structure</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Scientific approach</a:t>
            </a:r>
          </a:p>
          <a:p>
            <a:pPr marL="256032" lvl="0" indent="-256032">
              <a:spcAft>
                <a:spcPct val="0"/>
              </a:spcAft>
              <a:buSzPts val="2400"/>
              <a:tabLst/>
            </a:pPr>
            <a:r>
              <a:rPr lang="en-US" altLang="en-US" sz="2400" kern="1200" dirty="0">
                <a:solidFill>
                  <a:srgbClr val="000000"/>
                </a:solidFill>
                <a:latin typeface="Arial (Body)"/>
                <a:ea typeface="+mn-ea"/>
                <a:cs typeface="+mn-cs"/>
              </a:rPr>
              <a:t>Storytelling approach</a:t>
            </a:r>
          </a:p>
          <a:p>
            <a:pPr marL="256032" lvl="0" indent="-256032">
              <a:spcAft>
                <a:spcPct val="0"/>
              </a:spcAft>
              <a:buSzPts val="2400"/>
              <a:tabLst/>
            </a:pPr>
            <a:r>
              <a:rPr lang="en-US" altLang="en-US" sz="2400" kern="1200" dirty="0">
                <a:solidFill>
                  <a:srgbClr val="000000"/>
                </a:solidFill>
                <a:latin typeface="Arial (Body)"/>
                <a:ea typeface="+mn-ea"/>
                <a:cs typeface="+mn-cs"/>
              </a:rPr>
              <a:t>Thematic approach</a:t>
            </a:r>
          </a:p>
          <a:p>
            <a:pPr marL="256032" lvl="0" indent="-256032">
              <a:spcAft>
                <a:spcPct val="0"/>
              </a:spcAft>
              <a:buSzPts val="2400"/>
              <a:tabLst/>
            </a:pPr>
            <a:r>
              <a:rPr lang="en-US" altLang="en-US" sz="2400" kern="1200" dirty="0">
                <a:solidFill>
                  <a:srgbClr val="000000"/>
                </a:solidFill>
                <a:latin typeface="Arial (Body)"/>
                <a:ea typeface="+mn-ea"/>
                <a:cs typeface="+mn-cs"/>
              </a:rPr>
              <a:t>Descriptive approach</a:t>
            </a:r>
          </a:p>
          <a:p>
            <a:pPr marL="256032" lvl="0" indent="-256032">
              <a:spcAft>
                <a:spcPct val="0"/>
              </a:spcAft>
              <a:buSzPts val="2400"/>
              <a:tabLst/>
            </a:pPr>
            <a:r>
              <a:rPr lang="en-US" altLang="en-US" sz="2400" kern="1200" dirty="0">
                <a:solidFill>
                  <a:srgbClr val="000000"/>
                </a:solidFill>
                <a:latin typeface="Arial (Body)"/>
                <a:ea typeface="+mn-ea"/>
                <a:cs typeface="+mn-cs"/>
              </a:rPr>
              <a:t>Theoretical approach</a:t>
            </a:r>
          </a:p>
          <a:p>
            <a:pPr marL="256032" lvl="0" indent="-256032">
              <a:spcAft>
                <a:spcPct val="0"/>
              </a:spcAft>
              <a:buSzPts val="2400"/>
              <a:tabLst/>
            </a:pPr>
            <a:r>
              <a:rPr lang="en-US" altLang="en-US" sz="2400" kern="1200" dirty="0">
                <a:solidFill>
                  <a:srgbClr val="000000"/>
                </a:solidFill>
                <a:latin typeface="Arial (Body)"/>
                <a:ea typeface="+mn-ea"/>
                <a:cs typeface="+mn-cs"/>
              </a:rPr>
              <a:t>Experimental, alternative, or performance approach</a:t>
            </a:r>
          </a:p>
        </p:txBody>
      </p:sp>
    </p:spTree>
    <p:extLst>
      <p:ext uri="{BB962C8B-B14F-4D97-AF65-F5344CB8AC3E}">
        <p14:creationId xmlns:p14="http://schemas.microsoft.com/office/powerpoint/2010/main" val="159892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2800" kern="1200" dirty="0">
                <a:latin typeface="Times New Roman" panose="02020603050405020304" pitchFamily="18" charset="0"/>
                <a:ea typeface="+mj-ea"/>
                <a:cs typeface="Times New Roman" panose="02020603050405020304" pitchFamily="18" charset="0"/>
              </a:rPr>
              <a:t>Figure 9.5 the Front Matter, Body, and Back Matter of a Qualitative Storytelling Structure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p:txBody>
          <a:bodyPr wrap="square" lIns="91425" tIns="91425" rIns="91425" bIns="91425">
            <a:noAutofit/>
          </a:bodyPr>
          <a:lstStyle/>
          <a:p>
            <a:pPr marL="255651" lvl="0" indent="-255651">
              <a:spcBef>
                <a:spcPts val="600"/>
              </a:spcBef>
              <a:buSzPts val="2400"/>
              <a:buNone/>
              <a:tabLst/>
            </a:pPr>
            <a:r>
              <a:rPr lang="en-US" sz="2200" b="1" kern="1200" dirty="0">
                <a:solidFill>
                  <a:srgbClr val="000000"/>
                </a:solidFill>
                <a:latin typeface="Arial (Body)"/>
                <a:ea typeface="+mn-ea"/>
                <a:cs typeface="+mn-cs"/>
              </a:rPr>
              <a:t>Front </a:t>
            </a:r>
            <a:r>
              <a:rPr lang="en-US" sz="2200" b="1" kern="1200" dirty="0" smtClean="0">
                <a:solidFill>
                  <a:srgbClr val="000000"/>
                </a:solidFill>
                <a:latin typeface="Arial (Body)"/>
                <a:ea typeface="+mn-ea"/>
                <a:cs typeface="+mn-cs"/>
              </a:rPr>
              <a:t>Matter</a:t>
            </a:r>
            <a:endParaRPr lang="en-US" sz="2200" b="1" kern="1200" dirty="0">
              <a:solidFill>
                <a:srgbClr val="000000"/>
              </a:solidFill>
              <a:latin typeface="Arial (Body)"/>
              <a:ea typeface="+mn-ea"/>
              <a:cs typeface="+mn-cs"/>
            </a:endParaRPr>
          </a:p>
          <a:p>
            <a:pPr marL="256032" lvl="0">
              <a:spcBef>
                <a:spcPts val="1000"/>
              </a:spcBef>
              <a:spcAft>
                <a:spcPct val="0"/>
              </a:spcAft>
              <a:tabLst/>
            </a:pPr>
            <a:r>
              <a:rPr lang="en-US" sz="2200" kern="1200" dirty="0">
                <a:solidFill>
                  <a:srgbClr val="000000"/>
                </a:solidFill>
                <a:latin typeface="Arial (Body)"/>
                <a:ea typeface="+mn-ea"/>
                <a:cs typeface="+mn-cs"/>
              </a:rPr>
              <a:t>Title page</a:t>
            </a:r>
          </a:p>
          <a:p>
            <a:pPr marL="256032" lvl="0">
              <a:spcBef>
                <a:spcPts val="1000"/>
              </a:spcBef>
              <a:spcAft>
                <a:spcPct val="0"/>
              </a:spcAft>
              <a:tabLst/>
            </a:pPr>
            <a:r>
              <a:rPr lang="en-US" sz="2200" kern="1200" dirty="0">
                <a:solidFill>
                  <a:srgbClr val="000000"/>
                </a:solidFill>
                <a:latin typeface="Arial (Body)"/>
                <a:ea typeface="+mn-ea"/>
                <a:cs typeface="+mn-cs"/>
              </a:rPr>
              <a:t>Preface and acknowledgments (</a:t>
            </a:r>
            <a:r>
              <a:rPr lang="en-US" sz="2200" kern="1200" dirty="0" smtClean="0">
                <a:solidFill>
                  <a:srgbClr val="000000"/>
                </a:solidFill>
                <a:latin typeface="Arial (Body)"/>
                <a:ea typeface="+mn-ea"/>
                <a:cs typeface="+mn-cs"/>
              </a:rPr>
              <a:t>optional)</a:t>
            </a:r>
            <a:endParaRPr lang="en-US" sz="2200" kern="1200" dirty="0">
              <a:solidFill>
                <a:srgbClr val="000000"/>
              </a:solidFill>
              <a:latin typeface="Arial (Body)"/>
              <a:ea typeface="+mn-ea"/>
              <a:cs typeface="+mn-cs"/>
            </a:endParaRPr>
          </a:p>
          <a:p>
            <a:pPr marL="256032" lvl="0">
              <a:spcBef>
                <a:spcPts val="1000"/>
              </a:spcBef>
              <a:spcAft>
                <a:spcPct val="0"/>
              </a:spcAft>
              <a:tabLst/>
            </a:pPr>
            <a:r>
              <a:rPr lang="en-US" sz="2200" kern="1200" dirty="0">
                <a:solidFill>
                  <a:srgbClr val="000000"/>
                </a:solidFill>
                <a:latin typeface="Arial (Body)"/>
                <a:ea typeface="+mn-ea"/>
                <a:cs typeface="+mn-cs"/>
              </a:rPr>
              <a:t>Table of contents (optional)</a:t>
            </a:r>
          </a:p>
          <a:p>
            <a:pPr marL="256032" lvl="0">
              <a:spcBef>
                <a:spcPts val="1000"/>
              </a:spcBef>
              <a:spcAft>
                <a:spcPct val="0"/>
              </a:spcAft>
              <a:tabLst/>
            </a:pPr>
            <a:r>
              <a:rPr lang="en-US" sz="2200" kern="1200" dirty="0">
                <a:solidFill>
                  <a:srgbClr val="000000"/>
                </a:solidFill>
                <a:latin typeface="Arial (Body)"/>
                <a:ea typeface="+mn-ea"/>
                <a:cs typeface="+mn-cs"/>
              </a:rPr>
              <a:t>List of tables (optional)</a:t>
            </a:r>
          </a:p>
          <a:p>
            <a:pPr marL="256032" lvl="0">
              <a:spcBef>
                <a:spcPts val="1000"/>
              </a:spcBef>
              <a:spcAft>
                <a:spcPct val="0"/>
              </a:spcAft>
              <a:tabLst/>
            </a:pPr>
            <a:r>
              <a:rPr lang="en-US" sz="2200" kern="1200" dirty="0">
                <a:solidFill>
                  <a:srgbClr val="000000"/>
                </a:solidFill>
                <a:latin typeface="Arial (Body)"/>
                <a:ea typeface="+mn-ea"/>
                <a:cs typeface="+mn-cs"/>
              </a:rPr>
              <a:t>List of figures (optional)</a:t>
            </a:r>
          </a:p>
          <a:p>
            <a:pPr marL="256032" lvl="0">
              <a:spcBef>
                <a:spcPts val="1000"/>
              </a:spcBef>
              <a:spcAft>
                <a:spcPct val="0"/>
              </a:spcAft>
              <a:tabLst/>
            </a:pPr>
            <a:r>
              <a:rPr lang="en-US" sz="2200" kern="1200" dirty="0">
                <a:solidFill>
                  <a:srgbClr val="000000"/>
                </a:solidFill>
                <a:latin typeface="Arial (Body)"/>
                <a:ea typeface="+mn-ea"/>
                <a:cs typeface="+mn-cs"/>
              </a:rPr>
              <a:t>Abstract of the study (</a:t>
            </a:r>
            <a:r>
              <a:rPr lang="en-US" sz="2200" kern="1200" dirty="0" smtClean="0">
                <a:solidFill>
                  <a:srgbClr val="000000"/>
                </a:solidFill>
                <a:latin typeface="Arial (Body)"/>
                <a:ea typeface="+mn-ea"/>
                <a:cs typeface="+mn-cs"/>
              </a:rPr>
              <a:t>optional)</a:t>
            </a:r>
            <a:endParaRPr lang="en-US" sz="2200" kern="1200" dirty="0">
              <a:solidFill>
                <a:srgbClr val="000000"/>
              </a:solidFill>
              <a:latin typeface="Arial (Body)"/>
              <a:ea typeface="+mn-ea"/>
              <a:cs typeface="+mn-cs"/>
            </a:endParaRPr>
          </a:p>
          <a:p>
            <a:pPr marL="255651" lvl="0" indent="-255651">
              <a:spcBef>
                <a:spcPts val="600"/>
              </a:spcBef>
              <a:buSzPts val="2400"/>
              <a:buNone/>
              <a:tabLst/>
            </a:pPr>
            <a:r>
              <a:rPr lang="en-US" sz="2200" b="1" kern="1200" dirty="0">
                <a:solidFill>
                  <a:srgbClr val="000000"/>
                </a:solidFill>
                <a:latin typeface="Arial (Body)"/>
                <a:ea typeface="+mn-ea"/>
                <a:cs typeface="+mn-cs"/>
              </a:rPr>
              <a:t>Body of the </a:t>
            </a:r>
            <a:r>
              <a:rPr lang="en-US" sz="2200" b="1" kern="1200" dirty="0" smtClean="0">
                <a:solidFill>
                  <a:srgbClr val="000000"/>
                </a:solidFill>
                <a:latin typeface="Arial (Body)"/>
                <a:ea typeface="+mn-ea"/>
                <a:cs typeface="+mn-cs"/>
              </a:rPr>
              <a:t>Paper</a:t>
            </a:r>
            <a:endParaRPr lang="en-US" sz="2200" b="1" kern="1200" dirty="0">
              <a:solidFill>
                <a:srgbClr val="000000"/>
              </a:solidFill>
              <a:latin typeface="Arial (Body)"/>
              <a:ea typeface="+mn-ea"/>
              <a:cs typeface="+mn-cs"/>
            </a:endParaRPr>
          </a:p>
          <a:p>
            <a:pPr marL="256032" lvl="0" indent="-256032">
              <a:spcBef>
                <a:spcPts val="1000"/>
              </a:spcBef>
              <a:spcAft>
                <a:spcPct val="0"/>
              </a:spcAft>
              <a:tabLst/>
            </a:pPr>
            <a:r>
              <a:rPr lang="en-US" sz="2200" kern="1200" dirty="0">
                <a:solidFill>
                  <a:srgbClr val="000000"/>
                </a:solidFill>
                <a:latin typeface="Arial (Body)"/>
                <a:ea typeface="+mn-ea"/>
                <a:cs typeface="+mn-cs"/>
              </a:rPr>
              <a:t>Specific description of individual of interest in the </a:t>
            </a:r>
            <a:r>
              <a:rPr lang="en-US" sz="2200" kern="1200" dirty="0" smtClean="0">
                <a:solidFill>
                  <a:srgbClr val="000000"/>
                </a:solidFill>
                <a:latin typeface="Arial (Body)"/>
                <a:ea typeface="+mn-ea"/>
                <a:cs typeface="+mn-cs"/>
              </a:rPr>
              <a:t>study</a:t>
            </a:r>
            <a:endParaRPr lang="en-US" sz="2200" kern="1200" dirty="0">
              <a:solidFill>
                <a:srgbClr val="000000"/>
              </a:solidFill>
              <a:latin typeface="Arial (Body)"/>
              <a:ea typeface="+mn-ea"/>
              <a:cs typeface="+mn-cs"/>
            </a:endParaRPr>
          </a:p>
          <a:p>
            <a:pPr marL="256032" lvl="0" indent="-256032">
              <a:spcBef>
                <a:spcPts val="1000"/>
              </a:spcBef>
              <a:spcAft>
                <a:spcPct val="0"/>
              </a:spcAft>
              <a:tabLst/>
            </a:pPr>
            <a:r>
              <a:rPr lang="en-US" sz="2200" kern="1200" dirty="0">
                <a:solidFill>
                  <a:srgbClr val="000000"/>
                </a:solidFill>
                <a:latin typeface="Arial (Body)"/>
                <a:ea typeface="+mn-ea"/>
                <a:cs typeface="+mn-cs"/>
              </a:rPr>
              <a:t>Author’s relation or connection to the participant</a:t>
            </a:r>
          </a:p>
        </p:txBody>
      </p:sp>
    </p:spTree>
    <p:extLst>
      <p:ext uri="{BB962C8B-B14F-4D97-AF65-F5344CB8AC3E}">
        <p14:creationId xmlns:p14="http://schemas.microsoft.com/office/powerpoint/2010/main" val="253100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2800" kern="1200" dirty="0">
                <a:latin typeface="Times New Roman" panose="02020603050405020304" pitchFamily="18" charset="0"/>
                <a:cs typeface="Times New Roman" panose="02020603050405020304" pitchFamily="18" charset="0"/>
              </a:rPr>
              <a:t>Figure 9.5 the Front Matter, Body, and Back Matter of a Qualitative Storytelling Structure </a:t>
            </a:r>
            <a:r>
              <a:rPr lang="en-US" sz="2000" b="0" kern="1200" dirty="0" smtClean="0">
                <a:latin typeface="Times New Roman" panose="02020603050405020304" pitchFamily="18" charset="0"/>
                <a:cs typeface="Times New Roman" panose="02020603050405020304" pitchFamily="18" charset="0"/>
              </a:rPr>
              <a:t>(2 </a:t>
            </a:r>
            <a:r>
              <a:rPr lang="en-US" sz="2000" b="0" kern="1200" dirty="0">
                <a:latin typeface="Times New Roman" panose="02020603050405020304" pitchFamily="18" charset="0"/>
                <a:cs typeface="Times New Roman" panose="02020603050405020304" pitchFamily="18" charset="0"/>
              </a:rPr>
              <a:t>of 2)</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noAutofit/>
          </a:bodyPr>
          <a:lstStyle/>
          <a:p>
            <a:pPr marL="255651" lvl="0" indent="-255651">
              <a:spcBef>
                <a:spcPts val="600"/>
              </a:spcBef>
              <a:buSzPts val="2400"/>
              <a:buNone/>
              <a:tabLst/>
            </a:pPr>
            <a:r>
              <a:rPr lang="en-US" sz="2000" b="1" kern="1200" dirty="0">
                <a:solidFill>
                  <a:srgbClr val="000000"/>
                </a:solidFill>
                <a:latin typeface="Arial (Body)"/>
                <a:ea typeface="+mn-ea"/>
                <a:cs typeface="+mn-cs"/>
              </a:rPr>
              <a:t>Body of the </a:t>
            </a:r>
            <a:r>
              <a:rPr lang="en-US" sz="2000" b="1" kern="1200" dirty="0" smtClean="0">
                <a:solidFill>
                  <a:srgbClr val="000000"/>
                </a:solidFill>
                <a:latin typeface="Arial (Body)"/>
                <a:ea typeface="+mn-ea"/>
                <a:cs typeface="+mn-cs"/>
              </a:rPr>
              <a:t>Paper</a:t>
            </a:r>
            <a:endParaRPr lang="en-US" sz="2000" b="1" kern="1200" dirty="0">
              <a:solidFill>
                <a:srgbClr val="000000"/>
              </a:solidFill>
              <a:latin typeface="Arial (Body)"/>
              <a:ea typeface="+mn-ea"/>
              <a:cs typeface="+mn-cs"/>
            </a:endParaRPr>
          </a:p>
          <a:p>
            <a:pPr marL="256032" lvl="0" indent="-256032">
              <a:spcBef>
                <a:spcPts val="1000"/>
              </a:spcBef>
              <a:spcAft>
                <a:spcPct val="0"/>
              </a:spcAft>
              <a:tabLst/>
            </a:pPr>
            <a:r>
              <a:rPr lang="en-US" sz="2000" kern="1200" dirty="0">
                <a:solidFill>
                  <a:srgbClr val="000000"/>
                </a:solidFill>
                <a:latin typeface="Arial (Body)"/>
                <a:ea typeface="+mn-ea"/>
                <a:cs typeface="+mn-cs"/>
              </a:rPr>
              <a:t>The data collected during the study</a:t>
            </a:r>
          </a:p>
          <a:p>
            <a:pPr marL="256032" lvl="0" indent="-256032">
              <a:spcBef>
                <a:spcPts val="1000"/>
              </a:spcBef>
              <a:spcAft>
                <a:spcPct val="0"/>
              </a:spcAft>
              <a:tabLst/>
            </a:pPr>
            <a:r>
              <a:rPr lang="en-US" sz="2000" kern="1200" dirty="0">
                <a:solidFill>
                  <a:srgbClr val="000000"/>
                </a:solidFill>
                <a:latin typeface="Arial (Body)"/>
                <a:ea typeface="+mn-ea"/>
                <a:cs typeface="+mn-cs"/>
              </a:rPr>
              <a:t>A specific incident to understand the individual’s </a:t>
            </a:r>
            <a:r>
              <a:rPr lang="en-US" sz="2000" kern="1200" dirty="0" smtClean="0">
                <a:solidFill>
                  <a:srgbClr val="000000"/>
                </a:solidFill>
                <a:latin typeface="Arial (Body)"/>
                <a:ea typeface="+mn-ea"/>
                <a:cs typeface="+mn-cs"/>
              </a:rPr>
              <a:t>life</a:t>
            </a:r>
            <a:endParaRPr lang="en-US" sz="2000" kern="1200" dirty="0">
              <a:solidFill>
                <a:srgbClr val="000000"/>
              </a:solidFill>
              <a:latin typeface="Arial (Body)"/>
              <a:ea typeface="+mn-ea"/>
              <a:cs typeface="+mn-cs"/>
            </a:endParaRPr>
          </a:p>
          <a:p>
            <a:pPr marL="256032" lvl="0" indent="-256032">
              <a:spcBef>
                <a:spcPts val="1000"/>
              </a:spcBef>
              <a:spcAft>
                <a:spcPct val="0"/>
              </a:spcAft>
              <a:tabLst/>
            </a:pPr>
            <a:r>
              <a:rPr lang="en-US" sz="2000" kern="1200" dirty="0">
                <a:solidFill>
                  <a:srgbClr val="000000"/>
                </a:solidFill>
                <a:latin typeface="Arial (Body)"/>
                <a:ea typeface="+mn-ea"/>
                <a:cs typeface="+mn-cs"/>
              </a:rPr>
              <a:t>The meaning of the </a:t>
            </a:r>
            <a:r>
              <a:rPr lang="en-US" sz="2000" kern="1200" dirty="0" smtClean="0">
                <a:solidFill>
                  <a:srgbClr val="000000"/>
                </a:solidFill>
                <a:latin typeface="Arial (Body)"/>
                <a:ea typeface="+mn-ea"/>
                <a:cs typeface="+mn-cs"/>
              </a:rPr>
              <a:t>incident</a:t>
            </a:r>
            <a:endParaRPr lang="en-US" sz="2000" kern="1200" dirty="0">
              <a:solidFill>
                <a:srgbClr val="000000"/>
              </a:solidFill>
              <a:latin typeface="Arial (Body)"/>
              <a:ea typeface="+mn-ea"/>
              <a:cs typeface="+mn-cs"/>
            </a:endParaRPr>
          </a:p>
          <a:p>
            <a:pPr marL="256032" lvl="0" indent="-256032">
              <a:spcBef>
                <a:spcPts val="1000"/>
              </a:spcBef>
              <a:spcAft>
                <a:spcPct val="0"/>
              </a:spcAft>
              <a:tabLst/>
            </a:pPr>
            <a:r>
              <a:rPr lang="en-US" sz="2000" kern="1200" dirty="0">
                <a:solidFill>
                  <a:srgbClr val="000000"/>
                </a:solidFill>
                <a:latin typeface="Arial (Body)"/>
                <a:ea typeface="+mn-ea"/>
                <a:cs typeface="+mn-cs"/>
              </a:rPr>
              <a:t>Larger understanding of the group of people to which the individual </a:t>
            </a:r>
            <a:r>
              <a:rPr lang="en-US" sz="2000" kern="1200" dirty="0" smtClean="0">
                <a:solidFill>
                  <a:srgbClr val="000000"/>
                </a:solidFill>
                <a:latin typeface="Arial (Body)"/>
                <a:ea typeface="+mn-ea"/>
                <a:cs typeface="+mn-cs"/>
              </a:rPr>
              <a:t>belongs</a:t>
            </a:r>
            <a:endParaRPr lang="en-US" sz="2000" kern="1200" dirty="0">
              <a:solidFill>
                <a:srgbClr val="000000"/>
              </a:solidFill>
              <a:latin typeface="Arial (Body)"/>
              <a:ea typeface="+mn-ea"/>
              <a:cs typeface="+mn-cs"/>
            </a:endParaRPr>
          </a:p>
          <a:p>
            <a:pPr marL="256032" lvl="0" indent="-256032">
              <a:spcBef>
                <a:spcPts val="1000"/>
              </a:spcBef>
              <a:spcAft>
                <a:spcPct val="0"/>
              </a:spcAft>
              <a:tabLst/>
            </a:pPr>
            <a:r>
              <a:rPr lang="en-US" sz="2000" kern="1200" dirty="0">
                <a:solidFill>
                  <a:srgbClr val="000000"/>
                </a:solidFill>
                <a:latin typeface="Arial (Body)"/>
                <a:ea typeface="+mn-ea"/>
                <a:cs typeface="+mn-cs"/>
              </a:rPr>
              <a:t>A comparison of the meaning with published studies</a:t>
            </a:r>
          </a:p>
          <a:p>
            <a:pPr marL="256032" lvl="0" indent="-256032">
              <a:spcBef>
                <a:spcPts val="1000"/>
              </a:spcBef>
              <a:spcAft>
                <a:spcPct val="0"/>
              </a:spcAft>
              <a:tabLst/>
            </a:pPr>
            <a:r>
              <a:rPr lang="en-US" sz="2000" kern="1200" dirty="0">
                <a:solidFill>
                  <a:srgbClr val="000000"/>
                </a:solidFill>
                <a:latin typeface="Arial (Body)"/>
                <a:ea typeface="+mn-ea"/>
                <a:cs typeface="+mn-cs"/>
              </a:rPr>
              <a:t>Return to author’s personal meaning of the individual and </a:t>
            </a:r>
            <a:r>
              <a:rPr lang="en-US" sz="2000" kern="1200" dirty="0" smtClean="0">
                <a:solidFill>
                  <a:srgbClr val="000000"/>
                </a:solidFill>
                <a:latin typeface="Arial (Body)"/>
                <a:ea typeface="+mn-ea"/>
                <a:cs typeface="+mn-cs"/>
              </a:rPr>
              <a:t>events</a:t>
            </a:r>
            <a:endParaRPr lang="en-US" sz="2000" kern="1200" dirty="0">
              <a:solidFill>
                <a:srgbClr val="000000"/>
              </a:solidFill>
              <a:latin typeface="Arial (Body)"/>
              <a:ea typeface="+mn-ea"/>
              <a:cs typeface="+mn-cs"/>
            </a:endParaRPr>
          </a:p>
          <a:p>
            <a:pPr marL="255651" lvl="0" indent="-255651">
              <a:spcBef>
                <a:spcPts val="600"/>
              </a:spcBef>
              <a:buSzPts val="2400"/>
              <a:buNone/>
              <a:tabLst/>
            </a:pPr>
            <a:r>
              <a:rPr lang="en-US" sz="2000" b="1" kern="1200" dirty="0">
                <a:solidFill>
                  <a:srgbClr val="000000"/>
                </a:solidFill>
                <a:latin typeface="Arial (Body)"/>
                <a:ea typeface="+mn-ea"/>
                <a:cs typeface="+mn-cs"/>
              </a:rPr>
              <a:t>Back </a:t>
            </a:r>
            <a:r>
              <a:rPr lang="en-US" sz="2000" b="1" kern="1200" dirty="0" smtClean="0">
                <a:solidFill>
                  <a:srgbClr val="000000"/>
                </a:solidFill>
                <a:latin typeface="Arial (Body)"/>
                <a:ea typeface="+mn-ea"/>
                <a:cs typeface="+mn-cs"/>
              </a:rPr>
              <a:t>Matter</a:t>
            </a:r>
            <a:endParaRPr lang="en-US" sz="2000" b="1" kern="1200" dirty="0">
              <a:solidFill>
                <a:srgbClr val="000000"/>
              </a:solidFill>
              <a:latin typeface="Arial (Body)"/>
              <a:ea typeface="+mn-ea"/>
              <a:cs typeface="+mn-cs"/>
            </a:endParaRPr>
          </a:p>
          <a:p>
            <a:pPr marL="256032" lvl="0" indent="-256032">
              <a:spcBef>
                <a:spcPts val="1000"/>
              </a:spcBef>
              <a:spcAft>
                <a:spcPct val="0"/>
              </a:spcAft>
              <a:tabLst/>
            </a:pPr>
            <a:r>
              <a:rPr lang="en-US" sz="2000" kern="1200" dirty="0" smtClean="0">
                <a:solidFill>
                  <a:srgbClr val="000000"/>
                </a:solidFill>
                <a:latin typeface="Arial (Body)"/>
                <a:ea typeface="+mn-ea"/>
                <a:cs typeface="+mn-cs"/>
              </a:rPr>
              <a:t>References</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122758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dirty="0" smtClean="0">
                <a:latin typeface="Times New Roman" panose="02020603050405020304" pitchFamily="18" charset="0"/>
                <a:ea typeface="+mj-ea"/>
                <a:cs typeface="Times New Roman" panose="02020603050405020304" pitchFamily="18" charset="0"/>
              </a:rPr>
              <a:t>(1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buSzPts val="2400"/>
              <a:tabLst/>
            </a:pPr>
            <a:r>
              <a:rPr lang="en-US" sz="2200" kern="1200" dirty="0">
                <a:solidFill>
                  <a:srgbClr val="000000"/>
                </a:solidFill>
                <a:latin typeface="Arial (Body)"/>
                <a:ea typeface="+mn-ea"/>
                <a:cs typeface="+mn-cs"/>
              </a:rPr>
              <a:t>Are sensitive to individuals and use language that reduces bias</a:t>
            </a:r>
          </a:p>
          <a:p>
            <a:pPr marL="256032" lvl="0" indent="-256032">
              <a:spcAft>
                <a:spcPct val="0"/>
              </a:spcAft>
              <a:buSzPts val="2400"/>
              <a:tabLst/>
            </a:pPr>
            <a:r>
              <a:rPr lang="en-US" sz="2200" kern="1200" dirty="0">
                <a:solidFill>
                  <a:srgbClr val="000000"/>
                </a:solidFill>
                <a:latin typeface="Arial (Body)"/>
                <a:ea typeface="+mn-ea"/>
                <a:cs typeface="+mn-cs"/>
              </a:rPr>
              <a:t>Use appropriate research terms</a:t>
            </a:r>
          </a:p>
          <a:p>
            <a:pPr marL="256032" lvl="0" indent="-256032">
              <a:spcAft>
                <a:spcPct val="0"/>
              </a:spcAft>
              <a:buSzPts val="2400"/>
              <a:tabLst/>
            </a:pPr>
            <a:r>
              <a:rPr lang="en-US" sz="2200" kern="1200" dirty="0">
                <a:solidFill>
                  <a:srgbClr val="000000"/>
                </a:solidFill>
                <a:latin typeface="Arial (Body)"/>
                <a:ea typeface="+mn-ea"/>
                <a:cs typeface="+mn-cs"/>
              </a:rPr>
              <a:t>Write and report the findings ethically</a:t>
            </a:r>
          </a:p>
          <a:p>
            <a:pPr marL="256032" lvl="0" indent="-256032">
              <a:spcAft>
                <a:spcPct val="0"/>
              </a:spcAft>
              <a:buSzPts val="2400"/>
              <a:tabLst/>
            </a:pPr>
            <a:r>
              <a:rPr lang="en-US" sz="2200" kern="1200" dirty="0">
                <a:solidFill>
                  <a:srgbClr val="000000"/>
                </a:solidFill>
                <a:latin typeface="Arial (Body)"/>
                <a:ea typeface="+mn-ea"/>
                <a:cs typeface="+mn-cs"/>
              </a:rPr>
              <a:t>Employ a point of view consistent with quantitative and qualitative </a:t>
            </a:r>
            <a:r>
              <a:rPr lang="en-US" sz="2200" kern="1200" dirty="0" smtClean="0">
                <a:solidFill>
                  <a:srgbClr val="000000"/>
                </a:solidFill>
                <a:latin typeface="Arial (Body)"/>
                <a:ea typeface="+mn-ea"/>
                <a:cs typeface="+mn-cs"/>
              </a:rPr>
              <a:t>approaches</a:t>
            </a:r>
            <a:endParaRPr lang="en-US" sz="2200" kern="1200" dirty="0">
              <a:solidFill>
                <a:srgbClr val="000000"/>
              </a:solidFill>
              <a:latin typeface="Arial (Body)"/>
              <a:ea typeface="+mn-ea"/>
              <a:cs typeface="+mn-cs"/>
            </a:endParaRPr>
          </a:p>
          <a:p>
            <a:pPr marL="256032" lvl="0" indent="-256032">
              <a:spcAft>
                <a:spcPct val="0"/>
              </a:spcAft>
              <a:buSzPts val="2400"/>
              <a:tabLst/>
            </a:pPr>
            <a:r>
              <a:rPr lang="en-US" sz="2200" kern="1200" dirty="0">
                <a:solidFill>
                  <a:srgbClr val="000000"/>
                </a:solidFill>
                <a:latin typeface="Arial (Body)"/>
                <a:ea typeface="+mn-ea"/>
                <a:cs typeface="+mn-cs"/>
              </a:rPr>
              <a:t>Balance research and </a:t>
            </a:r>
            <a:r>
              <a:rPr lang="en-US" sz="2200" kern="1200" dirty="0" smtClean="0">
                <a:solidFill>
                  <a:srgbClr val="000000"/>
                </a:solidFill>
                <a:latin typeface="Arial (Body)"/>
                <a:ea typeface="+mn-ea"/>
                <a:cs typeface="+mn-cs"/>
              </a:rPr>
              <a:t>content</a:t>
            </a:r>
            <a:endParaRPr lang="en-US" sz="2200" kern="1200" dirty="0">
              <a:solidFill>
                <a:srgbClr val="000000"/>
              </a:solidFill>
              <a:latin typeface="Arial (Body)"/>
              <a:ea typeface="+mn-ea"/>
              <a:cs typeface="+mn-cs"/>
            </a:endParaRPr>
          </a:p>
          <a:p>
            <a:pPr marL="256032" lvl="0" indent="-256032">
              <a:spcAft>
                <a:spcPct val="0"/>
              </a:spcAft>
              <a:buSzPts val="2400"/>
              <a:tabLst/>
            </a:pPr>
            <a:r>
              <a:rPr lang="en-US" sz="2200" kern="1200" dirty="0">
                <a:solidFill>
                  <a:srgbClr val="000000"/>
                </a:solidFill>
                <a:latin typeface="Arial (Body)"/>
                <a:ea typeface="+mn-ea"/>
                <a:cs typeface="+mn-cs"/>
              </a:rPr>
              <a:t>Interconnect parts of a </a:t>
            </a:r>
            <a:r>
              <a:rPr lang="en-US" sz="2200" kern="1200" dirty="0" smtClean="0">
                <a:solidFill>
                  <a:srgbClr val="000000"/>
                </a:solidFill>
                <a:latin typeface="Arial (Body)"/>
                <a:ea typeface="+mn-ea"/>
                <a:cs typeface="+mn-cs"/>
              </a:rPr>
              <a:t>study</a:t>
            </a:r>
            <a:endParaRPr lang="en-US" sz="2200" kern="1200" dirty="0">
              <a:solidFill>
                <a:srgbClr val="000000"/>
              </a:solidFill>
              <a:latin typeface="Arial (Body)"/>
              <a:ea typeface="+mn-ea"/>
              <a:cs typeface="+mn-cs"/>
            </a:endParaRPr>
          </a:p>
          <a:p>
            <a:pPr marL="256032" lvl="0" indent="-256032">
              <a:spcAft>
                <a:spcPct val="0"/>
              </a:spcAft>
              <a:buSzPts val="2400"/>
              <a:tabLst/>
            </a:pPr>
            <a:r>
              <a:rPr lang="en-US" sz="2200" kern="1200" dirty="0">
                <a:solidFill>
                  <a:srgbClr val="000000"/>
                </a:solidFill>
                <a:latin typeface="Arial (Body)"/>
                <a:ea typeface="+mn-ea"/>
                <a:cs typeface="+mn-cs"/>
              </a:rPr>
              <a:t>Advance a concise </a:t>
            </a:r>
            <a:r>
              <a:rPr lang="en-US" sz="2200" kern="1200" dirty="0" smtClean="0">
                <a:solidFill>
                  <a:srgbClr val="000000"/>
                </a:solidFill>
                <a:latin typeface="Arial (Body)"/>
                <a:ea typeface="+mn-ea"/>
                <a:cs typeface="+mn-cs"/>
              </a:rPr>
              <a:t>title</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141262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dirty="0" smtClean="0">
                <a:latin typeface="Times New Roman" panose="02020603050405020304" pitchFamily="18" charset="0"/>
                <a:ea typeface="+mj-ea"/>
                <a:cs typeface="Times New Roman" panose="02020603050405020304" pitchFamily="18" charset="0"/>
              </a:rPr>
              <a:t>(2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457200" y="1600201"/>
            <a:ext cx="8229600" cy="2663890"/>
          </a:xfrm>
        </p:spPr>
        <p:txBody>
          <a:bodyPr/>
          <a:lstStyle/>
          <a:p>
            <a:pPr marL="112713" lvl="1" indent="-112713">
              <a:spcBef>
                <a:spcPts val="1500"/>
              </a:spcBef>
              <a:buSzPts val="2400"/>
              <a:buNone/>
            </a:pPr>
            <a:r>
              <a:rPr lang="en-US" sz="2400" b="1" kern="1200" dirty="0">
                <a:solidFill>
                  <a:srgbClr val="000000"/>
                </a:solidFill>
                <a:latin typeface="Arial (Body)"/>
              </a:rPr>
              <a:t>Use Language That Reduces Bias</a:t>
            </a:r>
            <a:endParaRPr lang="en-US" altLang="en-US" sz="2400" b="1" kern="1200" dirty="0">
              <a:solidFill>
                <a:srgbClr val="000000"/>
              </a:solidFill>
              <a:latin typeface="Arial (Body)"/>
            </a:endParaRP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rPr>
              <a:t>Describe individuals at an appropriate level of specificity</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rPr>
              <a:t>Be sensitive to labels for individuals or groups</a:t>
            </a:r>
          </a:p>
          <a:p>
            <a:pPr marL="256032" lvl="1" indent="-256032">
              <a:spcBef>
                <a:spcPts val="1500"/>
              </a:spcBef>
              <a:spcAft>
                <a:spcPct val="0"/>
              </a:spcAft>
              <a:buSzPts val="2400"/>
              <a:buFont typeface="Arial" panose="020B0604020202020204" pitchFamily="34" charset="0"/>
              <a:buChar char="•"/>
            </a:pPr>
            <a:r>
              <a:rPr lang="en-US" altLang="en-US" sz="2400" kern="1200" dirty="0">
                <a:solidFill>
                  <a:srgbClr val="000000"/>
                </a:solidFill>
                <a:latin typeface="Arial (Body)"/>
              </a:rPr>
              <a:t>Acknowledge participation of people in a </a:t>
            </a:r>
            <a:r>
              <a:rPr lang="en-US" altLang="en-US" sz="2400" kern="1200" dirty="0" smtClean="0">
                <a:solidFill>
                  <a:srgbClr val="000000"/>
                </a:solidFill>
                <a:latin typeface="Arial (Body)"/>
              </a:rPr>
              <a:t>study</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90241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smtClean="0">
                <a:latin typeface="Times New Roman" panose="02020603050405020304" pitchFamily="18" charset="0"/>
                <a:ea typeface="+mj-ea"/>
                <a:cs typeface="Times New Roman" panose="02020603050405020304" pitchFamily="18" charset="0"/>
              </a:rPr>
              <a:t>(3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47040"/>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Encode Scholarly Terms into Your </a:t>
            </a:r>
            <a:r>
              <a:rPr lang="en-US" sz="2400" b="1" kern="1200" dirty="0" smtClean="0">
                <a:solidFill>
                  <a:srgbClr val="000000"/>
                </a:solidFill>
                <a:latin typeface="Arial (Body)"/>
                <a:ea typeface="+mn-ea"/>
                <a:cs typeface="+mn-cs"/>
              </a:rPr>
              <a:t>Research</a:t>
            </a:r>
            <a:endParaRPr lang="en-US" sz="2400" b="1" kern="1200" dirty="0">
              <a:solidFill>
                <a:srgbClr val="000000"/>
              </a:solidFill>
              <a:latin typeface="Arial (Body)"/>
              <a:ea typeface="+mn-ea"/>
              <a:cs typeface="+mn-cs"/>
            </a:endParaRPr>
          </a:p>
          <a:p>
            <a:pPr marL="256032" lvl="0" indent="-256032">
              <a:spcAft>
                <a:spcPct val="0"/>
              </a:spcAft>
              <a:buSzPts val="2400"/>
              <a:tabLst/>
            </a:pPr>
            <a:r>
              <a:rPr lang="en-US" sz="2400" b="1" kern="1200" dirty="0">
                <a:solidFill>
                  <a:srgbClr val="000000"/>
                </a:solidFill>
                <a:latin typeface="Arial (Body)"/>
                <a:ea typeface="+mn-ea"/>
                <a:cs typeface="+mn-cs"/>
              </a:rPr>
              <a:t>Encoding</a:t>
            </a:r>
            <a:r>
              <a:rPr lang="en-US" sz="2400" kern="1200" dirty="0">
                <a:solidFill>
                  <a:srgbClr val="000000"/>
                </a:solidFill>
                <a:latin typeface="Arial (Body)"/>
                <a:ea typeface="+mn-ea"/>
                <a:cs typeface="+mn-cs"/>
              </a:rPr>
              <a:t> is an author’s intentional use of specific terms to convey </a:t>
            </a:r>
            <a:r>
              <a:rPr lang="en-US" sz="2400" kern="1200" dirty="0" smtClean="0">
                <a:solidFill>
                  <a:srgbClr val="000000"/>
                </a:solidFill>
                <a:latin typeface="Arial (Body)"/>
                <a:ea typeface="+mn-ea"/>
                <a:cs typeface="+mn-cs"/>
              </a:rPr>
              <a:t>ideas</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Use standard quantitative and qualitative terms appropriately</a:t>
            </a:r>
          </a:p>
          <a:p>
            <a:pPr marL="256032" lvl="0" indent="-256032">
              <a:spcAft>
                <a:spcPct val="0"/>
              </a:spcAft>
              <a:buSzPts val="2400"/>
              <a:tabLst/>
            </a:pPr>
            <a:r>
              <a:rPr lang="en-US" altLang="en-US" sz="2400" kern="1200" dirty="0">
                <a:solidFill>
                  <a:srgbClr val="000000"/>
                </a:solidFill>
                <a:latin typeface="Arial (Body)"/>
                <a:ea typeface="+mn-ea"/>
                <a:cs typeface="+mn-cs"/>
              </a:rPr>
              <a:t>Be consistent in use of terms – consult a dictionary of research terms</a:t>
            </a:r>
          </a:p>
        </p:txBody>
      </p:sp>
    </p:spTree>
    <p:extLst>
      <p:ext uri="{BB962C8B-B14F-4D97-AF65-F5344CB8AC3E}">
        <p14:creationId xmlns:p14="http://schemas.microsoft.com/office/powerpoint/2010/main" val="2250821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smtClean="0">
                <a:latin typeface="Times New Roman" panose="02020603050405020304" pitchFamily="18" charset="0"/>
                <a:ea typeface="+mj-ea"/>
                <a:cs typeface="Times New Roman" panose="02020603050405020304" pitchFamily="18" charset="0"/>
              </a:rPr>
              <a:t>(4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Use Ethical Reporting and Writing of Research </a:t>
            </a:r>
            <a:r>
              <a:rPr lang="en-US" sz="2400" b="1" kern="1200" dirty="0" smtClean="0">
                <a:solidFill>
                  <a:srgbClr val="000000"/>
                </a:solidFill>
                <a:latin typeface="Arial (Body)"/>
                <a:ea typeface="+mn-ea"/>
                <a:cs typeface="+mn-cs"/>
              </a:rPr>
              <a:t>Results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Report honestly</a:t>
            </a:r>
          </a:p>
          <a:p>
            <a:pPr marL="256032" lvl="0" indent="-256032">
              <a:spcAft>
                <a:spcPct val="0"/>
              </a:spcAft>
              <a:buSzPts val="2400"/>
              <a:tabLst/>
            </a:pPr>
            <a:r>
              <a:rPr lang="en-US" altLang="en-US" sz="2400" kern="1200" dirty="0">
                <a:solidFill>
                  <a:srgbClr val="000000"/>
                </a:solidFill>
                <a:latin typeface="Arial (Body)"/>
                <a:ea typeface="+mn-ea"/>
                <a:cs typeface="+mn-cs"/>
              </a:rPr>
              <a:t>Share reports with others</a:t>
            </a:r>
          </a:p>
          <a:p>
            <a:pPr marL="256032" lvl="0" indent="-256032">
              <a:spcAft>
                <a:spcPct val="0"/>
              </a:spcAft>
              <a:buSzPts val="2400"/>
              <a:tabLst/>
            </a:pPr>
            <a:r>
              <a:rPr lang="en-US" altLang="en-US" sz="2400" kern="1200" dirty="0">
                <a:solidFill>
                  <a:srgbClr val="000000"/>
                </a:solidFill>
                <a:latin typeface="Arial (Body)"/>
                <a:ea typeface="+mn-ea"/>
                <a:cs typeface="+mn-cs"/>
              </a:rPr>
              <a:t>Refrain from duplicate and piecemeal publication of data</a:t>
            </a:r>
          </a:p>
          <a:p>
            <a:pPr marL="256032" lvl="0" indent="-256032">
              <a:spcAft>
                <a:spcPct val="0"/>
              </a:spcAft>
              <a:buSzPts val="2400"/>
              <a:tabLst/>
            </a:pPr>
            <a:r>
              <a:rPr lang="en-US" altLang="en-US" sz="2400" kern="1200" dirty="0">
                <a:solidFill>
                  <a:srgbClr val="000000"/>
                </a:solidFill>
                <a:latin typeface="Arial (Body)"/>
                <a:ea typeface="+mn-ea"/>
                <a:cs typeface="+mn-cs"/>
              </a:rPr>
              <a:t>Give credit for using someone else’</a:t>
            </a:r>
            <a:r>
              <a:rPr lang="en-US" altLang="ja-JP" sz="2400" kern="1200" dirty="0">
                <a:solidFill>
                  <a:srgbClr val="000000"/>
                </a:solidFill>
                <a:latin typeface="Arial (Body)"/>
                <a:cs typeface="+mn-cs"/>
              </a:rPr>
              <a:t>s work</a:t>
            </a:r>
          </a:p>
          <a:p>
            <a:pPr marL="256032" lvl="0" indent="-256032">
              <a:spcAft>
                <a:spcPct val="0"/>
              </a:spcAft>
              <a:buSzPts val="2400"/>
              <a:tabLst/>
            </a:pPr>
            <a:r>
              <a:rPr lang="en-US" altLang="en-US" sz="2400" kern="1200" dirty="0">
                <a:solidFill>
                  <a:srgbClr val="000000"/>
                </a:solidFill>
                <a:latin typeface="Arial (Body)"/>
                <a:ea typeface="+mn-ea"/>
                <a:cs typeface="+mn-cs"/>
              </a:rPr>
              <a:t>Do not engage in research that represents a conflict of interest</a:t>
            </a:r>
          </a:p>
          <a:p>
            <a:pPr marL="256032" lvl="0" indent="-256032">
              <a:spcAft>
                <a:spcPct val="0"/>
              </a:spcAft>
              <a:buSzPts val="2400"/>
              <a:tabLst/>
            </a:pPr>
            <a:r>
              <a:rPr lang="en-US" altLang="en-US" sz="2400" kern="1200" dirty="0">
                <a:solidFill>
                  <a:srgbClr val="000000"/>
                </a:solidFill>
                <a:latin typeface="Arial (Body)"/>
                <a:ea typeface="+mn-ea"/>
                <a:cs typeface="+mn-cs"/>
              </a:rPr>
              <a:t>Give credit for authorship-negotiate early</a:t>
            </a:r>
          </a:p>
        </p:txBody>
      </p:sp>
    </p:spTree>
    <p:extLst>
      <p:ext uri="{BB962C8B-B14F-4D97-AF65-F5344CB8AC3E}">
        <p14:creationId xmlns:p14="http://schemas.microsoft.com/office/powerpoint/2010/main" val="432504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dirty="0" smtClean="0">
                <a:latin typeface="Times New Roman" panose="02020603050405020304" pitchFamily="18" charset="0"/>
                <a:ea typeface="+mj-ea"/>
                <a:cs typeface="Times New Roman" panose="02020603050405020304" pitchFamily="18" charset="0"/>
              </a:rPr>
              <a:t>(5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Use an Appropriate Point of </a:t>
            </a:r>
            <a:r>
              <a:rPr lang="en-US" sz="2400" b="1" kern="1200" dirty="0" smtClean="0">
                <a:solidFill>
                  <a:srgbClr val="000000"/>
                </a:solidFill>
                <a:latin typeface="Arial (Body)"/>
                <a:ea typeface="+mn-ea"/>
                <a:cs typeface="+mn-cs"/>
              </a:rPr>
              <a:t>View</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In quantitative writing, often the investigator is in the </a:t>
            </a:r>
            <a:r>
              <a:rPr lang="en-US" altLang="en-US" sz="2400" kern="1200" dirty="0" smtClean="0">
                <a:solidFill>
                  <a:srgbClr val="000000"/>
                </a:solidFill>
                <a:latin typeface="Arial (Body)"/>
                <a:ea typeface="+mn-ea"/>
                <a:cs typeface="+mn-cs"/>
              </a:rPr>
              <a:t>background</a:t>
            </a:r>
            <a:endParaRPr lang="en-US" altLang="en-US" sz="2400" kern="1200" dirty="0">
              <a:solidFill>
                <a:srgbClr val="000000"/>
              </a:solidFill>
              <a:latin typeface="Arial (Body)"/>
              <a:ea typeface="+mn-ea"/>
              <a:cs typeface="+mn-cs"/>
            </a:endParaRPr>
          </a:p>
          <a:p>
            <a:pPr marL="741553" lvl="1" indent="-284353">
              <a:spcAft>
                <a:spcPct val="0"/>
              </a:spcAft>
              <a:buSzPts val="2400"/>
            </a:pP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 encourages </a:t>
            </a:r>
            <a:r>
              <a:rPr lang="en-US" altLang="en-US" sz="2400" kern="1200" dirty="0">
                <a:solidFill>
                  <a:srgbClr val="000000"/>
                </a:solidFill>
                <a:latin typeface="Arial (Body)"/>
                <a:ea typeface="+mn-ea"/>
                <a:cs typeface="+mn-cs"/>
              </a:rPr>
              <a:t>first person to avoid ambiguity, follow use in your subfield</a:t>
            </a:r>
          </a:p>
          <a:p>
            <a:pPr marL="256032" lvl="0" indent="-256032">
              <a:spcAft>
                <a:spcPct val="0"/>
              </a:spcAft>
              <a:buSzPts val="2400"/>
              <a:tabLst/>
            </a:pPr>
            <a:r>
              <a:rPr lang="en-US" altLang="en-US" sz="2400" kern="1200" dirty="0">
                <a:solidFill>
                  <a:srgbClr val="000000"/>
                </a:solidFill>
                <a:latin typeface="Arial (Body)"/>
                <a:ea typeface="+mn-ea"/>
                <a:cs typeface="+mn-cs"/>
              </a:rPr>
              <a:t>Use passive construction </a:t>
            </a:r>
            <a:r>
              <a:rPr lang="en-US" altLang="en-US" sz="2400" kern="1200" dirty="0" smtClean="0">
                <a:solidFill>
                  <a:srgbClr val="000000"/>
                </a:solidFill>
                <a:latin typeface="Arial (Body)"/>
                <a:ea typeface="+mn-ea"/>
                <a:cs typeface="+mn-cs"/>
              </a:rPr>
              <a:t>sparingly</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In qualitative writing, often the investigator is present and in foreground</a:t>
            </a:r>
          </a:p>
          <a:p>
            <a:pPr marL="741553" lvl="1" indent="-284353">
              <a:spcAft>
                <a:spcPct val="0"/>
              </a:spcAft>
              <a:buSzPts val="2400"/>
            </a:pPr>
            <a:r>
              <a:rPr lang="en-US" altLang="en-US" sz="2400" kern="1200" dirty="0">
                <a:solidFill>
                  <a:srgbClr val="000000"/>
                </a:solidFill>
                <a:latin typeface="Arial (Body)"/>
                <a:ea typeface="+mn-ea"/>
                <a:cs typeface="+mn-cs"/>
              </a:rPr>
              <a:t>May relate personal meaning</a:t>
            </a:r>
          </a:p>
        </p:txBody>
      </p:sp>
    </p:spTree>
    <p:extLst>
      <p:ext uri="{BB962C8B-B14F-4D97-AF65-F5344CB8AC3E}">
        <p14:creationId xmlns:p14="http://schemas.microsoft.com/office/powerpoint/2010/main" val="175221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dirty="0" smtClean="0">
                <a:latin typeface="Times New Roman" panose="02020603050405020304" pitchFamily="18" charset="0"/>
                <a:ea typeface="+mj-ea"/>
                <a:cs typeface="Times New Roman" panose="02020603050405020304" pitchFamily="18" charset="0"/>
              </a:rPr>
              <a:t>(6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200" b="1" kern="1200" dirty="0">
                <a:solidFill>
                  <a:srgbClr val="000000"/>
                </a:solidFill>
                <a:latin typeface="Arial (Body)"/>
                <a:ea typeface="+mn-ea"/>
                <a:cs typeface="+mn-cs"/>
              </a:rPr>
              <a:t>Balance Your Research and </a:t>
            </a:r>
            <a:r>
              <a:rPr lang="en-US" sz="2200" b="1" kern="1200" dirty="0" smtClean="0">
                <a:solidFill>
                  <a:srgbClr val="000000"/>
                </a:solidFill>
                <a:latin typeface="Arial (Body)"/>
                <a:ea typeface="+mn-ea"/>
                <a:cs typeface="+mn-cs"/>
              </a:rPr>
              <a:t>Content</a:t>
            </a:r>
            <a:endParaRPr lang="en-US" altLang="en-US" sz="2200" b="1" kern="1200" dirty="0">
              <a:solidFill>
                <a:srgbClr val="000000"/>
              </a:solidFill>
              <a:latin typeface="Arial (Body)"/>
              <a:ea typeface="+mn-ea"/>
              <a:cs typeface="+mn-cs"/>
            </a:endParaRPr>
          </a:p>
          <a:p>
            <a:pPr marL="256032" lvl="0" indent="-256032">
              <a:spcAft>
                <a:spcPct val="0"/>
              </a:spcAft>
              <a:buSzPts val="2400"/>
              <a:tabLst/>
            </a:pPr>
            <a:r>
              <a:rPr lang="en-US" altLang="en-US" sz="2200" kern="1200" dirty="0">
                <a:solidFill>
                  <a:srgbClr val="000000"/>
                </a:solidFill>
                <a:latin typeface="Arial (Body)"/>
                <a:ea typeface="+mn-ea"/>
                <a:cs typeface="+mn-cs"/>
              </a:rPr>
              <a:t>Balance research and content, 50-50</a:t>
            </a:r>
          </a:p>
          <a:p>
            <a:pPr marL="256032" lvl="0" indent="-256032">
              <a:spcAft>
                <a:spcPct val="0"/>
              </a:spcAft>
              <a:buSzPts val="2400"/>
              <a:tabLst/>
            </a:pPr>
            <a:r>
              <a:rPr lang="en-US" sz="2200" kern="1200" dirty="0">
                <a:solidFill>
                  <a:srgbClr val="000000"/>
                </a:solidFill>
                <a:latin typeface="Arial (Body)"/>
                <a:ea typeface="+mn-ea"/>
                <a:cs typeface="+mn-cs"/>
              </a:rPr>
              <a:t>Better model displaying balance:</a:t>
            </a:r>
          </a:p>
          <a:p>
            <a:pPr marL="741553" lvl="1" indent="-284353">
              <a:spcAft>
                <a:spcPct val="0"/>
              </a:spcAft>
              <a:buSzPts val="2400"/>
            </a:pPr>
            <a:r>
              <a:rPr lang="en-US" sz="2200" kern="1200" dirty="0">
                <a:solidFill>
                  <a:srgbClr val="000000"/>
                </a:solidFill>
                <a:latin typeface="Arial (Body)"/>
                <a:ea typeface="+mn-ea"/>
                <a:cs typeface="+mn-cs"/>
              </a:rPr>
              <a:t>In this project, 400 academic chairpersons were randomly sampled so that results could be generalized to the population of academic chairpersons in Research I institutions of higher education (</a:t>
            </a:r>
            <a:r>
              <a:rPr lang="en-US" sz="2200" i="1" kern="1200" dirty="0">
                <a:solidFill>
                  <a:srgbClr val="000000"/>
                </a:solidFill>
                <a:latin typeface="Arial (Body)"/>
                <a:ea typeface="+mn-ea"/>
                <a:cs typeface="+mn-cs"/>
              </a:rPr>
              <a:t>N</a:t>
            </a:r>
            <a:r>
              <a:rPr lang="en-US" sz="2200" b="1"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 2,000 chairs). Moreover, the 400 chairpersons represented both men and women chairs in proportion to which they were represented in the total population (300 males; 100 females)</a:t>
            </a:r>
            <a:endParaRPr lang="en-US" altLang="en-US" sz="2200" kern="1200" dirty="0">
              <a:solidFill>
                <a:srgbClr val="000000"/>
              </a:solidFill>
              <a:latin typeface="Arial (Body)"/>
              <a:ea typeface="+mn-ea"/>
              <a:cs typeface="+mn-cs"/>
            </a:endParaRPr>
          </a:p>
        </p:txBody>
      </p:sp>
    </p:spTree>
    <p:extLst>
      <p:ext uri="{BB962C8B-B14F-4D97-AF65-F5344CB8AC3E}">
        <p14:creationId xmlns:p14="http://schemas.microsoft.com/office/powerpoint/2010/main" val="3126614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smtClean="0">
                <a:latin typeface="Times New Roman" panose="02020603050405020304" pitchFamily="18" charset="0"/>
                <a:ea typeface="+mj-ea"/>
                <a:cs typeface="Times New Roman" panose="02020603050405020304" pitchFamily="18" charset="0"/>
              </a:rPr>
              <a:t>(7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101092"/>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Interconnect Sections for </a:t>
            </a:r>
            <a:r>
              <a:rPr lang="en-US" sz="2400" b="1" kern="1200" dirty="0" smtClean="0">
                <a:solidFill>
                  <a:srgbClr val="000000"/>
                </a:solidFill>
                <a:latin typeface="Arial (Body)"/>
                <a:ea typeface="+mn-ea"/>
                <a:cs typeface="+mn-cs"/>
              </a:rPr>
              <a:t>Consistency</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Use </a:t>
            </a:r>
            <a:r>
              <a:rPr lang="en-US" sz="2400" b="1" kern="1200" dirty="0">
                <a:solidFill>
                  <a:srgbClr val="000000"/>
                </a:solidFill>
                <a:latin typeface="Arial (Body)"/>
                <a:ea typeface="+mn-ea"/>
                <a:cs typeface="+mn-cs"/>
              </a:rPr>
              <a:t>linking devices</a:t>
            </a:r>
            <a:r>
              <a:rPr lang="en-US" sz="2400" kern="1200" dirty="0">
                <a:solidFill>
                  <a:srgbClr val="000000"/>
                </a:solidFill>
                <a:latin typeface="Arial (Body)"/>
                <a:ea typeface="+mn-ea"/>
                <a:cs typeface="+mn-cs"/>
              </a:rPr>
              <a:t>: words or phrases that tie together sections of a research </a:t>
            </a:r>
            <a:r>
              <a:rPr lang="en-US" sz="2400" kern="1200" dirty="0" smtClean="0">
                <a:solidFill>
                  <a:srgbClr val="000000"/>
                </a:solidFill>
                <a:latin typeface="Arial (Body)"/>
                <a:ea typeface="+mn-ea"/>
                <a:cs typeface="+mn-cs"/>
              </a:rPr>
              <a:t>report</a:t>
            </a:r>
            <a:endParaRPr lang="en-US" sz="2400" kern="1200" dirty="0">
              <a:solidFill>
                <a:srgbClr val="000000"/>
              </a:solidFill>
              <a:latin typeface="Arial (Body)"/>
              <a:ea typeface="+mn-ea"/>
              <a:cs typeface="+mn-cs"/>
            </a:endParaRPr>
          </a:p>
          <a:p>
            <a:pPr marL="256032" lvl="0" indent="-256032">
              <a:spcAft>
                <a:spcPct val="0"/>
              </a:spcAft>
              <a:buSzPts val="2400"/>
              <a:tabLst/>
            </a:pPr>
            <a:r>
              <a:rPr lang="en-US" sz="2400" kern="1200" dirty="0">
                <a:solidFill>
                  <a:srgbClr val="000000"/>
                </a:solidFill>
                <a:latin typeface="Arial (Body)"/>
                <a:ea typeface="+mn-ea"/>
                <a:cs typeface="+mn-cs"/>
              </a:rPr>
              <a:t>State variables and use exact name each time</a:t>
            </a:r>
          </a:p>
          <a:p>
            <a:pPr marL="256032" lvl="0" indent="-256032">
              <a:spcAft>
                <a:spcPct val="0"/>
              </a:spcAft>
              <a:buSzPts val="2400"/>
              <a:tabLst/>
            </a:pPr>
            <a:r>
              <a:rPr lang="en-US" sz="2400" kern="1200" dirty="0">
                <a:solidFill>
                  <a:srgbClr val="000000"/>
                </a:solidFill>
                <a:latin typeface="Arial (Body)"/>
                <a:ea typeface="+mn-ea"/>
                <a:cs typeface="+mn-cs"/>
              </a:rPr>
              <a:t>Use the same research questions and hypotheses throughout</a:t>
            </a:r>
          </a:p>
          <a:p>
            <a:pPr marL="256032" lvl="0" indent="-256032">
              <a:spcAft>
                <a:spcPct val="0"/>
              </a:spcAft>
              <a:buSzPts val="2400"/>
              <a:tabLst/>
            </a:pPr>
            <a:r>
              <a:rPr lang="en-US" sz="2400" kern="1200" dirty="0">
                <a:solidFill>
                  <a:srgbClr val="000000"/>
                </a:solidFill>
                <a:latin typeface="Arial (Body)"/>
                <a:ea typeface="+mn-ea"/>
                <a:cs typeface="+mn-cs"/>
              </a:rPr>
              <a:t>State the central phenomenon each time</a:t>
            </a:r>
          </a:p>
          <a:p>
            <a:pPr marL="256032" lvl="0" indent="-256032">
              <a:spcAft>
                <a:spcPct val="0"/>
              </a:spcAft>
              <a:buSzPts val="2400"/>
              <a:tabLst/>
            </a:pPr>
            <a:r>
              <a:rPr lang="en-US" altLang="en-US" sz="2400" kern="1200" dirty="0">
                <a:solidFill>
                  <a:srgbClr val="000000"/>
                </a:solidFill>
                <a:latin typeface="Arial (Body)"/>
                <a:ea typeface="+mn-ea"/>
                <a:cs typeface="+mn-cs"/>
              </a:rPr>
              <a:t>Repeat the problem throughout</a:t>
            </a:r>
          </a:p>
        </p:txBody>
      </p:sp>
    </p:spTree>
    <p:extLst>
      <p:ext uri="{BB962C8B-B14F-4D97-AF65-F5344CB8AC3E}">
        <p14:creationId xmlns:p14="http://schemas.microsoft.com/office/powerpoint/2010/main" val="195416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(1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tabLst/>
            </a:pPr>
            <a:r>
              <a:rPr lang="en-US" altLang="en-US" sz="2400" kern="1200" dirty="0">
                <a:solidFill>
                  <a:srgbClr val="000000"/>
                </a:solidFill>
                <a:latin typeface="Arial (Body)"/>
                <a:ea typeface="+mn-ea"/>
                <a:cs typeface="+mn-cs"/>
              </a:rPr>
              <a:t>A </a:t>
            </a:r>
            <a:r>
              <a:rPr lang="en-US" altLang="en-US" sz="2400" b="1" kern="1200" dirty="0">
                <a:solidFill>
                  <a:srgbClr val="000000"/>
                </a:solidFill>
                <a:latin typeface="Arial (Body)"/>
                <a:ea typeface="+mn-ea"/>
                <a:cs typeface="+mn-cs"/>
              </a:rPr>
              <a:t>research report </a:t>
            </a:r>
            <a:r>
              <a:rPr lang="en-US" altLang="en-US" sz="2400" kern="1200" dirty="0">
                <a:solidFill>
                  <a:srgbClr val="000000"/>
                </a:solidFill>
                <a:latin typeface="Arial (Body)"/>
                <a:ea typeface="+mn-ea"/>
                <a:cs typeface="+mn-cs"/>
              </a:rPr>
              <a:t>is a completed study that reports an investigation or exploration of a problem, identifies questions to be addressed, and includes data collected, analyzed, and interpreted by the </a:t>
            </a:r>
            <a:r>
              <a:rPr lang="en-US" altLang="en-US" sz="2400" kern="1200" dirty="0" smtClean="0">
                <a:solidFill>
                  <a:srgbClr val="000000"/>
                </a:solidFill>
                <a:latin typeface="Arial (Body)"/>
                <a:ea typeface="+mn-ea"/>
                <a:cs typeface="+mn-cs"/>
              </a:rPr>
              <a:t>researcher.</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39939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smtClean="0">
                <a:latin typeface="Times New Roman" panose="02020603050405020304" pitchFamily="18" charset="0"/>
                <a:ea typeface="+mj-ea"/>
                <a:cs typeface="Times New Roman" panose="02020603050405020304" pitchFamily="18" charset="0"/>
              </a:rPr>
              <a:t>(8 of 9)</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Advance a Concise Title</a:t>
            </a:r>
          </a:p>
          <a:p>
            <a:pPr marL="256032" lvl="0" indent="-256032">
              <a:spcAft>
                <a:spcPct val="0"/>
              </a:spcAft>
              <a:buSzPts val="2400"/>
              <a:tabLst/>
            </a:pPr>
            <a:r>
              <a:rPr lang="en-US" sz="2400" kern="1200" dirty="0">
                <a:solidFill>
                  <a:srgbClr val="000000"/>
                </a:solidFill>
                <a:latin typeface="Arial (Body)"/>
                <a:ea typeface="+mn-ea"/>
                <a:cs typeface="+mn-cs"/>
              </a:rPr>
              <a:t>Purpose of a </a:t>
            </a:r>
            <a:r>
              <a:rPr lang="en-US" sz="2400" b="1" kern="1200" dirty="0">
                <a:solidFill>
                  <a:srgbClr val="000000"/>
                </a:solidFill>
                <a:latin typeface="Arial (Body)"/>
                <a:ea typeface="+mn-ea"/>
                <a:cs typeface="+mn-cs"/>
              </a:rPr>
              <a:t>title</a:t>
            </a:r>
            <a:r>
              <a:rPr lang="en-US" sz="2400" kern="1200" dirty="0">
                <a:solidFill>
                  <a:srgbClr val="000000"/>
                </a:solidFill>
                <a:latin typeface="Arial (Body)"/>
                <a:ea typeface="+mn-ea"/>
                <a:cs typeface="+mn-cs"/>
              </a:rPr>
              <a:t> is to summarize the major idea of the paper in a concise and clear manner</a:t>
            </a:r>
          </a:p>
          <a:p>
            <a:pPr marL="256032" lvl="0" indent="-256032">
              <a:spcAft>
                <a:spcPct val="0"/>
              </a:spcAft>
              <a:buSzPts val="2400"/>
              <a:tabLst/>
            </a:pPr>
            <a:r>
              <a:rPr lang="en-US" sz="2400" kern="1200" dirty="0">
                <a:solidFill>
                  <a:srgbClr val="000000"/>
                </a:solidFill>
                <a:latin typeface="Arial (Body)"/>
                <a:ea typeface="+mn-ea"/>
                <a:cs typeface="+mn-cs"/>
              </a:rPr>
              <a:t>No more than 12 words is ideal</a:t>
            </a:r>
          </a:p>
          <a:p>
            <a:pPr marL="256032" lvl="0" indent="-256032">
              <a:spcAft>
                <a:spcPct val="0"/>
              </a:spcAft>
              <a:buSzPts val="2400"/>
              <a:tabLst/>
            </a:pPr>
            <a:r>
              <a:rPr lang="en-US" sz="2400" kern="1200" dirty="0">
                <a:solidFill>
                  <a:srgbClr val="000000"/>
                </a:solidFill>
                <a:latin typeface="Arial (Body)"/>
                <a:ea typeface="+mn-ea"/>
                <a:cs typeface="+mn-cs"/>
              </a:rPr>
              <a:t>Avoid superfluous words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216600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Write in a Sensitive, Ethical, and Scholarly Way? </a:t>
            </a:r>
            <a:r>
              <a:rPr lang="en-US" altLang="en-US" sz="2000" b="0" kern="1200" smtClean="0">
                <a:latin typeface="Times New Roman" panose="02020603050405020304" pitchFamily="18" charset="0"/>
                <a:ea typeface="+mj-ea"/>
                <a:cs typeface="Times New Roman" panose="02020603050405020304" pitchFamily="18" charset="0"/>
              </a:rPr>
              <a:t>(9 of 9)</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idx="1"/>
          </p:nvPr>
        </p:nvSpPr>
        <p:spPr>
          <a:xfrm>
            <a:off x="457200" y="1584657"/>
            <a:ext cx="8229600" cy="553968"/>
          </a:xfrm>
        </p:spPr>
        <p:txBody>
          <a:bodyPr wrap="square" lIns="91425" tIns="91425" rIns="91425" bIns="91425">
            <a:noAutofit/>
          </a:bodyPr>
          <a:lstStyle/>
          <a:p>
            <a:pPr marL="0" lvl="0" indent="0">
              <a:spcBef>
                <a:spcPts val="0"/>
              </a:spcBef>
              <a:buSzPts val="2400"/>
              <a:buNone/>
            </a:pPr>
            <a:r>
              <a:rPr lang="en-US" sz="2400" kern="1200" dirty="0">
                <a:solidFill>
                  <a:srgbClr val="000000"/>
                </a:solidFill>
                <a:latin typeface="Arial (Body)"/>
                <a:ea typeface="+mn-ea"/>
                <a:cs typeface="+mn-cs"/>
              </a:rPr>
              <a:t>Advance a Concise Title</a:t>
            </a:r>
          </a:p>
        </p:txBody>
      </p:sp>
      <p:sp>
        <p:nvSpPr>
          <p:cNvPr id="4" name="Content Placeholder 3"/>
          <p:cNvSpPr>
            <a:spLocks noGrp="1"/>
          </p:cNvSpPr>
          <p:nvPr>
            <p:ph idx="13"/>
          </p:nvPr>
        </p:nvSpPr>
        <p:spPr>
          <a:xfrm>
            <a:off x="457200" y="2194996"/>
            <a:ext cx="3962400" cy="2977708"/>
          </a:xfrm>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Good quantitative title:</a:t>
            </a:r>
          </a:p>
          <a:p>
            <a:pPr lvl="0" indent="-256032">
              <a:spcAft>
                <a:spcPct val="0"/>
              </a:spcAft>
              <a:buSzPts val="2400"/>
            </a:pPr>
            <a:r>
              <a:rPr lang="en-US" sz="2400" kern="1200" dirty="0">
                <a:solidFill>
                  <a:srgbClr val="000000"/>
                </a:solidFill>
                <a:latin typeface="Arial (Body)"/>
                <a:ea typeface="+mn-ea"/>
                <a:cs typeface="+mn-cs"/>
              </a:rPr>
              <a:t>Independent and dependent variables in order</a:t>
            </a:r>
          </a:p>
          <a:p>
            <a:pPr lvl="0" indent="-256032">
              <a:spcAft>
                <a:spcPct val="0"/>
              </a:spcAft>
              <a:buSzPts val="2400"/>
            </a:pPr>
            <a:r>
              <a:rPr lang="en-US" sz="2400" kern="1200" dirty="0">
                <a:solidFill>
                  <a:srgbClr val="000000"/>
                </a:solidFill>
                <a:latin typeface="Arial (Body)"/>
                <a:ea typeface="+mn-ea"/>
                <a:cs typeface="+mn-cs"/>
              </a:rPr>
              <a:t>Participants</a:t>
            </a:r>
          </a:p>
          <a:p>
            <a:pPr lvl="0" indent="-256032">
              <a:spcAft>
                <a:spcPct val="0"/>
              </a:spcAft>
              <a:buSzPts val="2400"/>
            </a:pPr>
            <a:r>
              <a:rPr lang="en-US" sz="2400" kern="1200" dirty="0">
                <a:solidFill>
                  <a:srgbClr val="000000"/>
                </a:solidFill>
                <a:latin typeface="Arial (Body)"/>
                <a:ea typeface="+mn-ea"/>
                <a:cs typeface="+mn-cs"/>
              </a:rPr>
              <a:t>Research site or </a:t>
            </a:r>
            <a:r>
              <a:rPr lang="en-US" sz="2400" kern="1200" dirty="0" smtClean="0">
                <a:solidFill>
                  <a:srgbClr val="000000"/>
                </a:solidFill>
                <a:latin typeface="Arial (Body)"/>
                <a:ea typeface="+mn-ea"/>
                <a:cs typeface="+mn-cs"/>
              </a:rPr>
              <a:t>location</a:t>
            </a:r>
            <a:endParaRPr lang="en-US" sz="2400" kern="1200" dirty="0">
              <a:solidFill>
                <a:srgbClr val="000000"/>
              </a:solidFill>
              <a:latin typeface="Arial (Body)"/>
              <a:ea typeface="+mn-ea"/>
              <a:cs typeface="+mn-cs"/>
            </a:endParaRPr>
          </a:p>
        </p:txBody>
      </p:sp>
      <p:sp>
        <p:nvSpPr>
          <p:cNvPr id="5" name="Content Placeholder 4"/>
          <p:cNvSpPr>
            <a:spLocks noGrp="1"/>
          </p:cNvSpPr>
          <p:nvPr>
            <p:ph idx="14"/>
          </p:nvPr>
        </p:nvSpPr>
        <p:spPr>
          <a:xfrm>
            <a:off x="4724400" y="2194996"/>
            <a:ext cx="3962400" cy="2239044"/>
          </a:xfrm>
        </p:spPr>
        <p:txBody>
          <a:bodyPr wrap="square" lIns="91425" tIns="91425" rIns="91425" bIns="91425">
            <a:noAutofit/>
          </a:bodyPr>
          <a:lstStyle/>
          <a:p>
            <a:pPr marL="255651" lvl="0" indent="-255651">
              <a:buSzPts val="2400"/>
              <a:buNone/>
            </a:pPr>
            <a:r>
              <a:rPr lang="en-US" sz="2400" kern="1200" dirty="0">
                <a:solidFill>
                  <a:srgbClr val="000000"/>
                </a:solidFill>
                <a:latin typeface="Arial (Body)"/>
                <a:ea typeface="+mn-ea"/>
                <a:cs typeface="+mn-cs"/>
              </a:rPr>
              <a:t>Good qualitative title:</a:t>
            </a:r>
          </a:p>
          <a:p>
            <a:pPr lvl="0" indent="-256032">
              <a:spcAft>
                <a:spcPct val="0"/>
              </a:spcAft>
              <a:buSzPts val="2400"/>
            </a:pPr>
            <a:r>
              <a:rPr lang="en-US" sz="2400" kern="1200" dirty="0">
                <a:solidFill>
                  <a:srgbClr val="000000"/>
                </a:solidFill>
                <a:latin typeface="Arial (Body)"/>
                <a:ea typeface="+mn-ea"/>
                <a:cs typeface="+mn-cs"/>
              </a:rPr>
              <a:t>Central phenomenon</a:t>
            </a:r>
          </a:p>
          <a:p>
            <a:pPr lvl="0" indent="-256032">
              <a:spcAft>
                <a:spcPct val="0"/>
              </a:spcAft>
              <a:buSzPts val="2400"/>
            </a:pPr>
            <a:r>
              <a:rPr lang="en-US" sz="2400" kern="1200" dirty="0">
                <a:solidFill>
                  <a:srgbClr val="000000"/>
                </a:solidFill>
                <a:latin typeface="Arial (Body)"/>
                <a:ea typeface="+mn-ea"/>
                <a:cs typeface="+mn-cs"/>
              </a:rPr>
              <a:t>Participants</a:t>
            </a:r>
          </a:p>
          <a:p>
            <a:pPr lvl="0" indent="-256032">
              <a:spcAft>
                <a:spcPct val="0"/>
              </a:spcAft>
              <a:buSzPts val="2400"/>
            </a:pPr>
            <a:r>
              <a:rPr lang="en-US" sz="2400" kern="1200" dirty="0">
                <a:solidFill>
                  <a:srgbClr val="000000"/>
                </a:solidFill>
                <a:latin typeface="Arial (Body)"/>
                <a:ea typeface="+mn-ea"/>
                <a:cs typeface="+mn-cs"/>
              </a:rPr>
              <a:t>Research site or </a:t>
            </a:r>
            <a:r>
              <a:rPr lang="en-US" sz="2400" kern="1200" dirty="0" smtClean="0">
                <a:solidFill>
                  <a:srgbClr val="000000"/>
                </a:solidFill>
                <a:latin typeface="Arial (Body)"/>
                <a:ea typeface="+mn-ea"/>
                <a:cs typeface="+mn-cs"/>
              </a:rPr>
              <a:t>location</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708845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the Quality of Your Research? </a:t>
            </a:r>
            <a:r>
              <a:rPr lang="en-US" altLang="en-US" sz="2000" b="0" kern="1200" dirty="0" smtClean="0">
                <a:latin typeface="Times New Roman" panose="02020603050405020304" pitchFamily="18" charset="0"/>
                <a:ea typeface="+mj-ea"/>
                <a:cs typeface="Times New Roman" panose="02020603050405020304" pitchFamily="18" charset="0"/>
              </a:rPr>
              <a:t>(1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731761"/>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Employ Appropriate </a:t>
            </a:r>
            <a:r>
              <a:rPr lang="en-US" sz="2400" b="1" kern="1200" dirty="0" smtClean="0">
                <a:solidFill>
                  <a:srgbClr val="000000"/>
                </a:solidFill>
                <a:latin typeface="Arial (Body)"/>
                <a:ea typeface="+mn-ea"/>
                <a:cs typeface="+mn-cs"/>
              </a:rPr>
              <a:t>Standards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Does it meet publication standards?</a:t>
            </a:r>
          </a:p>
          <a:p>
            <a:pPr marL="256032" lvl="0" indent="-256032">
              <a:spcAft>
                <a:spcPct val="0"/>
              </a:spcAft>
              <a:buSzPts val="2400"/>
              <a:tabLst/>
            </a:pPr>
            <a:r>
              <a:rPr lang="en-US" altLang="en-US" sz="2400" kern="1200" dirty="0">
                <a:solidFill>
                  <a:srgbClr val="000000"/>
                </a:solidFill>
                <a:latin typeface="Arial (Body)"/>
                <a:ea typeface="+mn-ea"/>
                <a:cs typeface="+mn-cs"/>
              </a:rPr>
              <a:t>Will it be useful in our school?</a:t>
            </a:r>
          </a:p>
          <a:p>
            <a:pPr marL="256032" lvl="0" indent="-256032">
              <a:spcAft>
                <a:spcPct val="0"/>
              </a:spcAft>
              <a:buSzPts val="2400"/>
              <a:tabLst/>
            </a:pPr>
            <a:r>
              <a:rPr lang="en-US" altLang="en-US" sz="2400" kern="1200" dirty="0">
                <a:solidFill>
                  <a:srgbClr val="000000"/>
                </a:solidFill>
                <a:latin typeface="Arial (Body)"/>
                <a:ea typeface="+mn-ea"/>
                <a:cs typeface="+mn-cs"/>
              </a:rPr>
              <a:t>Will it advance policy discussions?</a:t>
            </a:r>
          </a:p>
          <a:p>
            <a:pPr marL="256032" lvl="0" indent="-256032">
              <a:spcAft>
                <a:spcPct val="0"/>
              </a:spcAft>
              <a:buSzPts val="2400"/>
              <a:tabLst/>
            </a:pPr>
            <a:r>
              <a:rPr lang="en-US" altLang="en-US" sz="2400" kern="1200" dirty="0">
                <a:solidFill>
                  <a:srgbClr val="000000"/>
                </a:solidFill>
                <a:latin typeface="Arial (Body)"/>
                <a:ea typeface="+mn-ea"/>
                <a:cs typeface="+mn-cs"/>
              </a:rPr>
              <a:t>Will it add scholarly knowledge about a topic or research problem?</a:t>
            </a:r>
          </a:p>
          <a:p>
            <a:pPr marL="256032" lvl="0" indent="-256032">
              <a:spcAft>
                <a:spcPct val="0"/>
              </a:spcAft>
              <a:buSzPts val="2400"/>
              <a:tabLst/>
            </a:pPr>
            <a:r>
              <a:rPr lang="en-US" altLang="en-US" sz="2400" kern="1200" dirty="0">
                <a:solidFill>
                  <a:srgbClr val="000000"/>
                </a:solidFill>
                <a:latin typeface="Arial (Body)"/>
                <a:ea typeface="+mn-ea"/>
                <a:cs typeface="+mn-cs"/>
              </a:rPr>
              <a:t>Will it help address some pressing educational problem?</a:t>
            </a:r>
          </a:p>
        </p:txBody>
      </p:sp>
    </p:spTree>
    <p:extLst>
      <p:ext uri="{BB962C8B-B14F-4D97-AF65-F5344CB8AC3E}">
        <p14:creationId xmlns:p14="http://schemas.microsoft.com/office/powerpoint/2010/main" val="203876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Evaluate the Quality of Your Research? </a:t>
            </a:r>
            <a:r>
              <a:rPr lang="en-US" altLang="en-US" sz="2000" b="0" kern="1200" smtClean="0">
                <a:latin typeface="Times New Roman" panose="02020603050405020304" pitchFamily="18" charset="0"/>
                <a:ea typeface="+mj-ea"/>
                <a:cs typeface="Times New Roman" panose="02020603050405020304" pitchFamily="18" charset="0"/>
              </a:rPr>
              <a:t>(2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Quantitative </a:t>
            </a:r>
            <a:r>
              <a:rPr lang="en-US" sz="2400" b="1" kern="1200" dirty="0" smtClean="0">
                <a:solidFill>
                  <a:srgbClr val="000000"/>
                </a:solidFill>
                <a:latin typeface="Arial (Body)"/>
                <a:ea typeface="+mn-ea"/>
                <a:cs typeface="+mn-cs"/>
              </a:rPr>
              <a:t>Standards</a:t>
            </a:r>
            <a:endParaRPr lang="en-US" altLang="en-US" sz="2400" b="1" kern="1200" dirty="0">
              <a:solidFill>
                <a:srgbClr val="000000"/>
              </a:solidFill>
              <a:latin typeface="Arial (Body)"/>
              <a:ea typeface="+mn-ea"/>
              <a:cs typeface="+mn-cs"/>
            </a:endParaRPr>
          </a:p>
          <a:p>
            <a:pPr marL="255651" lvl="0" indent="-255651">
              <a:buSzPts val="2400"/>
              <a:buNone/>
              <a:tabLst/>
            </a:pPr>
            <a:r>
              <a:rPr lang="en-US" altLang="en-US" sz="2400" kern="1200" dirty="0">
                <a:solidFill>
                  <a:srgbClr val="000000"/>
                </a:solidFill>
                <a:latin typeface="Arial (Body)"/>
                <a:ea typeface="+mn-ea"/>
                <a:cs typeface="+mn-cs"/>
              </a:rPr>
              <a:t>Shortcomings</a:t>
            </a:r>
          </a:p>
          <a:p>
            <a:pPr marL="256032" lvl="0" indent="-256032">
              <a:spcAft>
                <a:spcPct val="0"/>
              </a:spcAft>
              <a:buSzPts val="2400"/>
              <a:tabLst/>
            </a:pPr>
            <a:r>
              <a:rPr lang="en-US" altLang="en-US" sz="2400" kern="1200" dirty="0">
                <a:solidFill>
                  <a:srgbClr val="000000"/>
                </a:solidFill>
                <a:latin typeface="Arial (Body)"/>
                <a:ea typeface="+mn-ea"/>
                <a:cs typeface="+mn-cs"/>
              </a:rPr>
              <a:t>Validity and reliability of data-gathering procedures</a:t>
            </a:r>
          </a:p>
          <a:p>
            <a:pPr marL="256032" lvl="0" indent="-256032">
              <a:spcAft>
                <a:spcPct val="0"/>
              </a:spcAft>
              <a:buSzPts val="2400"/>
              <a:tabLst/>
            </a:pPr>
            <a:r>
              <a:rPr lang="en-US" altLang="en-US" sz="2400" kern="1200" dirty="0">
                <a:solidFill>
                  <a:srgbClr val="000000"/>
                </a:solidFill>
                <a:latin typeface="Arial (Body)"/>
                <a:ea typeface="+mn-ea"/>
                <a:cs typeface="+mn-cs"/>
              </a:rPr>
              <a:t>Weakness in research </a:t>
            </a:r>
            <a:r>
              <a:rPr lang="en-US" altLang="en-US" sz="2400" kern="1200" dirty="0" smtClean="0">
                <a:solidFill>
                  <a:srgbClr val="000000"/>
                </a:solidFill>
                <a:latin typeface="Arial (Body)"/>
                <a:ea typeface="+mn-ea"/>
                <a:cs typeface="+mn-cs"/>
              </a:rPr>
              <a:t>design</a:t>
            </a:r>
            <a:endParaRPr lang="en-US" altLang="en-US" sz="2400"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Limitations of study not stated</a:t>
            </a:r>
          </a:p>
          <a:p>
            <a:pPr marL="256032" lvl="0" indent="-256032">
              <a:spcAft>
                <a:spcPct val="0"/>
              </a:spcAft>
              <a:buSzPts val="2400"/>
              <a:tabLst/>
            </a:pPr>
            <a:r>
              <a:rPr lang="en-US" altLang="en-US" sz="2400" kern="1200" dirty="0">
                <a:solidFill>
                  <a:srgbClr val="000000"/>
                </a:solidFill>
                <a:latin typeface="Arial (Body)"/>
                <a:ea typeface="+mn-ea"/>
                <a:cs typeface="+mn-cs"/>
              </a:rPr>
              <a:t>Inappropriate sampling</a:t>
            </a:r>
          </a:p>
        </p:txBody>
      </p:sp>
    </p:spTree>
    <p:extLst>
      <p:ext uri="{BB962C8B-B14F-4D97-AF65-F5344CB8AC3E}">
        <p14:creationId xmlns:p14="http://schemas.microsoft.com/office/powerpoint/2010/main" val="1419625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the Quality of Your Research? </a:t>
            </a:r>
            <a:r>
              <a:rPr lang="en-US" altLang="en-US" sz="2000" b="0" kern="1200" dirty="0" smtClean="0">
                <a:latin typeface="Times New Roman" panose="02020603050405020304" pitchFamily="18" charset="0"/>
                <a:ea typeface="+mj-ea"/>
                <a:cs typeface="Times New Roman" panose="02020603050405020304" pitchFamily="18" charset="0"/>
              </a:rPr>
              <a:t>(3 of 5)</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362429"/>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Quantitative </a:t>
            </a:r>
            <a:r>
              <a:rPr lang="en-US" sz="2400" b="1" kern="1200" dirty="0" smtClean="0">
                <a:solidFill>
                  <a:srgbClr val="000000"/>
                </a:solidFill>
                <a:latin typeface="Arial (Body)"/>
                <a:ea typeface="+mn-ea"/>
                <a:cs typeface="+mn-cs"/>
              </a:rPr>
              <a:t>Standards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Results of analysis not clearly reported</a:t>
            </a:r>
          </a:p>
          <a:p>
            <a:pPr marL="256032" lvl="0" indent="-256032">
              <a:spcAft>
                <a:spcPct val="0"/>
              </a:spcAft>
              <a:buSzPts val="2400"/>
              <a:tabLst/>
            </a:pPr>
            <a:r>
              <a:rPr lang="en-US" altLang="en-US" sz="2400" kern="1200" dirty="0">
                <a:solidFill>
                  <a:srgbClr val="000000"/>
                </a:solidFill>
                <a:latin typeface="Arial (Body)"/>
                <a:ea typeface="+mn-ea"/>
                <a:cs typeface="+mn-cs"/>
              </a:rPr>
              <a:t>Inappropriate methods to analyze data</a:t>
            </a:r>
          </a:p>
          <a:p>
            <a:pPr marL="256032" lvl="0" indent="-256032">
              <a:spcAft>
                <a:spcPct val="0"/>
              </a:spcAft>
              <a:buSzPts val="2400"/>
              <a:tabLst/>
            </a:pPr>
            <a:r>
              <a:rPr lang="en-US" altLang="en-US" sz="2400" kern="1200" dirty="0">
                <a:solidFill>
                  <a:srgbClr val="000000"/>
                </a:solidFill>
                <a:latin typeface="Arial (Body)"/>
                <a:ea typeface="+mn-ea"/>
                <a:cs typeface="+mn-cs"/>
              </a:rPr>
              <a:t>Unclear writing</a:t>
            </a:r>
          </a:p>
          <a:p>
            <a:pPr marL="256032" lvl="0" indent="-256032">
              <a:spcAft>
                <a:spcPct val="0"/>
              </a:spcAft>
              <a:buSzPts val="2400"/>
              <a:tabLst/>
            </a:pPr>
            <a:r>
              <a:rPr lang="en-US" altLang="en-US" sz="2400" kern="1200" dirty="0">
                <a:solidFill>
                  <a:srgbClr val="000000"/>
                </a:solidFill>
                <a:latin typeface="Arial (Body)"/>
                <a:ea typeface="+mn-ea"/>
                <a:cs typeface="+mn-cs"/>
              </a:rPr>
              <a:t>Assumptions not clearly stated</a:t>
            </a:r>
          </a:p>
          <a:p>
            <a:pPr marL="256032" lvl="0" indent="-256032">
              <a:spcAft>
                <a:spcPct val="0"/>
              </a:spcAft>
              <a:buSzPts val="2400"/>
              <a:tabLst/>
            </a:pPr>
            <a:r>
              <a:rPr lang="en-US" altLang="en-US" sz="2400" kern="1200" dirty="0">
                <a:solidFill>
                  <a:srgbClr val="000000"/>
                </a:solidFill>
                <a:latin typeface="Arial (Body)"/>
                <a:ea typeface="+mn-ea"/>
                <a:cs typeface="+mn-cs"/>
              </a:rPr>
              <a:t>Data-gathering methods not clearly described</a:t>
            </a:r>
          </a:p>
        </p:txBody>
      </p:sp>
    </p:spTree>
    <p:extLst>
      <p:ext uri="{BB962C8B-B14F-4D97-AF65-F5344CB8AC3E}">
        <p14:creationId xmlns:p14="http://schemas.microsoft.com/office/powerpoint/2010/main" val="3453319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smtClean="0">
                <a:latin typeface="Times New Roman" panose="02020603050405020304" pitchFamily="18" charset="0"/>
                <a:ea typeface="+mj-ea"/>
                <a:cs typeface="Times New Roman" panose="02020603050405020304" pitchFamily="18" charset="0"/>
              </a:rPr>
              <a:t>How Do You Evaluate the Quality of Your Research? </a:t>
            </a:r>
            <a:r>
              <a:rPr lang="en-US" altLang="en-US" sz="2000" b="0" kern="1200" smtClean="0">
                <a:latin typeface="Times New Roman" panose="02020603050405020304" pitchFamily="18" charset="0"/>
                <a:ea typeface="+mj-ea"/>
                <a:cs typeface="Times New Roman" panose="02020603050405020304" pitchFamily="18" charset="0"/>
              </a:rPr>
              <a:t>(4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Qualitative </a:t>
            </a:r>
            <a:r>
              <a:rPr lang="en-US" sz="2400" b="1" kern="1200" dirty="0" smtClean="0">
                <a:solidFill>
                  <a:srgbClr val="000000"/>
                </a:solidFill>
                <a:latin typeface="Arial (Body)"/>
                <a:ea typeface="+mn-ea"/>
                <a:cs typeface="+mn-cs"/>
              </a:rPr>
              <a:t>Standards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The philosophical ideas behind the research</a:t>
            </a:r>
          </a:p>
          <a:p>
            <a:pPr marL="256032" lvl="0" indent="-256032">
              <a:spcAft>
                <a:spcPct val="0"/>
              </a:spcAft>
              <a:buSzPts val="2400"/>
              <a:tabLst/>
            </a:pPr>
            <a:r>
              <a:rPr lang="en-US" altLang="en-US" sz="2400" kern="1200" dirty="0">
                <a:solidFill>
                  <a:srgbClr val="000000"/>
                </a:solidFill>
                <a:latin typeface="Arial (Body)"/>
                <a:ea typeface="+mn-ea"/>
                <a:cs typeface="+mn-cs"/>
              </a:rPr>
              <a:t>The procedures of data collection and analysis</a:t>
            </a:r>
          </a:p>
          <a:p>
            <a:pPr marL="256032" lvl="0" indent="-256032">
              <a:spcAft>
                <a:spcPct val="0"/>
              </a:spcAft>
              <a:buSzPts val="2400"/>
              <a:tabLst/>
            </a:pPr>
            <a:r>
              <a:rPr lang="en-US" altLang="en-US" sz="2400" kern="1200" dirty="0">
                <a:solidFill>
                  <a:srgbClr val="000000"/>
                </a:solidFill>
                <a:latin typeface="Arial (Body)"/>
                <a:ea typeface="+mn-ea"/>
                <a:cs typeface="+mn-cs"/>
              </a:rPr>
              <a:t>The participatory/advocacy writers’ focus on collaboration and persuasion</a:t>
            </a:r>
          </a:p>
        </p:txBody>
      </p:sp>
    </p:spTree>
    <p:extLst>
      <p:ext uri="{BB962C8B-B14F-4D97-AF65-F5344CB8AC3E}">
        <p14:creationId xmlns:p14="http://schemas.microsoft.com/office/powerpoint/2010/main" val="1957566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Qualitative Standards: Lincoln’s (1995) Philosophical Criteria </a:t>
            </a:r>
            <a:r>
              <a:rPr lang="en-US" altLang="en-US" sz="2000" b="0" kern="1200" dirty="0" smtClean="0">
                <a:latin typeface="Times New Roman" panose="02020603050405020304" pitchFamily="18" charset="0"/>
                <a:ea typeface="+mj-ea"/>
                <a:cs typeface="Times New Roman" panose="02020603050405020304" pitchFamily="18" charset="0"/>
              </a:rPr>
              <a:t>(1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Standards set in inquiry community (guidelines for publication)</a:t>
            </a:r>
          </a:p>
          <a:p>
            <a:pPr marL="256032" lvl="0" indent="-256032">
              <a:spcAft>
                <a:spcPct val="0"/>
              </a:spcAft>
              <a:buSzPts val="2400"/>
              <a:tabLst/>
            </a:pPr>
            <a:r>
              <a:rPr lang="en-US" altLang="en-US" sz="2400" kern="1200" dirty="0">
                <a:solidFill>
                  <a:srgbClr val="000000"/>
                </a:solidFill>
                <a:latin typeface="Arial (Body)"/>
                <a:ea typeface="+mn-ea"/>
                <a:cs typeface="+mn-cs"/>
              </a:rPr>
              <a:t>Positionality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text</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 honest and authentic)</a:t>
            </a:r>
          </a:p>
          <a:p>
            <a:pPr marL="256032" lvl="0" indent="-256032">
              <a:spcAft>
                <a:spcPct val="0"/>
              </a:spcAft>
              <a:buSzPts val="2400"/>
              <a:tabLst/>
            </a:pPr>
            <a:r>
              <a:rPr lang="en-US" altLang="en-US" sz="2400" kern="1200" dirty="0">
                <a:solidFill>
                  <a:srgbClr val="000000"/>
                </a:solidFill>
                <a:latin typeface="Arial (Body)"/>
                <a:ea typeface="+mn-ea"/>
                <a:cs typeface="+mn-cs"/>
              </a:rPr>
              <a:t>Community (serves community purposes)</a:t>
            </a:r>
          </a:p>
          <a:p>
            <a:pPr marL="256032" lvl="0" indent="-256032">
              <a:spcAft>
                <a:spcPct val="0"/>
              </a:spcAft>
              <a:buSzPts val="2400"/>
              <a:tabLst/>
            </a:pPr>
            <a:r>
              <a:rPr lang="en-US" altLang="en-US" sz="2400" kern="1200" dirty="0">
                <a:solidFill>
                  <a:srgbClr val="000000"/>
                </a:solidFill>
                <a:latin typeface="Arial (Body)"/>
                <a:ea typeface="+mn-ea"/>
                <a:cs typeface="+mn-cs"/>
              </a:rPr>
              <a:t>Voice (participants heard)</a:t>
            </a:r>
          </a:p>
        </p:txBody>
      </p:sp>
    </p:spTree>
    <p:extLst>
      <p:ext uri="{BB962C8B-B14F-4D97-AF65-F5344CB8AC3E}">
        <p14:creationId xmlns:p14="http://schemas.microsoft.com/office/powerpoint/2010/main" val="94553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Qualitative Standards: Lincoln’s (1995) Philosophical Criteria </a:t>
            </a:r>
            <a:r>
              <a:rPr lang="en-US" altLang="en-US" sz="2000" b="0" kern="1200" dirty="0" smtClean="0">
                <a:latin typeface="Times New Roman" panose="02020603050405020304" pitchFamily="18" charset="0"/>
                <a:ea typeface="+mj-ea"/>
                <a:cs typeface="Times New Roman" panose="02020603050405020304" pitchFamily="18" charset="0"/>
              </a:rPr>
              <a:t>(2 of 2)</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2608376"/>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Critical subjectivity (researcher heightened self-awareness/creates social transformation)</a:t>
            </a:r>
          </a:p>
          <a:p>
            <a:pPr marL="256032" lvl="0" indent="-256032">
              <a:spcAft>
                <a:spcPct val="0"/>
              </a:spcAft>
              <a:buSzPts val="2400"/>
              <a:tabLst/>
            </a:pPr>
            <a:r>
              <a:rPr lang="en-US" altLang="en-US" sz="2400" kern="1200" dirty="0">
                <a:solidFill>
                  <a:srgbClr val="000000"/>
                </a:solidFill>
                <a:latin typeface="Arial (Body)"/>
                <a:ea typeface="+mn-ea"/>
                <a:cs typeface="+mn-cs"/>
              </a:rPr>
              <a:t>Reciprocity (between researcher and participants)</a:t>
            </a:r>
          </a:p>
          <a:p>
            <a:pPr marL="256032" lvl="0" indent="-256032">
              <a:spcAft>
                <a:spcPct val="0"/>
              </a:spcAft>
              <a:buSzPts val="2400"/>
              <a:tabLst/>
            </a:pPr>
            <a:r>
              <a:rPr lang="en-US" altLang="en-US" sz="2400" kern="1200" dirty="0">
                <a:solidFill>
                  <a:srgbClr val="000000"/>
                </a:solidFill>
                <a:latin typeface="Arial (Body)"/>
                <a:ea typeface="+mn-ea"/>
                <a:cs typeface="+mn-cs"/>
              </a:rPr>
              <a:t>Sacredness of relationships (respect for participants)</a:t>
            </a:r>
          </a:p>
          <a:p>
            <a:pPr marL="256032" lvl="0" indent="-256032">
              <a:spcAft>
                <a:spcPct val="0"/>
              </a:spcAft>
              <a:buSzPts val="2400"/>
              <a:tabLst/>
            </a:pPr>
            <a:r>
              <a:rPr lang="en-US" altLang="en-US" sz="2400" kern="1200" dirty="0">
                <a:solidFill>
                  <a:srgbClr val="000000"/>
                </a:solidFill>
                <a:latin typeface="Arial (Body)"/>
                <a:ea typeface="+mn-ea"/>
                <a:cs typeface="+mn-cs"/>
              </a:rPr>
              <a:t>Sharing privileges (sharing of rewards with participants</a:t>
            </a:r>
            <a:r>
              <a:rPr lang="en-US" altLang="en-US" sz="2400" kern="1200" dirty="0" smtClean="0">
                <a:solidFill>
                  <a:srgbClr val="000000"/>
                </a:solidFill>
                <a:latin typeface="Arial (Body)"/>
                <a:ea typeface="+mn-ea"/>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87585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Qualitative Standards: Creswell and </a:t>
            </a:r>
            <a:r>
              <a:rPr lang="en-US" altLang="en-US" sz="3200" kern="1200" dirty="0" err="1" smtClean="0">
                <a:latin typeface="Times New Roman" panose="02020603050405020304" pitchFamily="18" charset="0"/>
                <a:ea typeface="+mj-ea"/>
                <a:cs typeface="Times New Roman" panose="02020603050405020304" pitchFamily="18" charset="0"/>
              </a:rPr>
              <a:t>Poth’s</a:t>
            </a:r>
            <a:r>
              <a:rPr lang="en-US" altLang="en-US" sz="3200" kern="1200" dirty="0" smtClean="0">
                <a:latin typeface="Times New Roman" panose="02020603050405020304" pitchFamily="18" charset="0"/>
                <a:ea typeface="+mj-ea"/>
                <a:cs typeface="Times New Roman" panose="02020603050405020304" pitchFamily="18" charset="0"/>
              </a:rPr>
              <a:t> (2018) Procedural Criteria</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tabLst/>
            </a:pPr>
            <a:r>
              <a:rPr lang="en-US" altLang="en-US" sz="1800" kern="1200" dirty="0">
                <a:solidFill>
                  <a:srgbClr val="000000"/>
                </a:solidFill>
                <a:latin typeface="Arial (Body)"/>
                <a:ea typeface="+mn-ea"/>
                <a:cs typeface="+mn-cs"/>
              </a:rPr>
              <a:t>Research questions guide the process</a:t>
            </a:r>
          </a:p>
          <a:p>
            <a:pPr marL="256032" lvl="0" indent="-256032">
              <a:spcAft>
                <a:spcPct val="0"/>
              </a:spcAft>
              <a:tabLst/>
            </a:pPr>
            <a:r>
              <a:rPr lang="en-US" altLang="en-US" sz="1800" kern="1200" dirty="0">
                <a:solidFill>
                  <a:srgbClr val="000000"/>
                </a:solidFill>
                <a:latin typeface="Arial (Body)"/>
                <a:ea typeface="+mn-ea"/>
                <a:cs typeface="+mn-cs"/>
              </a:rPr>
              <a:t>Rigorous data collection (multiple forms, extensive data)</a:t>
            </a:r>
          </a:p>
          <a:p>
            <a:pPr marL="256032" lvl="0" indent="-256032">
              <a:spcAft>
                <a:spcPct val="0"/>
              </a:spcAft>
              <a:tabLst/>
            </a:pPr>
            <a:r>
              <a:rPr lang="en-US" altLang="en-US" sz="1800" kern="1200" dirty="0">
                <a:solidFill>
                  <a:srgbClr val="000000"/>
                </a:solidFill>
                <a:latin typeface="Arial (Body)"/>
                <a:ea typeface="+mn-ea"/>
                <a:cs typeface="+mn-cs"/>
              </a:rPr>
              <a:t>Consistent with philosophical assumptions of qualitative research (evolving design, multiple perspectives)</a:t>
            </a:r>
          </a:p>
          <a:p>
            <a:pPr marL="256032" lvl="0" indent="-256032">
              <a:spcAft>
                <a:spcPct val="0"/>
              </a:spcAft>
              <a:tabLst/>
            </a:pPr>
            <a:r>
              <a:rPr lang="en-US" altLang="en-US" sz="1800" kern="1200" dirty="0">
                <a:solidFill>
                  <a:srgbClr val="000000"/>
                </a:solidFill>
                <a:latin typeface="Arial (Body)"/>
                <a:ea typeface="+mn-ea"/>
                <a:cs typeface="+mn-cs"/>
              </a:rPr>
              <a:t>Employs an approach inquiry (e.g., case study, grounded theory, narrative)</a:t>
            </a:r>
          </a:p>
          <a:p>
            <a:pPr marL="256032" lvl="0" indent="-256032">
              <a:spcAft>
                <a:spcPct val="0"/>
              </a:spcAft>
              <a:tabLst/>
            </a:pPr>
            <a:r>
              <a:rPr lang="en-US" altLang="en-US" sz="1800" kern="1200" dirty="0">
                <a:solidFill>
                  <a:srgbClr val="000000"/>
                </a:solidFill>
                <a:latin typeface="Arial (Body)"/>
                <a:ea typeface="+mn-ea"/>
                <a:cs typeface="+mn-cs"/>
              </a:rPr>
              <a:t>Starts with focus on central phenomenon</a:t>
            </a:r>
          </a:p>
          <a:p>
            <a:pPr marL="256032" lvl="0" indent="-256032">
              <a:spcAft>
                <a:spcPct val="0"/>
              </a:spcAft>
              <a:tabLst/>
            </a:pPr>
            <a:r>
              <a:rPr lang="en-US" altLang="en-US" sz="1800" kern="1200" dirty="0">
                <a:solidFill>
                  <a:srgbClr val="000000"/>
                </a:solidFill>
                <a:latin typeface="Arial (Body)"/>
                <a:ea typeface="+mn-ea"/>
                <a:cs typeface="+mn-cs"/>
              </a:rPr>
              <a:t>Written persuasively</a:t>
            </a:r>
          </a:p>
          <a:p>
            <a:pPr marL="256032" lvl="0" indent="-256032">
              <a:spcAft>
                <a:spcPct val="0"/>
              </a:spcAft>
              <a:tabLst/>
            </a:pPr>
            <a:r>
              <a:rPr lang="en-US" altLang="en-US" sz="1800" kern="1200" dirty="0">
                <a:solidFill>
                  <a:srgbClr val="000000"/>
                </a:solidFill>
                <a:latin typeface="Arial (Body)"/>
                <a:ea typeface="+mn-ea"/>
                <a:cs typeface="+mn-cs"/>
              </a:rPr>
              <a:t>Multiple levels of analysis</a:t>
            </a:r>
          </a:p>
          <a:p>
            <a:pPr marL="256032" lvl="0" indent="-256032">
              <a:spcAft>
                <a:spcPct val="0"/>
              </a:spcAft>
              <a:tabLst/>
            </a:pPr>
            <a:r>
              <a:rPr lang="en-US" altLang="en-US" sz="1800" kern="1200" dirty="0">
                <a:solidFill>
                  <a:srgbClr val="000000"/>
                </a:solidFill>
                <a:latin typeface="Arial (Body)"/>
                <a:ea typeface="+mn-ea"/>
                <a:cs typeface="+mn-cs"/>
              </a:rPr>
              <a:t>Narrative engages the reader</a:t>
            </a:r>
          </a:p>
          <a:p>
            <a:pPr marL="256032" lvl="0" indent="-256032">
              <a:spcAft>
                <a:spcPct val="0"/>
              </a:spcAft>
              <a:tabLst/>
            </a:pPr>
            <a:r>
              <a:rPr lang="en-US" altLang="en-US" sz="1800" kern="1200" dirty="0">
                <a:solidFill>
                  <a:srgbClr val="000000"/>
                </a:solidFill>
                <a:latin typeface="Arial (Body)"/>
                <a:ea typeface="+mn-ea"/>
                <a:cs typeface="+mn-cs"/>
              </a:rPr>
              <a:t>Includes strategies to confirm accuracy</a:t>
            </a:r>
          </a:p>
        </p:txBody>
      </p:sp>
    </p:spTree>
    <p:extLst>
      <p:ext uri="{BB962C8B-B14F-4D97-AF65-F5344CB8AC3E}">
        <p14:creationId xmlns:p14="http://schemas.microsoft.com/office/powerpoint/2010/main" val="3798230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Qualitative Standards: Richardson’s (2000) Participatory Advocacy Criteria</a:t>
            </a:r>
            <a:endParaRPr lang="en-US" alt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78064"/>
          </a:xfrm>
        </p:spPr>
        <p:txBody>
          <a:bodyPr wrap="square" lIns="91425" tIns="91425" rIns="91425" bIns="91425">
            <a:noAutofit/>
          </a:bodyPr>
          <a:lstStyle/>
          <a:p>
            <a:pPr marL="256032" lvl="0" indent="-256032">
              <a:spcAft>
                <a:spcPct val="0"/>
              </a:spcAft>
              <a:buSzPts val="2400"/>
              <a:tabLst/>
            </a:pPr>
            <a:r>
              <a:rPr lang="en-US" altLang="en-US" sz="2400" kern="1200" dirty="0">
                <a:solidFill>
                  <a:srgbClr val="000000"/>
                </a:solidFill>
                <a:latin typeface="Arial (Body)"/>
                <a:ea typeface="+mn-ea"/>
                <a:cs typeface="+mn-cs"/>
              </a:rPr>
              <a:t>Substantive contribution (significant understanding of social life)</a:t>
            </a:r>
          </a:p>
          <a:p>
            <a:pPr marL="256032" lvl="0" indent="-256032">
              <a:spcAft>
                <a:spcPct val="0"/>
              </a:spcAft>
              <a:buSzPts val="2400"/>
              <a:tabLst/>
            </a:pPr>
            <a:r>
              <a:rPr lang="en-US" altLang="en-US" sz="2400" kern="1200" dirty="0">
                <a:solidFill>
                  <a:srgbClr val="000000"/>
                </a:solidFill>
                <a:latin typeface="Arial (Body)"/>
                <a:ea typeface="+mn-ea"/>
                <a:cs typeface="+mn-cs"/>
              </a:rPr>
              <a:t>Aesthetic merit (practices open up text, artistically shaped, not boring)</a:t>
            </a:r>
          </a:p>
          <a:p>
            <a:pPr marL="256032" lvl="0" indent="-256032">
              <a:spcAft>
                <a:spcPct val="0"/>
              </a:spcAft>
              <a:buSzPts val="2400"/>
              <a:tabLst/>
            </a:pPr>
            <a:r>
              <a:rPr lang="en-US" altLang="en-US" sz="2400" kern="1200" dirty="0">
                <a:solidFill>
                  <a:srgbClr val="000000"/>
                </a:solidFill>
                <a:latin typeface="Arial (Body)"/>
                <a:ea typeface="+mn-ea"/>
                <a:cs typeface="+mn-cs"/>
              </a:rPr>
              <a:t>Reflexivity (adequate self-awareness, self-exposure to reader)</a:t>
            </a:r>
          </a:p>
          <a:p>
            <a:pPr marL="256032" lvl="0" indent="-256032">
              <a:spcAft>
                <a:spcPct val="0"/>
              </a:spcAft>
              <a:buSzPts val="2400"/>
              <a:tabLst/>
            </a:pPr>
            <a:r>
              <a:rPr lang="en-US" altLang="en-US" sz="2400" kern="1200" dirty="0">
                <a:solidFill>
                  <a:srgbClr val="000000"/>
                </a:solidFill>
                <a:latin typeface="Arial (Body)"/>
                <a:ea typeface="+mn-ea"/>
                <a:cs typeface="+mn-cs"/>
              </a:rPr>
              <a:t>Impact (affects the reader emotionally, intellectually, moved to action)</a:t>
            </a:r>
          </a:p>
          <a:p>
            <a:pPr marL="256032" lvl="0" indent="-256032">
              <a:spcAft>
                <a:spcPct val="0"/>
              </a:spcAft>
              <a:buSzPts val="2400"/>
              <a:tabLst/>
            </a:pPr>
            <a:r>
              <a:rPr lang="en-US" altLang="en-US" sz="2400" kern="1200" dirty="0">
                <a:solidFill>
                  <a:srgbClr val="000000"/>
                </a:solidFill>
                <a:latin typeface="Arial (Body)"/>
                <a:ea typeface="+mn-ea"/>
                <a:cs typeface="+mn-cs"/>
              </a:rPr>
              <a:t>Expression of reality (seems </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true</a:t>
            </a:r>
            <a:r>
              <a:rPr lang="ja-JP" altLang="en-US" sz="2400" kern="1200" dirty="0">
                <a:solidFill>
                  <a:srgbClr val="000000"/>
                </a:solidFill>
                <a:latin typeface="Arial (Body)"/>
                <a:cs typeface="+mn-cs"/>
              </a:rPr>
              <a:t>”</a:t>
            </a:r>
            <a:r>
              <a:rPr lang="en-US" altLang="ja-JP" sz="2400" kern="1200" dirty="0">
                <a:solidFill>
                  <a:srgbClr val="000000"/>
                </a:solidFill>
                <a:latin typeface="Arial (Body)"/>
                <a:cs typeface="+mn-cs"/>
              </a:rPr>
              <a:t>)</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43350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(2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What Audience Will Receive the </a:t>
            </a:r>
            <a:r>
              <a:rPr lang="en-US" sz="2400" b="1" kern="1200" dirty="0" smtClean="0">
                <a:solidFill>
                  <a:srgbClr val="000000"/>
                </a:solidFill>
                <a:latin typeface="Arial (Body)"/>
                <a:ea typeface="+mn-ea"/>
                <a:cs typeface="+mn-cs"/>
              </a:rPr>
              <a:t>Report?</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Audiences have different standards</a:t>
            </a:r>
          </a:p>
          <a:p>
            <a:pPr marL="256032" lvl="0" indent="-256032">
              <a:spcAft>
                <a:spcPct val="0"/>
              </a:spcAft>
              <a:buSzPts val="2400"/>
              <a:tabLst/>
            </a:pPr>
            <a:r>
              <a:rPr lang="en-US" altLang="en-US" sz="2400" kern="1200" dirty="0">
                <a:solidFill>
                  <a:srgbClr val="000000"/>
                </a:solidFill>
                <a:latin typeface="Arial (Body)"/>
                <a:ea typeface="+mn-ea"/>
                <a:cs typeface="+mn-cs"/>
              </a:rPr>
              <a:t>Audiences for research</a:t>
            </a:r>
          </a:p>
          <a:p>
            <a:pPr marL="741553" lvl="1" indent="-284353">
              <a:spcAft>
                <a:spcPct val="0"/>
              </a:spcAft>
              <a:buSzPts val="2400"/>
            </a:pPr>
            <a:r>
              <a:rPr lang="en-US" altLang="en-US" sz="2400" kern="1200" dirty="0">
                <a:solidFill>
                  <a:srgbClr val="000000"/>
                </a:solidFill>
                <a:latin typeface="Arial (Body)"/>
                <a:ea typeface="+mn-ea"/>
                <a:cs typeface="+mn-cs"/>
              </a:rPr>
              <a:t>Faculty including advisors or committees</a:t>
            </a:r>
          </a:p>
          <a:p>
            <a:pPr marL="741553" lvl="1" indent="-284353">
              <a:spcAft>
                <a:spcPct val="0"/>
              </a:spcAft>
              <a:buSzPts val="2400"/>
            </a:pPr>
            <a:r>
              <a:rPr lang="en-US" altLang="en-US" sz="2400" kern="1200" dirty="0">
                <a:solidFill>
                  <a:srgbClr val="000000"/>
                </a:solidFill>
                <a:latin typeface="Arial (Body)"/>
                <a:ea typeface="+mn-ea"/>
                <a:cs typeface="+mn-cs"/>
              </a:rPr>
              <a:t>Journal reviewers</a:t>
            </a:r>
          </a:p>
          <a:p>
            <a:pPr marL="741553" lvl="1" indent="-284353">
              <a:spcAft>
                <a:spcPct val="0"/>
              </a:spcAft>
              <a:buSzPts val="2400"/>
            </a:pPr>
            <a:r>
              <a:rPr lang="en-US" altLang="en-US" sz="2400" kern="1200" dirty="0">
                <a:solidFill>
                  <a:srgbClr val="000000"/>
                </a:solidFill>
                <a:latin typeface="Arial (Body)"/>
                <a:ea typeface="+mn-ea"/>
                <a:cs typeface="+mn-cs"/>
              </a:rPr>
              <a:t>Policy makers</a:t>
            </a:r>
          </a:p>
          <a:p>
            <a:pPr marL="741553" lvl="1" indent="-284353">
              <a:spcAft>
                <a:spcPct val="0"/>
              </a:spcAft>
              <a:buSzPts val="2400"/>
            </a:pPr>
            <a:r>
              <a:rPr lang="en-US" altLang="en-US" sz="2400" kern="1200" dirty="0">
                <a:solidFill>
                  <a:srgbClr val="000000"/>
                </a:solidFill>
                <a:latin typeface="Arial (Body)"/>
                <a:ea typeface="+mn-ea"/>
                <a:cs typeface="+mn-cs"/>
              </a:rPr>
              <a:t>Practicing educators</a:t>
            </a:r>
          </a:p>
          <a:p>
            <a:pPr marL="741553" lvl="1" indent="-284353">
              <a:spcAft>
                <a:spcPct val="0"/>
              </a:spcAft>
              <a:buSzPts val="2400"/>
            </a:pPr>
            <a:r>
              <a:rPr lang="en-US" altLang="en-US" sz="2400" kern="1200" dirty="0">
                <a:solidFill>
                  <a:srgbClr val="000000"/>
                </a:solidFill>
                <a:latin typeface="Arial (Body)"/>
                <a:ea typeface="+mn-ea"/>
                <a:cs typeface="+mn-cs"/>
              </a:rPr>
              <a:t>Conference paper reviewers</a:t>
            </a:r>
          </a:p>
          <a:p>
            <a:pPr marL="741553" lvl="1" indent="-284353">
              <a:spcAft>
                <a:spcPct val="0"/>
              </a:spcAft>
              <a:buSzPts val="2400"/>
            </a:pPr>
            <a:r>
              <a:rPr lang="en-US" altLang="en-US" sz="2400" kern="1200" dirty="0">
                <a:solidFill>
                  <a:srgbClr val="000000"/>
                </a:solidFill>
                <a:latin typeface="Arial (Body)"/>
                <a:ea typeface="+mn-ea"/>
                <a:cs typeface="+mn-cs"/>
              </a:rPr>
              <a:t>The researcher</a:t>
            </a:r>
          </a:p>
        </p:txBody>
      </p:sp>
    </p:spTree>
    <p:extLst>
      <p:ext uri="{BB962C8B-B14F-4D97-AF65-F5344CB8AC3E}">
        <p14:creationId xmlns:p14="http://schemas.microsoft.com/office/powerpoint/2010/main" val="1698173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How Do You Evaluate the Quality of Your Research? </a:t>
            </a:r>
            <a:r>
              <a:rPr lang="en-US" altLang="en-US" sz="2000" b="0" kern="1200" dirty="0" smtClean="0">
                <a:latin typeface="Times New Roman" panose="02020603050405020304" pitchFamily="18" charset="0"/>
                <a:ea typeface="+mj-ea"/>
                <a:cs typeface="Times New Roman" panose="02020603050405020304" pitchFamily="18" charset="0"/>
              </a:rPr>
              <a:t>(5 of 5)</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5651" lvl="0" indent="-255651">
              <a:buSzPts val="2400"/>
              <a:buNone/>
              <a:tabLst/>
            </a:pPr>
            <a:r>
              <a:rPr lang="en-US" sz="2000" b="1" kern="1200" dirty="0">
                <a:solidFill>
                  <a:srgbClr val="000000"/>
                </a:solidFill>
                <a:latin typeface="Arial (Body)"/>
                <a:ea typeface="+mn-ea"/>
                <a:cs typeface="+mn-cs"/>
              </a:rPr>
              <a:t>Evaluate with a Process </a:t>
            </a:r>
            <a:r>
              <a:rPr lang="en-US" sz="2000" b="1" kern="1200" dirty="0" smtClean="0">
                <a:solidFill>
                  <a:srgbClr val="000000"/>
                </a:solidFill>
                <a:latin typeface="Arial (Body)"/>
                <a:ea typeface="+mn-ea"/>
                <a:cs typeface="+mn-cs"/>
              </a:rPr>
              <a:t>Approach</a:t>
            </a:r>
            <a:endParaRPr lang="en-US" altLang="en-US" sz="2000" b="1" kern="1200" dirty="0">
              <a:solidFill>
                <a:srgbClr val="000000"/>
              </a:solidFill>
              <a:latin typeface="Arial (Body)"/>
              <a:ea typeface="+mn-ea"/>
              <a:cs typeface="+mn-cs"/>
            </a:endParaRPr>
          </a:p>
          <a:p>
            <a:pPr marL="256032" lvl="0" indent="-256032">
              <a:spcAft>
                <a:spcPct val="0"/>
              </a:spcAft>
              <a:buSzPts val="2400"/>
              <a:tabLst/>
            </a:pPr>
            <a:r>
              <a:rPr lang="en-US" altLang="en-US" sz="2000" kern="1200" dirty="0">
                <a:solidFill>
                  <a:srgbClr val="000000"/>
                </a:solidFill>
                <a:latin typeface="Arial (Body)"/>
                <a:ea typeface="+mn-ea"/>
                <a:cs typeface="+mn-cs"/>
              </a:rPr>
              <a:t>Title for the study</a:t>
            </a:r>
          </a:p>
          <a:p>
            <a:pPr marL="256032" lvl="0" indent="-256032">
              <a:spcAft>
                <a:spcPct val="0"/>
              </a:spcAft>
              <a:buSzPts val="2400"/>
              <a:tabLst/>
            </a:pPr>
            <a:r>
              <a:rPr lang="en-US" altLang="en-US" sz="2000" kern="1200" dirty="0">
                <a:solidFill>
                  <a:srgbClr val="000000"/>
                </a:solidFill>
                <a:latin typeface="Arial (Body)"/>
                <a:ea typeface="+mn-ea"/>
                <a:cs typeface="+mn-cs"/>
              </a:rPr>
              <a:t>Research problem</a:t>
            </a:r>
          </a:p>
          <a:p>
            <a:pPr marL="256032" lvl="0" indent="-256032">
              <a:spcAft>
                <a:spcPct val="0"/>
              </a:spcAft>
              <a:buSzPts val="2400"/>
              <a:tabLst/>
            </a:pPr>
            <a:r>
              <a:rPr lang="en-US" altLang="en-US" sz="2000" kern="1200" dirty="0">
                <a:solidFill>
                  <a:srgbClr val="000000"/>
                </a:solidFill>
                <a:latin typeface="Arial (Body)"/>
                <a:ea typeface="+mn-ea"/>
                <a:cs typeface="+mn-cs"/>
              </a:rPr>
              <a:t>The literature review</a:t>
            </a:r>
          </a:p>
          <a:p>
            <a:pPr marL="256032" lvl="0" indent="-256032">
              <a:spcAft>
                <a:spcPct val="0"/>
              </a:spcAft>
              <a:buSzPts val="2400"/>
              <a:tabLst/>
            </a:pPr>
            <a:r>
              <a:rPr lang="en-US" altLang="en-US" sz="2000" kern="1200" dirty="0">
                <a:solidFill>
                  <a:srgbClr val="000000"/>
                </a:solidFill>
                <a:latin typeface="Arial (Body)"/>
                <a:ea typeface="+mn-ea"/>
                <a:cs typeface="+mn-cs"/>
              </a:rPr>
              <a:t>The purpose statement and questions/hypotheses</a:t>
            </a:r>
          </a:p>
          <a:p>
            <a:pPr marL="256032" lvl="0" indent="-256032">
              <a:spcAft>
                <a:spcPct val="0"/>
              </a:spcAft>
              <a:buSzPts val="2400"/>
              <a:tabLst/>
            </a:pPr>
            <a:r>
              <a:rPr lang="en-US" altLang="en-US" sz="2000" kern="1200" dirty="0">
                <a:solidFill>
                  <a:srgbClr val="000000"/>
                </a:solidFill>
                <a:latin typeface="Arial (Body)"/>
                <a:ea typeface="+mn-ea"/>
                <a:cs typeface="+mn-cs"/>
              </a:rPr>
              <a:t>The data collection</a:t>
            </a:r>
          </a:p>
          <a:p>
            <a:pPr marL="256032" lvl="0" indent="-256032">
              <a:spcAft>
                <a:spcPct val="0"/>
              </a:spcAft>
              <a:buSzPts val="2400"/>
              <a:tabLst/>
            </a:pPr>
            <a:r>
              <a:rPr lang="en-US" altLang="en-US" sz="2000" kern="1200" dirty="0">
                <a:solidFill>
                  <a:srgbClr val="000000"/>
                </a:solidFill>
                <a:latin typeface="Arial (Body)"/>
                <a:ea typeface="+mn-ea"/>
                <a:cs typeface="+mn-cs"/>
              </a:rPr>
              <a:t>The data analysis and results or findings</a:t>
            </a:r>
          </a:p>
          <a:p>
            <a:pPr marL="256032" lvl="0" indent="-256032">
              <a:spcAft>
                <a:spcPct val="0"/>
              </a:spcAft>
              <a:buSzPts val="2400"/>
              <a:tabLst/>
            </a:pPr>
            <a:r>
              <a:rPr lang="en-US" altLang="en-US" sz="2000" kern="1200" dirty="0">
                <a:solidFill>
                  <a:srgbClr val="000000"/>
                </a:solidFill>
                <a:latin typeface="Arial (Body)"/>
                <a:ea typeface="+mn-ea"/>
                <a:cs typeface="+mn-cs"/>
              </a:rPr>
              <a:t>The writing</a:t>
            </a:r>
          </a:p>
          <a:p>
            <a:pPr marL="256032" lvl="0" indent="-256032">
              <a:spcAft>
                <a:spcPct val="0"/>
              </a:spcAft>
              <a:buSzPts val="2400"/>
              <a:tabLst/>
            </a:pPr>
            <a:r>
              <a:rPr lang="en-US" altLang="en-US" sz="2000" kern="1200" dirty="0">
                <a:solidFill>
                  <a:srgbClr val="000000"/>
                </a:solidFill>
                <a:latin typeface="Arial (Body)"/>
                <a:ea typeface="+mn-ea"/>
                <a:cs typeface="+mn-cs"/>
              </a:rPr>
              <a:t>See checklists in Figure 9.6 and 9.7</a:t>
            </a:r>
            <a:endParaRPr lang="en-US" sz="2000" kern="1200" dirty="0">
              <a:solidFill>
                <a:srgbClr val="000000"/>
              </a:solidFill>
              <a:latin typeface="Arial (Body)"/>
              <a:ea typeface="+mn-ea"/>
              <a:cs typeface="+mn-cs"/>
            </a:endParaRPr>
          </a:p>
        </p:txBody>
      </p:sp>
    </p:spTree>
    <p:extLst>
      <p:ext uri="{BB962C8B-B14F-4D97-AF65-F5344CB8AC3E}">
        <p14:creationId xmlns:p14="http://schemas.microsoft.com/office/powerpoint/2010/main" val="3445844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sz="3200" kern="1200" dirty="0" smtClean="0">
                <a:latin typeface="Times New Roman" panose="02020603050405020304" pitchFamily="18" charset="0"/>
                <a:ea typeface="+mj-ea"/>
                <a:cs typeface="Times New Roman" panose="02020603050405020304" pitchFamily="18" charset="0"/>
              </a:rPr>
              <a:t>Reexamining the Parent Involvement and Mothers’ Trust in Principals Studies</a:t>
            </a:r>
            <a:endParaRPr lang="en-US" sz="32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oAutofit/>
          </a:bodyPr>
          <a:lstStyle/>
          <a:p>
            <a:pPr marL="256032" lvl="0" indent="-256032">
              <a:spcAft>
                <a:spcPct val="0"/>
              </a:spcAft>
              <a:tabLst/>
            </a:pPr>
            <a:r>
              <a:rPr lang="en-US" sz="1800" kern="1200" dirty="0">
                <a:solidFill>
                  <a:srgbClr val="000000"/>
                </a:solidFill>
                <a:latin typeface="Arial (Body)"/>
                <a:ea typeface="+mn-ea"/>
                <a:cs typeface="+mn-cs"/>
              </a:rPr>
              <a:t>Both include a research problem, use of literature, collection and analysis of data, interpretation of the meaning of the data, and a format for writing the report</a:t>
            </a:r>
          </a:p>
          <a:p>
            <a:pPr marL="256032" lvl="0" indent="-256032">
              <a:spcAft>
                <a:spcPct val="0"/>
              </a:spcAft>
              <a:tabLst/>
            </a:pPr>
            <a:r>
              <a:rPr lang="en-US" sz="1800" kern="1200" dirty="0">
                <a:solidFill>
                  <a:srgbClr val="000000"/>
                </a:solidFill>
                <a:latin typeface="Arial (Body)"/>
                <a:ea typeface="+mn-ea"/>
                <a:cs typeface="+mn-cs"/>
              </a:rPr>
              <a:t>Encoding</a:t>
            </a:r>
          </a:p>
          <a:p>
            <a:pPr marL="741553" lvl="1" indent="-284353">
              <a:spcAft>
                <a:spcPct val="0"/>
              </a:spcAft>
            </a:pPr>
            <a:r>
              <a:rPr lang="en-US" sz="1800" kern="1200" dirty="0">
                <a:solidFill>
                  <a:srgbClr val="000000"/>
                </a:solidFill>
                <a:latin typeface="Arial (Body)"/>
                <a:ea typeface="+mn-ea"/>
                <a:cs typeface="+mn-cs"/>
              </a:rPr>
              <a:t>“influences” and “measures” (quantitative)</a:t>
            </a:r>
          </a:p>
          <a:p>
            <a:pPr marL="741553" lvl="1" indent="-284353">
              <a:spcAft>
                <a:spcPct val="0"/>
              </a:spcAft>
            </a:pPr>
            <a:r>
              <a:rPr lang="en-US" sz="1800" kern="1200" dirty="0">
                <a:solidFill>
                  <a:srgbClr val="000000"/>
                </a:solidFill>
                <a:latin typeface="Arial (Body)"/>
                <a:ea typeface="+mn-ea"/>
                <a:cs typeface="+mn-cs"/>
              </a:rPr>
              <a:t>Discussing research design (</a:t>
            </a:r>
            <a:r>
              <a:rPr lang="en-US" sz="1800" kern="1200" dirty="0" smtClean="0">
                <a:solidFill>
                  <a:srgbClr val="000000"/>
                </a:solidFill>
                <a:latin typeface="Arial (Body)"/>
                <a:ea typeface="+mn-ea"/>
                <a:cs typeface="+mn-cs"/>
              </a:rPr>
              <a:t>qualitative)</a:t>
            </a:r>
            <a:endParaRPr lang="en-US" sz="1800" kern="1200" dirty="0">
              <a:solidFill>
                <a:srgbClr val="000000"/>
              </a:solidFill>
              <a:latin typeface="Arial (Body)"/>
              <a:ea typeface="+mn-ea"/>
              <a:cs typeface="+mn-cs"/>
            </a:endParaRPr>
          </a:p>
          <a:p>
            <a:pPr marL="256032" lvl="0" indent="-256032">
              <a:spcAft>
                <a:spcPct val="0"/>
              </a:spcAft>
              <a:tabLst/>
            </a:pPr>
            <a:r>
              <a:rPr lang="en-US" sz="1800" kern="1200" dirty="0">
                <a:solidFill>
                  <a:srgbClr val="000000"/>
                </a:solidFill>
                <a:latin typeface="Arial (Body)"/>
                <a:ea typeface="+mn-ea"/>
                <a:cs typeface="+mn-cs"/>
              </a:rPr>
              <a:t>Presence of researcher</a:t>
            </a:r>
          </a:p>
          <a:p>
            <a:pPr marL="741553" lvl="1" indent="-284353">
              <a:spcAft>
                <a:spcPct val="0"/>
              </a:spcAft>
            </a:pPr>
            <a:r>
              <a:rPr lang="en-US" sz="1800" kern="1200" dirty="0">
                <a:solidFill>
                  <a:srgbClr val="000000"/>
                </a:solidFill>
                <a:latin typeface="Arial (Body)"/>
                <a:ea typeface="+mn-ea"/>
                <a:cs typeface="+mn-cs"/>
              </a:rPr>
              <a:t>None in quantitative study</a:t>
            </a:r>
          </a:p>
          <a:p>
            <a:pPr marL="741553" lvl="1" indent="-284353">
              <a:spcAft>
                <a:spcPct val="0"/>
              </a:spcAft>
            </a:pPr>
            <a:r>
              <a:rPr lang="en-US" sz="1800" kern="1200" dirty="0">
                <a:solidFill>
                  <a:srgbClr val="000000"/>
                </a:solidFill>
                <a:latin typeface="Arial (Body)"/>
                <a:ea typeface="+mn-ea"/>
                <a:cs typeface="+mn-cs"/>
              </a:rPr>
              <a:t>Discussed personal difficulty in recruiting in qualitative study</a:t>
            </a:r>
          </a:p>
          <a:p>
            <a:pPr marL="256032" lvl="0" indent="-256032">
              <a:spcAft>
                <a:spcPct val="0"/>
              </a:spcAft>
              <a:tabLst/>
            </a:pPr>
            <a:r>
              <a:rPr lang="en-US" sz="1800" kern="1200" dirty="0">
                <a:solidFill>
                  <a:srgbClr val="000000"/>
                </a:solidFill>
                <a:latin typeface="Arial (Body)"/>
                <a:ea typeface="+mn-ea"/>
                <a:cs typeface="+mn-cs"/>
              </a:rPr>
              <a:t>Results</a:t>
            </a:r>
          </a:p>
          <a:p>
            <a:pPr marL="741553" lvl="1" indent="-284353">
              <a:spcAft>
                <a:spcPct val="0"/>
              </a:spcAft>
            </a:pPr>
            <a:r>
              <a:rPr lang="en-US" sz="1800" kern="1200" dirty="0">
                <a:solidFill>
                  <a:srgbClr val="000000"/>
                </a:solidFill>
                <a:latin typeface="Arial (Body)"/>
                <a:ea typeface="+mn-ea"/>
                <a:cs typeface="+mn-cs"/>
              </a:rPr>
              <a:t>Statistical discussion (quantitative)</a:t>
            </a:r>
          </a:p>
          <a:p>
            <a:pPr marL="741553" lvl="1" indent="-284353">
              <a:spcAft>
                <a:spcPct val="0"/>
              </a:spcAft>
            </a:pPr>
            <a:r>
              <a:rPr lang="en-US" sz="1800" kern="1200" dirty="0">
                <a:solidFill>
                  <a:srgbClr val="000000"/>
                </a:solidFill>
                <a:latin typeface="Arial (Body)"/>
                <a:ea typeface="+mn-ea"/>
                <a:cs typeface="+mn-cs"/>
              </a:rPr>
              <a:t>Quote-based thematic discussion (qualitative)</a:t>
            </a:r>
          </a:p>
        </p:txBody>
      </p:sp>
    </p:spTree>
    <p:extLst>
      <p:ext uri="{BB962C8B-B14F-4D97-AF65-F5344CB8AC3E}">
        <p14:creationId xmlns:p14="http://schemas.microsoft.com/office/powerpoint/2010/main" val="2907216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tIns="91425">
            <a:noAutofit/>
          </a:bodyPr>
          <a:lstStyle/>
          <a:p>
            <a:r>
              <a:rPr lang="en-US" dirty="0" smtClean="0">
                <a:latin typeface="Times New Roman" panose="02020603050405020304" pitchFamily="18" charset="0"/>
              </a:rPr>
              <a:t>Copyright</a:t>
            </a:r>
            <a:endParaRPr lang="en-IN"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kern="1200" dirty="0">
                <a:latin typeface="Times New Roman" panose="02020603050405020304" pitchFamily="18" charset="0"/>
                <a:cs typeface="Times New Roman" panose="02020603050405020304" pitchFamily="18" charset="0"/>
              </a:rPr>
              <a:t>Table 9.1 Audiences for Research </a:t>
            </a:r>
            <a:r>
              <a:rPr lang="en-US" sz="2000" b="0" kern="1200" dirty="0">
                <a:latin typeface="Times New Roman" panose="02020603050405020304" pitchFamily="18" charset="0"/>
                <a:cs typeface="Times New Roman" panose="02020603050405020304" pitchFamily="18" charset="0"/>
              </a:rPr>
              <a:t>(1 of 2)</a:t>
            </a:r>
            <a:endParaRPr lang="en-US" sz="2000" b="0" dirty="0"/>
          </a:p>
        </p:txBody>
      </p:sp>
      <p:graphicFrame>
        <p:nvGraphicFramePr>
          <p:cNvPr id="6" name="Table 5"/>
          <p:cNvGraphicFramePr>
            <a:graphicFrameLocks noGrp="1"/>
          </p:cNvGraphicFramePr>
          <p:nvPr>
            <p:extLst>
              <p:ext uri="{D42A27DB-BD31-4B8C-83A1-F6EECF244321}">
                <p14:modId xmlns:p14="http://schemas.microsoft.com/office/powerpoint/2010/main" val="2297746693"/>
              </p:ext>
            </p:extLst>
          </p:nvPr>
        </p:nvGraphicFramePr>
        <p:xfrm>
          <a:off x="457200" y="1600196"/>
          <a:ext cx="8229600" cy="4112267"/>
        </p:xfrm>
        <a:graphic>
          <a:graphicData uri="http://schemas.openxmlformats.org/drawingml/2006/table">
            <a:tbl>
              <a:tblPr firstRow="1" bandRow="1">
                <a:tableStyleId>{5940675A-B579-460E-94D1-54222C63F5DA}</a:tableStyleId>
              </a:tblPr>
              <a:tblGrid>
                <a:gridCol w="2052735">
                  <a:extLst>
                    <a:ext uri="{9D8B030D-6E8A-4147-A177-3AD203B41FA5}">
                      <a16:colId xmlns:a16="http://schemas.microsoft.com/office/drawing/2014/main" val="57636325"/>
                    </a:ext>
                  </a:extLst>
                </a:gridCol>
                <a:gridCol w="6176865">
                  <a:extLst>
                    <a:ext uri="{9D8B030D-6E8A-4147-A177-3AD203B41FA5}">
                      <a16:colId xmlns:a16="http://schemas.microsoft.com/office/drawing/2014/main" val="2079847978"/>
                    </a:ext>
                  </a:extLst>
                </a:gridCol>
              </a:tblGrid>
              <a:tr h="387224">
                <a:tc>
                  <a:txBody>
                    <a:bodyPr/>
                    <a:lstStyle/>
                    <a:p>
                      <a:pPr marL="0" marR="0">
                        <a:lnSpc>
                          <a:spcPct val="200000"/>
                        </a:lnSpc>
                        <a:spcBef>
                          <a:spcPts val="0"/>
                        </a:spcBef>
                        <a:spcAft>
                          <a:spcPts val="960"/>
                        </a:spcAft>
                        <a:tabLst>
                          <a:tab pos="2582545" algn="l"/>
                        </a:tabLst>
                      </a:pPr>
                      <a:r>
                        <a:rPr lang="en-US" sz="1400" b="1" dirty="0">
                          <a:effectLst/>
                        </a:rPr>
                        <a:t>Audiences</a:t>
                      </a:r>
                      <a:endParaRPr lang="en-US" sz="1400" b="1" dirty="0">
                        <a:solidFill>
                          <a:srgbClr val="000000"/>
                        </a:solidFill>
                        <a:effectLst/>
                        <a:latin typeface="+mn-lt"/>
                        <a:ea typeface="Times New Roman" charset="0"/>
                        <a:cs typeface="Optima LT Std Bold" charset="0"/>
                      </a:endParaRPr>
                    </a:p>
                  </a:txBody>
                  <a:tcPr marL="68580" marR="304800" marT="91440" marB="57150"/>
                </a:tc>
                <a:tc>
                  <a:txBody>
                    <a:bodyPr/>
                    <a:lstStyle/>
                    <a:p>
                      <a:pPr marL="0" marR="0">
                        <a:lnSpc>
                          <a:spcPct val="200000"/>
                        </a:lnSpc>
                        <a:spcBef>
                          <a:spcPts val="0"/>
                        </a:spcBef>
                        <a:spcAft>
                          <a:spcPts val="960"/>
                        </a:spcAft>
                        <a:tabLst>
                          <a:tab pos="2582545" algn="l"/>
                        </a:tabLst>
                      </a:pPr>
                      <a:r>
                        <a:rPr lang="en-US" sz="1400" b="1" dirty="0">
                          <a:effectLst/>
                        </a:rPr>
                        <a:t>Standards</a:t>
                      </a:r>
                      <a:endParaRPr lang="en-US" sz="1400" b="1" dirty="0">
                        <a:solidFill>
                          <a:srgbClr val="000000"/>
                        </a:solidFill>
                        <a:effectLst/>
                        <a:latin typeface="+mn-lt"/>
                        <a:ea typeface="Times New Roman" charset="0"/>
                        <a:cs typeface="Optima LT Std Bold" charset="0"/>
                      </a:endParaRPr>
                    </a:p>
                  </a:txBody>
                  <a:tcPr marL="68580" marR="68580" marT="91440" marB="57150"/>
                </a:tc>
                <a:extLst>
                  <a:ext uri="{0D108BD9-81ED-4DB2-BD59-A6C34878D82A}">
                    <a16:rowId xmlns:a16="http://schemas.microsoft.com/office/drawing/2014/main" val="527749194"/>
                  </a:ext>
                </a:extLst>
              </a:tr>
              <a:tr h="646693">
                <a:tc>
                  <a:txBody>
                    <a:bodyPr/>
                    <a:lstStyle/>
                    <a:p>
                      <a:pPr marL="0" marR="0">
                        <a:lnSpc>
                          <a:spcPct val="100000"/>
                        </a:lnSpc>
                        <a:spcBef>
                          <a:spcPts val="0"/>
                        </a:spcBef>
                        <a:spcAft>
                          <a:spcPts val="960"/>
                        </a:spcAft>
                        <a:tabLst>
                          <a:tab pos="990600" algn="l"/>
                          <a:tab pos="2324100" algn="l"/>
                          <a:tab pos="3543300" algn="l"/>
                          <a:tab pos="4787265" algn="l"/>
                        </a:tabLst>
                      </a:pPr>
                      <a:r>
                        <a:rPr lang="en-US" sz="1400" dirty="0">
                          <a:effectLst/>
                        </a:rPr>
                        <a:t>Faculty (</a:t>
                      </a:r>
                      <a:r>
                        <a:rPr lang="en-US" sz="1400" dirty="0" smtClean="0">
                          <a:effectLst/>
                        </a:rPr>
                        <a:t>adviser/ committees</a:t>
                      </a:r>
                      <a:r>
                        <a:rPr lang="en-US" sz="1400" dirty="0">
                          <a:effectLst/>
                        </a:rPr>
                        <a:t>)</a:t>
                      </a:r>
                      <a:endParaRPr lang="en-US" sz="1400" dirty="0">
                        <a:solidFill>
                          <a:srgbClr val="000000"/>
                        </a:solidFill>
                        <a:effectLst/>
                        <a:latin typeface="+mn-lt"/>
                        <a:ea typeface="Times New Roman" charset="0"/>
                        <a:cs typeface="Helvetica LT Std Roman" charset="0"/>
                      </a:endParaRPr>
                    </a:p>
                  </a:txBody>
                  <a:tcPr marL="68580" marR="304800" marT="76200" marB="44450">
                    <a:lnB w="12700" cap="flat" cmpd="sng" algn="ctr">
                      <a:noFill/>
                      <a:prstDash val="solid"/>
                      <a:round/>
                      <a:headEnd type="none" w="med" len="med"/>
                      <a:tailEnd type="none" w="med" len="med"/>
                    </a:lnB>
                  </a:tcPr>
                </a:tc>
                <a:tc>
                  <a:txBody>
                    <a:bodyPr/>
                    <a:lstStyle/>
                    <a:p>
                      <a:pPr marL="76200" marR="0" indent="-76200">
                        <a:lnSpc>
                          <a:spcPct val="200000"/>
                        </a:lnSpc>
                        <a:spcBef>
                          <a:spcPts val="0"/>
                        </a:spcBef>
                        <a:spcAft>
                          <a:spcPts val="960"/>
                        </a:spcAft>
                        <a:tabLst>
                          <a:tab pos="990600" algn="l"/>
                          <a:tab pos="2324100" algn="l"/>
                          <a:tab pos="3543300" algn="l"/>
                          <a:tab pos="4787265" algn="l"/>
                        </a:tabLst>
                      </a:pPr>
                      <a:r>
                        <a:rPr lang="en-US" sz="1400" dirty="0" smtClean="0">
                          <a:effectLst/>
                        </a:rPr>
                        <a:t>Standards </a:t>
                      </a:r>
                      <a:r>
                        <a:rPr lang="en-US" sz="1400" dirty="0">
                          <a:effectLst/>
                        </a:rPr>
                        <a:t>used in the past in program </a:t>
                      </a:r>
                      <a:r>
                        <a:rPr lang="en-US" sz="1400" dirty="0" smtClean="0">
                          <a:effectLst/>
                        </a:rPr>
                        <a:t>area</a:t>
                      </a:r>
                      <a:endParaRPr lang="en-US" sz="1400" dirty="0">
                        <a:solidFill>
                          <a:srgbClr val="000000"/>
                        </a:solidFill>
                        <a:effectLst/>
                        <a:latin typeface="+mn-lt"/>
                        <a:ea typeface="Times New Roman" charset="0"/>
                        <a:cs typeface="Helvetica LT Std Roman" charset="0"/>
                      </a:endParaRPr>
                    </a:p>
                  </a:txBody>
                  <a:tcPr marL="68580" marR="68580" marT="76200" marB="44450" anchor="b">
                    <a:lnB w="12700" cap="flat" cmpd="sng" algn="ctr">
                      <a:noFill/>
                      <a:prstDash val="solid"/>
                      <a:round/>
                      <a:headEnd type="none" w="med" len="med"/>
                      <a:tailEnd type="none" w="med" len="med"/>
                    </a:lnB>
                  </a:tcPr>
                </a:tc>
                <a:extLst>
                  <a:ext uri="{0D108BD9-81ED-4DB2-BD59-A6C34878D82A}">
                    <a16:rowId xmlns:a16="http://schemas.microsoft.com/office/drawing/2014/main" val="355373622"/>
                  </a:ext>
                </a:extLst>
              </a:tr>
              <a:tr h="305701">
                <a:tc>
                  <a:txBody>
                    <a:bodyPr/>
                    <a:lstStyle/>
                    <a:p>
                      <a:r>
                        <a:rPr lang="en-US" sz="900" dirty="0" smtClean="0">
                          <a:solidFill>
                            <a:schemeClr val="bg1"/>
                          </a:solidFill>
                          <a:effectLst/>
                        </a:rPr>
                        <a:t>Faculty (adviser/ committees)</a:t>
                      </a:r>
                      <a:endParaRPr lang="en-US" sz="1400" dirty="0">
                        <a:solidFill>
                          <a:schemeClr val="bg1"/>
                        </a:solidFill>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dirty="0" smtClean="0">
                          <a:effectLst/>
                        </a:rPr>
                        <a:t>Standards traditionally used by each individual faculty member</a:t>
                      </a:r>
                      <a:endParaRPr lang="en-US" sz="1400" dirty="0">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02867737"/>
                  </a:ext>
                </a:extLst>
              </a:tr>
              <a:tr h="305701">
                <a:tc>
                  <a:txBody>
                    <a:bodyPr/>
                    <a:lstStyle/>
                    <a:p>
                      <a:r>
                        <a:rPr lang="en-US" sz="900" dirty="0" smtClean="0">
                          <a:solidFill>
                            <a:schemeClr val="bg1"/>
                          </a:solidFill>
                          <a:effectLst/>
                        </a:rPr>
                        <a:t>Faculty (adviser/ committees)</a:t>
                      </a:r>
                      <a:endParaRPr lang="en-US" sz="1400" dirty="0">
                        <a:solidFill>
                          <a:schemeClr val="bg1"/>
                        </a:solidFill>
                        <a:latin typeface="+mn-lt"/>
                      </a:endParaRPr>
                    </a:p>
                  </a:txBody>
                  <a:tcPr>
                    <a:lnT w="12700" cap="flat" cmpd="sng" algn="ctr">
                      <a:noFill/>
                      <a:prstDash val="solid"/>
                      <a:round/>
                      <a:headEnd type="none" w="med" len="med"/>
                      <a:tailEnd type="none" w="med" len="med"/>
                    </a:lnT>
                  </a:tcPr>
                </a:tc>
                <a:tc>
                  <a:txBody>
                    <a:bodyPr/>
                    <a:lstStyle/>
                    <a:p>
                      <a:r>
                        <a:rPr lang="en-US" sz="1400" dirty="0" smtClean="0">
                          <a:effectLst/>
                        </a:rPr>
                        <a:t>Standards used at the college or university</a:t>
                      </a:r>
                      <a:endParaRPr lang="en-US" sz="1400" dirty="0">
                        <a:latin typeface="+mn-lt"/>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3430797190"/>
                  </a:ext>
                </a:extLst>
              </a:tr>
              <a:tr h="528029">
                <a:tc>
                  <a:txBody>
                    <a:bodyPr/>
                    <a:lstStyle/>
                    <a:p>
                      <a:r>
                        <a:rPr lang="en-US" sz="1400" kern="1200" dirty="0" smtClean="0">
                          <a:effectLst/>
                        </a:rPr>
                        <a:t>Journal reviewers</a:t>
                      </a:r>
                      <a:endParaRPr lang="en-US" sz="1400" dirty="0">
                        <a:latin typeface="+mn-lt"/>
                      </a:endParaRPr>
                    </a:p>
                  </a:txBody>
                  <a:tcPr>
                    <a:lnB w="12700" cap="flat" cmpd="sng" algn="ctr">
                      <a:noFill/>
                      <a:prstDash val="solid"/>
                      <a:round/>
                      <a:headEnd type="none" w="med" len="med"/>
                      <a:tailEnd type="none" w="med" len="med"/>
                    </a:lnB>
                  </a:tcPr>
                </a:tc>
                <a:tc>
                  <a:txBody>
                    <a:bodyPr/>
                    <a:lstStyle/>
                    <a:p>
                      <a:r>
                        <a:rPr lang="en-US" sz="1400" kern="1200" dirty="0" smtClean="0">
                          <a:effectLst/>
                        </a:rPr>
                        <a:t>Use of published standards printed typically once for each volume and available in Author Guidelines from the journal’s website</a:t>
                      </a:r>
                      <a:r>
                        <a:rPr lang="en-US" sz="1400" dirty="0" smtClean="0">
                          <a:effectLst/>
                        </a:rPr>
                        <a:t> </a:t>
                      </a:r>
                      <a:endParaRPr lang="en-US" sz="1400" dirty="0">
                        <a:latin typeface="+mn-lt"/>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1473321495"/>
                  </a:ext>
                </a:extLst>
              </a:tr>
              <a:tr h="528029">
                <a:tc>
                  <a:txBody>
                    <a:bodyPr/>
                    <a:lstStyle/>
                    <a:p>
                      <a:r>
                        <a:rPr lang="en-US" sz="1400" kern="1200" dirty="0" smtClean="0">
                          <a:solidFill>
                            <a:schemeClr val="bg1"/>
                          </a:solidFill>
                          <a:effectLst/>
                        </a:rPr>
                        <a:t>Journal reviewers</a:t>
                      </a:r>
                      <a:endParaRPr lang="en-US" sz="1400" dirty="0">
                        <a:solidFill>
                          <a:schemeClr val="bg1"/>
                        </a:solidFill>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kern="1200" dirty="0" smtClean="0">
                          <a:effectLst/>
                        </a:rPr>
                        <a:t>Separate standards may be published for quantitative and qualitative research</a:t>
                      </a:r>
                      <a:r>
                        <a:rPr lang="en-US" sz="1400" dirty="0" smtClean="0">
                          <a:effectLst/>
                        </a:rPr>
                        <a:t> </a:t>
                      </a:r>
                      <a:endParaRPr lang="en-US" sz="1400" dirty="0">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39555773"/>
                  </a:ext>
                </a:extLst>
              </a:tr>
              <a:tr h="305701">
                <a:tc>
                  <a:txBody>
                    <a:bodyPr/>
                    <a:lstStyle/>
                    <a:p>
                      <a:r>
                        <a:rPr lang="en-US" sz="1400" kern="1200" dirty="0" smtClean="0">
                          <a:solidFill>
                            <a:schemeClr val="bg1"/>
                          </a:solidFill>
                          <a:effectLst/>
                        </a:rPr>
                        <a:t>Journal reviewers</a:t>
                      </a:r>
                      <a:endParaRPr lang="en-US" sz="1400" dirty="0">
                        <a:solidFill>
                          <a:schemeClr val="bg1"/>
                        </a:solidFill>
                        <a:latin typeface="+mn-lt"/>
                      </a:endParaRPr>
                    </a:p>
                  </a:txBody>
                  <a:tcPr>
                    <a:lnT w="12700" cap="flat" cmpd="sng" algn="ctr">
                      <a:noFill/>
                      <a:prstDash val="solid"/>
                      <a:round/>
                      <a:headEnd type="none" w="med" len="med"/>
                      <a:tailEnd type="none" w="med" len="med"/>
                    </a:lnT>
                  </a:tcPr>
                </a:tc>
                <a:tc>
                  <a:txBody>
                    <a:bodyPr/>
                    <a:lstStyle/>
                    <a:p>
                      <a:r>
                        <a:rPr lang="en-US" sz="1400" kern="1200" dirty="0" smtClean="0">
                          <a:effectLst/>
                        </a:rPr>
                        <a:t>Editor must reconcile differing opinions among reviewers</a:t>
                      </a:r>
                      <a:r>
                        <a:rPr lang="en-US" sz="1400" dirty="0" smtClean="0">
                          <a:effectLst/>
                        </a:rPr>
                        <a:t> </a:t>
                      </a:r>
                      <a:endParaRPr lang="en-US" sz="1400" dirty="0">
                        <a:latin typeface="+mn-lt"/>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562596463"/>
                  </a:ext>
                </a:extLst>
              </a:tr>
              <a:tr h="305701">
                <a:tc>
                  <a:txBody>
                    <a:bodyPr/>
                    <a:lstStyle/>
                    <a:p>
                      <a:r>
                        <a:rPr lang="en-US" sz="1400" kern="1200" dirty="0" smtClean="0">
                          <a:effectLst/>
                        </a:rPr>
                        <a:t>Policymakers</a:t>
                      </a:r>
                      <a:r>
                        <a:rPr lang="en-US" sz="1400" dirty="0" smtClean="0">
                          <a:effectLst/>
                        </a:rPr>
                        <a:t> </a:t>
                      </a:r>
                      <a:endParaRPr lang="en-US" sz="1400" dirty="0">
                        <a:latin typeface="+mn-lt"/>
                      </a:endParaRPr>
                    </a:p>
                  </a:txBody>
                  <a:tcPr>
                    <a:lnB w="12700" cap="flat" cmpd="sng" algn="ctr">
                      <a:noFill/>
                      <a:prstDash val="solid"/>
                      <a:round/>
                      <a:headEnd type="none" w="med" len="med"/>
                      <a:tailEnd type="none" w="med" len="med"/>
                    </a:lnB>
                  </a:tcPr>
                </a:tc>
                <a:tc>
                  <a:txBody>
                    <a:bodyPr/>
                    <a:lstStyle/>
                    <a:p>
                      <a:r>
                        <a:rPr lang="en-US" sz="1400" kern="1200" dirty="0" smtClean="0">
                          <a:effectLst/>
                        </a:rPr>
                        <a:t>Ease of understanding results</a:t>
                      </a:r>
                      <a:r>
                        <a:rPr lang="en-US" sz="1400" dirty="0" smtClean="0">
                          <a:effectLst/>
                        </a:rPr>
                        <a:t> </a:t>
                      </a:r>
                      <a:endParaRPr lang="en-US" sz="1400" dirty="0">
                        <a:latin typeface="+mn-lt"/>
                      </a:endParaRPr>
                    </a:p>
                  </a:txBody>
                  <a:tcPr>
                    <a:lnB w="12700" cap="flat" cmpd="sng" algn="ctr">
                      <a:noFill/>
                      <a:prstDash val="solid"/>
                      <a:round/>
                      <a:headEnd type="none" w="med" len="med"/>
                      <a:tailEnd type="none" w="med" len="med"/>
                    </a:lnB>
                  </a:tcPr>
                </a:tc>
                <a:extLst>
                  <a:ext uri="{0D108BD9-81ED-4DB2-BD59-A6C34878D82A}">
                    <a16:rowId xmlns:a16="http://schemas.microsoft.com/office/drawing/2014/main" val="2502410449"/>
                  </a:ext>
                </a:extLst>
              </a:tr>
              <a:tr h="305701">
                <a:tc>
                  <a:txBody>
                    <a:bodyPr/>
                    <a:lstStyle/>
                    <a:p>
                      <a:r>
                        <a:rPr lang="en-US" sz="1400" kern="1200" dirty="0" smtClean="0">
                          <a:solidFill>
                            <a:schemeClr val="bg1"/>
                          </a:solidFill>
                          <a:effectLst/>
                        </a:rPr>
                        <a:t>Policymakers</a:t>
                      </a:r>
                      <a:endParaRPr lang="en-US" sz="1400" dirty="0">
                        <a:solidFill>
                          <a:schemeClr val="bg1"/>
                        </a:solidFill>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400" kern="1200" dirty="0" smtClean="0">
                          <a:effectLst/>
                        </a:rPr>
                        <a:t>Immediate application of results</a:t>
                      </a:r>
                      <a:r>
                        <a:rPr lang="en-US" sz="1400" dirty="0" smtClean="0">
                          <a:effectLst/>
                        </a:rPr>
                        <a:t> </a:t>
                      </a:r>
                      <a:endParaRPr lang="en-US" sz="1400" dirty="0">
                        <a:latin typeface="+mn-lt"/>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56374060"/>
                  </a:ext>
                </a:extLst>
              </a:tr>
              <a:tr h="305701">
                <a:tc>
                  <a:txBody>
                    <a:bodyPr/>
                    <a:lstStyle/>
                    <a:p>
                      <a:r>
                        <a:rPr lang="en-US" sz="1400" kern="1200" dirty="0" smtClean="0">
                          <a:solidFill>
                            <a:schemeClr val="bg1"/>
                          </a:solidFill>
                          <a:effectLst/>
                        </a:rPr>
                        <a:t>Policymakers</a:t>
                      </a:r>
                      <a:endParaRPr lang="en-US" sz="1400" dirty="0">
                        <a:solidFill>
                          <a:schemeClr val="bg1"/>
                        </a:solidFill>
                        <a:latin typeface="+mn-lt"/>
                      </a:endParaRPr>
                    </a:p>
                  </a:txBody>
                  <a:tcPr>
                    <a:lnT w="12700" cap="flat" cmpd="sng" algn="ctr">
                      <a:noFill/>
                      <a:prstDash val="solid"/>
                      <a:round/>
                      <a:headEnd type="none" w="med" len="med"/>
                      <a:tailEnd type="none" w="med" len="med"/>
                    </a:lnT>
                  </a:tcPr>
                </a:tc>
                <a:tc>
                  <a:txBody>
                    <a:bodyPr/>
                    <a:lstStyle/>
                    <a:p>
                      <a:r>
                        <a:rPr lang="en-US" sz="1400" kern="1200" dirty="0" smtClean="0">
                          <a:effectLst/>
                        </a:rPr>
                        <a:t>Clarity and brevity of ideas</a:t>
                      </a:r>
                      <a:r>
                        <a:rPr lang="en-US" sz="1400" dirty="0" smtClean="0">
                          <a:effectLst/>
                        </a:rPr>
                        <a:t> </a:t>
                      </a:r>
                      <a:endParaRPr lang="en-US" sz="1400" dirty="0">
                        <a:latin typeface="+mn-lt"/>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2714679401"/>
                  </a:ext>
                </a:extLst>
              </a:tr>
            </a:tbl>
          </a:graphicData>
        </a:graphic>
      </p:graphicFrame>
    </p:spTree>
    <p:extLst>
      <p:ext uri="{BB962C8B-B14F-4D97-AF65-F5344CB8AC3E}">
        <p14:creationId xmlns:p14="http://schemas.microsoft.com/office/powerpoint/2010/main" val="96744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kern="1200" dirty="0">
                <a:latin typeface="Times New Roman" panose="02020603050405020304" pitchFamily="18" charset="0"/>
                <a:cs typeface="Times New Roman" panose="02020603050405020304" pitchFamily="18" charset="0"/>
              </a:rPr>
              <a:t>Table 9.1 Audiences for Research </a:t>
            </a:r>
            <a:r>
              <a:rPr lang="en-US" sz="2000" b="0" kern="1200" dirty="0">
                <a:latin typeface="Times New Roman" panose="02020603050405020304" pitchFamily="18" charset="0"/>
                <a:cs typeface="Times New Roman" panose="02020603050405020304" pitchFamily="18" charset="0"/>
              </a:rPr>
              <a:t>(2 of 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436724"/>
              </p:ext>
            </p:extLst>
          </p:nvPr>
        </p:nvGraphicFramePr>
        <p:xfrm>
          <a:off x="457200" y="1600200"/>
          <a:ext cx="8292905" cy="4777624"/>
        </p:xfrm>
        <a:graphic>
          <a:graphicData uri="http://schemas.openxmlformats.org/drawingml/2006/table">
            <a:tbl>
              <a:tblPr firstRow="1" bandRow="1">
                <a:tableStyleId>{5940675A-B579-460E-94D1-54222C63F5DA}</a:tableStyleId>
              </a:tblPr>
              <a:tblGrid>
                <a:gridCol w="2052735">
                  <a:extLst>
                    <a:ext uri="{9D8B030D-6E8A-4147-A177-3AD203B41FA5}">
                      <a16:colId xmlns:a16="http://schemas.microsoft.com/office/drawing/2014/main" val="2388234858"/>
                    </a:ext>
                  </a:extLst>
                </a:gridCol>
                <a:gridCol w="6240170">
                  <a:extLst>
                    <a:ext uri="{9D8B030D-6E8A-4147-A177-3AD203B41FA5}">
                      <a16:colId xmlns:a16="http://schemas.microsoft.com/office/drawing/2014/main" val="2989631218"/>
                    </a:ext>
                  </a:extLst>
                </a:gridCol>
              </a:tblGrid>
              <a:tr h="359229">
                <a:tc>
                  <a:txBody>
                    <a:bodyPr/>
                    <a:lstStyle/>
                    <a:p>
                      <a:pPr marL="0" marR="0">
                        <a:lnSpc>
                          <a:spcPct val="200000"/>
                        </a:lnSpc>
                        <a:spcBef>
                          <a:spcPts val="0"/>
                        </a:spcBef>
                        <a:spcAft>
                          <a:spcPts val="960"/>
                        </a:spcAft>
                        <a:tabLst>
                          <a:tab pos="2582545" algn="l"/>
                        </a:tabLst>
                      </a:pPr>
                      <a:r>
                        <a:rPr lang="en-US" sz="1400" b="1" dirty="0">
                          <a:solidFill>
                            <a:srgbClr val="000000"/>
                          </a:solidFill>
                          <a:effectLst/>
                          <a:latin typeface="+mn-lt"/>
                          <a:ea typeface="Times New Roman" charset="0"/>
                          <a:cs typeface="Optima LT Std Bold" charset="0"/>
                        </a:rPr>
                        <a:t>Audiences</a:t>
                      </a:r>
                    </a:p>
                  </a:txBody>
                  <a:tcPr marL="68580" marR="304800" marT="91440" marB="57150"/>
                </a:tc>
                <a:tc>
                  <a:txBody>
                    <a:bodyPr/>
                    <a:lstStyle/>
                    <a:p>
                      <a:pPr marL="0" marR="0">
                        <a:lnSpc>
                          <a:spcPct val="200000"/>
                        </a:lnSpc>
                        <a:spcBef>
                          <a:spcPts val="0"/>
                        </a:spcBef>
                        <a:spcAft>
                          <a:spcPts val="960"/>
                        </a:spcAft>
                        <a:tabLst>
                          <a:tab pos="2582545" algn="l"/>
                        </a:tabLst>
                      </a:pPr>
                      <a:r>
                        <a:rPr lang="en-US" sz="1400" b="1" dirty="0">
                          <a:solidFill>
                            <a:srgbClr val="000000"/>
                          </a:solidFill>
                          <a:effectLst/>
                          <a:latin typeface="+mn-lt"/>
                          <a:ea typeface="Times New Roman" charset="0"/>
                          <a:cs typeface="Optima LT Std Bold" charset="0"/>
                        </a:rPr>
                        <a:t>Standards</a:t>
                      </a:r>
                    </a:p>
                  </a:txBody>
                  <a:tcPr marL="68580" marR="68580" marT="91440" marB="57150"/>
                </a:tc>
                <a:extLst>
                  <a:ext uri="{0D108BD9-81ED-4DB2-BD59-A6C34878D82A}">
                    <a16:rowId xmlns:a16="http://schemas.microsoft.com/office/drawing/2014/main" val="257470427"/>
                  </a:ext>
                </a:extLst>
              </a:tr>
              <a:tr h="339436">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a:solidFill>
                            <a:srgbClr val="000000"/>
                          </a:solidFill>
                          <a:effectLst/>
                          <a:latin typeface="+mn-lt"/>
                          <a:ea typeface="Times New Roman" charset="0"/>
                          <a:cs typeface="Helvetica LT Std Roman" charset="0"/>
                        </a:rPr>
                        <a:t>Practicing </a:t>
                      </a:r>
                      <a:r>
                        <a:rPr lang="en-US" sz="1400" dirty="0" smtClean="0">
                          <a:solidFill>
                            <a:srgbClr val="000000"/>
                          </a:solidFill>
                          <a:effectLst/>
                          <a:latin typeface="+mn-lt"/>
                          <a:ea typeface="Times New Roman" charset="0"/>
                          <a:cs typeface="Helvetica LT Std Roman" charset="0"/>
                        </a:rPr>
                        <a:t>educators</a:t>
                      </a:r>
                      <a:endParaRPr lang="en-US" sz="1400" dirty="0">
                        <a:solidFill>
                          <a:srgbClr val="000000"/>
                        </a:solidFill>
                        <a:effectLst/>
                        <a:latin typeface="+mn-lt"/>
                        <a:ea typeface="Times New Roman" charset="0"/>
                        <a:cs typeface="Helvetica LT Std Roman" charset="0"/>
                      </a:endParaRPr>
                    </a:p>
                  </a:txBody>
                  <a:tcPr marL="68580" marR="304800" marT="72390" marB="44450">
                    <a:lnB w="12700" cap="flat" cmpd="sng" algn="ctr">
                      <a:noFill/>
                      <a:prstDash val="solid"/>
                      <a:round/>
                      <a:headEnd type="none" w="med" len="med"/>
                      <a:tailEnd type="none" w="med" len="med"/>
                    </a:lnB>
                  </a:tcPr>
                </a:tc>
                <a:tc>
                  <a:txBody>
                    <a:bodyPr/>
                    <a:lstStyle/>
                    <a:p>
                      <a:pPr marL="76200" marR="0" indent="-76200">
                        <a:lnSpc>
                          <a:spcPct val="100000"/>
                        </a:lnSpc>
                        <a:spcBef>
                          <a:spcPts val="0"/>
                        </a:spcBef>
                        <a:spcAft>
                          <a:spcPts val="0"/>
                        </a:spcAft>
                        <a:tabLst>
                          <a:tab pos="990600" algn="l"/>
                          <a:tab pos="2324100" algn="l"/>
                          <a:tab pos="3543300" algn="l"/>
                          <a:tab pos="4787265" algn="l"/>
                        </a:tabLst>
                      </a:pPr>
                      <a:r>
                        <a:rPr lang="en-US" sz="1400" dirty="0" smtClean="0">
                          <a:solidFill>
                            <a:srgbClr val="000000"/>
                          </a:solidFill>
                          <a:effectLst/>
                          <a:latin typeface="+mn-lt"/>
                          <a:ea typeface="Times New Roman" charset="0"/>
                          <a:cs typeface="Helvetica LT Std Roman" charset="0"/>
                        </a:rPr>
                        <a:t>Relevance </a:t>
                      </a:r>
                      <a:r>
                        <a:rPr lang="en-US" sz="1400" dirty="0">
                          <a:solidFill>
                            <a:srgbClr val="000000"/>
                          </a:solidFill>
                          <a:effectLst/>
                          <a:latin typeface="+mn-lt"/>
                          <a:ea typeface="Times New Roman" charset="0"/>
                          <a:cs typeface="Helvetica LT Std Roman" charset="0"/>
                        </a:rPr>
                        <a:t>of problem or issue being </a:t>
                      </a:r>
                      <a:r>
                        <a:rPr lang="en-US" sz="1400" dirty="0" smtClean="0">
                          <a:solidFill>
                            <a:srgbClr val="000000"/>
                          </a:solidFill>
                          <a:effectLst/>
                          <a:latin typeface="+mn-lt"/>
                          <a:ea typeface="Times New Roman" charset="0"/>
                          <a:cs typeface="Helvetica LT Std Roman" charset="0"/>
                        </a:rPr>
                        <a:t>studied</a:t>
                      </a:r>
                      <a:endParaRPr lang="en-US" sz="1400" dirty="0">
                        <a:solidFill>
                          <a:srgbClr val="000000"/>
                        </a:solidFill>
                        <a:effectLst/>
                        <a:latin typeface="+mn-lt"/>
                        <a:ea typeface="Times New Roman" charset="0"/>
                        <a:cs typeface="Helvetica LT Std Roman" charset="0"/>
                      </a:endParaRPr>
                    </a:p>
                  </a:txBody>
                  <a:tcPr marL="68580" marR="68580" marT="72390" marB="44450">
                    <a:lnB w="12700" cap="flat" cmpd="sng" algn="ctr">
                      <a:noFill/>
                      <a:prstDash val="solid"/>
                      <a:round/>
                      <a:headEnd type="none" w="med" len="med"/>
                      <a:tailEnd type="none" w="med" len="med"/>
                    </a:lnB>
                  </a:tcPr>
                </a:tc>
                <a:extLst>
                  <a:ext uri="{0D108BD9-81ED-4DB2-BD59-A6C34878D82A}">
                    <a16:rowId xmlns:a16="http://schemas.microsoft.com/office/drawing/2014/main" val="3426342165"/>
                  </a:ext>
                </a:extLst>
              </a:tr>
              <a:tr h="339436">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Practicing educators</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76200" marR="0" indent="-76200">
                        <a:lnSpc>
                          <a:spcPct val="100000"/>
                        </a:lnSpc>
                        <a:spcBef>
                          <a:spcPts val="0"/>
                        </a:spcBef>
                        <a:spcAft>
                          <a:spcPts val="0"/>
                        </a:spcAft>
                        <a:tabLst>
                          <a:tab pos="990600" algn="l"/>
                          <a:tab pos="2324100" algn="l"/>
                          <a:tab pos="3543300" algn="l"/>
                          <a:tab pos="4787265" algn="l"/>
                        </a:tabLst>
                      </a:pPr>
                      <a:r>
                        <a:rPr lang="en-US" sz="1400" dirty="0" smtClean="0">
                          <a:solidFill>
                            <a:srgbClr val="000000"/>
                          </a:solidFill>
                          <a:effectLst/>
                          <a:latin typeface="+mn-lt"/>
                          <a:ea typeface="Times New Roman" charset="0"/>
                          <a:cs typeface="Helvetica LT Std Roman" charset="0"/>
                        </a:rPr>
                        <a:t>Ease </a:t>
                      </a:r>
                      <a:r>
                        <a:rPr lang="en-US" sz="1400" dirty="0">
                          <a:solidFill>
                            <a:srgbClr val="000000"/>
                          </a:solidFill>
                          <a:effectLst/>
                          <a:latin typeface="+mn-lt"/>
                          <a:ea typeface="Times New Roman" charset="0"/>
                          <a:cs typeface="Helvetica LT Std Roman" charset="0"/>
                        </a:rPr>
                        <a:t>of identifying </a:t>
                      </a:r>
                      <a:r>
                        <a:rPr lang="en-US" sz="1400" dirty="0" smtClean="0">
                          <a:solidFill>
                            <a:srgbClr val="000000"/>
                          </a:solidFill>
                          <a:effectLst/>
                          <a:latin typeface="+mn-lt"/>
                          <a:ea typeface="Times New Roman" charset="0"/>
                          <a:cs typeface="Helvetica LT Std Roman" charset="0"/>
                        </a:rPr>
                        <a:t>results</a:t>
                      </a:r>
                      <a:endParaRPr lang="en-US" sz="1400" dirty="0">
                        <a:solidFill>
                          <a:srgbClr val="000000"/>
                        </a:solidFill>
                        <a:effectLst/>
                        <a:latin typeface="+mn-lt"/>
                        <a:ea typeface="Times New Roman" charset="0"/>
                        <a:cs typeface="Helvetica LT Std Roman" charset="0"/>
                      </a:endParaRPr>
                    </a:p>
                  </a:txBody>
                  <a:tcPr marL="68580" marR="6858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63361350"/>
                  </a:ext>
                </a:extLst>
              </a:tr>
              <a:tr h="339436">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Practicing educators</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tcPr>
                </a:tc>
                <a:tc>
                  <a:txBody>
                    <a:bodyPr/>
                    <a:lstStyle/>
                    <a:p>
                      <a:pPr marL="76200" marR="0" indent="-76200">
                        <a:lnSpc>
                          <a:spcPct val="100000"/>
                        </a:lnSpc>
                        <a:spcBef>
                          <a:spcPts val="0"/>
                        </a:spcBef>
                        <a:spcAft>
                          <a:spcPts val="0"/>
                        </a:spcAft>
                        <a:tabLst>
                          <a:tab pos="990600" algn="l"/>
                          <a:tab pos="2324100" algn="l"/>
                          <a:tab pos="3543300" algn="l"/>
                          <a:tab pos="4787265" algn="l"/>
                        </a:tabLst>
                      </a:pPr>
                      <a:r>
                        <a:rPr lang="en-US" sz="1400" dirty="0" smtClean="0">
                          <a:solidFill>
                            <a:srgbClr val="000000"/>
                          </a:solidFill>
                          <a:effectLst/>
                          <a:latin typeface="+mn-lt"/>
                          <a:ea typeface="Times New Roman" charset="0"/>
                          <a:cs typeface="Helvetica LT Std Roman" charset="0"/>
                        </a:rPr>
                        <a:t>Practical suggestions from a research study</a:t>
                      </a:r>
                      <a:endParaRPr lang="en-US" sz="1400" dirty="0">
                        <a:solidFill>
                          <a:srgbClr val="000000"/>
                        </a:solidFill>
                        <a:effectLst/>
                        <a:latin typeface="+mn-lt"/>
                        <a:ea typeface="Times New Roman" charset="0"/>
                        <a:cs typeface="Helvetica LT Std Roman" charset="0"/>
                      </a:endParaRPr>
                    </a:p>
                  </a:txBody>
                  <a:tcPr marL="68580" marR="68580" marT="72390" marB="44450">
                    <a:lnT w="12700" cap="flat" cmpd="sng" algn="ctr">
                      <a:noFill/>
                      <a:prstDash val="solid"/>
                      <a:round/>
                      <a:headEnd type="none" w="med" len="med"/>
                      <a:tailEnd type="none" w="med" len="med"/>
                    </a:lnT>
                  </a:tcPr>
                </a:tc>
                <a:extLst>
                  <a:ext uri="{0D108BD9-81ED-4DB2-BD59-A6C34878D82A}">
                    <a16:rowId xmlns:a16="http://schemas.microsoft.com/office/drawing/2014/main" val="980831219"/>
                  </a:ext>
                </a:extLst>
              </a:tr>
              <a:tr h="568914">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a:solidFill>
                            <a:srgbClr val="000000"/>
                          </a:solidFill>
                          <a:effectLst/>
                          <a:latin typeface="+mn-lt"/>
                          <a:ea typeface="Times New Roman" charset="0"/>
                          <a:cs typeface="Helvetica LT Std Roman" charset="0"/>
                        </a:rPr>
                        <a:t>Conference paper reviewer</a:t>
                      </a:r>
                    </a:p>
                  </a:txBody>
                  <a:tcPr marL="68580" marR="304800" marT="72390" marB="44450">
                    <a:lnB w="12700" cap="flat" cmpd="sng" algn="ctr">
                      <a:noFill/>
                      <a:prstDash val="solid"/>
                      <a:round/>
                      <a:headEnd type="none" w="med" len="med"/>
                      <a:tailEnd type="none" w="med" len="med"/>
                    </a:lnB>
                  </a:tcPr>
                </a:tc>
                <a:tc>
                  <a:txBody>
                    <a:bodyPr/>
                    <a:lstStyle/>
                    <a:p>
                      <a:pPr marL="76200" marR="0" indent="-76200">
                        <a:lnSpc>
                          <a:spcPct val="100000"/>
                        </a:lnSpc>
                        <a:spcBef>
                          <a:spcPts val="0"/>
                        </a:spcBef>
                        <a:spcAft>
                          <a:spcPts val="0"/>
                        </a:spcAft>
                        <a:tabLst>
                          <a:tab pos="990600" algn="l"/>
                          <a:tab pos="2324100" algn="l"/>
                          <a:tab pos="3543300" algn="l"/>
                          <a:tab pos="4787265" algn="l"/>
                        </a:tabLst>
                      </a:pPr>
                      <a:r>
                        <a:rPr lang="en-US" sz="1400" dirty="0" smtClean="0">
                          <a:solidFill>
                            <a:srgbClr val="000000"/>
                          </a:solidFill>
                          <a:effectLst/>
                          <a:latin typeface="+mn-lt"/>
                          <a:ea typeface="Times New Roman" charset="0"/>
                          <a:cs typeface="Helvetica LT Std Roman" charset="0"/>
                        </a:rPr>
                        <a:t>Whether </a:t>
                      </a:r>
                      <a:r>
                        <a:rPr lang="en-US" sz="1400" dirty="0">
                          <a:solidFill>
                            <a:srgbClr val="000000"/>
                          </a:solidFill>
                          <a:effectLst/>
                          <a:latin typeface="+mn-lt"/>
                          <a:ea typeface="Times New Roman" charset="0"/>
                          <a:cs typeface="Helvetica LT Std Roman" charset="0"/>
                        </a:rPr>
                        <a:t>the researcher has submitted the proper </a:t>
                      </a:r>
                      <a:r>
                        <a:rPr lang="en-US" sz="1400" dirty="0" smtClean="0">
                          <a:solidFill>
                            <a:srgbClr val="000000"/>
                          </a:solidFill>
                          <a:effectLst/>
                          <a:latin typeface="+mn-lt"/>
                          <a:ea typeface="Times New Roman" charset="0"/>
                          <a:cs typeface="Helvetica LT Std Roman" charset="0"/>
                        </a:rPr>
                        <a:t>materials</a:t>
                      </a:r>
                      <a:endParaRPr lang="en-US" sz="1400" dirty="0">
                        <a:solidFill>
                          <a:srgbClr val="000000"/>
                        </a:solidFill>
                        <a:effectLst/>
                        <a:latin typeface="+mn-lt"/>
                        <a:ea typeface="Times New Roman" charset="0"/>
                        <a:cs typeface="Helvetica LT Std Roman" charset="0"/>
                      </a:endParaRPr>
                    </a:p>
                  </a:txBody>
                  <a:tcPr marL="68580" marR="68580" marT="72390" marB="44450">
                    <a:lnB w="12700" cap="flat" cmpd="sng" algn="ctr">
                      <a:noFill/>
                      <a:prstDash val="solid"/>
                      <a:round/>
                      <a:headEnd type="none" w="med" len="med"/>
                      <a:tailEnd type="none" w="med" len="med"/>
                    </a:lnB>
                  </a:tcPr>
                </a:tc>
                <a:extLst>
                  <a:ext uri="{0D108BD9-81ED-4DB2-BD59-A6C34878D82A}">
                    <a16:rowId xmlns:a16="http://schemas.microsoft.com/office/drawing/2014/main" val="3129321154"/>
                  </a:ext>
                </a:extLst>
              </a:tr>
              <a:tr h="568914">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Conference paper reviewer</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5875" marR="0" indent="-15875">
                        <a:lnSpc>
                          <a:spcPct val="100000"/>
                        </a:lnSpc>
                        <a:spcBef>
                          <a:spcPts val="0"/>
                        </a:spcBef>
                        <a:spcAft>
                          <a:spcPts val="0"/>
                        </a:spcAft>
                        <a:tabLst>
                          <a:tab pos="990600" algn="l"/>
                          <a:tab pos="2324100" algn="l"/>
                          <a:tab pos="3543300" algn="l"/>
                          <a:tab pos="4786313" algn="l"/>
                        </a:tabLst>
                      </a:pPr>
                      <a:r>
                        <a:rPr lang="en-US" sz="1400" dirty="0" smtClean="0">
                          <a:solidFill>
                            <a:srgbClr val="000000"/>
                          </a:solidFill>
                          <a:effectLst/>
                          <a:latin typeface="+mn-lt"/>
                          <a:ea typeface="Times New Roman" charset="0"/>
                          <a:cs typeface="Helvetica LT Std Roman" charset="0"/>
                        </a:rPr>
                        <a:t>Whether the proposal fits the conference theme or the priorities for the</a:t>
                      </a:r>
                      <a:r>
                        <a:rPr lang="en-US" sz="1400" baseline="0" dirty="0" smtClean="0">
                          <a:solidFill>
                            <a:srgbClr val="000000"/>
                          </a:solidFill>
                          <a:effectLst/>
                          <a:latin typeface="+mn-lt"/>
                          <a:ea typeface="Times New Roman" charset="0"/>
                          <a:cs typeface="Helvetica LT Std Roman" charset="0"/>
                        </a:rPr>
                        <a:t> </a:t>
                      </a:r>
                      <a:r>
                        <a:rPr lang="en-US" sz="1400" dirty="0" smtClean="0">
                          <a:solidFill>
                            <a:srgbClr val="000000"/>
                          </a:solidFill>
                          <a:effectLst/>
                          <a:latin typeface="+mn-lt"/>
                          <a:ea typeface="Times New Roman" charset="0"/>
                          <a:cs typeface="Helvetica LT Std Roman" charset="0"/>
                        </a:rPr>
                        <a:t>conference</a:t>
                      </a:r>
                    </a:p>
                  </a:txBody>
                  <a:tcPr marL="68580" marR="6858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89976803"/>
                  </a:ext>
                </a:extLst>
              </a:tr>
              <a:tr h="568914">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Conference paper reviewer</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tcPr>
                </a:tc>
                <a:tc>
                  <a:txBody>
                    <a:bodyPr/>
                    <a:lstStyle/>
                    <a:p>
                      <a:pPr marL="15875" marR="0" indent="-15875">
                        <a:lnSpc>
                          <a:spcPct val="100000"/>
                        </a:lnSpc>
                        <a:spcBef>
                          <a:spcPts val="0"/>
                        </a:spcBef>
                        <a:spcAft>
                          <a:spcPts val="0"/>
                        </a:spcAft>
                        <a:tabLst>
                          <a:tab pos="990600" algn="l"/>
                          <a:tab pos="2324100" algn="l"/>
                          <a:tab pos="3543300" algn="l"/>
                          <a:tab pos="4786313" algn="l"/>
                        </a:tabLst>
                      </a:pPr>
                      <a:r>
                        <a:rPr lang="en-US" sz="1400" dirty="0" smtClean="0">
                          <a:solidFill>
                            <a:srgbClr val="000000"/>
                          </a:solidFill>
                          <a:effectLst/>
                          <a:latin typeface="+mn-lt"/>
                          <a:ea typeface="Times New Roman" charset="0"/>
                          <a:cs typeface="Helvetica LT Std Roman" charset="0"/>
                        </a:rPr>
                        <a:t>Whether </a:t>
                      </a:r>
                      <a:r>
                        <a:rPr lang="en-US" sz="1400" dirty="0">
                          <a:solidFill>
                            <a:srgbClr val="000000"/>
                          </a:solidFill>
                          <a:effectLst/>
                          <a:latin typeface="+mn-lt"/>
                          <a:ea typeface="Times New Roman" charset="0"/>
                          <a:cs typeface="Helvetica LT Std Roman" charset="0"/>
                        </a:rPr>
                        <a:t>the project summary is clearly written and organized and addresses the guidelines for a summary</a:t>
                      </a:r>
                    </a:p>
                  </a:txBody>
                  <a:tcPr marL="68580" marR="68580" marT="72390" marB="44450">
                    <a:lnT w="12700" cap="flat" cmpd="sng" algn="ctr">
                      <a:noFill/>
                      <a:prstDash val="solid"/>
                      <a:round/>
                      <a:headEnd type="none" w="med" len="med"/>
                      <a:tailEnd type="none" w="med" len="med"/>
                    </a:lnT>
                  </a:tcPr>
                </a:tc>
                <a:extLst>
                  <a:ext uri="{0D108BD9-81ED-4DB2-BD59-A6C34878D82A}">
                    <a16:rowId xmlns:a16="http://schemas.microsoft.com/office/drawing/2014/main" val="2832251610"/>
                  </a:ext>
                </a:extLst>
              </a:tr>
              <a:tr h="568914">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a:solidFill>
                            <a:srgbClr val="000000"/>
                          </a:solidFill>
                          <a:effectLst/>
                          <a:latin typeface="+mn-lt"/>
                          <a:ea typeface="Times New Roman" charset="0"/>
                          <a:cs typeface="Helvetica LT Std Roman" charset="0"/>
                        </a:rPr>
                        <a:t>The researcher</a:t>
                      </a:r>
                    </a:p>
                  </a:txBody>
                  <a:tcPr marL="68580" marR="304800" marT="72390" marB="44450">
                    <a:lnB w="12700" cap="flat" cmpd="sng" algn="ctr">
                      <a:noFill/>
                      <a:prstDash val="solid"/>
                      <a:round/>
                      <a:headEnd type="none" w="med" len="med"/>
                      <a:tailEnd type="none" w="med" len="med"/>
                    </a:lnB>
                  </a:tcPr>
                </a:tc>
                <a:tc>
                  <a:txBody>
                    <a:bodyPr/>
                    <a:lstStyle/>
                    <a:p>
                      <a:pPr marL="15875" marR="0" indent="-15875">
                        <a:lnSpc>
                          <a:spcPct val="100000"/>
                        </a:lnSpc>
                        <a:spcBef>
                          <a:spcPts val="0"/>
                        </a:spcBef>
                        <a:spcAft>
                          <a:spcPts val="0"/>
                        </a:spcAft>
                        <a:tabLst>
                          <a:tab pos="990600" algn="l"/>
                          <a:tab pos="2324100" algn="l"/>
                          <a:tab pos="3543300" algn="l"/>
                          <a:tab pos="4786313" algn="l"/>
                        </a:tabLst>
                      </a:pPr>
                      <a:r>
                        <a:rPr lang="en-US" sz="1400" dirty="0" smtClean="0">
                          <a:solidFill>
                            <a:srgbClr val="000000"/>
                          </a:solidFill>
                          <a:effectLst/>
                          <a:latin typeface="+mn-lt"/>
                          <a:ea typeface="Times New Roman" charset="0"/>
                          <a:cs typeface="Helvetica LT Std Roman" charset="0"/>
                        </a:rPr>
                        <a:t>Standards </a:t>
                      </a:r>
                      <a:r>
                        <a:rPr lang="en-US" sz="1400" dirty="0">
                          <a:solidFill>
                            <a:srgbClr val="000000"/>
                          </a:solidFill>
                          <a:effectLst/>
                          <a:latin typeface="+mn-lt"/>
                          <a:ea typeface="Times New Roman" charset="0"/>
                          <a:cs typeface="Helvetica LT Std Roman" charset="0"/>
                        </a:rPr>
                        <a:t>of the outlet for the study (e.g., faculty, journal, practitioners, or conferences</a:t>
                      </a:r>
                      <a:r>
                        <a:rPr lang="en-US" sz="1400" dirty="0" smtClean="0">
                          <a:solidFill>
                            <a:srgbClr val="000000"/>
                          </a:solidFill>
                          <a:effectLst/>
                          <a:latin typeface="+mn-lt"/>
                          <a:ea typeface="Times New Roman" charset="0"/>
                          <a:cs typeface="Helvetica LT Std Roman" charset="0"/>
                        </a:rPr>
                        <a:t>)</a:t>
                      </a:r>
                      <a:endParaRPr lang="en-US" sz="1400" dirty="0">
                        <a:solidFill>
                          <a:srgbClr val="000000"/>
                        </a:solidFill>
                        <a:effectLst/>
                        <a:latin typeface="+mn-lt"/>
                        <a:ea typeface="Times New Roman" charset="0"/>
                        <a:cs typeface="Helvetica LT Std Roman" charset="0"/>
                      </a:endParaRPr>
                    </a:p>
                  </a:txBody>
                  <a:tcPr marL="68580" marR="68580" marT="72390" marB="44450">
                    <a:lnB w="12700" cap="flat" cmpd="sng" algn="ctr">
                      <a:noFill/>
                      <a:prstDash val="solid"/>
                      <a:round/>
                      <a:headEnd type="none" w="med" len="med"/>
                      <a:tailEnd type="none" w="med" len="med"/>
                    </a:lnB>
                  </a:tcPr>
                </a:tc>
                <a:extLst>
                  <a:ext uri="{0D108BD9-81ED-4DB2-BD59-A6C34878D82A}">
                    <a16:rowId xmlns:a16="http://schemas.microsoft.com/office/drawing/2014/main" val="2988714732"/>
                  </a:ext>
                </a:extLst>
              </a:tr>
              <a:tr h="568914">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The researcher</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15875" marR="0" indent="-15875">
                        <a:lnSpc>
                          <a:spcPct val="100000"/>
                        </a:lnSpc>
                        <a:spcBef>
                          <a:spcPts val="0"/>
                        </a:spcBef>
                        <a:spcAft>
                          <a:spcPts val="0"/>
                        </a:spcAft>
                        <a:tabLst>
                          <a:tab pos="990600" algn="l"/>
                          <a:tab pos="2324100" algn="l"/>
                          <a:tab pos="3543300" algn="l"/>
                          <a:tab pos="4786313" algn="l"/>
                        </a:tabLst>
                      </a:pPr>
                      <a:r>
                        <a:rPr lang="en-US" sz="1400" dirty="0" smtClean="0">
                          <a:solidFill>
                            <a:srgbClr val="000000"/>
                          </a:solidFill>
                          <a:effectLst/>
                          <a:latin typeface="+mn-lt"/>
                          <a:ea typeface="Times New Roman" charset="0"/>
                          <a:cs typeface="Helvetica LT Std Roman" charset="0"/>
                        </a:rPr>
                        <a:t>Standards </a:t>
                      </a:r>
                      <a:r>
                        <a:rPr lang="en-US" sz="1400" dirty="0">
                          <a:solidFill>
                            <a:srgbClr val="000000"/>
                          </a:solidFill>
                          <a:effectLst/>
                          <a:latin typeface="+mn-lt"/>
                          <a:ea typeface="Times New Roman" charset="0"/>
                          <a:cs typeface="Helvetica LT Std Roman" charset="0"/>
                        </a:rPr>
                        <a:t>related to the five elements and the seven phases in the process of </a:t>
                      </a:r>
                      <a:r>
                        <a:rPr lang="en-US" sz="1400" dirty="0" smtClean="0">
                          <a:solidFill>
                            <a:srgbClr val="000000"/>
                          </a:solidFill>
                          <a:effectLst/>
                          <a:latin typeface="+mn-lt"/>
                          <a:ea typeface="Times New Roman" charset="0"/>
                          <a:cs typeface="Helvetica LT Std Roman" charset="0"/>
                        </a:rPr>
                        <a:t>research</a:t>
                      </a:r>
                      <a:endParaRPr lang="en-US" sz="1400" dirty="0">
                        <a:solidFill>
                          <a:srgbClr val="000000"/>
                        </a:solidFill>
                        <a:effectLst/>
                        <a:latin typeface="+mn-lt"/>
                        <a:ea typeface="Times New Roman" charset="0"/>
                        <a:cs typeface="Helvetica LT Std Roman" charset="0"/>
                      </a:endParaRPr>
                    </a:p>
                  </a:txBody>
                  <a:tcPr marL="68580" marR="68580" marT="72390" marB="44450">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65163804"/>
                  </a:ext>
                </a:extLst>
              </a:tr>
              <a:tr h="339436">
                <a:tc>
                  <a:txBody>
                    <a:bodyPr/>
                    <a:lstStyle/>
                    <a:p>
                      <a:pPr marL="0" marR="0">
                        <a:lnSpc>
                          <a:spcPct val="100000"/>
                        </a:lnSpc>
                        <a:spcBef>
                          <a:spcPts val="0"/>
                        </a:spcBef>
                        <a:spcAft>
                          <a:spcPts val="0"/>
                        </a:spcAft>
                        <a:tabLst>
                          <a:tab pos="990600" algn="l"/>
                          <a:tab pos="2324100" algn="l"/>
                          <a:tab pos="3543300" algn="l"/>
                          <a:tab pos="4787265" algn="l"/>
                        </a:tabLst>
                      </a:pPr>
                      <a:r>
                        <a:rPr lang="en-US" sz="1400" dirty="0" smtClean="0">
                          <a:solidFill>
                            <a:schemeClr val="bg1"/>
                          </a:solidFill>
                          <a:effectLst/>
                          <a:latin typeface="+mn-lt"/>
                          <a:ea typeface="Times New Roman" charset="0"/>
                          <a:cs typeface="Helvetica LT Std Roman" charset="0"/>
                        </a:rPr>
                        <a:t>The researcher</a:t>
                      </a:r>
                      <a:endParaRPr lang="en-US" sz="1400" dirty="0">
                        <a:solidFill>
                          <a:schemeClr val="bg1"/>
                        </a:solidFill>
                        <a:effectLst/>
                        <a:latin typeface="+mn-lt"/>
                        <a:ea typeface="Times New Roman" charset="0"/>
                        <a:cs typeface="Helvetica LT Std Roman" charset="0"/>
                      </a:endParaRPr>
                    </a:p>
                  </a:txBody>
                  <a:tcPr marL="68580" marR="304800" marT="72390" marB="44450">
                    <a:lnT w="12700" cap="flat" cmpd="sng" algn="ctr">
                      <a:noFill/>
                      <a:prstDash val="solid"/>
                      <a:round/>
                      <a:headEnd type="none" w="med" len="med"/>
                      <a:tailEnd type="none" w="med" len="med"/>
                    </a:lnT>
                  </a:tcPr>
                </a:tc>
                <a:tc>
                  <a:txBody>
                    <a:bodyPr/>
                    <a:lstStyle/>
                    <a:p>
                      <a:pPr marL="76200" marR="0" indent="-76200">
                        <a:lnSpc>
                          <a:spcPct val="100000"/>
                        </a:lnSpc>
                        <a:spcBef>
                          <a:spcPts val="0"/>
                        </a:spcBef>
                        <a:spcAft>
                          <a:spcPts val="0"/>
                        </a:spcAft>
                        <a:tabLst>
                          <a:tab pos="990600" algn="l"/>
                          <a:tab pos="2324100" algn="l"/>
                          <a:tab pos="3543300" algn="l"/>
                          <a:tab pos="4787265" algn="l"/>
                        </a:tabLst>
                      </a:pPr>
                      <a:r>
                        <a:rPr lang="en-US" sz="1400" dirty="0" smtClean="0">
                          <a:solidFill>
                            <a:srgbClr val="000000"/>
                          </a:solidFill>
                          <a:effectLst/>
                          <a:latin typeface="+mn-lt"/>
                          <a:ea typeface="Times New Roman" charset="0"/>
                          <a:cs typeface="Helvetica LT Std Roman" charset="0"/>
                        </a:rPr>
                        <a:t>Standards </a:t>
                      </a:r>
                      <a:r>
                        <a:rPr lang="en-US" sz="1400" dirty="0">
                          <a:solidFill>
                            <a:srgbClr val="000000"/>
                          </a:solidFill>
                          <a:effectLst/>
                          <a:latin typeface="+mn-lt"/>
                          <a:ea typeface="Times New Roman" charset="0"/>
                          <a:cs typeface="Helvetica LT Std Roman" charset="0"/>
                        </a:rPr>
                        <a:t>related to quantitative and qualitative criteria</a:t>
                      </a:r>
                    </a:p>
                  </a:txBody>
                  <a:tcPr marL="68580" marR="68580" marT="72390" marB="44450">
                    <a:lnT w="12700" cap="flat" cmpd="sng" algn="ctr">
                      <a:noFill/>
                      <a:prstDash val="solid"/>
                      <a:round/>
                      <a:headEnd type="none" w="med" len="med"/>
                      <a:tailEnd type="none" w="med" len="med"/>
                    </a:lnT>
                  </a:tcPr>
                </a:tc>
                <a:extLst>
                  <a:ext uri="{0D108BD9-81ED-4DB2-BD59-A6C34878D82A}">
                    <a16:rowId xmlns:a16="http://schemas.microsoft.com/office/drawing/2014/main" val="2269851924"/>
                  </a:ext>
                </a:extLst>
              </a:tr>
            </a:tbl>
          </a:graphicData>
        </a:graphic>
      </p:graphicFrame>
    </p:spTree>
    <p:extLst>
      <p:ext uri="{BB962C8B-B14F-4D97-AF65-F5344CB8AC3E}">
        <p14:creationId xmlns:p14="http://schemas.microsoft.com/office/powerpoint/2010/main" val="243483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(3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4293453"/>
          </a:xfrm>
        </p:spPr>
        <p:txBody>
          <a:bodyPr wrap="square" lIns="91425" tIns="91425" rIns="91425" bIns="91425">
            <a:noAutofit/>
          </a:bodyPr>
          <a:lstStyle/>
          <a:p>
            <a:pPr marL="255651" lvl="0" indent="-255651">
              <a:buSzPts val="2400"/>
              <a:buNone/>
              <a:tabLst/>
            </a:pPr>
            <a:r>
              <a:rPr lang="en-US" sz="2400" b="1" kern="1200" dirty="0">
                <a:solidFill>
                  <a:srgbClr val="000000"/>
                </a:solidFill>
                <a:latin typeface="Arial (Body)"/>
                <a:ea typeface="+mn-ea"/>
                <a:cs typeface="+mn-cs"/>
              </a:rPr>
              <a:t>What Are the Types of Research </a:t>
            </a:r>
            <a:r>
              <a:rPr lang="en-US" sz="2400" b="1" kern="1200" dirty="0" smtClean="0">
                <a:solidFill>
                  <a:srgbClr val="000000"/>
                </a:solidFill>
                <a:latin typeface="Arial (Body)"/>
                <a:ea typeface="+mn-ea"/>
                <a:cs typeface="+mn-cs"/>
              </a:rPr>
              <a:t>Reports?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Dissertations and theses</a:t>
            </a:r>
          </a:p>
          <a:p>
            <a:pPr marL="256032" lvl="0" indent="-256032">
              <a:spcAft>
                <a:spcPct val="0"/>
              </a:spcAft>
              <a:buSzPts val="2400"/>
              <a:tabLst/>
            </a:pPr>
            <a:r>
              <a:rPr lang="en-US" altLang="en-US" sz="2400" kern="1200" dirty="0">
                <a:solidFill>
                  <a:srgbClr val="000000"/>
                </a:solidFill>
                <a:latin typeface="Arial (Body)"/>
                <a:ea typeface="+mn-ea"/>
                <a:cs typeface="+mn-cs"/>
              </a:rPr>
              <a:t>Dissertation and thesis proposals</a:t>
            </a:r>
          </a:p>
          <a:p>
            <a:pPr marL="256032" lvl="0" indent="-256032">
              <a:spcAft>
                <a:spcPct val="0"/>
              </a:spcAft>
              <a:buSzPts val="2400"/>
              <a:tabLst/>
            </a:pPr>
            <a:r>
              <a:rPr lang="en-US" altLang="en-US" sz="2400" kern="1200" dirty="0">
                <a:solidFill>
                  <a:srgbClr val="000000"/>
                </a:solidFill>
                <a:latin typeface="Arial (Body)"/>
                <a:ea typeface="+mn-ea"/>
                <a:cs typeface="+mn-cs"/>
              </a:rPr>
              <a:t>Journal articles</a:t>
            </a:r>
          </a:p>
          <a:p>
            <a:pPr marL="256032" lvl="0" indent="-256032">
              <a:spcAft>
                <a:spcPct val="0"/>
              </a:spcAft>
              <a:buSzPts val="2400"/>
              <a:tabLst/>
            </a:pPr>
            <a:r>
              <a:rPr lang="en-US" altLang="en-US" sz="2400" kern="1200" dirty="0">
                <a:solidFill>
                  <a:srgbClr val="000000"/>
                </a:solidFill>
                <a:latin typeface="Arial (Body)"/>
                <a:ea typeface="+mn-ea"/>
                <a:cs typeface="+mn-cs"/>
              </a:rPr>
              <a:t>Conference papers</a:t>
            </a:r>
          </a:p>
          <a:p>
            <a:pPr marL="256032" lvl="0" indent="-256032">
              <a:spcAft>
                <a:spcPct val="0"/>
              </a:spcAft>
              <a:buSzPts val="2400"/>
              <a:tabLst/>
            </a:pPr>
            <a:r>
              <a:rPr lang="en-US" altLang="en-US" sz="2400" kern="1200" dirty="0">
                <a:solidFill>
                  <a:srgbClr val="000000"/>
                </a:solidFill>
                <a:latin typeface="Arial (Body)"/>
                <a:ea typeface="+mn-ea"/>
                <a:cs typeface="+mn-cs"/>
              </a:rPr>
              <a:t>Conference proposals</a:t>
            </a:r>
          </a:p>
          <a:p>
            <a:pPr marL="256032" lvl="0" indent="-256032">
              <a:spcAft>
                <a:spcPct val="0"/>
              </a:spcAft>
              <a:buSzPts val="2400"/>
              <a:tabLst/>
            </a:pPr>
            <a:r>
              <a:rPr lang="en-US" altLang="en-US" sz="2400" kern="1200" dirty="0">
                <a:solidFill>
                  <a:srgbClr val="000000"/>
                </a:solidFill>
                <a:latin typeface="Arial (Body)"/>
                <a:ea typeface="+mn-ea"/>
                <a:cs typeface="+mn-cs"/>
              </a:rPr>
              <a:t>Reports for policy makers or school leaders and personnel</a:t>
            </a:r>
          </a:p>
        </p:txBody>
      </p:sp>
    </p:spTree>
    <p:extLst>
      <p:ext uri="{BB962C8B-B14F-4D97-AF65-F5344CB8AC3E}">
        <p14:creationId xmlns:p14="http://schemas.microsoft.com/office/powerpoint/2010/main" val="362910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(4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Dissertations and </a:t>
            </a:r>
            <a:r>
              <a:rPr lang="en-US" sz="2400" b="1" kern="1200" dirty="0" smtClean="0">
                <a:solidFill>
                  <a:srgbClr val="000000"/>
                </a:solidFill>
                <a:latin typeface="Arial (Body)"/>
                <a:ea typeface="+mn-ea"/>
                <a:cs typeface="+mn-cs"/>
              </a:rPr>
              <a:t>Thesis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Doctoral and master’s research reports</a:t>
            </a:r>
          </a:p>
          <a:p>
            <a:pPr marL="256032" lvl="0" indent="-256032">
              <a:spcAft>
                <a:spcPct val="0"/>
              </a:spcAft>
              <a:buSzPts val="2400"/>
              <a:tabLst/>
            </a:pPr>
            <a:r>
              <a:rPr lang="en-US" altLang="en-US" sz="2400" kern="1200" dirty="0">
                <a:solidFill>
                  <a:srgbClr val="000000"/>
                </a:solidFill>
                <a:latin typeface="Arial (Body)"/>
                <a:ea typeface="+mn-ea"/>
                <a:cs typeface="+mn-cs"/>
              </a:rPr>
              <a:t>Length and approach varies</a:t>
            </a:r>
          </a:p>
          <a:p>
            <a:pPr marL="256032" lvl="0" indent="-256032">
              <a:spcAft>
                <a:spcPct val="0"/>
              </a:spcAft>
              <a:buSzPts val="2400"/>
              <a:tabLst/>
            </a:pPr>
            <a:r>
              <a:rPr lang="en-US" altLang="en-US" sz="2400" kern="1200" dirty="0">
                <a:solidFill>
                  <a:srgbClr val="000000"/>
                </a:solidFill>
                <a:latin typeface="Arial (Body)"/>
                <a:ea typeface="+mn-ea"/>
                <a:cs typeface="+mn-cs"/>
              </a:rPr>
              <a:t>Qualitative studies include participant quotes and are generally longer</a:t>
            </a:r>
          </a:p>
          <a:p>
            <a:pPr marL="256032" lvl="0" indent="-256032">
              <a:spcAft>
                <a:spcPct val="0"/>
              </a:spcAft>
              <a:buSzPts val="2400"/>
              <a:tabLst/>
            </a:pPr>
            <a:r>
              <a:rPr lang="en-US" altLang="en-US" sz="2400" kern="1200" dirty="0">
                <a:solidFill>
                  <a:srgbClr val="000000"/>
                </a:solidFill>
                <a:latin typeface="Arial (Body)"/>
                <a:ea typeface="+mn-ea"/>
                <a:cs typeface="+mn-cs"/>
              </a:rPr>
              <a:t>Defended before a faculty committee</a:t>
            </a:r>
          </a:p>
        </p:txBody>
      </p:sp>
    </p:spTree>
    <p:extLst>
      <p:ext uri="{BB962C8B-B14F-4D97-AF65-F5344CB8AC3E}">
        <p14:creationId xmlns:p14="http://schemas.microsoft.com/office/powerpoint/2010/main" val="221170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a:spcBef>
                <a:spcPct val="0"/>
              </a:spcBef>
              <a:buClrTx/>
            </a:pPr>
            <a:r>
              <a:rPr lang="en-US" altLang="en-US" sz="3200" kern="1200" dirty="0" smtClean="0">
                <a:latin typeface="Times New Roman" panose="02020603050405020304" pitchFamily="18" charset="0"/>
                <a:ea typeface="+mj-ea"/>
                <a:cs typeface="Times New Roman" panose="02020603050405020304" pitchFamily="18" charset="0"/>
              </a:rPr>
              <a:t>What is a Research Report, and What Are Its Types? </a:t>
            </a:r>
            <a:r>
              <a:rPr lang="en-US" altLang="en-US" sz="2000" b="0" kern="1200" dirty="0" smtClean="0">
                <a:latin typeface="Times New Roman" panose="02020603050405020304" pitchFamily="18" charset="0"/>
                <a:ea typeface="+mj-ea"/>
                <a:cs typeface="Times New Roman" panose="02020603050405020304" pitchFamily="18" charset="0"/>
              </a:rPr>
              <a:t>(5 of 11)</a:t>
            </a:r>
            <a:endParaRPr lang="en-US" altLang="en-US" sz="2000" b="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noAutofit/>
          </a:bodyPr>
          <a:lstStyle/>
          <a:p>
            <a:pPr marL="0" lvl="0" indent="0">
              <a:buSzPts val="2400"/>
              <a:buNone/>
              <a:tabLst/>
            </a:pPr>
            <a:r>
              <a:rPr lang="en-US" sz="2400" b="1" kern="1200" dirty="0">
                <a:solidFill>
                  <a:srgbClr val="000000"/>
                </a:solidFill>
                <a:latin typeface="Arial (Body)"/>
                <a:ea typeface="+mn-ea"/>
                <a:cs typeface="+mn-cs"/>
              </a:rPr>
              <a:t>What Are the Types of Research Reports? Dissertation and Thesis Proposals</a:t>
            </a:r>
            <a:endParaRPr lang="en-US" altLang="en-US" sz="2400" b="1" kern="1200" dirty="0">
              <a:solidFill>
                <a:srgbClr val="000000"/>
              </a:solidFill>
              <a:latin typeface="Arial (Body)"/>
              <a:ea typeface="+mn-ea"/>
              <a:cs typeface="+mn-cs"/>
            </a:endParaRPr>
          </a:p>
          <a:p>
            <a:pPr marL="256032" lvl="0" indent="-256032">
              <a:spcAft>
                <a:spcPct val="0"/>
              </a:spcAft>
              <a:buSzPts val="2400"/>
              <a:tabLst/>
            </a:pPr>
            <a:r>
              <a:rPr lang="en-US" altLang="en-US" sz="2400" kern="1200" dirty="0">
                <a:solidFill>
                  <a:srgbClr val="000000"/>
                </a:solidFill>
                <a:latin typeface="Arial (Body)"/>
                <a:ea typeface="+mn-ea"/>
                <a:cs typeface="+mn-cs"/>
              </a:rPr>
              <a:t>A plan for research before beginning</a:t>
            </a:r>
          </a:p>
          <a:p>
            <a:pPr marL="256032" lvl="0" indent="-256032">
              <a:spcAft>
                <a:spcPct val="0"/>
              </a:spcAft>
              <a:buSzPts val="2400"/>
              <a:tabLst/>
            </a:pPr>
            <a:r>
              <a:rPr lang="en-US" altLang="en-US" sz="2400" kern="1200" dirty="0">
                <a:solidFill>
                  <a:srgbClr val="000000"/>
                </a:solidFill>
                <a:latin typeface="Arial (Body)"/>
                <a:ea typeface="+mn-ea"/>
                <a:cs typeface="+mn-cs"/>
              </a:rPr>
              <a:t>Written in future tense, what </a:t>
            </a:r>
            <a:r>
              <a:rPr lang="en-US" altLang="en-US" sz="2400" b="1" kern="1200" dirty="0">
                <a:solidFill>
                  <a:srgbClr val="000000"/>
                </a:solidFill>
                <a:latin typeface="Arial (Body)"/>
                <a:ea typeface="+mn-ea"/>
                <a:cs typeface="+mn-cs"/>
              </a:rPr>
              <a:t>will </a:t>
            </a:r>
            <a:r>
              <a:rPr lang="en-US" altLang="en-US" sz="2400" kern="1200" dirty="0">
                <a:solidFill>
                  <a:srgbClr val="000000"/>
                </a:solidFill>
                <a:latin typeface="Arial (Body)"/>
                <a:ea typeface="+mn-ea"/>
                <a:cs typeface="+mn-cs"/>
              </a:rPr>
              <a:t>take place</a:t>
            </a:r>
          </a:p>
          <a:p>
            <a:pPr marL="256032" lvl="0" indent="-256032">
              <a:spcAft>
                <a:spcPct val="0"/>
              </a:spcAft>
              <a:buSzPts val="2400"/>
              <a:tabLst/>
            </a:pPr>
            <a:r>
              <a:rPr lang="en-US" altLang="en-US" sz="2400" kern="1200" dirty="0">
                <a:solidFill>
                  <a:srgbClr val="000000"/>
                </a:solidFill>
                <a:latin typeface="Arial (Body)"/>
                <a:ea typeface="+mn-ea"/>
                <a:cs typeface="+mn-cs"/>
              </a:rPr>
              <a:t>Stops with methods or procedures (no results)</a:t>
            </a:r>
          </a:p>
          <a:p>
            <a:pPr marL="256032" lvl="0" indent="-256032">
              <a:spcAft>
                <a:spcPct val="0"/>
              </a:spcAft>
              <a:buSzPts val="2400"/>
              <a:tabLst/>
            </a:pPr>
            <a:r>
              <a:rPr lang="en-US" sz="2400" b="1" kern="1200" dirty="0">
                <a:solidFill>
                  <a:srgbClr val="000000"/>
                </a:solidFill>
                <a:latin typeface="Arial (Body)"/>
                <a:ea typeface="+mn-ea"/>
                <a:cs typeface="+mn-cs"/>
              </a:rPr>
              <a:t>Purpose of a proposal</a:t>
            </a:r>
            <a:r>
              <a:rPr lang="en-US" sz="2400" kern="1200" dirty="0">
                <a:solidFill>
                  <a:srgbClr val="000000"/>
                </a:solidFill>
                <a:latin typeface="Arial (Body)"/>
                <a:ea typeface="+mn-ea"/>
                <a:cs typeface="+mn-cs"/>
              </a:rPr>
              <a:t>: help think through all aspects of the study and anticipate problems</a:t>
            </a:r>
            <a:endParaRPr lang="en-US" alt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207991876"/>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8459</TotalTime>
  <Words>2594</Words>
  <Application>Microsoft Office PowerPoint</Application>
  <PresentationFormat>On-screen Show (4:3)</PresentationFormat>
  <Paragraphs>373</Paragraphs>
  <Slides>42</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vt:lpstr>
      <vt:lpstr>Arial (Body)</vt:lpstr>
      <vt:lpstr>Helvetica LT Std Roman</vt:lpstr>
      <vt:lpstr>Noto Sans Symbols</vt:lpstr>
      <vt:lpstr>Optima LT Std Bold</vt:lpstr>
      <vt:lpstr>Times New Roman</vt:lpstr>
      <vt:lpstr>Verdana</vt:lpstr>
      <vt:lpstr>508 Lecture</vt:lpstr>
      <vt:lpstr>1_508 Lecture</vt:lpstr>
      <vt:lpstr>Educational Research: Planning, Conducting, and Evaluating Quantitative and Qualitative Research</vt:lpstr>
      <vt:lpstr>Learning Objectives</vt:lpstr>
      <vt:lpstr>What is a Research Report, and What Are Its Types? (1 of 11)</vt:lpstr>
      <vt:lpstr>What is a Research Report, and What Are Its Types? (2 of 11)</vt:lpstr>
      <vt:lpstr>Table 9.1 Audiences for Research (1 of 2)</vt:lpstr>
      <vt:lpstr>Table 9.1 Audiences for Research (2 of 2)</vt:lpstr>
      <vt:lpstr>What is a Research Report, and What Are Its Types? (3 of 11)</vt:lpstr>
      <vt:lpstr>What is a Research Report, and What Are Its Types? (4 of 11)</vt:lpstr>
      <vt:lpstr>What is a Research Report, and What Are Its Types? (5 of 11)</vt:lpstr>
      <vt:lpstr>What is a Research Report, and What Are Its Types? (6 of 11)</vt:lpstr>
      <vt:lpstr>What is a Research Report, and What Are Its Types? (7 of 11)</vt:lpstr>
      <vt:lpstr>Figure 9.2 Formats of Quantitative and Qualitative Proposals</vt:lpstr>
      <vt:lpstr>What is a Research Report, and What Are Its Types? (8 of 11)</vt:lpstr>
      <vt:lpstr>What is a Research Report, and What Are Its Types? (9 of 11)</vt:lpstr>
      <vt:lpstr>What is a Research Report, and What Are Its Types? (10 of 11)</vt:lpstr>
      <vt:lpstr>What is a Research Report, and What Are Its Types? (11 of 11)</vt:lpstr>
      <vt:lpstr>How Should You Structure Your Report? (1 of 4)</vt:lpstr>
      <vt:lpstr>How Should You Structure Your Report? (2 of 4)</vt:lpstr>
      <vt:lpstr>How Should You Structure Your Report? (3 of 4)</vt:lpstr>
      <vt:lpstr>How Should You Structure Your Report? (4 of 4)</vt:lpstr>
      <vt:lpstr>Figure 9.5 the Front Matter, Body, and Back Matter of a Qualitative Storytelling Structure (1 of 2)</vt:lpstr>
      <vt:lpstr>Figure 9.5 the Front Matter, Body, and Back Matter of a Qualitative Storytelling Structure (2 of 2)</vt:lpstr>
      <vt:lpstr>How Do You Write in a Sensitive, Ethical, and Scholarly Way? (1 of 9)</vt:lpstr>
      <vt:lpstr>How Do You Write in a Sensitive, Ethical, and Scholarly Way? (2 of 9)</vt:lpstr>
      <vt:lpstr>How Do You Write in a Sensitive, Ethical, and Scholarly Way? (3 of 9)</vt:lpstr>
      <vt:lpstr>How Do You Write in a Sensitive, Ethical, and Scholarly Way? (4 of 9)</vt:lpstr>
      <vt:lpstr>How Do You Write in a Sensitive, Ethical, and Scholarly Way? (5 of 9)</vt:lpstr>
      <vt:lpstr>How Do You Write in a Sensitive, Ethical, and Scholarly Way? (6 of 9)</vt:lpstr>
      <vt:lpstr>How Do You Write in a Sensitive, Ethical, and Scholarly Way? (7 of 9)</vt:lpstr>
      <vt:lpstr>How Do You Write in a Sensitive, Ethical, and Scholarly Way? (8 of 9)</vt:lpstr>
      <vt:lpstr>How Do You Write in a Sensitive, Ethical, and Scholarly Way? (9 of 9)</vt:lpstr>
      <vt:lpstr>How Do You Evaluate the Quality of Your Research? (1 of 5)</vt:lpstr>
      <vt:lpstr>How Do You Evaluate the Quality of Your Research? (2 of 5)</vt:lpstr>
      <vt:lpstr>How Do You Evaluate the Quality of Your Research? (3 of 5)</vt:lpstr>
      <vt:lpstr>How Do You Evaluate the Quality of Your Research? (4 of 5)</vt:lpstr>
      <vt:lpstr>Qualitative Standards: Lincoln’s (1995) Philosophical Criteria (1 of 2)</vt:lpstr>
      <vt:lpstr>Qualitative Standards: Lincoln’s (1995) Philosophical Criteria (2 of 2)</vt:lpstr>
      <vt:lpstr>Qualitative Standards: Creswell and Poth’s (2018) Procedural Criteria</vt:lpstr>
      <vt:lpstr>Qualitative Standards: Richardson’s (2000) Participatory Advocacy Criteria</vt:lpstr>
      <vt:lpstr>How Do You Evaluate the Quality of Your Research? (5 of 5)</vt:lpstr>
      <vt:lpstr>Reexamining the Parent Involvement and Mothers’ Trust in Principals Studies</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Research: Planning, Conducting, and Evaluating Quantitative and Qualitative Research, Sixth Edition</dc:title>
  <dc:subject>TED/Careers</dc:subject>
  <dc:creator>Creswell/Guetterman</dc:creator>
  <cp:keywords>Educational Research</cp:keywords>
  <cp:lastModifiedBy>P, Pavendan (Cognizant)</cp:lastModifiedBy>
  <cp:revision>925</cp:revision>
  <dcterms:modified xsi:type="dcterms:W3CDTF">2018-04-03T12:04:03Z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