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5"/>
  </p:notesMasterIdLst>
  <p:handoutMasterIdLst>
    <p:handoutMasterId r:id="rId56"/>
  </p:handoutMasterIdLst>
  <p:sldIdLst>
    <p:sldId id="332" r:id="rId3"/>
    <p:sldId id="333" r:id="rId4"/>
    <p:sldId id="334" r:id="rId5"/>
    <p:sldId id="384" r:id="rId6"/>
    <p:sldId id="336" r:id="rId7"/>
    <p:sldId id="337" r:id="rId8"/>
    <p:sldId id="338" r:id="rId9"/>
    <p:sldId id="339" r:id="rId10"/>
    <p:sldId id="340" r:id="rId11"/>
    <p:sldId id="341" r:id="rId12"/>
    <p:sldId id="342" r:id="rId13"/>
    <p:sldId id="385" r:id="rId14"/>
    <p:sldId id="344" r:id="rId15"/>
    <p:sldId id="386" r:id="rId16"/>
    <p:sldId id="346" r:id="rId17"/>
    <p:sldId id="347" r:id="rId18"/>
    <p:sldId id="387" r:id="rId19"/>
    <p:sldId id="349" r:id="rId20"/>
    <p:sldId id="350" r:id="rId21"/>
    <p:sldId id="388" r:id="rId22"/>
    <p:sldId id="352" r:id="rId23"/>
    <p:sldId id="353" r:id="rId24"/>
    <p:sldId id="354" r:id="rId25"/>
    <p:sldId id="355" r:id="rId26"/>
    <p:sldId id="356" r:id="rId27"/>
    <p:sldId id="357" r:id="rId28"/>
    <p:sldId id="358" r:id="rId29"/>
    <p:sldId id="395" r:id="rId30"/>
    <p:sldId id="360" r:id="rId31"/>
    <p:sldId id="361" r:id="rId32"/>
    <p:sldId id="389" r:id="rId33"/>
    <p:sldId id="390" r:id="rId34"/>
    <p:sldId id="391" r:id="rId35"/>
    <p:sldId id="365" r:id="rId36"/>
    <p:sldId id="366" r:id="rId37"/>
    <p:sldId id="367" r:id="rId38"/>
    <p:sldId id="368" r:id="rId39"/>
    <p:sldId id="369" r:id="rId40"/>
    <p:sldId id="370" r:id="rId41"/>
    <p:sldId id="371" r:id="rId42"/>
    <p:sldId id="372" r:id="rId43"/>
    <p:sldId id="373" r:id="rId44"/>
    <p:sldId id="392" r:id="rId45"/>
    <p:sldId id="393" r:id="rId46"/>
    <p:sldId id="376" r:id="rId47"/>
    <p:sldId id="394" r:id="rId48"/>
    <p:sldId id="378" r:id="rId49"/>
    <p:sldId id="379" r:id="rId50"/>
    <p:sldId id="380" r:id="rId51"/>
    <p:sldId id="381" r:id="rId52"/>
    <p:sldId id="382" r:id="rId53"/>
    <p:sldId id="329" r:id="rId5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15" autoAdjust="0"/>
    <p:restoredTop sz="93953" autoAdjust="0"/>
  </p:normalViewPr>
  <p:slideViewPr>
    <p:cSldViewPr snapToGrid="0" snapToObjects="1">
      <p:cViewPr varScale="1">
        <p:scale>
          <a:sx n="104" d="100"/>
          <a:sy n="104" d="100"/>
        </p:scale>
        <p:origin x="1428" y="114"/>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ommentAuthors" Target="commentAuthor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32307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6587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92936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821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43862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 id="214748367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t"/>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10</a:t>
            </a:r>
            <a:endParaRPr lang="en-US" b="1" dirty="0">
              <a:latin typeface="+mn-lt"/>
            </a:endParaRPr>
          </a:p>
        </p:txBody>
      </p:sp>
      <p:sp>
        <p:nvSpPr>
          <p:cNvPr id="5" name="Text Placeholder 4"/>
          <p:cNvSpPr>
            <a:spLocks noGrp="1"/>
          </p:cNvSpPr>
          <p:nvPr>
            <p:ph type="body" idx="3"/>
          </p:nvPr>
        </p:nvSpPr>
        <p:spPr>
          <a:xfrm>
            <a:off x="4773168" y="3114461"/>
            <a:ext cx="3913631" cy="1158959"/>
          </a:xfrm>
        </p:spPr>
        <p:txBody>
          <a:bodyPr/>
          <a:lstStyle/>
          <a:p>
            <a:pPr algn="ctr"/>
            <a:r>
              <a:rPr lang="en-US" dirty="0">
                <a:latin typeface="+mn-lt"/>
              </a:rPr>
              <a:t>Experimental Designs</a:t>
            </a: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Key Characteristics of Experiments? </a:t>
            </a:r>
            <a:r>
              <a:rPr lang="en-US" altLang="en-US" sz="2000" b="0" kern="1200" dirty="0" smtClean="0">
                <a:latin typeface="Times New Roman" panose="02020603050405020304" pitchFamily="18" charset="0"/>
                <a:ea typeface="+mj-ea"/>
                <a:cs typeface="Times New Roman" panose="02020603050405020304" pitchFamily="18" charset="0"/>
              </a:rPr>
              <a:t>(4 of 17)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533314"/>
          </a:xfrm>
        </p:spPr>
        <p:txBody>
          <a:bodyPr wrap="square" lIns="91425" tIns="91425" rIns="91425" bIns="91425">
            <a:noAutofit/>
          </a:bodyPr>
          <a:lstStyle/>
          <a:p>
            <a:pPr marL="0" lvl="0" indent="0">
              <a:buSzPts val="2400"/>
              <a:buNone/>
              <a:tabLst/>
            </a:pPr>
            <a:r>
              <a:rPr lang="en-US" altLang="en-US" sz="2400" b="1" kern="1200" dirty="0">
                <a:solidFill>
                  <a:srgbClr val="000000"/>
                </a:solidFill>
                <a:latin typeface="Arial (Body)"/>
                <a:ea typeface="+mn-ea"/>
                <a:cs typeface="+mn-cs"/>
              </a:rPr>
              <a:t>Control Over Extraneous Variables: Pretests and Posttests</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Experimental researchers may use a pretest to “equate” the characteristics of the groups</a:t>
            </a:r>
          </a:p>
          <a:p>
            <a:pPr marL="255651" lvl="0" indent="-255651">
              <a:spcAft>
                <a:spcPct val="0"/>
              </a:spcAft>
              <a:buSzPts val="2400"/>
              <a:tabLst/>
            </a:pPr>
            <a:r>
              <a:rPr lang="en-US" sz="2400" b="1" kern="1200" dirty="0">
                <a:solidFill>
                  <a:srgbClr val="000000"/>
                </a:solidFill>
                <a:latin typeface="Arial (Body)"/>
                <a:ea typeface="+mn-ea"/>
                <a:cs typeface="+mn-cs"/>
              </a:rPr>
              <a:t>Pretest</a:t>
            </a:r>
            <a:r>
              <a:rPr lang="en-US" sz="2400" kern="1200" dirty="0">
                <a:solidFill>
                  <a:srgbClr val="000000"/>
                </a:solidFill>
                <a:latin typeface="Arial (Body)"/>
                <a:ea typeface="+mn-ea"/>
                <a:cs typeface="+mn-cs"/>
              </a:rPr>
              <a:t>: measure on some attribute or characteristic in an experiment </a:t>
            </a:r>
            <a:r>
              <a:rPr lang="en-US" sz="2400" b="1" kern="1200" dirty="0">
                <a:solidFill>
                  <a:srgbClr val="000000"/>
                </a:solidFill>
                <a:latin typeface="Arial (Body)"/>
                <a:ea typeface="+mn-ea"/>
                <a:cs typeface="+mn-cs"/>
              </a:rPr>
              <a:t>before </a:t>
            </a:r>
            <a:r>
              <a:rPr lang="en-US" sz="2400" kern="1200" dirty="0">
                <a:solidFill>
                  <a:srgbClr val="000000"/>
                </a:solidFill>
                <a:latin typeface="Arial (Body)"/>
                <a:ea typeface="+mn-ea"/>
                <a:cs typeface="+mn-cs"/>
              </a:rPr>
              <a:t>participants receive a treatment</a:t>
            </a:r>
          </a:p>
          <a:p>
            <a:pPr marL="255651" lvl="0" indent="-255651">
              <a:spcAft>
                <a:spcPct val="0"/>
              </a:spcAft>
              <a:buSzPts val="2400"/>
              <a:tabLst/>
            </a:pPr>
            <a:r>
              <a:rPr lang="en-US" sz="2400" b="1" kern="1200" dirty="0">
                <a:solidFill>
                  <a:srgbClr val="000000"/>
                </a:solidFill>
                <a:latin typeface="Arial (Body)"/>
                <a:ea typeface="+mn-ea"/>
                <a:cs typeface="+mn-cs"/>
              </a:rPr>
              <a:t>Pretest</a:t>
            </a:r>
            <a:r>
              <a:rPr lang="en-US" sz="2400" kern="1200" dirty="0">
                <a:solidFill>
                  <a:srgbClr val="000000"/>
                </a:solidFill>
                <a:latin typeface="Arial (Body)"/>
                <a:ea typeface="+mn-ea"/>
                <a:cs typeface="+mn-cs"/>
              </a:rPr>
              <a:t>: measure on some attribute or characteristic in an experiment </a:t>
            </a:r>
            <a:r>
              <a:rPr lang="en-US" sz="2400" b="1" kern="1200" dirty="0">
                <a:solidFill>
                  <a:srgbClr val="000000"/>
                </a:solidFill>
                <a:latin typeface="Arial (Body)"/>
                <a:ea typeface="+mn-ea"/>
                <a:cs typeface="+mn-cs"/>
              </a:rPr>
              <a:t>after </a:t>
            </a:r>
            <a:r>
              <a:rPr lang="en-US" sz="2400" kern="1200" dirty="0">
                <a:solidFill>
                  <a:srgbClr val="000000"/>
                </a:solidFill>
                <a:latin typeface="Arial (Body)"/>
                <a:ea typeface="+mn-ea"/>
                <a:cs typeface="+mn-cs"/>
              </a:rPr>
              <a:t>a treatment</a:t>
            </a:r>
          </a:p>
          <a:p>
            <a:pPr marL="255651" lvl="0" indent="-255651">
              <a:spcAft>
                <a:spcPct val="0"/>
              </a:spcAft>
              <a:buSzPts val="2400"/>
              <a:tabLst/>
            </a:pPr>
            <a:r>
              <a:rPr lang="en-US" sz="2400" kern="1200" dirty="0">
                <a:solidFill>
                  <a:srgbClr val="000000"/>
                </a:solidFill>
                <a:latin typeface="Arial (Body)"/>
                <a:ea typeface="+mn-ea"/>
                <a:cs typeface="+mn-cs"/>
              </a:rPr>
              <a:t>Disadvantages: take time, can raise expectations, can affect posttest scores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68600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Pretests and Posttests</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n arrow points from Pretest to Posttest. Another arrow points from Intervention to the arrow that connects Pretest and Posttest."/>
          <p:cNvPicPr>
            <a:picLocks noChangeAspect="1"/>
          </p:cNvPicPr>
          <p:nvPr/>
        </p:nvPicPr>
        <p:blipFill>
          <a:blip r:embed="rId2"/>
          <a:stretch>
            <a:fillRect/>
          </a:stretch>
        </p:blipFill>
        <p:spPr>
          <a:xfrm>
            <a:off x="799980" y="2239485"/>
            <a:ext cx="7462151" cy="2651990"/>
          </a:xfrm>
          <a:prstGeom prst="rect">
            <a:avLst/>
          </a:prstGeom>
        </p:spPr>
      </p:pic>
    </p:spTree>
    <p:extLst>
      <p:ext uri="{BB962C8B-B14F-4D97-AF65-F5344CB8AC3E}">
        <p14:creationId xmlns:p14="http://schemas.microsoft.com/office/powerpoint/2010/main" val="2858333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a:latin typeface="Times New Roman" panose="02020603050405020304" pitchFamily="18" charset="0"/>
                <a:cs typeface="Times New Roman" panose="02020603050405020304" pitchFamily="18" charset="0"/>
              </a:rPr>
              <a:t>What Are Key Characteristics of Experiments? </a:t>
            </a:r>
            <a:r>
              <a:rPr lang="en-US" altLang="en-US" sz="2000" b="0" kern="1200" dirty="0">
                <a:latin typeface="Times New Roman" panose="02020603050405020304" pitchFamily="18" charset="0"/>
                <a:cs typeface="Times New Roman" panose="02020603050405020304" pitchFamily="18" charset="0"/>
              </a:rPr>
              <a:t>(5 of </a:t>
            </a:r>
            <a:r>
              <a:rPr lang="en-US" altLang="en-US" sz="2000" b="0" kern="1200" dirty="0" smtClean="0">
                <a:latin typeface="Times New Roman" panose="02020603050405020304" pitchFamily="18" charset="0"/>
                <a:cs typeface="Times New Roman" panose="02020603050405020304" pitchFamily="18" charset="0"/>
              </a:rPr>
              <a:t>17)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pPr>
            <a:r>
              <a:rPr lang="en-US" altLang="en-US" sz="2400" b="1" kern="1200" dirty="0">
                <a:solidFill>
                  <a:srgbClr val="000000"/>
                </a:solidFill>
                <a:latin typeface="Arial (Body)"/>
                <a:ea typeface="+mn-ea"/>
              </a:rPr>
              <a:t>Control Over Extraneous Variables: Covariates</a:t>
            </a:r>
            <a:endParaRPr lang="en-US" sz="2400" b="1" kern="1200" dirty="0">
              <a:solidFill>
                <a:srgbClr val="000000"/>
              </a:solidFill>
              <a:latin typeface="Arial (Body)"/>
              <a:ea typeface="+mn-ea"/>
            </a:endParaRPr>
          </a:p>
          <a:p>
            <a:pPr marL="255651" lvl="0" indent="-255651">
              <a:spcAft>
                <a:spcPct val="0"/>
              </a:spcAft>
              <a:buSzPts val="2400"/>
              <a:buFont typeface="Arial" panose="020B0604020202020204" pitchFamily="34" charset="0"/>
              <a:buChar char="•"/>
            </a:pPr>
            <a:r>
              <a:rPr lang="en-US" sz="2400" b="1" kern="1200" dirty="0">
                <a:solidFill>
                  <a:srgbClr val="000000"/>
                </a:solidFill>
                <a:latin typeface="Arial (Body)"/>
                <a:ea typeface="+mn-ea"/>
              </a:rPr>
              <a:t>Covariates</a:t>
            </a:r>
            <a:r>
              <a:rPr lang="en-US" sz="2400" kern="1200" dirty="0">
                <a:solidFill>
                  <a:srgbClr val="000000"/>
                </a:solidFill>
                <a:latin typeface="Arial (Body)"/>
                <a:ea typeface="+mn-ea"/>
              </a:rPr>
              <a:t>:</a:t>
            </a:r>
          </a:p>
          <a:p>
            <a:pPr marL="741553" lvl="1" indent="-284353">
              <a:spcAft>
                <a:spcPct val="0"/>
              </a:spcAft>
              <a:buSzPts val="2400"/>
            </a:pPr>
            <a:r>
              <a:rPr lang="en-US" sz="2400" kern="1200" dirty="0">
                <a:solidFill>
                  <a:srgbClr val="000000"/>
                </a:solidFill>
                <a:latin typeface="Arial (Body)"/>
                <a:ea typeface="+mn-ea"/>
              </a:rPr>
              <a:t>Variables that the researcher controls for using statistics</a:t>
            </a:r>
          </a:p>
          <a:p>
            <a:pPr marL="741553" lvl="1" indent="-284353">
              <a:spcAft>
                <a:spcPct val="0"/>
              </a:spcAft>
              <a:buSzPts val="2400"/>
            </a:pPr>
            <a:r>
              <a:rPr lang="en-US" sz="2400" kern="1200" dirty="0">
                <a:solidFill>
                  <a:srgbClr val="000000"/>
                </a:solidFill>
                <a:latin typeface="Arial (Body)"/>
                <a:ea typeface="+mn-ea"/>
              </a:rPr>
              <a:t>Relate to the dependent variable but not the independent variable</a:t>
            </a:r>
          </a:p>
          <a:p>
            <a:pPr marL="256032" lvl="1" indent="-256032">
              <a:spcBef>
                <a:spcPts val="1500"/>
              </a:spcBef>
              <a:spcAft>
                <a:spcPct val="0"/>
              </a:spcAft>
              <a:buSzPts val="2400"/>
              <a:buFont typeface="Arial" panose="020B0604020202020204" pitchFamily="34" charset="0"/>
              <a:buChar char="•"/>
            </a:pPr>
            <a:r>
              <a:rPr lang="en-US" sz="2400" kern="1200" dirty="0">
                <a:solidFill>
                  <a:srgbClr val="000000"/>
                </a:solidFill>
                <a:latin typeface="Arial (Body)"/>
                <a:ea typeface="+mn-ea"/>
              </a:rPr>
              <a:t>Removes the variance between a covariate and a dependent variable to assess the variance between the independent and the dependent variable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578731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nb-NO" kern="1200" dirty="0" smtClean="0">
                <a:latin typeface="Times New Roman" panose="02020603050405020304" pitchFamily="18" charset="0"/>
                <a:ea typeface="+mj-ea"/>
                <a:cs typeface="Times New Roman" panose="02020603050405020304" pitchFamily="18" charset="0"/>
              </a:rPr>
              <a:t>Figure 10.1 Controlling for Covariate</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Two Venn Diagrams are displayed. The first diagram has two circles intersecting with each other. Circle 1 shows Independent variable, circle 2 shows dependent variable. There area of intersection shows variance. The second diagram has three circles. Circle 1 shows independent variable, type of instruction. Circle 2 shows dependent variable, rates of smoking. Circle 3 shows Covariate, parents who smoke. Circle 1 is intersecting with circle 2. Circle 2 is intersecting with circle 3. The area of intersection between circle 1 and circle 2 shows variance. The area of intersection between circle 2 and 3 shows variance removed."/>
          <p:cNvPicPr>
            <a:picLocks noChangeAspect="1"/>
          </p:cNvPicPr>
          <p:nvPr/>
        </p:nvPicPr>
        <p:blipFill>
          <a:blip r:embed="rId2"/>
          <a:stretch>
            <a:fillRect/>
          </a:stretch>
        </p:blipFill>
        <p:spPr>
          <a:xfrm>
            <a:off x="622333" y="1701305"/>
            <a:ext cx="7899334" cy="4348150"/>
          </a:xfrm>
          <a:prstGeom prst="rect">
            <a:avLst/>
          </a:prstGeom>
        </p:spPr>
      </p:pic>
    </p:spTree>
    <p:extLst>
      <p:ext uri="{BB962C8B-B14F-4D97-AF65-F5344CB8AC3E}">
        <p14:creationId xmlns:p14="http://schemas.microsoft.com/office/powerpoint/2010/main" val="1084427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a:latin typeface="Times New Roman" panose="02020603050405020304" pitchFamily="18" charset="0"/>
                <a:cs typeface="Times New Roman" panose="02020603050405020304" pitchFamily="18" charset="0"/>
              </a:rPr>
              <a:t>What Are Key Characteristics of Experiments? </a:t>
            </a:r>
            <a:r>
              <a:rPr lang="en-US" altLang="en-US" sz="2000" b="0" kern="1200" dirty="0">
                <a:latin typeface="Times New Roman" panose="02020603050405020304" pitchFamily="18" charset="0"/>
                <a:cs typeface="Times New Roman" panose="02020603050405020304" pitchFamily="18" charset="0"/>
              </a:rPr>
              <a:t>(6 of </a:t>
            </a:r>
            <a:r>
              <a:rPr lang="en-US" altLang="en-US" sz="2000" b="0" kern="1200" dirty="0" smtClean="0">
                <a:latin typeface="Times New Roman" panose="02020603050405020304" pitchFamily="18" charset="0"/>
                <a:cs typeface="Times New Roman" panose="02020603050405020304" pitchFamily="18" charset="0"/>
              </a:rPr>
              <a:t>17)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199"/>
            <a:ext cx="8229600" cy="3949701"/>
          </a:xfrm>
        </p:spPr>
        <p:txBody>
          <a:bodyPr wrap="square" lIns="91425" tIns="91425" rIns="91425" bIns="91425">
            <a:noAutofit/>
          </a:bodyPr>
          <a:lstStyle/>
          <a:p>
            <a:pPr marL="0" lvl="0" indent="0">
              <a:buSzPts val="2400"/>
              <a:buNone/>
            </a:pPr>
            <a:r>
              <a:rPr lang="en-US" altLang="en-US" sz="2400" b="1" kern="1200" dirty="0">
                <a:solidFill>
                  <a:srgbClr val="000000"/>
                </a:solidFill>
                <a:latin typeface="Arial (Body)"/>
                <a:ea typeface="+mn-ea"/>
              </a:rPr>
              <a:t>Control Over Extraneous Variables: Matching of Participants</a:t>
            </a:r>
            <a:endParaRPr lang="en-US" sz="2400" b="1" kern="1200" dirty="0">
              <a:solidFill>
                <a:srgbClr val="000000"/>
              </a:solidFill>
              <a:latin typeface="Arial (Body)"/>
              <a:ea typeface="+mn-ea"/>
            </a:endParaRPr>
          </a:p>
          <a:p>
            <a:pPr marL="255651" lvl="0" indent="-255651">
              <a:spcAft>
                <a:spcPct val="0"/>
              </a:spcAft>
              <a:buSzPts val="2400"/>
            </a:pPr>
            <a:r>
              <a:rPr lang="en-US" sz="2400" b="1" kern="1200" dirty="0">
                <a:solidFill>
                  <a:srgbClr val="000000"/>
                </a:solidFill>
                <a:latin typeface="Arial (Body)"/>
                <a:ea typeface="+mn-ea"/>
              </a:rPr>
              <a:t>Matching</a:t>
            </a:r>
          </a:p>
          <a:p>
            <a:pPr marL="741553" lvl="1" indent="-284353">
              <a:spcAft>
                <a:spcPct val="0"/>
              </a:spcAft>
              <a:buSzPts val="2400"/>
            </a:pPr>
            <a:r>
              <a:rPr lang="en-US" sz="2400" kern="1200" dirty="0">
                <a:solidFill>
                  <a:srgbClr val="000000"/>
                </a:solidFill>
                <a:latin typeface="Arial (Body)"/>
                <a:ea typeface="+mn-ea"/>
              </a:rPr>
              <a:t>Identifying one or more personal characteristics that influence the outcome</a:t>
            </a:r>
          </a:p>
          <a:p>
            <a:pPr marL="741553" lvl="1" indent="-284353">
              <a:spcAft>
                <a:spcPct val="0"/>
              </a:spcAft>
              <a:buSzPts val="2400"/>
            </a:pPr>
            <a:r>
              <a:rPr lang="en-US" sz="2400" kern="1200" dirty="0">
                <a:solidFill>
                  <a:srgbClr val="000000"/>
                </a:solidFill>
                <a:latin typeface="Arial (Body)"/>
                <a:ea typeface="+mn-ea"/>
              </a:rPr>
              <a:t>Assigning individuals with that characteristic equally to the experimental and control groups</a:t>
            </a:r>
          </a:p>
          <a:p>
            <a:pPr marL="256032" lvl="1" indent="-256032">
              <a:spcBef>
                <a:spcPts val="1500"/>
              </a:spcBef>
              <a:spcAft>
                <a:spcPct val="0"/>
              </a:spcAft>
              <a:buSzPts val="2400"/>
              <a:buFont typeface="Arial" panose="020B0604020202020204" pitchFamily="34" charset="0"/>
              <a:buChar char="•"/>
            </a:pPr>
            <a:r>
              <a:rPr lang="en-US" sz="2400" kern="1200" dirty="0">
                <a:solidFill>
                  <a:srgbClr val="000000"/>
                </a:solidFill>
                <a:latin typeface="Arial (Body)"/>
                <a:ea typeface="+mn-ea"/>
              </a:rPr>
              <a:t>Examples: gender, pretest scores, individual abilities</a:t>
            </a:r>
          </a:p>
        </p:txBody>
      </p:sp>
    </p:spTree>
    <p:extLst>
      <p:ext uri="{BB962C8B-B14F-4D97-AF65-F5344CB8AC3E}">
        <p14:creationId xmlns:p14="http://schemas.microsoft.com/office/powerpoint/2010/main" val="2435893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10.2 The Matching Process Based on Gender</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There is a list of names as follows. : John, Jim, James, Josh, Jackson, Jane Johanna, Julie, Jean and Jeb. There are two circles in the illustration. The first circle represents experimental group. The second circle represents control group. The experimental group includes John, James, Jackson, Johanna, and Jean. The control group includes Jim, Josh, Jeb, Jane and Julie."/>
          <p:cNvPicPr>
            <a:picLocks noChangeAspect="1"/>
          </p:cNvPicPr>
          <p:nvPr/>
        </p:nvPicPr>
        <p:blipFill>
          <a:blip r:embed="rId2"/>
          <a:stretch>
            <a:fillRect/>
          </a:stretch>
        </p:blipFill>
        <p:spPr>
          <a:xfrm>
            <a:off x="588473" y="1860871"/>
            <a:ext cx="7748688" cy="4255377"/>
          </a:xfrm>
          <a:prstGeom prst="rect">
            <a:avLst/>
          </a:prstGeom>
        </p:spPr>
      </p:pic>
    </p:spTree>
    <p:extLst>
      <p:ext uri="{BB962C8B-B14F-4D97-AF65-F5344CB8AC3E}">
        <p14:creationId xmlns:p14="http://schemas.microsoft.com/office/powerpoint/2010/main" val="1491657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Key Characteristics of Experiments? </a:t>
            </a:r>
            <a:r>
              <a:rPr lang="en-US" altLang="en-US" sz="2000" b="0" kern="1200" dirty="0" smtClean="0">
                <a:latin typeface="Times New Roman" panose="02020603050405020304" pitchFamily="18" charset="0"/>
                <a:ea typeface="+mj-ea"/>
                <a:cs typeface="Times New Roman" panose="02020603050405020304" pitchFamily="18" charset="0"/>
              </a:rPr>
              <a:t>(7 of 17)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735945"/>
          </a:xfrm>
        </p:spPr>
        <p:txBody>
          <a:bodyPr wrap="square" lIns="91425" tIns="91425" rIns="91425" bIns="91425">
            <a:noAutofit/>
          </a:bodyPr>
          <a:lstStyle/>
          <a:p>
            <a:pPr marL="0" lvl="0" indent="0">
              <a:buSzPts val="2400"/>
              <a:buNone/>
              <a:tabLst/>
            </a:pPr>
            <a:r>
              <a:rPr lang="en-US" altLang="en-US" sz="2400" b="1" kern="1200" dirty="0">
                <a:solidFill>
                  <a:srgbClr val="000000"/>
                </a:solidFill>
                <a:latin typeface="Arial (Body)"/>
                <a:ea typeface="+mn-ea"/>
                <a:cs typeface="+mn-cs"/>
              </a:rPr>
              <a:t>Control Over Extraneous Variables: Homogeneous Sample</a:t>
            </a:r>
            <a:endParaRPr lang="en-US" sz="2400" b="1" kern="1200" dirty="0">
              <a:solidFill>
                <a:srgbClr val="000000"/>
              </a:solidFill>
              <a:latin typeface="Arial (Body)"/>
              <a:ea typeface="+mn-ea"/>
              <a:cs typeface="+mn-cs"/>
            </a:endParaRPr>
          </a:p>
          <a:p>
            <a:pPr marL="255651" lvl="0" indent="-255651">
              <a:spcAft>
                <a:spcPct val="0"/>
              </a:spcAft>
              <a:buSzPts val="2400"/>
              <a:tabLst/>
            </a:pPr>
            <a:r>
              <a:rPr lang="en-US" sz="2400" b="1" kern="1200" dirty="0">
                <a:solidFill>
                  <a:srgbClr val="000000"/>
                </a:solidFill>
                <a:latin typeface="Arial (Body)"/>
                <a:ea typeface="+mn-ea"/>
                <a:cs typeface="+mn-cs"/>
              </a:rPr>
              <a:t>Homogeneous samples</a:t>
            </a:r>
            <a:r>
              <a:rPr lang="en-US" sz="2400" kern="1200" dirty="0">
                <a:solidFill>
                  <a:srgbClr val="000000"/>
                </a:solidFill>
                <a:latin typeface="Arial (Body)"/>
                <a:ea typeface="+mn-ea"/>
                <a:cs typeface="+mn-cs"/>
              </a:rPr>
              <a:t>: selecting people who vary little in their personal characteristics</a:t>
            </a:r>
          </a:p>
          <a:p>
            <a:pPr marL="255651" lvl="0" indent="-255651">
              <a:spcAft>
                <a:spcPct val="0"/>
              </a:spcAft>
              <a:buSzPts val="2400"/>
              <a:tabLst/>
            </a:pPr>
            <a:r>
              <a:rPr lang="en-US" sz="2400" kern="1200" dirty="0">
                <a:solidFill>
                  <a:srgbClr val="000000"/>
                </a:solidFill>
                <a:latin typeface="Arial (Body)"/>
                <a:ea typeface="+mn-ea"/>
                <a:cs typeface="+mn-cs"/>
              </a:rPr>
              <a:t>Example</a:t>
            </a:r>
          </a:p>
          <a:p>
            <a:pPr marL="741553" lvl="1" indent="-284353">
              <a:spcAft>
                <a:spcPct val="0"/>
              </a:spcAft>
              <a:buSzPts val="2400"/>
            </a:pPr>
            <a:r>
              <a:rPr lang="en-US" sz="2400" kern="1200" dirty="0">
                <a:solidFill>
                  <a:srgbClr val="000000"/>
                </a:solidFill>
                <a:latin typeface="Arial (Body)"/>
                <a:ea typeface="+mn-ea"/>
                <a:cs typeface="+mn-cs"/>
              </a:rPr>
              <a:t>Assume students in two classrooms randomly assigned to the treatment or control are similar in terms of characteristics</a:t>
            </a:r>
          </a:p>
          <a:p>
            <a:pPr marL="741553" lvl="1" indent="-284353">
              <a:spcAft>
                <a:spcPct val="0"/>
              </a:spcAft>
              <a:buSzPts val="2400"/>
            </a:pPr>
            <a:r>
              <a:rPr lang="en-US" sz="2400" kern="1200" dirty="0">
                <a:solidFill>
                  <a:srgbClr val="000000"/>
                </a:solidFill>
                <a:latin typeface="Arial (Body)"/>
                <a:ea typeface="+mn-ea"/>
                <a:cs typeface="+mn-cs"/>
              </a:rPr>
              <a:t>Only assign junior grade level students to the two classes</a:t>
            </a:r>
          </a:p>
          <a:p>
            <a:pPr marL="741553" lvl="1" indent="-284353">
              <a:spcAft>
                <a:spcPct val="0"/>
              </a:spcAft>
              <a:buSzPts val="2400"/>
            </a:pPr>
            <a:r>
              <a:rPr lang="en-US" sz="2400" kern="1200" dirty="0">
                <a:solidFill>
                  <a:srgbClr val="000000"/>
                </a:solidFill>
                <a:latin typeface="Arial (Body)"/>
                <a:ea typeface="+mn-ea"/>
                <a:cs typeface="+mn-cs"/>
              </a:rPr>
              <a:t>Practically, may be unlikely and hard to achieve</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769921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a:latin typeface="Times New Roman" panose="02020603050405020304" pitchFamily="18" charset="0"/>
                <a:cs typeface="Times New Roman" panose="02020603050405020304" pitchFamily="18" charset="0"/>
              </a:rPr>
              <a:t>What Are Key Characteristics of Experiments? </a:t>
            </a:r>
            <a:r>
              <a:rPr lang="en-US" altLang="en-US" sz="2000" b="0" kern="1200" dirty="0">
                <a:latin typeface="Times New Roman" panose="02020603050405020304" pitchFamily="18" charset="0"/>
                <a:cs typeface="Times New Roman" panose="02020603050405020304" pitchFamily="18" charset="0"/>
              </a:rPr>
              <a:t>(8 of </a:t>
            </a:r>
            <a:r>
              <a:rPr lang="en-US" altLang="en-US" sz="2000" b="0" kern="1200" dirty="0" smtClean="0">
                <a:latin typeface="Times New Roman" panose="02020603050405020304" pitchFamily="18" charset="0"/>
                <a:cs typeface="Times New Roman" panose="02020603050405020304" pitchFamily="18" charset="0"/>
              </a:rPr>
              <a:t>17)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000" b="1" kern="1200" dirty="0">
                <a:solidFill>
                  <a:srgbClr val="000000"/>
                </a:solidFill>
                <a:latin typeface="Arial (Body)"/>
                <a:ea typeface="+mn-ea"/>
              </a:rPr>
              <a:t>Control Over Extraneous Variables: Blocking Variables</a:t>
            </a:r>
            <a:endParaRPr lang="en-US" sz="2000" b="1" kern="1200" dirty="0">
              <a:solidFill>
                <a:srgbClr val="000000"/>
              </a:solidFill>
              <a:latin typeface="Arial (Body)"/>
              <a:ea typeface="+mn-ea"/>
            </a:endParaRPr>
          </a:p>
          <a:p>
            <a:pPr marL="255651" lvl="0" indent="-255651">
              <a:spcAft>
                <a:spcPct val="0"/>
              </a:spcAft>
              <a:buSzPts val="2400"/>
              <a:buFont typeface="Arial"/>
              <a:buChar char="•"/>
              <a:tabLst/>
            </a:pPr>
            <a:r>
              <a:rPr lang="en-US" sz="2000" b="1" kern="1200" dirty="0">
                <a:solidFill>
                  <a:srgbClr val="000000"/>
                </a:solidFill>
                <a:latin typeface="Arial (Body)"/>
                <a:ea typeface="+mn-ea"/>
              </a:rPr>
              <a:t>Blocking variable</a:t>
            </a:r>
          </a:p>
          <a:p>
            <a:pPr marL="741553" lvl="1" indent="-284353">
              <a:spcAft>
                <a:spcPct val="0"/>
              </a:spcAft>
              <a:buSzPts val="2400"/>
            </a:pPr>
            <a:r>
              <a:rPr lang="en-US" sz="2000" kern="1200" dirty="0">
                <a:solidFill>
                  <a:srgbClr val="000000"/>
                </a:solidFill>
                <a:latin typeface="Arial (Body)"/>
                <a:ea typeface="+mn-ea"/>
              </a:rPr>
              <a:t>Variable the researcher controls before the experiment starts</a:t>
            </a:r>
          </a:p>
          <a:p>
            <a:pPr marL="741553" lvl="1" indent="-284353">
              <a:spcAft>
                <a:spcPct val="0"/>
              </a:spcAft>
              <a:buSzPts val="2400"/>
            </a:pPr>
            <a:r>
              <a:rPr lang="en-US" sz="2000" kern="1200" dirty="0">
                <a:solidFill>
                  <a:srgbClr val="000000"/>
                </a:solidFill>
                <a:latin typeface="Arial (Body)"/>
                <a:ea typeface="+mn-ea"/>
              </a:rPr>
              <a:t>Controls by dividing (or “blocking”) the participants into subgroups (or categories)</a:t>
            </a:r>
          </a:p>
          <a:p>
            <a:pPr marL="741553" lvl="1" indent="-284353">
              <a:spcAft>
                <a:spcPct val="0"/>
              </a:spcAft>
              <a:buSzPts val="2400"/>
            </a:pPr>
            <a:r>
              <a:rPr lang="en-US" sz="2000" kern="1200" dirty="0">
                <a:solidFill>
                  <a:srgbClr val="000000"/>
                </a:solidFill>
                <a:latin typeface="Arial (Body)"/>
                <a:ea typeface="+mn-ea"/>
              </a:rPr>
              <a:t>Analyzes the impact of each subgroup on the outcome</a:t>
            </a:r>
          </a:p>
          <a:p>
            <a:pPr marL="255651" lvl="0" indent="-255651">
              <a:spcAft>
                <a:spcPct val="0"/>
              </a:spcAft>
              <a:buSzPts val="2400"/>
              <a:tabLst/>
            </a:pPr>
            <a:r>
              <a:rPr lang="en-US" sz="2000" kern="1200" dirty="0">
                <a:solidFill>
                  <a:srgbClr val="000000"/>
                </a:solidFill>
                <a:latin typeface="Arial (Body)"/>
                <a:ea typeface="+mn-ea"/>
              </a:rPr>
              <a:t>Example:</a:t>
            </a:r>
          </a:p>
          <a:p>
            <a:pPr marL="741553" lvl="1" indent="-284353">
              <a:spcAft>
                <a:spcPct val="0"/>
              </a:spcAft>
              <a:buSzPts val="2400"/>
            </a:pPr>
            <a:r>
              <a:rPr lang="en-US" sz="2000" kern="1200" dirty="0">
                <a:solidFill>
                  <a:srgbClr val="000000"/>
                </a:solidFill>
                <a:latin typeface="Arial (Body)"/>
                <a:ea typeface="+mn-ea"/>
              </a:rPr>
              <a:t>High school grade level blocked into four categories</a:t>
            </a:r>
          </a:p>
          <a:p>
            <a:pPr marL="741553" lvl="1" indent="-284353">
              <a:spcAft>
                <a:spcPct val="0"/>
              </a:spcAft>
              <a:buSzPts val="2400"/>
            </a:pPr>
            <a:r>
              <a:rPr lang="en-US" sz="2000" kern="1200" dirty="0">
                <a:solidFill>
                  <a:srgbClr val="000000"/>
                </a:solidFill>
                <a:latin typeface="Arial (Body)"/>
                <a:ea typeface="+mn-ea"/>
              </a:rPr>
              <a:t>Age of students</a:t>
            </a:r>
          </a:p>
          <a:p>
            <a:pPr marL="741553" lvl="1" indent="-284353">
              <a:spcAft>
                <a:spcPct val="0"/>
              </a:spcAft>
              <a:buSzPts val="2400"/>
            </a:pPr>
            <a:r>
              <a:rPr lang="en-US" sz="2000" kern="1200" dirty="0">
                <a:solidFill>
                  <a:srgbClr val="000000"/>
                </a:solidFill>
                <a:latin typeface="Arial (Body)"/>
                <a:ea typeface="+mn-ea"/>
              </a:rPr>
              <a:t>If participants are all 15 and 16 years old, assign equal number of 15 year olds and 16 year olds to experimental and control groups</a:t>
            </a:r>
            <a:endParaRPr lang="en-US" dirty="0">
              <a:solidFill>
                <a:srgbClr val="000000"/>
              </a:solidFill>
            </a:endParaRPr>
          </a:p>
        </p:txBody>
      </p:sp>
    </p:spTree>
    <p:extLst>
      <p:ext uri="{BB962C8B-B14F-4D97-AF65-F5344CB8AC3E}">
        <p14:creationId xmlns:p14="http://schemas.microsoft.com/office/powerpoint/2010/main" val="2738462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Key Characteristics of Experiments? </a:t>
            </a:r>
            <a:r>
              <a:rPr lang="en-US" altLang="en-US" sz="2000" b="0" kern="1200" dirty="0" smtClean="0">
                <a:latin typeface="Times New Roman" panose="02020603050405020304" pitchFamily="18" charset="0"/>
                <a:ea typeface="+mj-ea"/>
                <a:cs typeface="Times New Roman" panose="02020603050405020304" pitchFamily="18" charset="0"/>
              </a:rPr>
              <a:t>(9 of 17)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Manipulating Treatment Conditions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Identify a treatment variable</a:t>
            </a:r>
          </a:p>
          <a:p>
            <a:pPr marL="255651" lvl="0" indent="-255651">
              <a:spcAft>
                <a:spcPct val="0"/>
              </a:spcAft>
              <a:buSzPts val="2400"/>
              <a:tabLst/>
            </a:pPr>
            <a:r>
              <a:rPr lang="en-US" altLang="en-US" sz="2400" kern="1200" dirty="0">
                <a:solidFill>
                  <a:srgbClr val="000000"/>
                </a:solidFill>
                <a:latin typeface="Arial (Body)"/>
                <a:ea typeface="+mn-ea"/>
                <a:cs typeface="+mn-cs"/>
              </a:rPr>
              <a:t>Identify the conditions or levels of the treatment variable</a:t>
            </a:r>
          </a:p>
          <a:p>
            <a:pPr marL="255651" lvl="0" indent="-255651">
              <a:spcAft>
                <a:spcPct val="0"/>
              </a:spcAft>
              <a:buSzPts val="2400"/>
              <a:tabLst/>
            </a:pPr>
            <a:r>
              <a:rPr lang="en-US" altLang="en-US" sz="2400" kern="1200" dirty="0">
                <a:solidFill>
                  <a:srgbClr val="000000"/>
                </a:solidFill>
                <a:latin typeface="Arial (Body)"/>
                <a:ea typeface="+mn-ea"/>
                <a:cs typeface="+mn-cs"/>
              </a:rPr>
              <a:t>Manipulate the treatment conditions</a:t>
            </a:r>
          </a:p>
        </p:txBody>
      </p:sp>
    </p:spTree>
    <p:extLst>
      <p:ext uri="{BB962C8B-B14F-4D97-AF65-F5344CB8AC3E}">
        <p14:creationId xmlns:p14="http://schemas.microsoft.com/office/powerpoint/2010/main" val="512221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Key Characteristics of Experiments? </a:t>
            </a:r>
            <a:r>
              <a:rPr lang="en-US" altLang="en-US" sz="2000" b="0" kern="1200" dirty="0" smtClean="0">
                <a:latin typeface="Times New Roman" panose="02020603050405020304" pitchFamily="18" charset="0"/>
                <a:ea typeface="+mj-ea"/>
                <a:cs typeface="Times New Roman" panose="02020603050405020304" pitchFamily="18" charset="0"/>
              </a:rPr>
              <a:t>(10 of 17)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Manipulating Treatment Conditions: Treatment Variables</a:t>
            </a:r>
          </a:p>
          <a:p>
            <a:pPr marL="255651" lvl="0" indent="-255651">
              <a:spcAft>
                <a:spcPct val="0"/>
              </a:spcAft>
              <a:buSzPts val="2400"/>
              <a:tabLst/>
            </a:pPr>
            <a:r>
              <a:rPr lang="en-US" sz="2400" kern="1200" dirty="0">
                <a:solidFill>
                  <a:srgbClr val="000000"/>
                </a:solidFill>
                <a:latin typeface="Arial (Body)"/>
                <a:ea typeface="+mn-ea"/>
                <a:cs typeface="+mn-cs"/>
              </a:rPr>
              <a:t>What the researcher manipulates to determine effect on an outcome</a:t>
            </a:r>
          </a:p>
          <a:p>
            <a:pPr marL="255651" lvl="0" indent="-255651">
              <a:spcAft>
                <a:spcPct val="0"/>
              </a:spcAft>
              <a:buSzPts val="2400"/>
              <a:tabLst/>
            </a:pPr>
            <a:r>
              <a:rPr lang="en-US" sz="2400" kern="1200" dirty="0">
                <a:solidFill>
                  <a:srgbClr val="000000"/>
                </a:solidFill>
                <a:latin typeface="Arial (Body)"/>
                <a:ea typeface="+mn-ea"/>
                <a:cs typeface="+mn-cs"/>
              </a:rPr>
              <a:t>Typically categorical </a:t>
            </a:r>
            <a:r>
              <a:rPr lang="en-US" sz="2400" b="1" kern="1200" dirty="0">
                <a:solidFill>
                  <a:srgbClr val="000000"/>
                </a:solidFill>
                <a:latin typeface="Arial (Body)"/>
                <a:ea typeface="+mn-ea"/>
                <a:cs typeface="+mn-cs"/>
              </a:rPr>
              <a:t>levels</a:t>
            </a:r>
          </a:p>
          <a:p>
            <a:pPr marL="741553" lvl="1" indent="-284353">
              <a:spcAft>
                <a:spcPct val="0"/>
              </a:spcAft>
              <a:buSzPts val="2400"/>
            </a:pPr>
            <a:r>
              <a:rPr lang="en-US" sz="2400" kern="1200" dirty="0">
                <a:solidFill>
                  <a:srgbClr val="000000"/>
                </a:solidFill>
                <a:latin typeface="Arial (Body)"/>
                <a:ea typeface="+mn-ea"/>
                <a:cs typeface="+mn-cs"/>
              </a:rPr>
              <a:t>Type of instruction (small group or large group)</a:t>
            </a:r>
          </a:p>
          <a:p>
            <a:pPr marL="741553" lvl="1" indent="-284353">
              <a:spcAft>
                <a:spcPct val="0"/>
              </a:spcAft>
              <a:buSzPts val="2400"/>
            </a:pPr>
            <a:r>
              <a:rPr lang="en-US" sz="2400" kern="1200" dirty="0">
                <a:solidFill>
                  <a:srgbClr val="000000"/>
                </a:solidFill>
                <a:latin typeface="Arial (Body)"/>
                <a:ea typeface="+mn-ea"/>
                <a:cs typeface="+mn-cs"/>
              </a:rPr>
              <a:t>Type of reading group (phonics or whole language)</a:t>
            </a:r>
          </a:p>
          <a:p>
            <a:pPr marL="741553" lvl="1" indent="-284353">
              <a:spcAft>
                <a:spcPct val="0"/>
              </a:spcAft>
              <a:buSzPts val="2400"/>
            </a:pPr>
            <a:r>
              <a:rPr lang="en-US" sz="2400" kern="1200" dirty="0">
                <a:solidFill>
                  <a:srgbClr val="000000"/>
                </a:solidFill>
                <a:latin typeface="Arial (Body)"/>
                <a:ea typeface="+mn-ea"/>
                <a:cs typeface="+mn-cs"/>
              </a:rPr>
              <a:t>Type of intervention (standard or standard plus health hazards)</a:t>
            </a:r>
          </a:p>
        </p:txBody>
      </p:sp>
    </p:spTree>
    <p:extLst>
      <p:ext uri="{BB962C8B-B14F-4D97-AF65-F5344CB8AC3E}">
        <p14:creationId xmlns:p14="http://schemas.microsoft.com/office/powerpoint/2010/main" val="405185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p:txBody>
          <a:bodyPr wrap="square" lIns="91425" tIns="91425" rIns="91425" bIns="91425">
            <a:noAutofit/>
          </a:bodyPr>
          <a:lstStyle/>
          <a:p>
            <a:pPr marL="0" lvl="0" indent="0">
              <a:buSzPts val="2400"/>
              <a:buNone/>
            </a:pPr>
            <a:r>
              <a:rPr lang="en-US" sz="2400" b="1" kern="1200" dirty="0">
                <a:solidFill>
                  <a:srgbClr val="007FA3"/>
                </a:solidFill>
                <a:latin typeface="Arial (Body)"/>
                <a:ea typeface="+mn-ea"/>
                <a:cs typeface="Times New Roman" panose="02020603050405020304" pitchFamily="18" charset="0"/>
              </a:rPr>
              <a:t>10.1</a:t>
            </a:r>
            <a:r>
              <a:rPr lang="en-US" sz="2400" b="1" kern="1200" dirty="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D</a:t>
            </a:r>
            <a:r>
              <a:rPr lang="en-US" altLang="en-US" sz="2400" kern="1200" dirty="0">
                <a:solidFill>
                  <a:srgbClr val="000000"/>
                </a:solidFill>
                <a:latin typeface="Arial (Body)"/>
              </a:rPr>
              <a:t>e</a:t>
            </a:r>
            <a:r>
              <a:rPr lang="en-US" altLang="en-US" sz="2400" kern="1200" dirty="0" smtClean="0">
                <a:solidFill>
                  <a:srgbClr val="000000"/>
                </a:solidFill>
                <a:latin typeface="Arial (Body)"/>
                <a:ea typeface="+mn-ea"/>
                <a:cs typeface="+mn-cs"/>
              </a:rPr>
              <a:t>fine </a:t>
            </a:r>
            <a:r>
              <a:rPr lang="en-US" altLang="en-US" sz="2400" kern="1200" dirty="0">
                <a:solidFill>
                  <a:srgbClr val="000000"/>
                </a:solidFill>
                <a:latin typeface="Arial (Body)"/>
                <a:ea typeface="+mn-ea"/>
                <a:cs typeface="+mn-cs"/>
              </a:rPr>
              <a:t>experimental research, and describe when to use it, and how it developed</a:t>
            </a:r>
          </a:p>
          <a:p>
            <a:pPr marL="0" lvl="0" indent="0">
              <a:buSzPts val="2400"/>
              <a:buNone/>
            </a:pPr>
            <a:r>
              <a:rPr lang="en-US" sz="2400" b="1" kern="1200" dirty="0">
                <a:solidFill>
                  <a:srgbClr val="007FA3"/>
                </a:solidFill>
                <a:latin typeface="Arial (Body)"/>
                <a:ea typeface="+mn-ea"/>
                <a:cs typeface="Times New Roman" panose="02020603050405020304" pitchFamily="18" charset="0"/>
              </a:rPr>
              <a:t>10.2</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Identify the key characteristics of experiments</a:t>
            </a:r>
            <a:endParaRPr lang="en-US" sz="2400" kern="1200" dirty="0">
              <a:solidFill>
                <a:srgbClr val="000000"/>
              </a:solidFill>
              <a:latin typeface="Arial (Body)"/>
              <a:ea typeface="+mn-ea"/>
              <a:cs typeface="+mn-cs"/>
            </a:endParaRPr>
          </a:p>
          <a:p>
            <a:pPr marL="0" lvl="0" indent="0">
              <a:buSzPts val="2400"/>
              <a:buNone/>
            </a:pPr>
            <a:r>
              <a:rPr lang="en-US" sz="2400" b="1" kern="1200" dirty="0">
                <a:solidFill>
                  <a:srgbClr val="007FA3"/>
                </a:solidFill>
                <a:latin typeface="Arial (Body)"/>
                <a:ea typeface="+mn-ea"/>
                <a:cs typeface="Times New Roman" panose="02020603050405020304" pitchFamily="18" charset="0"/>
              </a:rPr>
              <a:t>10.3</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State the types of experimental designs</a:t>
            </a:r>
          </a:p>
          <a:p>
            <a:pPr marL="0" lvl="0" indent="0">
              <a:buSzPts val="2400"/>
              <a:buNone/>
            </a:pPr>
            <a:r>
              <a:rPr lang="en-US" sz="2400" b="1" kern="1200" dirty="0">
                <a:solidFill>
                  <a:srgbClr val="007FA3"/>
                </a:solidFill>
                <a:latin typeface="Arial (Body)"/>
                <a:ea typeface="+mn-ea"/>
                <a:cs typeface="Times New Roman" panose="02020603050405020304" pitchFamily="18" charset="0"/>
              </a:rPr>
              <a:t>10.4</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Recognize the potential ethical issues in experimental research</a:t>
            </a:r>
          </a:p>
          <a:p>
            <a:pPr marL="0" lvl="0" indent="0">
              <a:buSzPts val="2400"/>
              <a:buNone/>
            </a:pPr>
            <a:r>
              <a:rPr lang="en-US" sz="2400" b="1" kern="1200" dirty="0">
                <a:solidFill>
                  <a:srgbClr val="007FA3"/>
                </a:solidFill>
                <a:latin typeface="Arial (Body)"/>
                <a:ea typeface="+mn-ea"/>
                <a:cs typeface="Times New Roman" panose="02020603050405020304" pitchFamily="18" charset="0"/>
              </a:rPr>
              <a:t>10.5</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Describe the steps in conducting an experiment</a:t>
            </a:r>
          </a:p>
          <a:p>
            <a:pPr marL="0" lvl="0" indent="0">
              <a:buSzPts val="2400"/>
              <a:buNone/>
            </a:pPr>
            <a:r>
              <a:rPr lang="en-US" sz="2400" b="1" kern="1200" dirty="0">
                <a:solidFill>
                  <a:srgbClr val="007FA3"/>
                </a:solidFill>
                <a:latin typeface="Arial (Body)"/>
                <a:ea typeface="+mn-ea"/>
                <a:cs typeface="Times New Roman" panose="02020603050405020304" pitchFamily="18" charset="0"/>
              </a:rPr>
              <a:t>10.6</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Evaluate the quality of an experiment</a:t>
            </a:r>
          </a:p>
        </p:txBody>
      </p:sp>
    </p:spTree>
    <p:extLst>
      <p:ext uri="{BB962C8B-B14F-4D97-AF65-F5344CB8AC3E}">
        <p14:creationId xmlns:p14="http://schemas.microsoft.com/office/powerpoint/2010/main" val="11020096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Key Characteristics of Experiments? </a:t>
            </a:r>
            <a:r>
              <a:rPr lang="en-US" altLang="en-US" sz="2000" b="0" kern="1200" dirty="0" smtClean="0">
                <a:latin typeface="Times New Roman" panose="02020603050405020304" pitchFamily="18" charset="0"/>
                <a:ea typeface="+mj-ea"/>
                <a:cs typeface="Times New Roman" panose="02020603050405020304" pitchFamily="18" charset="0"/>
              </a:rPr>
              <a:t>(11 of 17)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rPr>
              <a:t>Manipulating Treatment Conditions: Intervening in the Treatment Conditions</a:t>
            </a:r>
          </a:p>
          <a:p>
            <a:pPr marL="255651" lvl="0" indent="-255651">
              <a:spcAft>
                <a:spcPct val="0"/>
              </a:spcAft>
              <a:buSzPts val="2400"/>
              <a:buFont typeface="Arial"/>
              <a:buChar char="•"/>
              <a:tabLst/>
            </a:pPr>
            <a:r>
              <a:rPr lang="en-US" sz="2400" b="1" kern="1200" dirty="0">
                <a:solidFill>
                  <a:srgbClr val="000000"/>
                </a:solidFill>
                <a:latin typeface="Arial (Body)"/>
                <a:ea typeface="+mn-ea"/>
              </a:rPr>
              <a:t>Interventions</a:t>
            </a:r>
            <a:r>
              <a:rPr lang="en-US" sz="2400" kern="1200" dirty="0">
                <a:solidFill>
                  <a:srgbClr val="000000"/>
                </a:solidFill>
                <a:latin typeface="Arial (Body)"/>
                <a:ea typeface="+mn-ea"/>
              </a:rPr>
              <a:t>:</a:t>
            </a:r>
          </a:p>
          <a:p>
            <a:pPr marL="741553" lvl="1" indent="-284353">
              <a:spcAft>
                <a:spcPct val="0"/>
              </a:spcAft>
              <a:buSzPts val="2400"/>
            </a:pPr>
            <a:r>
              <a:rPr lang="en-US" sz="2400" kern="1200" dirty="0">
                <a:solidFill>
                  <a:srgbClr val="000000"/>
                </a:solidFill>
                <a:latin typeface="Arial (Body)"/>
                <a:ea typeface="+mn-ea"/>
              </a:rPr>
              <a:t>researcher physically intervenes with (or manipulates) one or more condition</a:t>
            </a:r>
          </a:p>
          <a:p>
            <a:pPr marL="741553" lvl="1" indent="-284353">
              <a:spcAft>
                <a:spcPct val="0"/>
              </a:spcAft>
              <a:buSzPts val="2400"/>
            </a:pPr>
            <a:r>
              <a:rPr lang="en-US" sz="2400" kern="1200" dirty="0">
                <a:solidFill>
                  <a:srgbClr val="000000"/>
                </a:solidFill>
                <a:latin typeface="Arial (Body)"/>
                <a:ea typeface="+mn-ea"/>
              </a:rPr>
              <a:t>individuals experience something different in the experimental conditions than the control conditions</a:t>
            </a:r>
          </a:p>
          <a:p>
            <a:pPr marL="256032" lvl="1" indent="-256032">
              <a:spcBef>
                <a:spcPts val="1500"/>
              </a:spcBef>
              <a:spcAft>
                <a:spcPct val="0"/>
              </a:spcAft>
              <a:buSzPts val="2400"/>
              <a:buFont typeface="Arial" panose="020B0604020202020204" pitchFamily="34" charset="0"/>
              <a:buChar char="•"/>
            </a:pPr>
            <a:r>
              <a:rPr lang="en-US" sz="2400" kern="1200" dirty="0">
                <a:solidFill>
                  <a:srgbClr val="000000"/>
                </a:solidFill>
                <a:latin typeface="Arial (Body)"/>
                <a:ea typeface="+mn-ea"/>
              </a:rPr>
              <a:t>In an experiment, need to be able to manipulate at least one condition</a:t>
            </a:r>
          </a:p>
        </p:txBody>
      </p:sp>
    </p:spTree>
    <p:extLst>
      <p:ext uri="{BB962C8B-B14F-4D97-AF65-F5344CB8AC3E}">
        <p14:creationId xmlns:p14="http://schemas.microsoft.com/office/powerpoint/2010/main" val="1997233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10.3 Experimental Manipulation of a Treatment Condition</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idx="1"/>
          </p:nvPr>
        </p:nvSpPr>
        <p:spPr>
          <a:xfrm>
            <a:off x="457200" y="1600200"/>
            <a:ext cx="4769893" cy="1934570"/>
          </a:xfrm>
        </p:spPr>
        <p:txBody>
          <a:bodyPr wrap="square" lIns="91425" tIns="91425" rIns="91425" bIns="91425">
            <a:noAutofit/>
          </a:bodyPr>
          <a:lstStyle/>
          <a:p>
            <a:pPr marL="432054" lvl="0" indent="-432054">
              <a:buSzPts val="2400"/>
              <a:buNone/>
            </a:pPr>
            <a:r>
              <a:rPr lang="en-US" altLang="en-US" sz="2000" b="1" kern="1200" dirty="0">
                <a:solidFill>
                  <a:srgbClr val="000000"/>
                </a:solidFill>
                <a:latin typeface="Arial (Body)"/>
                <a:ea typeface="+mn-ea"/>
                <a:cs typeface="+mn-cs"/>
              </a:rPr>
              <a:t>Independent variables</a:t>
            </a:r>
          </a:p>
          <a:p>
            <a:pPr marL="432054" lvl="0" indent="-432054">
              <a:spcAft>
                <a:spcPct val="0"/>
              </a:spcAft>
              <a:buFont typeface="+mj-lt"/>
              <a:buAutoNum type="arabicPeriod"/>
            </a:pPr>
            <a:r>
              <a:rPr lang="en-US" altLang="en-US" sz="2000" kern="1200" dirty="0">
                <a:solidFill>
                  <a:srgbClr val="000000"/>
                </a:solidFill>
                <a:latin typeface="Arial (Body)"/>
                <a:ea typeface="+mn-ea"/>
                <a:cs typeface="+mn-cs"/>
              </a:rPr>
              <a:t>Age (cannot manipulate)</a:t>
            </a:r>
          </a:p>
          <a:p>
            <a:pPr marL="432054" lvl="0" indent="-432054">
              <a:spcAft>
                <a:spcPct val="0"/>
              </a:spcAft>
              <a:buFont typeface="+mj-lt"/>
              <a:buAutoNum type="arabicPeriod"/>
            </a:pPr>
            <a:r>
              <a:rPr lang="en-US" altLang="en-US" sz="2000" kern="1200" dirty="0">
                <a:solidFill>
                  <a:srgbClr val="000000"/>
                </a:solidFill>
                <a:latin typeface="Arial (Body)"/>
                <a:ea typeface="+mn-ea"/>
                <a:cs typeface="+mn-cs"/>
              </a:rPr>
              <a:t>Gender (cannot manipulate)</a:t>
            </a:r>
          </a:p>
          <a:p>
            <a:pPr marL="432054" lvl="0" indent="-432054">
              <a:spcAft>
                <a:spcPct val="0"/>
              </a:spcAft>
              <a:buFont typeface="+mj-lt"/>
              <a:buAutoNum type="arabicPeriod"/>
            </a:pPr>
            <a:r>
              <a:rPr lang="en-US" altLang="en-US" sz="2000" kern="1200" dirty="0">
                <a:solidFill>
                  <a:srgbClr val="000000"/>
                </a:solidFill>
                <a:latin typeface="Arial (Body)"/>
                <a:ea typeface="+mn-ea"/>
                <a:cs typeface="+mn-cs"/>
              </a:rPr>
              <a:t>Types of instruction (can manipulate</a:t>
            </a:r>
            <a:r>
              <a:rPr lang="en-US" altLang="en-US" sz="2000" kern="1200" dirty="0" smtClean="0">
                <a:solidFill>
                  <a:srgbClr val="000000"/>
                </a:solidFill>
                <a:latin typeface="Arial (Body)"/>
                <a:ea typeface="+mn-ea"/>
                <a:cs typeface="+mn-cs"/>
              </a:rPr>
              <a:t>)</a:t>
            </a:r>
            <a:endParaRPr lang="en-US" altLang="en-US" sz="2000" kern="1200" dirty="0">
              <a:solidFill>
                <a:srgbClr val="000000"/>
              </a:solidFill>
              <a:latin typeface="Arial (Body)"/>
              <a:ea typeface="+mn-ea"/>
              <a:cs typeface="+mn-cs"/>
            </a:endParaRPr>
          </a:p>
        </p:txBody>
      </p:sp>
      <p:sp>
        <p:nvSpPr>
          <p:cNvPr id="5" name="Content Placeholder 4"/>
          <p:cNvSpPr>
            <a:spLocks noGrp="1"/>
          </p:cNvSpPr>
          <p:nvPr>
            <p:ph idx="13"/>
          </p:nvPr>
        </p:nvSpPr>
        <p:spPr>
          <a:xfrm>
            <a:off x="457200" y="3636767"/>
            <a:ext cx="4657838" cy="2208672"/>
          </a:xfrm>
        </p:spPr>
        <p:txBody>
          <a:bodyPr/>
          <a:lstStyle/>
          <a:p>
            <a:pPr marL="740664" lvl="1" indent="-429768">
              <a:spcAft>
                <a:spcPct val="0"/>
              </a:spcAft>
              <a:buNone/>
            </a:pPr>
            <a:r>
              <a:rPr lang="en-US" altLang="en-US" sz="2000" kern="1200" dirty="0" smtClean="0">
                <a:solidFill>
                  <a:schemeClr val="tx2"/>
                </a:solidFill>
                <a:latin typeface="Arial (Body)"/>
                <a:ea typeface="+mn-ea"/>
              </a:rPr>
              <a:t>a.</a:t>
            </a:r>
            <a:r>
              <a:rPr lang="en-US" altLang="en-US" sz="2000" kern="1200" dirty="0" smtClean="0">
                <a:solidFill>
                  <a:srgbClr val="000000"/>
                </a:solidFill>
                <a:latin typeface="Arial (Body)"/>
                <a:ea typeface="+mn-ea"/>
              </a:rPr>
              <a:t> Lecture </a:t>
            </a:r>
            <a:r>
              <a:rPr lang="en-US" altLang="en-US" sz="2000" kern="1200" dirty="0">
                <a:solidFill>
                  <a:srgbClr val="000000"/>
                </a:solidFill>
                <a:latin typeface="Arial (Body)"/>
                <a:ea typeface="+mn-ea"/>
              </a:rPr>
              <a:t>(control)</a:t>
            </a:r>
          </a:p>
          <a:p>
            <a:pPr marL="573088" lvl="1" indent="-261938">
              <a:spcAft>
                <a:spcPct val="0"/>
              </a:spcAft>
              <a:buNone/>
            </a:pPr>
            <a:r>
              <a:rPr lang="en-US" altLang="en-US" sz="2000" kern="1200" dirty="0">
                <a:solidFill>
                  <a:schemeClr val="tx2"/>
                </a:solidFill>
                <a:latin typeface="Arial (Body)"/>
                <a:ea typeface="+mn-ea"/>
              </a:rPr>
              <a:t>b.</a:t>
            </a:r>
            <a:r>
              <a:rPr lang="en-US" altLang="en-US" sz="2000" kern="1200" dirty="0" smtClean="0">
                <a:solidFill>
                  <a:srgbClr val="000000"/>
                </a:solidFill>
                <a:latin typeface="Arial (Body)"/>
                <a:ea typeface="+mn-ea"/>
              </a:rPr>
              <a:t> Lecture </a:t>
            </a:r>
            <a:r>
              <a:rPr lang="en-US" altLang="en-US" sz="2000" kern="1200" dirty="0">
                <a:solidFill>
                  <a:srgbClr val="000000"/>
                </a:solidFill>
                <a:latin typeface="Arial (Body)"/>
                <a:ea typeface="+mn-ea"/>
              </a:rPr>
              <a:t>+ hazard discussion (comparison)</a:t>
            </a:r>
          </a:p>
          <a:p>
            <a:pPr marL="573088" lvl="1" indent="-261938">
              <a:spcAft>
                <a:spcPct val="0"/>
              </a:spcAft>
              <a:buNone/>
            </a:pPr>
            <a:r>
              <a:rPr lang="en-US" altLang="en-US" sz="2000" kern="1200" dirty="0" smtClean="0">
                <a:solidFill>
                  <a:schemeClr val="tx2"/>
                </a:solidFill>
                <a:latin typeface="Arial (Body)"/>
                <a:ea typeface="+mn-ea"/>
              </a:rPr>
              <a:t>c.</a:t>
            </a:r>
            <a:r>
              <a:rPr lang="en-US" altLang="en-US" sz="2000" kern="1200" dirty="0" smtClean="0">
                <a:solidFill>
                  <a:srgbClr val="000000"/>
                </a:solidFill>
                <a:latin typeface="Arial (Body)"/>
                <a:ea typeface="+mn-ea"/>
              </a:rPr>
              <a:t> Lecture </a:t>
            </a:r>
            <a:r>
              <a:rPr lang="en-US" altLang="en-US" sz="2000" kern="1200" dirty="0">
                <a:solidFill>
                  <a:srgbClr val="000000"/>
                </a:solidFill>
                <a:latin typeface="Arial (Body)"/>
                <a:ea typeface="+mn-ea"/>
              </a:rPr>
              <a:t>+ hazard discussion + slides of damaged lungs (experimental</a:t>
            </a:r>
            <a:r>
              <a:rPr lang="en-US" altLang="en-US" sz="2000" kern="1200" dirty="0" smtClean="0">
                <a:solidFill>
                  <a:srgbClr val="000000"/>
                </a:solidFill>
                <a:latin typeface="Arial (Body)"/>
                <a:ea typeface="+mn-ea"/>
              </a:rPr>
              <a:t>)</a:t>
            </a:r>
            <a:endParaRPr lang="en-US" sz="2000" kern="1200" dirty="0">
              <a:solidFill>
                <a:srgbClr val="000000"/>
              </a:solidFill>
              <a:latin typeface="Arial (Body)"/>
              <a:ea typeface="+mn-ea"/>
            </a:endParaRPr>
          </a:p>
        </p:txBody>
      </p:sp>
      <p:sp>
        <p:nvSpPr>
          <p:cNvPr id="4" name="Text Placeholder 3"/>
          <p:cNvSpPr>
            <a:spLocks noGrp="1"/>
          </p:cNvSpPr>
          <p:nvPr>
            <p:ph type="body" idx="4294967295"/>
          </p:nvPr>
        </p:nvSpPr>
        <p:spPr>
          <a:xfrm>
            <a:off x="5446592" y="1624079"/>
            <a:ext cx="3124200" cy="1082175"/>
          </a:xfrm>
        </p:spPr>
        <p:txBody>
          <a:bodyPr wrap="square" lIns="91425" tIns="91425" rIns="91425" bIns="91425">
            <a:noAutofit/>
          </a:bodyPr>
          <a:lstStyle/>
          <a:p>
            <a:pPr marL="432054" lvl="0" indent="-432054">
              <a:buSzPts val="2400"/>
              <a:buNone/>
            </a:pPr>
            <a:r>
              <a:rPr lang="en-US" altLang="en-US" sz="2000" b="1" kern="1200" dirty="0">
                <a:solidFill>
                  <a:srgbClr val="000000"/>
                </a:solidFill>
                <a:latin typeface="Arial (Body)"/>
                <a:ea typeface="+mn-ea"/>
                <a:cs typeface="+mn-cs"/>
              </a:rPr>
              <a:t>Dependent variable</a:t>
            </a:r>
          </a:p>
          <a:p>
            <a:pPr marL="432054" lvl="0" indent="-432054">
              <a:spcAft>
                <a:spcPct val="0"/>
              </a:spcAft>
              <a:buFont typeface="+mj-lt"/>
              <a:buAutoNum type="arabicPeriod"/>
            </a:pPr>
            <a:r>
              <a:rPr lang="en-US" altLang="en-US" sz="2000" kern="1200" dirty="0">
                <a:solidFill>
                  <a:srgbClr val="000000"/>
                </a:solidFill>
                <a:latin typeface="Arial (Body)"/>
                <a:ea typeface="+mn-ea"/>
                <a:cs typeface="+mn-cs"/>
              </a:rPr>
              <a:t>Frequency of smoking</a:t>
            </a:r>
            <a:endParaRPr 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3470971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Key Characteristics of Experiments? </a:t>
            </a:r>
            <a:r>
              <a:rPr lang="en-US" altLang="en-US" sz="2000" b="0" kern="1200" dirty="0" smtClean="0">
                <a:latin typeface="Times New Roman" panose="02020603050405020304" pitchFamily="18" charset="0"/>
                <a:ea typeface="+mj-ea"/>
                <a:cs typeface="Times New Roman" panose="02020603050405020304" pitchFamily="18" charset="0"/>
              </a:rPr>
              <a:t>(12 of 17)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Outcome Measures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Outcome is dependent variable (also called response, criterion, posttest)</a:t>
            </a:r>
          </a:p>
          <a:p>
            <a:pPr marL="255651" lvl="0" indent="-255651">
              <a:spcAft>
                <a:spcPct val="0"/>
              </a:spcAft>
              <a:buSzPts val="2400"/>
              <a:tabLst/>
            </a:pPr>
            <a:r>
              <a:rPr lang="en-US" altLang="en-US" sz="2400" kern="1200" dirty="0">
                <a:solidFill>
                  <a:srgbClr val="000000"/>
                </a:solidFill>
                <a:latin typeface="Arial (Body)"/>
                <a:ea typeface="+mn-ea"/>
                <a:cs typeface="+mn-cs"/>
              </a:rPr>
              <a:t>Presumed effect of treatment variable</a:t>
            </a:r>
          </a:p>
          <a:p>
            <a:pPr marL="255651" lvl="0" indent="-255651">
              <a:spcAft>
                <a:spcPct val="0"/>
              </a:spcAft>
              <a:buSzPts val="2400"/>
              <a:tabLst/>
            </a:pPr>
            <a:r>
              <a:rPr lang="en-US" altLang="en-US" sz="2400" kern="1200" dirty="0">
                <a:solidFill>
                  <a:srgbClr val="000000"/>
                </a:solidFill>
                <a:latin typeface="Arial (Body)"/>
                <a:ea typeface="+mn-ea"/>
                <a:cs typeface="+mn-cs"/>
              </a:rPr>
              <a:t>Need to be responsive and valid measure</a:t>
            </a:r>
          </a:p>
          <a:p>
            <a:pPr marL="255651" lvl="0" indent="-255651">
              <a:spcAft>
                <a:spcPct val="0"/>
              </a:spcAft>
              <a:buSzPts val="2400"/>
              <a:tabLst/>
            </a:pPr>
            <a:r>
              <a:rPr lang="en-US" altLang="en-US" sz="2400" kern="1200" dirty="0">
                <a:solidFill>
                  <a:srgbClr val="000000"/>
                </a:solidFill>
                <a:latin typeface="Arial (Body)"/>
                <a:ea typeface="+mn-ea"/>
                <a:cs typeface="+mn-cs"/>
              </a:rPr>
              <a:t>Examples</a:t>
            </a:r>
          </a:p>
          <a:p>
            <a:pPr marL="741553" lvl="1" indent="-284353">
              <a:spcAft>
                <a:spcPct val="0"/>
              </a:spcAft>
              <a:buSzPts val="2400"/>
            </a:pPr>
            <a:r>
              <a:rPr lang="en-US" altLang="en-US" sz="2400" kern="1200" dirty="0">
                <a:solidFill>
                  <a:srgbClr val="000000"/>
                </a:solidFill>
                <a:latin typeface="Arial (Body)"/>
                <a:ea typeface="+mn-ea"/>
                <a:cs typeface="+mn-cs"/>
              </a:rPr>
              <a:t>Achievement test scores</a:t>
            </a:r>
          </a:p>
          <a:p>
            <a:pPr marL="741553" lvl="1" indent="-284353">
              <a:spcAft>
                <a:spcPct val="0"/>
              </a:spcAft>
              <a:buSzPts val="2400"/>
            </a:pPr>
            <a:r>
              <a:rPr lang="en-US" altLang="en-US" sz="2400" kern="1200" dirty="0">
                <a:solidFill>
                  <a:srgbClr val="000000"/>
                </a:solidFill>
                <a:latin typeface="Arial (Body)"/>
                <a:ea typeface="+mn-ea"/>
                <a:cs typeface="+mn-cs"/>
              </a:rPr>
              <a:t>Aptitude test scores</a:t>
            </a:r>
          </a:p>
          <a:p>
            <a:pPr marL="741553" lvl="1" indent="-284353">
              <a:spcAft>
                <a:spcPct val="0"/>
              </a:spcAft>
              <a:buSzPts val="2400"/>
            </a:pPr>
            <a:r>
              <a:rPr lang="en-US" altLang="en-US" sz="2400" kern="1200" dirty="0">
                <a:solidFill>
                  <a:srgbClr val="000000"/>
                </a:solidFill>
                <a:latin typeface="Arial (Body)"/>
                <a:ea typeface="+mn-ea"/>
                <a:cs typeface="+mn-cs"/>
              </a:rPr>
              <a:t>Mental health assessment scores</a:t>
            </a:r>
          </a:p>
        </p:txBody>
      </p:sp>
    </p:spTree>
    <p:extLst>
      <p:ext uri="{BB962C8B-B14F-4D97-AF65-F5344CB8AC3E}">
        <p14:creationId xmlns:p14="http://schemas.microsoft.com/office/powerpoint/2010/main" val="70935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Key Characteristics of Experiments? </a:t>
            </a:r>
            <a:r>
              <a:rPr lang="en-US" altLang="en-US" sz="2000" b="0" kern="1200" dirty="0" smtClean="0">
                <a:latin typeface="Times New Roman" panose="02020603050405020304" pitchFamily="18" charset="0"/>
                <a:ea typeface="+mj-ea"/>
                <a:cs typeface="Times New Roman" panose="02020603050405020304" pitchFamily="18" charset="0"/>
              </a:rPr>
              <a:t>(13 of 17)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416016"/>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Group Comparisons</a:t>
            </a:r>
          </a:p>
          <a:p>
            <a:pPr marL="255651" lvl="0" indent="-255651">
              <a:spcAft>
                <a:spcPct val="0"/>
              </a:spcAft>
              <a:buSzPts val="2400"/>
              <a:tabLst/>
            </a:pPr>
            <a:r>
              <a:rPr lang="en-US" sz="2400" kern="1200" dirty="0" smtClean="0">
                <a:solidFill>
                  <a:srgbClr val="000000"/>
                </a:solidFill>
                <a:latin typeface="Arial (Body)"/>
                <a:ea typeface="+mn-ea"/>
                <a:cs typeface="+mn-cs"/>
              </a:rPr>
              <a:t>Process of a researcher obtaining scores for individuals or groups on the dependent variable</a:t>
            </a:r>
          </a:p>
          <a:p>
            <a:pPr marL="255651" lvl="0" indent="-255651">
              <a:spcAft>
                <a:spcPct val="0"/>
              </a:spcAft>
              <a:buSzPts val="2400"/>
              <a:tabLst/>
            </a:pPr>
            <a:r>
              <a:rPr lang="en-US" sz="2400" kern="1200" dirty="0" smtClean="0">
                <a:solidFill>
                  <a:srgbClr val="000000"/>
                </a:solidFill>
                <a:latin typeface="Arial (Body)"/>
                <a:ea typeface="+mn-ea"/>
                <a:cs typeface="+mn-cs"/>
              </a:rPr>
              <a:t>Compare the means and variance both within the group and between the groups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781897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10.4 Treatment Comparisons in an Experiment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pic>
        <p:nvPicPr>
          <p:cNvPr id="4" name="Picture 2" descr="Part 1 of 2 illustrations detailing treatment comparisons in an experiment. Phase 1, Relationship picture. Error correction treatment points to Spelling accuracy. Phase 2, Timeline picture. A table shows three columns. test 1, test 2, test 3. And three rows, class A, class B, and class C. Each test shows 6 weeks for each class. Class A shows Regular spelling practice, control group. Class B shows Reduced word list, comparison group. Class C shows Error correction, experimental grou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10909"/>
            <a:ext cx="8229600" cy="3104545"/>
          </a:xfrm>
          <a:prstGeom prst="rect">
            <a:avLst/>
          </a:prstGeom>
          <a:noFill/>
          <a:ln>
            <a:noFill/>
          </a:ln>
        </p:spPr>
      </p:pic>
    </p:spTree>
    <p:extLst>
      <p:ext uri="{BB962C8B-B14F-4D97-AF65-F5344CB8AC3E}">
        <p14:creationId xmlns:p14="http://schemas.microsoft.com/office/powerpoint/2010/main" val="2104464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10.4 Treatment Comparisons in an Experiment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pic>
        <p:nvPicPr>
          <p:cNvPr id="4" name="Picture 2" descr="Part 2 of 2 illustrations detailing treatment comparisons in an experiment. Phase 3, Statistical comparisons. A table shows four columns. Class A, Class B, Class C, and F value. And three rows. Test 1, test 2, and test 3. The data for each test shows as follows. Test 1. 0.3, 3.6. 10.8, 4.3. 9.9, 3.9. 0.27. Test 2. 10.7, 3.3. 10.6, 3.8. 13.9, 4.2. 4.90 asterisk. Test 3. 11.1, 3.3. 10.3, 3.6. 13.1, 3.8. 3.31 asterisk. All F values marked with an asterisk is noted to have p less than .05."/>
          <p:cNvPicPr>
            <a:picLocks noChangeAspect="1"/>
          </p:cNvPicPr>
          <p:nvPr/>
        </p:nvPicPr>
        <p:blipFill rotWithShape="1">
          <a:blip r:embed="rId2">
            <a:extLst>
              <a:ext uri="{28A0092B-C50C-407E-A947-70E740481C1C}">
                <a14:useLocalDpi xmlns:a14="http://schemas.microsoft.com/office/drawing/2010/main" val="0"/>
              </a:ext>
            </a:extLst>
          </a:blip>
          <a:srcRect b="15366"/>
          <a:stretch/>
        </p:blipFill>
        <p:spPr>
          <a:xfrm>
            <a:off x="1257300" y="1757219"/>
            <a:ext cx="6629400" cy="3682999"/>
          </a:xfrm>
          <a:prstGeom prst="rect">
            <a:avLst/>
          </a:prstGeom>
          <a:noFill/>
          <a:ln>
            <a:noFill/>
          </a:ln>
        </p:spPr>
      </p:pic>
    </p:spTree>
    <p:extLst>
      <p:ext uri="{BB962C8B-B14F-4D97-AF65-F5344CB8AC3E}">
        <p14:creationId xmlns:p14="http://schemas.microsoft.com/office/powerpoint/2010/main" val="2308873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Key Characteristics of Experiments?</a:t>
            </a:r>
            <a:r>
              <a:rPr lang="en-US" altLang="en-US" sz="32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(14 of 17)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Threats to Validity</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S</a:t>
            </a:r>
            <a:r>
              <a:rPr lang="en-US" sz="2400" kern="1200" dirty="0">
                <a:solidFill>
                  <a:srgbClr val="000000"/>
                </a:solidFill>
                <a:latin typeface="Arial (Body)"/>
                <a:ea typeface="+mn-ea"/>
                <a:cs typeface="+mn-cs"/>
              </a:rPr>
              <a:t>pecific reasons for why we can be wrong when we make an inference in an </a:t>
            </a:r>
            <a:r>
              <a:rPr lang="en-US" sz="2400" kern="1200" dirty="0" smtClean="0">
                <a:solidFill>
                  <a:srgbClr val="000000"/>
                </a:solidFill>
                <a:latin typeface="Arial (Body)"/>
                <a:ea typeface="+mn-ea"/>
                <a:cs typeface="+mn-cs"/>
              </a:rPr>
              <a:t>experiment</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Statistical conclusion </a:t>
            </a:r>
            <a:r>
              <a:rPr lang="en-US" sz="2400" kern="1200" dirty="0" smtClean="0">
                <a:solidFill>
                  <a:srgbClr val="000000"/>
                </a:solidFill>
                <a:latin typeface="Arial (Body)"/>
                <a:ea typeface="+mn-ea"/>
                <a:cs typeface="+mn-cs"/>
              </a:rPr>
              <a:t>validity</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Construct validity</a:t>
            </a:r>
          </a:p>
          <a:p>
            <a:pPr marL="741553" lvl="1" indent="-284353">
              <a:spcAft>
                <a:spcPct val="0"/>
              </a:spcAft>
              <a:buSzPts val="2400"/>
            </a:pPr>
            <a:r>
              <a:rPr lang="en-US" sz="2400" kern="1200" dirty="0">
                <a:solidFill>
                  <a:srgbClr val="000000"/>
                </a:solidFill>
                <a:latin typeface="Arial (Body)"/>
                <a:ea typeface="+mn-ea"/>
                <a:cs typeface="+mn-cs"/>
              </a:rPr>
              <a:t>Internal validity</a:t>
            </a:r>
          </a:p>
          <a:p>
            <a:pPr marL="741553" lvl="1" indent="-284353">
              <a:spcAft>
                <a:spcPct val="0"/>
              </a:spcAft>
              <a:buSzPts val="2400"/>
            </a:pPr>
            <a:r>
              <a:rPr lang="en-US" sz="2400" kern="1200" dirty="0">
                <a:solidFill>
                  <a:srgbClr val="000000"/>
                </a:solidFill>
                <a:latin typeface="Arial (Body)"/>
                <a:ea typeface="+mn-ea"/>
                <a:cs typeface="+mn-cs"/>
              </a:rPr>
              <a:t>External validity</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881726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Key Characteristics of Experiments? </a:t>
            </a:r>
            <a:r>
              <a:rPr lang="en-US" altLang="en-US" sz="2000" b="0" kern="1200" dirty="0" smtClean="0">
                <a:latin typeface="Times New Roman" panose="02020603050405020304" pitchFamily="18" charset="0"/>
                <a:ea typeface="+mj-ea"/>
                <a:cs typeface="Times New Roman" panose="02020603050405020304" pitchFamily="18" charset="0"/>
              </a:rPr>
              <a:t>(15 of 17)</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426030"/>
            <a:ext cx="8229600" cy="1661963"/>
          </a:xfrm>
        </p:spPr>
        <p:txBody>
          <a:bodyPr wrap="square" lIns="91425" tIns="91425" rIns="91425" bIns="91425">
            <a:noAutofit/>
          </a:bodyPr>
          <a:lstStyle/>
          <a:p>
            <a:pPr marL="0" lvl="0" indent="0">
              <a:spcBef>
                <a:spcPts val="0"/>
              </a:spcBef>
              <a:buSzPts val="2400"/>
              <a:buNone/>
            </a:pPr>
            <a:r>
              <a:rPr lang="en-US" altLang="en-US" sz="2400" b="1" kern="1200" dirty="0" smtClean="0">
                <a:solidFill>
                  <a:srgbClr val="000000"/>
                </a:solidFill>
                <a:latin typeface="Arial (Body)"/>
                <a:ea typeface="+mn-ea"/>
                <a:cs typeface="+mn-cs"/>
              </a:rPr>
              <a:t>Threats </a:t>
            </a:r>
            <a:r>
              <a:rPr lang="en-US" altLang="en-US" sz="2400" b="1" kern="1200" dirty="0">
                <a:solidFill>
                  <a:srgbClr val="000000"/>
                </a:solidFill>
                <a:latin typeface="Arial (Body)"/>
                <a:ea typeface="+mn-ea"/>
                <a:cs typeface="+mn-cs"/>
              </a:rPr>
              <a:t>to Validity: </a:t>
            </a:r>
            <a:r>
              <a:rPr lang="en-US" sz="2400" b="1" kern="1200" dirty="0">
                <a:solidFill>
                  <a:srgbClr val="000000"/>
                </a:solidFill>
                <a:latin typeface="Arial (Body)"/>
                <a:ea typeface="+mn-ea"/>
                <a:cs typeface="+mn-cs"/>
              </a:rPr>
              <a:t>Threats to Internal Validity</a:t>
            </a:r>
          </a:p>
          <a:p>
            <a:pPr marL="0" lvl="0" indent="0">
              <a:spcBef>
                <a:spcPts val="0"/>
              </a:spcBef>
              <a:buSzPts val="2400"/>
              <a:buNone/>
            </a:pPr>
            <a:r>
              <a:rPr lang="en-US" sz="2400" kern="1200" dirty="0">
                <a:solidFill>
                  <a:srgbClr val="000000"/>
                </a:solidFill>
                <a:latin typeface="Arial (Body)"/>
                <a:ea typeface="+mn-ea"/>
                <a:cs typeface="+mn-cs"/>
              </a:rPr>
              <a:t>Internal validity: The observed changes that took place are a result of your intervention or your program and are not the result of other causes</a:t>
            </a:r>
          </a:p>
        </p:txBody>
      </p:sp>
      <p:sp>
        <p:nvSpPr>
          <p:cNvPr id="4" name="Content Placeholder 3"/>
          <p:cNvSpPr>
            <a:spLocks noGrp="1"/>
          </p:cNvSpPr>
          <p:nvPr>
            <p:ph idx="13"/>
          </p:nvPr>
        </p:nvSpPr>
        <p:spPr>
          <a:xfrm>
            <a:off x="457200" y="3124200"/>
            <a:ext cx="4114800" cy="2993097"/>
          </a:xfrm>
        </p:spPr>
        <p:txBody>
          <a:bodyPr wrap="square" lIns="91425" tIns="91425" rIns="91425" bIns="91425">
            <a:noAutofit/>
          </a:bodyPr>
          <a:lstStyle/>
          <a:p>
            <a:pPr marL="255651" lvl="0" indent="-255651">
              <a:spcAft>
                <a:spcPct val="0"/>
              </a:spcAft>
            </a:pPr>
            <a:r>
              <a:rPr lang="en-US" altLang="en-US" sz="2000" kern="1200" dirty="0">
                <a:solidFill>
                  <a:srgbClr val="000000"/>
                </a:solidFill>
                <a:latin typeface="Arial (Body)"/>
                <a:ea typeface="+mn-ea"/>
                <a:cs typeface="+mn-cs"/>
              </a:rPr>
              <a:t>History</a:t>
            </a:r>
          </a:p>
          <a:p>
            <a:pPr marL="255651" lvl="0" indent="-255651">
              <a:spcAft>
                <a:spcPct val="0"/>
              </a:spcAft>
            </a:pPr>
            <a:r>
              <a:rPr lang="en-US" altLang="en-US" sz="2000" kern="1200" dirty="0">
                <a:solidFill>
                  <a:srgbClr val="000000"/>
                </a:solidFill>
                <a:latin typeface="Arial (Body)"/>
                <a:ea typeface="+mn-ea"/>
                <a:cs typeface="+mn-cs"/>
              </a:rPr>
              <a:t>Maturation</a:t>
            </a:r>
          </a:p>
          <a:p>
            <a:pPr marL="255651" lvl="0" indent="-255651">
              <a:spcAft>
                <a:spcPct val="0"/>
              </a:spcAft>
            </a:pPr>
            <a:r>
              <a:rPr lang="en-US" altLang="en-US" sz="2000" kern="1200" dirty="0">
                <a:solidFill>
                  <a:srgbClr val="000000"/>
                </a:solidFill>
                <a:latin typeface="Arial (Body)"/>
                <a:ea typeface="+mn-ea"/>
                <a:cs typeface="+mn-cs"/>
              </a:rPr>
              <a:t>Regression</a:t>
            </a:r>
          </a:p>
          <a:p>
            <a:pPr marL="255651" lvl="0" indent="-255651">
              <a:spcAft>
                <a:spcPct val="0"/>
              </a:spcAft>
            </a:pPr>
            <a:r>
              <a:rPr lang="en-US" altLang="en-US" sz="2000" kern="1200" dirty="0">
                <a:solidFill>
                  <a:srgbClr val="000000"/>
                </a:solidFill>
                <a:latin typeface="Arial (Body)"/>
                <a:ea typeface="+mn-ea"/>
                <a:cs typeface="+mn-cs"/>
              </a:rPr>
              <a:t>Selection</a:t>
            </a:r>
          </a:p>
          <a:p>
            <a:pPr marL="255651" lvl="0" indent="-255651">
              <a:spcAft>
                <a:spcPct val="0"/>
              </a:spcAft>
            </a:pPr>
            <a:r>
              <a:rPr lang="en-US" altLang="en-US" sz="2000" kern="1200" dirty="0">
                <a:solidFill>
                  <a:srgbClr val="000000"/>
                </a:solidFill>
                <a:latin typeface="Arial (Body)"/>
                <a:ea typeface="+mn-ea"/>
                <a:cs typeface="+mn-cs"/>
              </a:rPr>
              <a:t>Mortality</a:t>
            </a:r>
          </a:p>
          <a:p>
            <a:pPr marL="255651" lvl="0" indent="-255651">
              <a:spcAft>
                <a:spcPct val="0"/>
              </a:spcAft>
            </a:pPr>
            <a:r>
              <a:rPr lang="en-US" altLang="en-US" sz="2000" kern="1200" dirty="0">
                <a:solidFill>
                  <a:srgbClr val="000000"/>
                </a:solidFill>
                <a:latin typeface="Arial (Body)"/>
                <a:ea typeface="+mn-ea"/>
                <a:cs typeface="+mn-cs"/>
              </a:rPr>
              <a:t>Interactions with selection</a:t>
            </a:r>
          </a:p>
        </p:txBody>
      </p:sp>
      <p:sp>
        <p:nvSpPr>
          <p:cNvPr id="5" name="Content Placeholder 4"/>
          <p:cNvSpPr>
            <a:spLocks noGrp="1"/>
          </p:cNvSpPr>
          <p:nvPr>
            <p:ph idx="14"/>
          </p:nvPr>
        </p:nvSpPr>
        <p:spPr>
          <a:xfrm>
            <a:off x="4572000" y="3124200"/>
            <a:ext cx="4114800" cy="2993097"/>
          </a:xfrm>
        </p:spPr>
        <p:txBody>
          <a:bodyPr wrap="square" lIns="91425" tIns="91425" rIns="91425" bIns="91425">
            <a:noAutofit/>
          </a:bodyPr>
          <a:lstStyle/>
          <a:p>
            <a:pPr marL="255651" lvl="0" indent="-255651">
              <a:spcAft>
                <a:spcPct val="0"/>
              </a:spcAft>
            </a:pPr>
            <a:r>
              <a:rPr lang="en-US" altLang="en-US" sz="2000" kern="1200" dirty="0" smtClean="0">
                <a:solidFill>
                  <a:srgbClr val="000000"/>
                </a:solidFill>
                <a:latin typeface="Arial (Body)"/>
                <a:ea typeface="+mn-ea"/>
                <a:cs typeface="+mn-cs"/>
              </a:rPr>
              <a:t>Diffusion </a:t>
            </a:r>
            <a:r>
              <a:rPr lang="en-US" altLang="en-US" sz="2000" kern="1200" dirty="0">
                <a:solidFill>
                  <a:srgbClr val="000000"/>
                </a:solidFill>
                <a:latin typeface="Arial (Body)"/>
                <a:ea typeface="+mn-ea"/>
                <a:cs typeface="+mn-cs"/>
              </a:rPr>
              <a:t>of treatments</a:t>
            </a:r>
          </a:p>
          <a:p>
            <a:pPr marL="255651" lvl="0" indent="-255651">
              <a:spcAft>
                <a:spcPct val="0"/>
              </a:spcAft>
            </a:pPr>
            <a:r>
              <a:rPr lang="en-US" altLang="en-US" sz="2000" kern="1200" dirty="0">
                <a:solidFill>
                  <a:srgbClr val="000000"/>
                </a:solidFill>
                <a:latin typeface="Arial (Body)"/>
                <a:ea typeface="+mn-ea"/>
                <a:cs typeface="+mn-cs"/>
              </a:rPr>
              <a:t>Compensatory equalization</a:t>
            </a:r>
          </a:p>
          <a:p>
            <a:pPr marL="255651" lvl="0" indent="-255651">
              <a:spcAft>
                <a:spcPct val="0"/>
              </a:spcAft>
            </a:pPr>
            <a:r>
              <a:rPr lang="en-US" altLang="en-US" sz="2000" kern="1200" dirty="0">
                <a:solidFill>
                  <a:srgbClr val="000000"/>
                </a:solidFill>
                <a:latin typeface="Arial (Body)"/>
                <a:ea typeface="+mn-ea"/>
                <a:cs typeface="+mn-cs"/>
              </a:rPr>
              <a:t>Compensation rivalry</a:t>
            </a:r>
          </a:p>
          <a:p>
            <a:pPr marL="255651" lvl="0" indent="-255651">
              <a:spcAft>
                <a:spcPct val="0"/>
              </a:spcAft>
            </a:pPr>
            <a:r>
              <a:rPr lang="en-US" altLang="en-US" sz="2000" kern="1200" dirty="0">
                <a:solidFill>
                  <a:srgbClr val="000000"/>
                </a:solidFill>
                <a:latin typeface="Arial (Body)"/>
                <a:ea typeface="+mn-ea"/>
                <a:cs typeface="+mn-cs"/>
              </a:rPr>
              <a:t>Resentful demoralization</a:t>
            </a:r>
          </a:p>
          <a:p>
            <a:pPr marL="255651" lvl="0" indent="-255651">
              <a:spcAft>
                <a:spcPct val="0"/>
              </a:spcAft>
            </a:pPr>
            <a:r>
              <a:rPr lang="en-US" altLang="en-US" sz="2000" kern="1200" dirty="0">
                <a:solidFill>
                  <a:srgbClr val="000000"/>
                </a:solidFill>
                <a:latin typeface="Arial (Body)"/>
                <a:ea typeface="+mn-ea"/>
                <a:cs typeface="+mn-cs"/>
              </a:rPr>
              <a:t>Testing</a:t>
            </a:r>
          </a:p>
          <a:p>
            <a:pPr marL="255651" lvl="0" indent="-255651">
              <a:spcAft>
                <a:spcPct val="0"/>
              </a:spcAft>
            </a:pPr>
            <a:r>
              <a:rPr lang="en-US" altLang="en-US" sz="2000" kern="1200" dirty="0">
                <a:solidFill>
                  <a:srgbClr val="000000"/>
                </a:solidFill>
                <a:latin typeface="Arial (Body)"/>
                <a:ea typeface="+mn-ea"/>
                <a:cs typeface="+mn-cs"/>
              </a:rPr>
              <a:t>Instrumentation</a:t>
            </a:r>
          </a:p>
        </p:txBody>
      </p:sp>
    </p:spTree>
    <p:extLst>
      <p:ext uri="{BB962C8B-B14F-4D97-AF65-F5344CB8AC3E}">
        <p14:creationId xmlns:p14="http://schemas.microsoft.com/office/powerpoint/2010/main" val="1344244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Key Characteristics of Experiments? </a:t>
            </a:r>
            <a:r>
              <a:rPr lang="en-US" altLang="en-US" sz="2000" b="0" kern="1200" dirty="0" smtClean="0">
                <a:latin typeface="Times New Roman" panose="02020603050405020304" pitchFamily="18" charset="0"/>
                <a:ea typeface="+mj-ea"/>
                <a:cs typeface="Times New Roman" panose="02020603050405020304" pitchFamily="18" charset="0"/>
              </a:rPr>
              <a:t>(16 of 17)</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426030"/>
            <a:ext cx="8229600" cy="1661963"/>
          </a:xfrm>
        </p:spPr>
        <p:txBody>
          <a:bodyPr wrap="square" lIns="91425" tIns="91425" rIns="91425" bIns="91425">
            <a:noAutofit/>
          </a:bodyPr>
          <a:lstStyle/>
          <a:p>
            <a:pPr marL="0" lvl="0" indent="0">
              <a:spcBef>
                <a:spcPts val="0"/>
              </a:spcBef>
              <a:buSzPts val="2400"/>
              <a:buNone/>
            </a:pPr>
            <a:r>
              <a:rPr lang="en-US" altLang="en-US" sz="2400" b="1" kern="1200" dirty="0" smtClean="0">
                <a:solidFill>
                  <a:srgbClr val="000000"/>
                </a:solidFill>
                <a:latin typeface="Arial (Body)"/>
                <a:ea typeface="+mn-ea"/>
                <a:cs typeface="+mn-cs"/>
              </a:rPr>
              <a:t>Threats </a:t>
            </a:r>
            <a:r>
              <a:rPr lang="en-US" altLang="en-US" sz="2400" b="1" kern="1200" dirty="0">
                <a:solidFill>
                  <a:srgbClr val="000000"/>
                </a:solidFill>
                <a:latin typeface="Arial (Body)"/>
                <a:ea typeface="+mn-ea"/>
                <a:cs typeface="+mn-cs"/>
              </a:rPr>
              <a:t>to Validity: </a:t>
            </a:r>
            <a:r>
              <a:rPr lang="en-US" sz="2400" b="1" kern="1200" dirty="0">
                <a:solidFill>
                  <a:srgbClr val="000000"/>
                </a:solidFill>
                <a:latin typeface="Arial (Body)"/>
                <a:ea typeface="+mn-ea"/>
                <a:cs typeface="+mn-cs"/>
              </a:rPr>
              <a:t>Threats to Internal Validity</a:t>
            </a:r>
          </a:p>
          <a:p>
            <a:pPr marL="0" lvl="0" indent="0">
              <a:spcBef>
                <a:spcPts val="0"/>
              </a:spcBef>
              <a:buSzPts val="2400"/>
              <a:buNone/>
            </a:pPr>
            <a:r>
              <a:rPr lang="en-US" sz="2400" kern="1200" dirty="0">
                <a:solidFill>
                  <a:srgbClr val="000000"/>
                </a:solidFill>
                <a:latin typeface="Arial (Body)"/>
                <a:ea typeface="+mn-ea"/>
                <a:cs typeface="+mn-cs"/>
              </a:rPr>
              <a:t>Internal validity: The observed changes that took place are a result of your intervention or your program and are not the result of other causes</a:t>
            </a:r>
          </a:p>
        </p:txBody>
      </p:sp>
      <p:sp>
        <p:nvSpPr>
          <p:cNvPr id="4" name="Content Placeholder 3"/>
          <p:cNvSpPr>
            <a:spLocks noGrp="1"/>
          </p:cNvSpPr>
          <p:nvPr>
            <p:ph idx="13"/>
          </p:nvPr>
        </p:nvSpPr>
        <p:spPr>
          <a:xfrm>
            <a:off x="457200" y="3124200"/>
            <a:ext cx="4114800" cy="2993097"/>
          </a:xfrm>
        </p:spPr>
        <p:txBody>
          <a:bodyPr wrap="square" lIns="91425" tIns="91425" rIns="91425" bIns="91425">
            <a:noAutofit/>
          </a:bodyPr>
          <a:lstStyle/>
          <a:p>
            <a:pPr marL="255651" lvl="0" indent="-255651">
              <a:spcAft>
                <a:spcPct val="0"/>
              </a:spcAft>
            </a:pPr>
            <a:r>
              <a:rPr lang="en-US" altLang="en-US" sz="2000" kern="1200" dirty="0">
                <a:solidFill>
                  <a:srgbClr val="000000"/>
                </a:solidFill>
                <a:latin typeface="Arial (Body)"/>
                <a:ea typeface="+mn-ea"/>
                <a:cs typeface="+mn-cs"/>
              </a:rPr>
              <a:t>History</a:t>
            </a:r>
          </a:p>
          <a:p>
            <a:pPr marL="255651" lvl="0" indent="-255651">
              <a:spcAft>
                <a:spcPct val="0"/>
              </a:spcAft>
            </a:pPr>
            <a:r>
              <a:rPr lang="en-US" altLang="en-US" sz="2000" kern="1200" dirty="0">
                <a:solidFill>
                  <a:srgbClr val="000000"/>
                </a:solidFill>
                <a:latin typeface="Arial (Body)"/>
                <a:ea typeface="+mn-ea"/>
                <a:cs typeface="+mn-cs"/>
              </a:rPr>
              <a:t>Maturation</a:t>
            </a:r>
          </a:p>
          <a:p>
            <a:pPr marL="255651" lvl="0" indent="-255651">
              <a:spcAft>
                <a:spcPct val="0"/>
              </a:spcAft>
            </a:pPr>
            <a:r>
              <a:rPr lang="en-US" altLang="en-US" sz="2000" kern="1200" dirty="0">
                <a:solidFill>
                  <a:srgbClr val="000000"/>
                </a:solidFill>
                <a:latin typeface="Arial (Body)"/>
                <a:ea typeface="+mn-ea"/>
                <a:cs typeface="+mn-cs"/>
              </a:rPr>
              <a:t>Regression</a:t>
            </a:r>
          </a:p>
          <a:p>
            <a:pPr marL="255651" lvl="0" indent="-255651">
              <a:spcAft>
                <a:spcPct val="0"/>
              </a:spcAft>
            </a:pPr>
            <a:r>
              <a:rPr lang="en-US" altLang="en-US" sz="2000" kern="1200" dirty="0">
                <a:solidFill>
                  <a:srgbClr val="000000"/>
                </a:solidFill>
                <a:latin typeface="Arial (Body)"/>
                <a:ea typeface="+mn-ea"/>
                <a:cs typeface="+mn-cs"/>
              </a:rPr>
              <a:t>Selection</a:t>
            </a:r>
          </a:p>
          <a:p>
            <a:pPr marL="255651" lvl="0" indent="-255651">
              <a:spcAft>
                <a:spcPct val="0"/>
              </a:spcAft>
            </a:pPr>
            <a:r>
              <a:rPr lang="en-US" altLang="en-US" sz="2000" kern="1200" dirty="0">
                <a:solidFill>
                  <a:srgbClr val="000000"/>
                </a:solidFill>
                <a:latin typeface="Arial (Body)"/>
                <a:ea typeface="+mn-ea"/>
                <a:cs typeface="+mn-cs"/>
              </a:rPr>
              <a:t>Mortality</a:t>
            </a:r>
          </a:p>
          <a:p>
            <a:pPr marL="255651" lvl="0" indent="-255651">
              <a:spcAft>
                <a:spcPct val="0"/>
              </a:spcAft>
            </a:pPr>
            <a:r>
              <a:rPr lang="en-US" altLang="en-US" sz="2000" kern="1200" dirty="0">
                <a:solidFill>
                  <a:srgbClr val="000000"/>
                </a:solidFill>
                <a:latin typeface="Arial (Body)"/>
                <a:ea typeface="+mn-ea"/>
                <a:cs typeface="+mn-cs"/>
              </a:rPr>
              <a:t>Interactions with selection</a:t>
            </a:r>
          </a:p>
        </p:txBody>
      </p:sp>
      <p:sp>
        <p:nvSpPr>
          <p:cNvPr id="5" name="Content Placeholder 4"/>
          <p:cNvSpPr>
            <a:spLocks noGrp="1"/>
          </p:cNvSpPr>
          <p:nvPr>
            <p:ph idx="14"/>
          </p:nvPr>
        </p:nvSpPr>
        <p:spPr>
          <a:xfrm>
            <a:off x="4572000" y="3124200"/>
            <a:ext cx="4114800" cy="2993097"/>
          </a:xfrm>
        </p:spPr>
        <p:txBody>
          <a:bodyPr wrap="square" lIns="91425" tIns="91425" rIns="91425" bIns="91425">
            <a:noAutofit/>
          </a:bodyPr>
          <a:lstStyle/>
          <a:p>
            <a:pPr marL="255651" lvl="0" indent="-255651">
              <a:spcAft>
                <a:spcPct val="0"/>
              </a:spcAft>
            </a:pPr>
            <a:r>
              <a:rPr lang="en-US" altLang="en-US" sz="2000" kern="1200" dirty="0" smtClean="0">
                <a:solidFill>
                  <a:srgbClr val="000000"/>
                </a:solidFill>
                <a:latin typeface="Arial (Body)"/>
                <a:ea typeface="+mn-ea"/>
                <a:cs typeface="+mn-cs"/>
              </a:rPr>
              <a:t>Diffusion </a:t>
            </a:r>
            <a:r>
              <a:rPr lang="en-US" altLang="en-US" sz="2000" kern="1200" dirty="0">
                <a:solidFill>
                  <a:srgbClr val="000000"/>
                </a:solidFill>
                <a:latin typeface="Arial (Body)"/>
                <a:ea typeface="+mn-ea"/>
                <a:cs typeface="+mn-cs"/>
              </a:rPr>
              <a:t>of treatments</a:t>
            </a:r>
          </a:p>
          <a:p>
            <a:pPr marL="255651" lvl="0" indent="-255651">
              <a:spcAft>
                <a:spcPct val="0"/>
              </a:spcAft>
            </a:pPr>
            <a:r>
              <a:rPr lang="en-US" altLang="en-US" sz="2000" kern="1200" dirty="0">
                <a:solidFill>
                  <a:srgbClr val="000000"/>
                </a:solidFill>
                <a:latin typeface="Arial (Body)"/>
                <a:ea typeface="+mn-ea"/>
                <a:cs typeface="+mn-cs"/>
              </a:rPr>
              <a:t>Compensatory equalization</a:t>
            </a:r>
          </a:p>
          <a:p>
            <a:pPr marL="255651" lvl="0" indent="-255651">
              <a:spcAft>
                <a:spcPct val="0"/>
              </a:spcAft>
            </a:pPr>
            <a:r>
              <a:rPr lang="en-US" altLang="en-US" sz="2000" kern="1200" dirty="0">
                <a:solidFill>
                  <a:srgbClr val="000000"/>
                </a:solidFill>
                <a:latin typeface="Arial (Body)"/>
                <a:ea typeface="+mn-ea"/>
                <a:cs typeface="+mn-cs"/>
              </a:rPr>
              <a:t>Compensation rivalry</a:t>
            </a:r>
          </a:p>
          <a:p>
            <a:pPr marL="255651" lvl="0" indent="-255651">
              <a:spcAft>
                <a:spcPct val="0"/>
              </a:spcAft>
            </a:pPr>
            <a:r>
              <a:rPr lang="en-US" altLang="en-US" sz="2000" kern="1200" dirty="0">
                <a:solidFill>
                  <a:srgbClr val="000000"/>
                </a:solidFill>
                <a:latin typeface="Arial (Body)"/>
                <a:ea typeface="+mn-ea"/>
                <a:cs typeface="+mn-cs"/>
              </a:rPr>
              <a:t>Resentful demoralization</a:t>
            </a:r>
          </a:p>
          <a:p>
            <a:pPr marL="255651" lvl="0" indent="-255651">
              <a:spcAft>
                <a:spcPct val="0"/>
              </a:spcAft>
            </a:pPr>
            <a:r>
              <a:rPr lang="en-US" altLang="en-US" sz="2000" kern="1200" dirty="0">
                <a:solidFill>
                  <a:srgbClr val="000000"/>
                </a:solidFill>
                <a:latin typeface="Arial (Body)"/>
                <a:ea typeface="+mn-ea"/>
                <a:cs typeface="+mn-cs"/>
              </a:rPr>
              <a:t>Testing</a:t>
            </a:r>
          </a:p>
          <a:p>
            <a:pPr marL="255651" lvl="0" indent="-255651">
              <a:spcAft>
                <a:spcPct val="0"/>
              </a:spcAft>
            </a:pPr>
            <a:r>
              <a:rPr lang="en-US" altLang="en-US" sz="2000" kern="1200" dirty="0">
                <a:solidFill>
                  <a:srgbClr val="000000"/>
                </a:solidFill>
                <a:latin typeface="Arial (Body)"/>
                <a:ea typeface="+mn-ea"/>
                <a:cs typeface="+mn-cs"/>
              </a:rPr>
              <a:t>Instrumentation</a:t>
            </a:r>
          </a:p>
        </p:txBody>
      </p:sp>
    </p:spTree>
    <p:extLst>
      <p:ext uri="{BB962C8B-B14F-4D97-AF65-F5344CB8AC3E}">
        <p14:creationId xmlns:p14="http://schemas.microsoft.com/office/powerpoint/2010/main" val="4021687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Key Characteristics of Experiments? </a:t>
            </a:r>
            <a:r>
              <a:rPr lang="en-US" altLang="en-US" sz="2000" b="0" kern="1200" dirty="0" smtClean="0">
                <a:latin typeface="Times New Roman" panose="02020603050405020304" pitchFamily="18" charset="0"/>
                <a:ea typeface="+mj-ea"/>
                <a:cs typeface="Times New Roman" panose="02020603050405020304" pitchFamily="18" charset="0"/>
              </a:rPr>
              <a:t>(17 of 17)</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539400"/>
          </a:xfrm>
        </p:spPr>
        <p:txBody>
          <a:bodyPr wrap="square" lIns="91425" tIns="91425" rIns="91425" bIns="91425">
            <a:noAutofit/>
          </a:bodyPr>
          <a:lstStyle/>
          <a:p>
            <a:pPr marL="0" indent="0">
              <a:spcBef>
                <a:spcPts val="0"/>
              </a:spcBef>
              <a:buSzPts val="2400"/>
              <a:buNone/>
              <a:tabLst/>
            </a:pPr>
            <a:r>
              <a:rPr lang="en-US" altLang="en-US" sz="2400" b="1" kern="1200" dirty="0">
                <a:solidFill>
                  <a:srgbClr val="000000"/>
                </a:solidFill>
                <a:latin typeface="Arial (Body)"/>
                <a:ea typeface="+mn-ea"/>
                <a:cs typeface="+mn-cs"/>
              </a:rPr>
              <a:t>Threats to Validity: </a:t>
            </a:r>
            <a:r>
              <a:rPr lang="en-US" sz="2400" b="1" kern="1200" dirty="0">
                <a:solidFill>
                  <a:srgbClr val="000000"/>
                </a:solidFill>
                <a:latin typeface="Arial (Body)"/>
                <a:ea typeface="+mn-ea"/>
                <a:cs typeface="+mn-cs"/>
              </a:rPr>
              <a:t>Threats to External Validity</a:t>
            </a:r>
          </a:p>
          <a:p>
            <a:pPr marL="0" indent="0">
              <a:buSzPts val="2400"/>
              <a:buNone/>
              <a:tabLst/>
            </a:pPr>
            <a:r>
              <a:rPr lang="en-US" altLang="en-US" sz="2400" kern="1200" dirty="0">
                <a:solidFill>
                  <a:srgbClr val="000000"/>
                </a:solidFill>
                <a:latin typeface="Arial (Body)"/>
                <a:ea typeface="+mn-ea"/>
                <a:cs typeface="+mn-cs"/>
              </a:rPr>
              <a:t>External validity: The degree to which the findings are generalizable to </a:t>
            </a:r>
            <a:r>
              <a:rPr lang="en-US" sz="2400" kern="1200" dirty="0">
                <a:solidFill>
                  <a:srgbClr val="000000"/>
                </a:solidFill>
                <a:latin typeface="Arial (Body)"/>
                <a:ea typeface="+mn-ea"/>
                <a:cs typeface="+mn-cs"/>
              </a:rPr>
              <a:t>other persons, settings, treatment variables, and measures</a:t>
            </a:r>
          </a:p>
          <a:p>
            <a:pPr marL="255651" lvl="0" indent="-255651">
              <a:spcAft>
                <a:spcPct val="0"/>
              </a:spcAft>
              <a:buSzPts val="2400"/>
              <a:tabLst/>
            </a:pPr>
            <a:r>
              <a:rPr lang="en-US" altLang="en-US" sz="2400" kern="1200" dirty="0" smtClean="0">
                <a:solidFill>
                  <a:srgbClr val="000000"/>
                </a:solidFill>
                <a:latin typeface="Arial (Body)"/>
                <a:ea typeface="+mn-ea"/>
                <a:cs typeface="+mn-cs"/>
              </a:rPr>
              <a:t>Interaction of selection and treatment</a:t>
            </a:r>
          </a:p>
          <a:p>
            <a:pPr marL="255651" lvl="0" indent="-255651">
              <a:spcAft>
                <a:spcPct val="0"/>
              </a:spcAft>
              <a:buSzPts val="2400"/>
              <a:tabLst/>
            </a:pPr>
            <a:r>
              <a:rPr lang="en-US" altLang="en-US" sz="2400" kern="1200" dirty="0" smtClean="0">
                <a:solidFill>
                  <a:srgbClr val="000000"/>
                </a:solidFill>
                <a:latin typeface="Arial (Body)"/>
                <a:ea typeface="+mn-ea"/>
                <a:cs typeface="+mn-cs"/>
              </a:rPr>
              <a:t>Interaction of setting and treatment</a:t>
            </a:r>
          </a:p>
          <a:p>
            <a:pPr marL="255651" lvl="0" indent="-255651">
              <a:spcAft>
                <a:spcPct val="0"/>
              </a:spcAft>
              <a:buSzPts val="2400"/>
              <a:tabLst/>
            </a:pPr>
            <a:r>
              <a:rPr lang="en-US" altLang="en-US" sz="2400" kern="1200" dirty="0" smtClean="0">
                <a:solidFill>
                  <a:srgbClr val="000000"/>
                </a:solidFill>
                <a:latin typeface="Arial (Body)"/>
                <a:ea typeface="+mn-ea"/>
                <a:cs typeface="+mn-cs"/>
              </a:rPr>
              <a:t>Interaction of history and treatment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92296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is an Experiment, When Should You Use It, and How Did It Develop? </a:t>
            </a:r>
            <a:r>
              <a:rPr lang="en-US" altLang="en-US" sz="2000" b="0" kern="1200" dirty="0" smtClean="0">
                <a:latin typeface="Times New Roman" panose="02020603050405020304" pitchFamily="18" charset="0"/>
                <a:ea typeface="+mj-ea"/>
                <a:cs typeface="Times New Roman" panose="02020603050405020304" pitchFamily="18" charset="0"/>
              </a:rPr>
              <a:t>(1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301147"/>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In an </a:t>
            </a:r>
            <a:r>
              <a:rPr lang="en-US" altLang="en-US" sz="2400" b="1" kern="1200" dirty="0">
                <a:solidFill>
                  <a:srgbClr val="000000"/>
                </a:solidFill>
                <a:latin typeface="Arial (Body)"/>
                <a:ea typeface="+mn-ea"/>
                <a:cs typeface="+mn-cs"/>
              </a:rPr>
              <a:t>experiment</a:t>
            </a:r>
            <a:r>
              <a:rPr lang="en-US" altLang="en-US" sz="2400" kern="1200" dirty="0">
                <a:solidFill>
                  <a:srgbClr val="000000"/>
                </a:solidFill>
                <a:latin typeface="Arial (Body)"/>
                <a:ea typeface="+mn-ea"/>
                <a:cs typeface="+mn-cs"/>
              </a:rPr>
              <a:t>, you test an idea (or practice or procedure) to determine whether it influences an outcome or dependent variable</a:t>
            </a:r>
          </a:p>
          <a:p>
            <a:pPr marL="255651" lvl="0" indent="-255651">
              <a:spcAft>
                <a:spcPct val="0"/>
              </a:spcAft>
              <a:buSzPts val="2400"/>
              <a:tabLst/>
            </a:pPr>
            <a:r>
              <a:rPr lang="en-US" altLang="en-US" sz="2400" kern="1200" dirty="0">
                <a:solidFill>
                  <a:srgbClr val="000000"/>
                </a:solidFill>
                <a:latin typeface="Arial (Body)"/>
                <a:ea typeface="+mn-ea"/>
                <a:cs typeface="+mn-cs"/>
              </a:rPr>
              <a:t>Experimental design process</a:t>
            </a:r>
          </a:p>
          <a:p>
            <a:pPr marL="741553" lvl="1" indent="-284353">
              <a:spcAft>
                <a:spcPct val="0"/>
              </a:spcAft>
              <a:buSzPts val="2400"/>
            </a:pPr>
            <a:r>
              <a:rPr lang="en-US" altLang="en-US" sz="2400" kern="1200" dirty="0">
                <a:solidFill>
                  <a:srgbClr val="000000"/>
                </a:solidFill>
                <a:latin typeface="Arial (Body)"/>
                <a:ea typeface="+mn-ea"/>
                <a:cs typeface="+mn-cs"/>
              </a:rPr>
              <a:t>Decide on idea with which to experiment</a:t>
            </a:r>
          </a:p>
          <a:p>
            <a:pPr marL="741553" lvl="1" indent="-284353">
              <a:spcAft>
                <a:spcPct val="0"/>
              </a:spcAft>
              <a:buSzPts val="2400"/>
            </a:pPr>
            <a:r>
              <a:rPr lang="en-US" altLang="en-US" sz="2400" kern="1200" dirty="0">
                <a:solidFill>
                  <a:srgbClr val="000000"/>
                </a:solidFill>
                <a:latin typeface="Arial (Body)"/>
                <a:ea typeface="+mn-ea"/>
                <a:cs typeface="+mn-cs"/>
              </a:rPr>
              <a:t>Assign individuals to experience it (and have some experience something different)</a:t>
            </a:r>
          </a:p>
          <a:p>
            <a:pPr marL="741553" lvl="1" indent="-284353">
              <a:spcAft>
                <a:spcPct val="0"/>
              </a:spcAft>
              <a:buSzPts val="2400"/>
            </a:pPr>
            <a:r>
              <a:rPr lang="en-US" altLang="en-US" sz="2400" kern="1200" dirty="0">
                <a:solidFill>
                  <a:srgbClr val="000000"/>
                </a:solidFill>
                <a:latin typeface="Arial (Body)"/>
                <a:ea typeface="+mn-ea"/>
                <a:cs typeface="+mn-cs"/>
              </a:rPr>
              <a:t>Determine whether those who experienced the idea (or practice or procedure) performed better on some outcome than those who did not experience</a:t>
            </a:r>
          </a:p>
        </p:txBody>
      </p:sp>
    </p:spTree>
    <p:extLst>
      <p:ext uri="{BB962C8B-B14F-4D97-AF65-F5344CB8AC3E}">
        <p14:creationId xmlns:p14="http://schemas.microsoft.com/office/powerpoint/2010/main" val="1956183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What Are the Types of Experimental Design?</a:t>
            </a:r>
            <a:r>
              <a:rPr lang="en-US" sz="32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(1 of 10)</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533400" y="1828800"/>
            <a:ext cx="4038600" cy="3662511"/>
          </a:xfrm>
        </p:spPr>
        <p:txBody>
          <a:bodyPr wrap="square" lIns="91425" tIns="91425" rIns="91425" bIns="91425">
            <a:noAutofit/>
          </a:bodyPr>
          <a:lstStyle/>
          <a:p>
            <a:pPr marL="255651" lvl="0" indent="-255651">
              <a:buSzPts val="2400"/>
              <a:buNone/>
            </a:pPr>
            <a:r>
              <a:rPr lang="en-US" altLang="en-US" sz="2200" b="1" kern="1200" dirty="0">
                <a:solidFill>
                  <a:srgbClr val="000000"/>
                </a:solidFill>
                <a:latin typeface="Arial (Body)"/>
                <a:ea typeface="+mn-ea"/>
                <a:cs typeface="+mn-cs"/>
              </a:rPr>
              <a:t>Between Group designs</a:t>
            </a:r>
          </a:p>
          <a:p>
            <a:pPr marL="255651" lvl="0" indent="-255651">
              <a:spcAft>
                <a:spcPct val="0"/>
              </a:spcAft>
            </a:pPr>
            <a:r>
              <a:rPr lang="en-US" altLang="en-US" sz="2200" kern="1200" dirty="0">
                <a:solidFill>
                  <a:srgbClr val="000000"/>
                </a:solidFill>
                <a:latin typeface="Arial (Body)"/>
                <a:ea typeface="+mn-ea"/>
                <a:cs typeface="+mn-cs"/>
              </a:rPr>
              <a:t>True experiments (pre- and posttest, posttest only)</a:t>
            </a:r>
          </a:p>
          <a:p>
            <a:pPr marL="255651" lvl="0" indent="-255651">
              <a:spcAft>
                <a:spcPct val="0"/>
              </a:spcAft>
            </a:pPr>
            <a:r>
              <a:rPr lang="en-US" altLang="en-US" sz="2200" kern="1200" dirty="0">
                <a:solidFill>
                  <a:srgbClr val="000000"/>
                </a:solidFill>
                <a:latin typeface="Arial (Body)"/>
                <a:ea typeface="+mn-ea"/>
                <a:cs typeface="+mn-cs"/>
              </a:rPr>
              <a:t>Quasi-experiments (pre- and posttest, posttest only)</a:t>
            </a:r>
          </a:p>
          <a:p>
            <a:pPr marL="255651" lvl="0" indent="-255651">
              <a:spcAft>
                <a:spcPct val="0"/>
              </a:spcAft>
            </a:pPr>
            <a:r>
              <a:rPr lang="en-US" altLang="en-US" sz="2200" kern="1200" dirty="0">
                <a:solidFill>
                  <a:srgbClr val="000000"/>
                </a:solidFill>
                <a:latin typeface="Arial (Body)"/>
                <a:ea typeface="+mn-ea"/>
                <a:cs typeface="+mn-cs"/>
              </a:rPr>
              <a:t>Causal comparative </a:t>
            </a:r>
            <a:r>
              <a:rPr lang="en-US" altLang="en-US" sz="2200" kern="1200" dirty="0" smtClean="0">
                <a:solidFill>
                  <a:srgbClr val="000000"/>
                </a:solidFill>
                <a:latin typeface="Arial (Body)"/>
                <a:ea typeface="+mn-ea"/>
                <a:cs typeface="+mn-cs"/>
              </a:rPr>
              <a:t>research</a:t>
            </a:r>
            <a:endParaRPr lang="en-US" altLang="en-US" sz="2200" kern="1200" dirty="0">
              <a:solidFill>
                <a:srgbClr val="000000"/>
              </a:solidFill>
              <a:latin typeface="Arial (Body)"/>
              <a:ea typeface="+mn-ea"/>
              <a:cs typeface="+mn-cs"/>
            </a:endParaRPr>
          </a:p>
          <a:p>
            <a:pPr marL="255651" lvl="0" indent="-255651">
              <a:spcAft>
                <a:spcPct val="0"/>
              </a:spcAft>
            </a:pPr>
            <a:r>
              <a:rPr lang="en-US" altLang="en-US" sz="2200" kern="1200" dirty="0">
                <a:solidFill>
                  <a:srgbClr val="000000"/>
                </a:solidFill>
                <a:latin typeface="Arial (Body)"/>
                <a:ea typeface="+mn-ea"/>
                <a:cs typeface="+mn-cs"/>
              </a:rPr>
              <a:t>Factorial designs</a:t>
            </a:r>
            <a:endParaRPr lang="en-US" sz="22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800600" y="1828800"/>
            <a:ext cx="3810000" cy="2977708"/>
          </a:xfrm>
        </p:spPr>
        <p:txBody>
          <a:bodyPr wrap="square" lIns="91425" tIns="91425" rIns="91425" bIns="91425">
            <a:noAutofit/>
          </a:bodyPr>
          <a:lstStyle/>
          <a:p>
            <a:pPr marL="0" lvl="0" indent="0">
              <a:buSzPts val="2400"/>
              <a:buNone/>
            </a:pPr>
            <a:r>
              <a:rPr lang="en-US" sz="2200" b="1" kern="1200" dirty="0">
                <a:solidFill>
                  <a:srgbClr val="000000"/>
                </a:solidFill>
                <a:latin typeface="Arial (Body)"/>
                <a:ea typeface="+mn-ea"/>
                <a:cs typeface="+mn-cs"/>
              </a:rPr>
              <a:t>Within-group or individual designs</a:t>
            </a:r>
          </a:p>
          <a:p>
            <a:pPr marL="255651" lvl="0" indent="-255651">
              <a:spcAft>
                <a:spcPct val="0"/>
              </a:spcAft>
            </a:pPr>
            <a:r>
              <a:rPr lang="en-US" sz="2200" kern="1200" dirty="0">
                <a:solidFill>
                  <a:srgbClr val="000000"/>
                </a:solidFill>
                <a:latin typeface="Arial (Body)"/>
                <a:ea typeface="+mn-ea"/>
                <a:cs typeface="+mn-cs"/>
              </a:rPr>
              <a:t>Time-series (interrupted, equivalent)</a:t>
            </a:r>
          </a:p>
          <a:p>
            <a:pPr marL="255651" lvl="0" indent="-255651">
              <a:spcAft>
                <a:spcPct val="0"/>
              </a:spcAft>
            </a:pPr>
            <a:r>
              <a:rPr lang="en-US" sz="2200" kern="1200" dirty="0">
                <a:solidFill>
                  <a:srgbClr val="000000"/>
                </a:solidFill>
                <a:latin typeface="Arial (Body)"/>
                <a:ea typeface="+mn-ea"/>
                <a:cs typeface="+mn-cs"/>
              </a:rPr>
              <a:t>Repeated measure</a:t>
            </a:r>
          </a:p>
          <a:p>
            <a:pPr marL="255651" lvl="0" indent="-255651">
              <a:spcAft>
                <a:spcPct val="0"/>
              </a:spcAft>
            </a:pPr>
            <a:r>
              <a:rPr lang="en-US" sz="2200" kern="1200" dirty="0">
                <a:solidFill>
                  <a:srgbClr val="000000"/>
                </a:solidFill>
                <a:latin typeface="Arial (Body)"/>
                <a:ea typeface="+mn-ea"/>
                <a:cs typeface="+mn-cs"/>
              </a:rPr>
              <a:t>Single subject</a:t>
            </a:r>
          </a:p>
        </p:txBody>
      </p:sp>
    </p:spTree>
    <p:extLst>
      <p:ext uri="{BB962C8B-B14F-4D97-AF65-F5344CB8AC3E}">
        <p14:creationId xmlns:p14="http://schemas.microsoft.com/office/powerpoint/2010/main" val="2050190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pPr lvl="0">
              <a:spcBef>
                <a:spcPct val="0"/>
              </a:spcBef>
              <a:buClrTx/>
            </a:pPr>
            <a:r>
              <a:rPr lang="en-US" kern="1200" dirty="0">
                <a:latin typeface="Times New Roman" panose="02020603050405020304" pitchFamily="18" charset="0"/>
                <a:cs typeface="Times New Roman" panose="02020603050405020304" pitchFamily="18" charset="0"/>
              </a:rPr>
              <a:t>Table 10.3 Types of Between-Group Designs</a:t>
            </a:r>
            <a:r>
              <a:rPr lang="en-US" sz="3200" kern="1200" dirty="0">
                <a:latin typeface="Times New Roman" panose="02020603050405020304" pitchFamily="18" charset="0"/>
                <a:cs typeface="Times New Roman" panose="02020603050405020304" pitchFamily="18" charset="0"/>
              </a:rPr>
              <a:t> </a:t>
            </a:r>
            <a:r>
              <a:rPr lang="en-US" sz="2000" b="0" kern="1200" dirty="0">
                <a:latin typeface="Times New Roman" panose="02020603050405020304" pitchFamily="18" charset="0"/>
                <a:cs typeface="Times New Roman" panose="02020603050405020304" pitchFamily="18" charset="0"/>
              </a:rPr>
              <a:t>(1 of 3)</a:t>
            </a:r>
            <a:endParaRPr lang="en-US" sz="2000" b="0" kern="1200" dirty="0">
              <a:latin typeface="Times New Roman" panose="02020603050405020304" pitchFamily="18" charset="0"/>
              <a:ea typeface="+mj-ea"/>
              <a:cs typeface="Times New Roman" panose="02020603050405020304" pitchFamily="18" charset="0"/>
            </a:endParaRPr>
          </a:p>
        </p:txBody>
      </p:sp>
      <p:pic>
        <p:nvPicPr>
          <p:cNvPr id="7" name="Picture 6" descr="A table on true experimental designs has two sections, which are pre and post test design, and post test only design. Both sections list options to select from depending on time elapsed. The first section, pre and post test design, lists two random assignments and options to select as follows. The first random assignment has the options over time as control group, pre test, no treatment, and post test. The second random assignment has the options over time as experimental group, pre test, experimental treatment, and post test. The second section is post test only design, and lists two rows of options over time. The first is control group, no treatment, and post test. The second is experimental group, experimental treatment, and post test."/>
          <p:cNvPicPr/>
          <p:nvPr/>
        </p:nvPicPr>
        <p:blipFill>
          <a:blip r:embed="rId2">
            <a:extLst>
              <a:ext uri="{28A0092B-C50C-407E-A947-70E740481C1C}">
                <a14:useLocalDpi xmlns:a14="http://schemas.microsoft.com/office/drawing/2010/main" val="0"/>
              </a:ext>
            </a:extLst>
          </a:blip>
          <a:stretch>
            <a:fillRect/>
          </a:stretch>
        </p:blipFill>
        <p:spPr>
          <a:xfrm>
            <a:off x="457200" y="2161168"/>
            <a:ext cx="8229599" cy="2767336"/>
          </a:xfrm>
          <a:prstGeom prst="rect">
            <a:avLst/>
          </a:prstGeom>
        </p:spPr>
      </p:pic>
    </p:spTree>
    <p:extLst>
      <p:ext uri="{BB962C8B-B14F-4D97-AF65-F5344CB8AC3E}">
        <p14:creationId xmlns:p14="http://schemas.microsoft.com/office/powerpoint/2010/main" val="847961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pPr lvl="0">
              <a:spcBef>
                <a:spcPct val="0"/>
              </a:spcBef>
              <a:buClrTx/>
            </a:pPr>
            <a:r>
              <a:rPr lang="en-US" kern="1200" dirty="0">
                <a:latin typeface="Times New Roman" panose="02020603050405020304" pitchFamily="18" charset="0"/>
                <a:cs typeface="Times New Roman" panose="02020603050405020304" pitchFamily="18" charset="0"/>
              </a:rPr>
              <a:t>Table 10.3 Types of Between-Group Designs</a:t>
            </a:r>
            <a:r>
              <a:rPr lang="en-US" sz="3200" kern="1200" dirty="0">
                <a:latin typeface="Times New Roman" panose="02020603050405020304" pitchFamily="18" charset="0"/>
                <a:cs typeface="Times New Roman" panose="02020603050405020304" pitchFamily="18" charset="0"/>
              </a:rPr>
              <a:t> </a:t>
            </a:r>
            <a:r>
              <a:rPr lang="en-US" sz="2000" b="0" kern="1200" dirty="0" smtClean="0">
                <a:latin typeface="Times New Roman" panose="02020603050405020304" pitchFamily="18" charset="0"/>
                <a:cs typeface="Times New Roman" panose="02020603050405020304" pitchFamily="18" charset="0"/>
              </a:rPr>
              <a:t>(2 </a:t>
            </a:r>
            <a:r>
              <a:rPr lang="en-US" sz="2000" b="0" kern="1200" dirty="0">
                <a:latin typeface="Times New Roman" panose="02020603050405020304" pitchFamily="18" charset="0"/>
                <a:cs typeface="Times New Roman" panose="02020603050405020304" pitchFamily="18" charset="0"/>
              </a:rPr>
              <a:t>of 3)</a:t>
            </a:r>
            <a:endParaRPr lang="en-US" sz="2000" b="0" kern="1200" dirty="0">
              <a:latin typeface="Times New Roman" panose="02020603050405020304" pitchFamily="18" charset="0"/>
              <a:ea typeface="+mj-ea"/>
              <a:cs typeface="Times New Roman" panose="02020603050405020304" pitchFamily="18" charset="0"/>
            </a:endParaRPr>
          </a:p>
        </p:txBody>
      </p:sp>
      <p:pic>
        <p:nvPicPr>
          <p:cNvPr id="4" name="Picture 3" descr="A table on quasi-experimental designs has two sections, which are pre and post test design, and post test only design. Both sections list options to select from depending on time elapsed. The first section, pre and post test design, lists two groups and options to select as follows. The first is a select control group, and has the options over time as pre test, no treatment, and post test. The second is a select experimental group and has the options over time as pre test, experimental treatment, and post test. The second section is post test only design, and lists two rows of options over time. The first is select control group, no treatment, and post test. The second is select experimental group, experimental treatment, and post test."/>
          <p:cNvPicPr/>
          <p:nvPr/>
        </p:nvPicPr>
        <p:blipFill>
          <a:blip r:embed="rId2">
            <a:extLst>
              <a:ext uri="{28A0092B-C50C-407E-A947-70E740481C1C}">
                <a14:useLocalDpi xmlns:a14="http://schemas.microsoft.com/office/drawing/2010/main" val="0"/>
              </a:ext>
            </a:extLst>
          </a:blip>
          <a:stretch>
            <a:fillRect/>
          </a:stretch>
        </p:blipFill>
        <p:spPr>
          <a:xfrm>
            <a:off x="457200" y="2197100"/>
            <a:ext cx="8229600" cy="2558063"/>
          </a:xfrm>
          <a:prstGeom prst="rect">
            <a:avLst/>
          </a:prstGeom>
        </p:spPr>
      </p:pic>
    </p:spTree>
    <p:extLst>
      <p:ext uri="{BB962C8B-B14F-4D97-AF65-F5344CB8AC3E}">
        <p14:creationId xmlns:p14="http://schemas.microsoft.com/office/powerpoint/2010/main" val="1914313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pPr lvl="0">
              <a:spcBef>
                <a:spcPct val="0"/>
              </a:spcBef>
              <a:buClrTx/>
            </a:pPr>
            <a:r>
              <a:rPr lang="en-US" kern="1200" dirty="0">
                <a:latin typeface="Times New Roman" panose="02020603050405020304" pitchFamily="18" charset="0"/>
                <a:cs typeface="Times New Roman" panose="02020603050405020304" pitchFamily="18" charset="0"/>
              </a:rPr>
              <a:t>Table 10.3 Types of Between-Group Designs</a:t>
            </a:r>
            <a:r>
              <a:rPr lang="en-US" sz="3200" kern="1200" dirty="0">
                <a:latin typeface="Times New Roman" panose="02020603050405020304" pitchFamily="18" charset="0"/>
                <a:cs typeface="Times New Roman" panose="02020603050405020304" pitchFamily="18" charset="0"/>
              </a:rPr>
              <a:t> </a:t>
            </a:r>
            <a:r>
              <a:rPr lang="en-US" sz="2000" b="0" kern="1200" dirty="0" smtClean="0">
                <a:latin typeface="Times New Roman" panose="02020603050405020304" pitchFamily="18" charset="0"/>
                <a:cs typeface="Times New Roman" panose="02020603050405020304" pitchFamily="18" charset="0"/>
              </a:rPr>
              <a:t>(3 </a:t>
            </a:r>
            <a:r>
              <a:rPr lang="en-US" sz="2000" b="0" kern="1200" dirty="0">
                <a:latin typeface="Times New Roman" panose="02020603050405020304" pitchFamily="18" charset="0"/>
                <a:cs typeface="Times New Roman" panose="02020603050405020304" pitchFamily="18" charset="0"/>
              </a:rPr>
              <a:t>of 3)</a:t>
            </a:r>
            <a:endParaRPr lang="en-US" sz="2000" b="0" kern="1200" dirty="0">
              <a:latin typeface="Times New Roman" panose="02020603050405020304" pitchFamily="18" charset="0"/>
              <a:ea typeface="+mj-ea"/>
              <a:cs typeface="Times New Roman" panose="02020603050405020304" pitchFamily="18" charset="0"/>
            </a:endParaRPr>
          </a:p>
        </p:txBody>
      </p:sp>
      <p:pic>
        <p:nvPicPr>
          <p:cNvPr id="5" name="Picture 4" descr="A table on true experimental designs has two sections, which are pre and post test design, and post test only design. Both sections list options to select from depending on time elapsed. The first section, pre and post test design, lists two groups and options to select as follows. The first is Select Group A, and has the options over time as pre test, grouping variable such as no intervention, and post test. A second round of Select Group A and pre test follows. The second is a select group B and has the options over time as pre test, grouping variable such as received intervention, and post test. A second round of Group B follows and pre test follows. The second section is post test only design, and lists two rows of options over time. The first is select group A, grouping variable such as no intervention, and post test. The second is select group B, grouping variable such as received intervention, and post test."/>
          <p:cNvPicPr/>
          <p:nvPr/>
        </p:nvPicPr>
        <p:blipFill>
          <a:blip r:embed="rId2">
            <a:extLst>
              <a:ext uri="{28A0092B-C50C-407E-A947-70E740481C1C}">
                <a14:useLocalDpi xmlns:a14="http://schemas.microsoft.com/office/drawing/2010/main" val="0"/>
              </a:ext>
            </a:extLst>
          </a:blip>
          <a:stretch>
            <a:fillRect/>
          </a:stretch>
        </p:blipFill>
        <p:spPr>
          <a:xfrm>
            <a:off x="457200" y="1765641"/>
            <a:ext cx="8229600" cy="4100643"/>
          </a:xfrm>
          <a:prstGeom prst="rect">
            <a:avLst/>
          </a:prstGeom>
        </p:spPr>
      </p:pic>
    </p:spTree>
    <p:extLst>
      <p:ext uri="{BB962C8B-B14F-4D97-AF65-F5344CB8AC3E}">
        <p14:creationId xmlns:p14="http://schemas.microsoft.com/office/powerpoint/2010/main" val="681098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What Are the Types of Experimental Design?</a:t>
            </a:r>
            <a:r>
              <a:rPr lang="en-US" sz="32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(2 of 10)</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Between-Group Designs: True Experiments</a:t>
            </a:r>
          </a:p>
          <a:p>
            <a:pPr marL="255651" lvl="0" indent="-255651">
              <a:spcAft>
                <a:spcPct val="0"/>
              </a:spcAft>
              <a:buSzPts val="2400"/>
              <a:tabLst/>
            </a:pPr>
            <a:r>
              <a:rPr lang="en-US" sz="2400" kern="1200" dirty="0">
                <a:solidFill>
                  <a:srgbClr val="000000"/>
                </a:solidFill>
                <a:latin typeface="Arial (Body)"/>
                <a:ea typeface="+mn-ea"/>
                <a:cs typeface="+mn-cs"/>
              </a:rPr>
              <a:t>Random assignment</a:t>
            </a:r>
          </a:p>
          <a:p>
            <a:pPr marL="255651" lvl="0" indent="-255651">
              <a:spcAft>
                <a:spcPct val="0"/>
              </a:spcAft>
              <a:buSzPts val="2400"/>
              <a:tabLst/>
            </a:pPr>
            <a:r>
              <a:rPr lang="en-US" sz="2400" kern="1200" dirty="0">
                <a:solidFill>
                  <a:srgbClr val="000000"/>
                </a:solidFill>
                <a:latin typeface="Arial (Body)"/>
                <a:ea typeface="+mn-ea"/>
                <a:cs typeface="+mn-cs"/>
              </a:rPr>
              <a:t>Two or more groups compared</a:t>
            </a:r>
          </a:p>
          <a:p>
            <a:pPr marL="255651" lvl="0" indent="-255651">
              <a:spcAft>
                <a:spcPct val="0"/>
              </a:spcAft>
              <a:buSzPts val="2400"/>
              <a:tabLst/>
            </a:pPr>
            <a:r>
              <a:rPr lang="en-US" sz="2400" kern="1200" dirty="0">
                <a:solidFill>
                  <a:srgbClr val="000000"/>
                </a:solidFill>
                <a:latin typeface="Arial (Body)"/>
                <a:ea typeface="+mn-ea"/>
                <a:cs typeface="+mn-cs"/>
              </a:rPr>
              <a:t>One or more interventions</a:t>
            </a:r>
          </a:p>
          <a:p>
            <a:pPr marL="255651" lvl="0" indent="-255651">
              <a:spcAft>
                <a:spcPct val="0"/>
              </a:spcAft>
              <a:buSzPts val="2400"/>
              <a:tabLst/>
            </a:pPr>
            <a:r>
              <a:rPr lang="en-US" sz="2400" kern="1200" dirty="0">
                <a:solidFill>
                  <a:srgbClr val="000000"/>
                </a:solidFill>
                <a:latin typeface="Arial (Body)"/>
                <a:ea typeface="+mn-ea"/>
                <a:cs typeface="+mn-cs"/>
              </a:rPr>
              <a:t>Dependent variable measured once</a:t>
            </a:r>
          </a:p>
          <a:p>
            <a:pPr marL="255651" lvl="0" indent="-255651">
              <a:spcAft>
                <a:spcPct val="0"/>
              </a:spcAft>
              <a:buSzPts val="2400"/>
              <a:tabLst/>
            </a:pPr>
            <a:r>
              <a:rPr lang="en-US" sz="2400" kern="1200" dirty="0">
                <a:solidFill>
                  <a:srgbClr val="000000"/>
                </a:solidFill>
                <a:latin typeface="Arial (Body)"/>
                <a:ea typeface="+mn-ea"/>
                <a:cs typeface="+mn-cs"/>
              </a:rPr>
              <a:t>Typical controls include pretest, matching, blocking, covariates</a:t>
            </a:r>
          </a:p>
          <a:p>
            <a:pPr marL="255651" lvl="0" indent="-255651">
              <a:spcAft>
                <a:spcPct val="0"/>
              </a:spcAft>
              <a:buSzPts val="2400"/>
              <a:tabLst/>
            </a:pPr>
            <a:r>
              <a:rPr lang="en-US" sz="2400" kern="1200" dirty="0">
                <a:solidFill>
                  <a:srgbClr val="000000"/>
                </a:solidFill>
                <a:latin typeface="Arial (Body)"/>
                <a:ea typeface="+mn-ea"/>
                <a:cs typeface="+mn-cs"/>
              </a:rPr>
              <a:t>Most threats to internal validity minimized</a:t>
            </a:r>
          </a:p>
        </p:txBody>
      </p:sp>
    </p:spTree>
    <p:extLst>
      <p:ext uri="{BB962C8B-B14F-4D97-AF65-F5344CB8AC3E}">
        <p14:creationId xmlns:p14="http://schemas.microsoft.com/office/powerpoint/2010/main" val="1813181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What Are the Types of Experimental Design?</a:t>
            </a:r>
            <a:r>
              <a:rPr lang="en-US" sz="32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(3 of 10)</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93453"/>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Between-Group Designs: Quasi-Experiments</a:t>
            </a:r>
          </a:p>
          <a:p>
            <a:pPr marL="255651" lvl="0" indent="-255651">
              <a:spcAft>
                <a:spcPct val="0"/>
              </a:spcAft>
              <a:buSzPts val="2400"/>
              <a:tabLst/>
            </a:pPr>
            <a:r>
              <a:rPr lang="en-US" sz="2400" kern="1200" dirty="0">
                <a:solidFill>
                  <a:srgbClr val="000000"/>
                </a:solidFill>
                <a:latin typeface="Arial (Body)"/>
                <a:ea typeface="+mn-ea"/>
                <a:cs typeface="+mn-cs"/>
              </a:rPr>
              <a:t>No random assignment</a:t>
            </a:r>
          </a:p>
          <a:p>
            <a:pPr marL="255651" lvl="0" indent="-255651">
              <a:spcAft>
                <a:spcPct val="0"/>
              </a:spcAft>
              <a:buSzPts val="2400"/>
              <a:tabLst/>
            </a:pPr>
            <a:r>
              <a:rPr lang="en-US" sz="2400" kern="1200" dirty="0">
                <a:solidFill>
                  <a:srgbClr val="000000"/>
                </a:solidFill>
                <a:latin typeface="Arial (Body)"/>
                <a:ea typeface="+mn-ea"/>
                <a:cs typeface="+mn-cs"/>
              </a:rPr>
              <a:t>Two or more groups compared</a:t>
            </a:r>
          </a:p>
          <a:p>
            <a:pPr marL="255651" lvl="0" indent="-255651">
              <a:spcAft>
                <a:spcPct val="0"/>
              </a:spcAft>
              <a:buSzPts val="2400"/>
              <a:tabLst/>
            </a:pPr>
            <a:r>
              <a:rPr lang="en-US" sz="2400" kern="1200" dirty="0">
                <a:solidFill>
                  <a:srgbClr val="000000"/>
                </a:solidFill>
                <a:latin typeface="Arial (Body)"/>
                <a:ea typeface="+mn-ea"/>
                <a:cs typeface="+mn-cs"/>
              </a:rPr>
              <a:t>One or more interventions</a:t>
            </a:r>
          </a:p>
          <a:p>
            <a:pPr marL="255651" lvl="0" indent="-255651">
              <a:spcAft>
                <a:spcPct val="0"/>
              </a:spcAft>
              <a:buSzPts val="2400"/>
              <a:tabLst/>
            </a:pPr>
            <a:r>
              <a:rPr lang="en-US" sz="2400" kern="1200" dirty="0">
                <a:solidFill>
                  <a:srgbClr val="000000"/>
                </a:solidFill>
                <a:latin typeface="Arial (Body)"/>
                <a:ea typeface="+mn-ea"/>
                <a:cs typeface="+mn-cs"/>
              </a:rPr>
              <a:t>Dependent variable measured once</a:t>
            </a:r>
          </a:p>
          <a:p>
            <a:pPr marL="255651" lvl="0" indent="-255651">
              <a:spcAft>
                <a:spcPct val="0"/>
              </a:spcAft>
              <a:buSzPts val="2400"/>
              <a:tabLst/>
            </a:pPr>
            <a:r>
              <a:rPr lang="en-US" sz="2400" kern="1200" dirty="0">
                <a:solidFill>
                  <a:srgbClr val="000000"/>
                </a:solidFill>
                <a:latin typeface="Arial (Body)"/>
                <a:ea typeface="+mn-ea"/>
                <a:cs typeface="+mn-cs"/>
              </a:rPr>
              <a:t>Typical controls include pretest, matching, blocking, covariates</a:t>
            </a:r>
          </a:p>
          <a:p>
            <a:pPr marL="255651" lvl="0" indent="-255651">
              <a:spcAft>
                <a:spcPct val="0"/>
              </a:spcAft>
              <a:buSzPts val="2400"/>
              <a:tabLst/>
            </a:pPr>
            <a:r>
              <a:rPr lang="en-US" sz="2400" kern="1200" dirty="0">
                <a:solidFill>
                  <a:srgbClr val="000000"/>
                </a:solidFill>
                <a:latin typeface="Arial (Body)"/>
                <a:ea typeface="+mn-ea"/>
                <a:cs typeface="+mn-cs"/>
              </a:rPr>
              <a:t>Greater threats to internal validity</a:t>
            </a:r>
          </a:p>
        </p:txBody>
      </p:sp>
    </p:spTree>
    <p:extLst>
      <p:ext uri="{BB962C8B-B14F-4D97-AF65-F5344CB8AC3E}">
        <p14:creationId xmlns:p14="http://schemas.microsoft.com/office/powerpoint/2010/main" val="3511031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What Are the Types of Experimental Design?</a:t>
            </a:r>
            <a:r>
              <a:rPr lang="en-US" sz="32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(4 of 10)</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93453"/>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Between-Group Designs: Causal Comparative Research</a:t>
            </a:r>
          </a:p>
          <a:p>
            <a:pPr marL="255651" lvl="0" indent="-255651">
              <a:spcAft>
                <a:spcPct val="0"/>
              </a:spcAft>
              <a:buSzPts val="2400"/>
              <a:tabLst/>
            </a:pPr>
            <a:r>
              <a:rPr lang="en-US" sz="2400" kern="1200" dirty="0">
                <a:solidFill>
                  <a:srgbClr val="000000"/>
                </a:solidFill>
                <a:latin typeface="Arial (Body)"/>
                <a:ea typeface="+mn-ea"/>
                <a:cs typeface="+mn-cs"/>
              </a:rPr>
              <a:t>No random assignment</a:t>
            </a:r>
          </a:p>
          <a:p>
            <a:pPr marL="255651" lvl="0" indent="-255651">
              <a:spcAft>
                <a:spcPct val="0"/>
              </a:spcAft>
              <a:buSzPts val="2400"/>
              <a:tabLst/>
            </a:pPr>
            <a:r>
              <a:rPr lang="en-US" sz="2400" kern="1200" dirty="0">
                <a:solidFill>
                  <a:srgbClr val="000000"/>
                </a:solidFill>
                <a:latin typeface="Arial (Body)"/>
                <a:ea typeface="+mn-ea"/>
                <a:cs typeface="+mn-cs"/>
              </a:rPr>
              <a:t>Two or more groups compared</a:t>
            </a:r>
          </a:p>
          <a:p>
            <a:pPr marL="255651" lvl="0" indent="-255651">
              <a:spcAft>
                <a:spcPct val="0"/>
              </a:spcAft>
              <a:buSzPts val="2400"/>
              <a:tabLst/>
            </a:pPr>
            <a:r>
              <a:rPr lang="en-US" sz="2400" kern="1200" dirty="0">
                <a:solidFill>
                  <a:srgbClr val="000000"/>
                </a:solidFill>
                <a:latin typeface="Arial (Body)"/>
                <a:ea typeface="+mn-ea"/>
                <a:cs typeface="+mn-cs"/>
              </a:rPr>
              <a:t>One or more interventions</a:t>
            </a:r>
          </a:p>
          <a:p>
            <a:pPr marL="255651" lvl="0" indent="-255651">
              <a:spcAft>
                <a:spcPct val="0"/>
              </a:spcAft>
              <a:buSzPts val="2400"/>
              <a:tabLst/>
            </a:pPr>
            <a:r>
              <a:rPr lang="en-US" sz="2400" kern="1200" dirty="0">
                <a:solidFill>
                  <a:srgbClr val="000000"/>
                </a:solidFill>
                <a:latin typeface="Arial (Body)"/>
                <a:ea typeface="+mn-ea"/>
                <a:cs typeface="+mn-cs"/>
              </a:rPr>
              <a:t>Dependent variable measured once</a:t>
            </a:r>
          </a:p>
          <a:p>
            <a:pPr marL="255651" lvl="0" indent="-255651">
              <a:spcAft>
                <a:spcPct val="0"/>
              </a:spcAft>
              <a:buSzPts val="2400"/>
              <a:tabLst/>
            </a:pPr>
            <a:r>
              <a:rPr lang="en-US" sz="2400" kern="1200" dirty="0">
                <a:solidFill>
                  <a:srgbClr val="000000"/>
                </a:solidFill>
                <a:latin typeface="Arial (Body)"/>
                <a:ea typeface="+mn-ea"/>
                <a:cs typeface="+mn-cs"/>
              </a:rPr>
              <a:t>Typical controls include matching, blocking, covariates</a:t>
            </a:r>
          </a:p>
          <a:p>
            <a:pPr marL="255651" lvl="0" indent="-255651">
              <a:spcAft>
                <a:spcPct val="0"/>
              </a:spcAft>
              <a:buSzPts val="2400"/>
              <a:tabLst/>
            </a:pPr>
            <a:r>
              <a:rPr lang="en-US" sz="2400" kern="1200" dirty="0">
                <a:solidFill>
                  <a:srgbClr val="000000"/>
                </a:solidFill>
                <a:latin typeface="Arial (Body)"/>
                <a:ea typeface="+mn-ea"/>
                <a:cs typeface="+mn-cs"/>
              </a:rPr>
              <a:t>More potential threats to internal validity</a:t>
            </a:r>
          </a:p>
        </p:txBody>
      </p:sp>
    </p:spTree>
    <p:extLst>
      <p:ext uri="{BB962C8B-B14F-4D97-AF65-F5344CB8AC3E}">
        <p14:creationId xmlns:p14="http://schemas.microsoft.com/office/powerpoint/2010/main" val="2031275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Types of Experimental Design?</a:t>
            </a:r>
            <a:r>
              <a:rPr lang="en-US" altLang="en-US" sz="32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(5 of 10)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Between-Group Designs: Factorial Designs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Involve two or more categorical, independent variables, each examined at two or more levels</a:t>
            </a:r>
          </a:p>
          <a:p>
            <a:pPr marL="255651" lvl="0" indent="-255651">
              <a:spcAft>
                <a:spcPct val="0"/>
              </a:spcAft>
              <a:buSzPts val="2400"/>
              <a:tabLst/>
            </a:pPr>
            <a:r>
              <a:rPr lang="en-US" altLang="en-US" sz="2400" b="1" kern="1200" dirty="0">
                <a:solidFill>
                  <a:srgbClr val="000000"/>
                </a:solidFill>
                <a:latin typeface="Arial (Body)"/>
                <a:ea typeface="+mn-ea"/>
                <a:cs typeface="+mn-cs"/>
              </a:rPr>
              <a:t>Main effects</a:t>
            </a:r>
            <a:r>
              <a:rPr lang="en-US" altLang="en-US" sz="2400" kern="1200" dirty="0">
                <a:solidFill>
                  <a:srgbClr val="000000"/>
                </a:solidFill>
                <a:latin typeface="Arial (Body)"/>
                <a:ea typeface="+mn-ea"/>
                <a:cs typeface="+mn-cs"/>
              </a:rPr>
              <a:t>: the influence of each independent variable on the outcome in an experiment</a:t>
            </a:r>
          </a:p>
          <a:p>
            <a:pPr marL="255651" lvl="0" indent="-255651">
              <a:spcAft>
                <a:spcPct val="0"/>
              </a:spcAft>
              <a:buSzPts val="2400"/>
              <a:tabLst/>
            </a:pPr>
            <a:r>
              <a:rPr lang="en-US" altLang="en-US" sz="2400" b="1" kern="1200" dirty="0">
                <a:solidFill>
                  <a:srgbClr val="000000"/>
                </a:solidFill>
                <a:latin typeface="Arial (Body)"/>
                <a:ea typeface="+mn-ea"/>
                <a:cs typeface="+mn-cs"/>
              </a:rPr>
              <a:t>Interaction effects</a:t>
            </a:r>
            <a:r>
              <a:rPr lang="en-US" altLang="en-US" sz="2400" kern="1200" dirty="0">
                <a:solidFill>
                  <a:srgbClr val="000000"/>
                </a:solidFill>
                <a:latin typeface="Arial (Body)"/>
                <a:ea typeface="+mn-ea"/>
                <a:cs typeface="+mn-cs"/>
              </a:rPr>
              <a:t>: exist when the influence on one independent variable depends on the other independent variable in an </a:t>
            </a:r>
            <a:r>
              <a:rPr lang="en-US" altLang="en-US" sz="2400" kern="1200" dirty="0" smtClean="0">
                <a:solidFill>
                  <a:srgbClr val="000000"/>
                </a:solidFill>
                <a:latin typeface="Arial (Body)"/>
                <a:ea typeface="+mn-ea"/>
                <a:cs typeface="+mn-cs"/>
              </a:rPr>
              <a:t>experiment</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55871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Types of Experimental Design?</a:t>
            </a:r>
            <a:r>
              <a:rPr lang="en-US" altLang="en-US" sz="32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(6 of 10)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39592"/>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Between-Group Designs: Factorial Designs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Two-by-three Factorial Design Example</a:t>
            </a:r>
          </a:p>
          <a:p>
            <a:pPr marL="741553" lvl="1" indent="-284353">
              <a:spcAft>
                <a:spcPct val="0"/>
              </a:spcAft>
              <a:buSzPts val="2400"/>
            </a:pPr>
            <a:r>
              <a:rPr lang="en-US" altLang="en-US" sz="2400" kern="1200" dirty="0">
                <a:solidFill>
                  <a:srgbClr val="000000"/>
                </a:solidFill>
                <a:latin typeface="Arial (Body)"/>
                <a:ea typeface="+mn-ea"/>
                <a:cs typeface="+mn-cs"/>
              </a:rPr>
              <a:t>Factor 1. Types of instruction</a:t>
            </a:r>
          </a:p>
          <a:p>
            <a:pPr marL="1144778" lvl="2" indent="-230378">
              <a:spcAft>
                <a:spcPct val="0"/>
              </a:spcAft>
              <a:buSzPts val="2400"/>
            </a:pPr>
            <a:r>
              <a:rPr lang="en-US" altLang="en-US" kern="1200" dirty="0">
                <a:solidFill>
                  <a:srgbClr val="000000"/>
                </a:solidFill>
                <a:latin typeface="Arial (Body)"/>
                <a:ea typeface="+mn-ea"/>
                <a:cs typeface="+mn-cs"/>
              </a:rPr>
              <a:t>Level 1—a health lecture</a:t>
            </a:r>
          </a:p>
          <a:p>
            <a:pPr marL="1144778" lvl="2" indent="-230378">
              <a:spcAft>
                <a:spcPct val="0"/>
              </a:spcAft>
              <a:buSzPts val="2400"/>
            </a:pPr>
            <a:r>
              <a:rPr lang="en-US" altLang="en-US" kern="1200" dirty="0">
                <a:solidFill>
                  <a:srgbClr val="000000"/>
                </a:solidFill>
                <a:latin typeface="Arial (Body)"/>
                <a:ea typeface="+mn-ea"/>
                <a:cs typeface="+mn-cs"/>
              </a:rPr>
              <a:t>Level 2—a standard lecture</a:t>
            </a:r>
          </a:p>
          <a:p>
            <a:pPr marL="741553" lvl="1" indent="-284353">
              <a:spcAft>
                <a:spcPct val="0"/>
              </a:spcAft>
              <a:buSzPts val="2400"/>
            </a:pPr>
            <a:r>
              <a:rPr lang="en-US" altLang="en-US" sz="2400" kern="1200" dirty="0">
                <a:solidFill>
                  <a:srgbClr val="000000"/>
                </a:solidFill>
                <a:latin typeface="Arial (Body)"/>
                <a:ea typeface="+mn-ea"/>
                <a:cs typeface="+mn-cs"/>
              </a:rPr>
              <a:t>Factor 2. Levels of depression</a:t>
            </a:r>
          </a:p>
          <a:p>
            <a:pPr marL="1144778" lvl="2" indent="-230378">
              <a:spcAft>
                <a:spcPct val="0"/>
              </a:spcAft>
              <a:buSzPts val="2400"/>
            </a:pPr>
            <a:r>
              <a:rPr lang="en-US" altLang="en-US" kern="1200" dirty="0">
                <a:solidFill>
                  <a:srgbClr val="000000"/>
                </a:solidFill>
                <a:latin typeface="Arial (Body)"/>
                <a:ea typeface="+mn-ea"/>
                <a:cs typeface="+mn-cs"/>
              </a:rPr>
              <a:t>Level 1—high</a:t>
            </a:r>
          </a:p>
          <a:p>
            <a:pPr marL="1144778" lvl="2" indent="-230378">
              <a:spcAft>
                <a:spcPct val="0"/>
              </a:spcAft>
              <a:buSzPts val="2400"/>
            </a:pPr>
            <a:r>
              <a:rPr lang="en-US" altLang="en-US" kern="1200" dirty="0">
                <a:solidFill>
                  <a:srgbClr val="000000"/>
                </a:solidFill>
                <a:latin typeface="Arial (Body)"/>
                <a:ea typeface="+mn-ea"/>
                <a:cs typeface="+mn-cs"/>
              </a:rPr>
              <a:t>Level 2—medium</a:t>
            </a:r>
          </a:p>
          <a:p>
            <a:pPr marL="1144778" lvl="2" indent="-230378">
              <a:spcAft>
                <a:spcPct val="0"/>
              </a:spcAft>
              <a:buSzPts val="2400"/>
            </a:pPr>
            <a:r>
              <a:rPr lang="en-US" altLang="en-US" kern="1200" dirty="0">
                <a:solidFill>
                  <a:srgbClr val="000000"/>
                </a:solidFill>
                <a:latin typeface="Arial (Body)"/>
                <a:ea typeface="+mn-ea"/>
                <a:cs typeface="+mn-cs"/>
              </a:rPr>
              <a:t>Level 3—low</a:t>
            </a:r>
          </a:p>
        </p:txBody>
      </p:sp>
    </p:spTree>
    <p:extLst>
      <p:ext uri="{BB962C8B-B14F-4D97-AF65-F5344CB8AC3E}">
        <p14:creationId xmlns:p14="http://schemas.microsoft.com/office/powerpoint/2010/main" val="2409207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10.5 Means and Main Effects of the Six Groups in the Factorial Design</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The columns in the table show depression at low, medium, and high. There are two rows that show type of instruction, Health lecture and standard lecture. Each cell in the table shows the text, mean rate of smoking. The text at the bottom of the table, pointing to the columns, reads, Main effects of depression. The text at the right side of the table, pointing to the rows, reads, Main effects of type of instruction."/>
          <p:cNvPicPr>
            <a:picLocks noChangeAspect="1"/>
          </p:cNvPicPr>
          <p:nvPr/>
        </p:nvPicPr>
        <p:blipFill>
          <a:blip r:embed="rId2"/>
          <a:stretch>
            <a:fillRect/>
          </a:stretch>
        </p:blipFill>
        <p:spPr>
          <a:xfrm>
            <a:off x="456843" y="2223616"/>
            <a:ext cx="8230313" cy="3529890"/>
          </a:xfrm>
          <a:prstGeom prst="rect">
            <a:avLst/>
          </a:prstGeom>
        </p:spPr>
      </p:pic>
    </p:spTree>
    <p:extLst>
      <p:ext uri="{BB962C8B-B14F-4D97-AF65-F5344CB8AC3E}">
        <p14:creationId xmlns:p14="http://schemas.microsoft.com/office/powerpoint/2010/main" val="92186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is an Experiment, When Should You Use It, and How Did It Develop? </a:t>
            </a:r>
            <a:r>
              <a:rPr lang="en-US" altLang="en-US" sz="2000" b="0" kern="1200" dirty="0" smtClean="0">
                <a:latin typeface="Times New Roman" panose="02020603050405020304" pitchFamily="18" charset="0"/>
                <a:ea typeface="+mj-ea"/>
                <a:cs typeface="Times New Roman" panose="02020603050405020304" pitchFamily="18" charset="0"/>
              </a:rPr>
              <a:t>(2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1"/>
            <a:ext cx="8229600" cy="2844800"/>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rPr>
              <a:t>When Do You Use an Experiment?</a:t>
            </a:r>
            <a:endParaRPr lang="en-US" altLang="en-US" sz="2400" b="1" kern="1200" dirty="0">
              <a:solidFill>
                <a:srgbClr val="000000"/>
              </a:solidFill>
              <a:latin typeface="Arial (Body)"/>
              <a:ea typeface="+mn-ea"/>
            </a:endParaRPr>
          </a:p>
          <a:p>
            <a:pPr marL="255651" lvl="0" indent="-255651">
              <a:spcAft>
                <a:spcPct val="0"/>
              </a:spcAft>
              <a:buSzPts val="2400"/>
              <a:tabLst/>
            </a:pPr>
            <a:r>
              <a:rPr lang="en-US" altLang="en-US" sz="2400" kern="1200" dirty="0">
                <a:solidFill>
                  <a:srgbClr val="000000"/>
                </a:solidFill>
                <a:latin typeface="Arial (Body)"/>
                <a:ea typeface="+mn-ea"/>
              </a:rPr>
              <a:t>Used to establish probable cause and effect</a:t>
            </a:r>
          </a:p>
          <a:p>
            <a:pPr marL="741553" lvl="1" indent="-284353">
              <a:spcAft>
                <a:spcPct val="0"/>
              </a:spcAft>
              <a:buSzPts val="2400"/>
            </a:pPr>
            <a:r>
              <a:rPr lang="en-US" altLang="en-US" sz="2400" kern="1200" dirty="0">
                <a:solidFill>
                  <a:srgbClr val="000000"/>
                </a:solidFill>
                <a:latin typeface="Arial (Body)"/>
                <a:ea typeface="+mn-ea"/>
              </a:rPr>
              <a:t>Between independent and dependent variables</a:t>
            </a:r>
          </a:p>
          <a:p>
            <a:pPr marL="741553" lvl="1" indent="-284353">
              <a:spcAft>
                <a:spcPct val="0"/>
              </a:spcAft>
              <a:buSzPts val="2400"/>
            </a:pPr>
            <a:r>
              <a:rPr lang="en-US" altLang="en-US" sz="2400" kern="1200" dirty="0">
                <a:solidFill>
                  <a:srgbClr val="000000"/>
                </a:solidFill>
                <a:latin typeface="Arial (Body)"/>
                <a:ea typeface="+mn-ea"/>
              </a:rPr>
              <a:t>Control for all variables that might influence the outcome</a:t>
            </a:r>
          </a:p>
          <a:p>
            <a:pPr lvl="0"/>
            <a:r>
              <a:rPr lang="en-US" sz="2400" dirty="0">
                <a:solidFill>
                  <a:srgbClr val="000000"/>
                </a:solidFill>
              </a:rPr>
              <a:t>Used when comparing two or more groups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40365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3200" kern="1200" dirty="0" smtClean="0">
                <a:latin typeface="Times New Roman" panose="02020603050405020304" pitchFamily="18" charset="0"/>
                <a:ea typeface="+mj-ea"/>
                <a:cs typeface="Times New Roman" panose="02020603050405020304" pitchFamily="18" charset="0"/>
              </a:rPr>
              <a:t>Figure 10.6 Graphs of Scores Showing Main Effects and the Interaction Effects</a:t>
            </a:r>
            <a:r>
              <a:rPr lang="en-US" sz="30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(1 of 3)</a:t>
            </a:r>
            <a:endParaRPr lang="en-US" sz="2000" b="0" kern="1200" dirty="0">
              <a:latin typeface="Times New Roman" panose="02020603050405020304" pitchFamily="18" charset="0"/>
              <a:ea typeface="+mj-ea"/>
              <a:cs typeface="Times New Roman" panose="02020603050405020304" pitchFamily="18" charset="0"/>
            </a:endParaRPr>
          </a:p>
        </p:txBody>
      </p:sp>
      <p:pic>
        <p:nvPicPr>
          <p:cNvPr id="5" name="Picture 4" descr="A, No Interactions effects, parallel graph. The x axis shows depression from low, medium, and high. The y axis shows extent of smoking from low to high. There are two curves. One represents health lecture, and the other represents standard lecture. The curve of Health lecture slopes upwards from low depression and low extent of smoking. The curve of standard lecture slopes upwards, parallel to the curve of health lecture from low depression and medium extent of smoking."/>
          <p:cNvPicPr>
            <a:picLocks noChangeAspect="1"/>
          </p:cNvPicPr>
          <p:nvPr/>
        </p:nvPicPr>
        <p:blipFill>
          <a:blip r:embed="rId2"/>
          <a:stretch>
            <a:fillRect/>
          </a:stretch>
        </p:blipFill>
        <p:spPr>
          <a:xfrm>
            <a:off x="309062" y="1592061"/>
            <a:ext cx="8230313" cy="4523624"/>
          </a:xfrm>
          <a:prstGeom prst="rect">
            <a:avLst/>
          </a:prstGeom>
        </p:spPr>
      </p:pic>
    </p:spTree>
    <p:extLst>
      <p:ext uri="{BB962C8B-B14F-4D97-AF65-F5344CB8AC3E}">
        <p14:creationId xmlns:p14="http://schemas.microsoft.com/office/powerpoint/2010/main" val="2896459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3200" kern="1200" dirty="0" smtClean="0">
                <a:latin typeface="Times New Roman" panose="02020603050405020304" pitchFamily="18" charset="0"/>
                <a:ea typeface="+mj-ea"/>
                <a:cs typeface="Times New Roman" panose="02020603050405020304" pitchFamily="18" charset="0"/>
              </a:rPr>
              <a:t>Figure 10.6 Graphs of Scores Showing Main Effects and the Interaction Effects</a:t>
            </a:r>
            <a:r>
              <a:rPr lang="en-US" sz="30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(2 of 3)</a:t>
            </a:r>
            <a:endParaRPr lang="en-US" sz="2000" b="0" kern="1200" dirty="0">
              <a:latin typeface="Times New Roman" panose="02020603050405020304" pitchFamily="18" charset="0"/>
              <a:ea typeface="+mj-ea"/>
              <a:cs typeface="Times New Roman" panose="02020603050405020304" pitchFamily="18" charset="0"/>
            </a:endParaRPr>
          </a:p>
        </p:txBody>
      </p:sp>
      <p:pic>
        <p:nvPicPr>
          <p:cNvPr id="5" name="Picture 4" descr="B, Interaction effects, crossed graph. The x-axis shows depression from low, medium, and high. The y axis shows extent of smoking from low to high. There are two curves. One represents health lecture, and the other represents standard lecture. The curve of health lecture slopes parallel to the x axis from low depression to high at medium extent of smoking. The curve of standard lecture slopes upwards, from low depression and low extent of smoking to high depression and high extent of smoking, intersecting the curve of health lecture."/>
          <p:cNvPicPr>
            <a:picLocks noChangeAspect="1"/>
          </p:cNvPicPr>
          <p:nvPr/>
        </p:nvPicPr>
        <p:blipFill>
          <a:blip r:embed="rId2"/>
          <a:stretch>
            <a:fillRect/>
          </a:stretch>
        </p:blipFill>
        <p:spPr>
          <a:xfrm>
            <a:off x="318298" y="1518170"/>
            <a:ext cx="8230313" cy="4523624"/>
          </a:xfrm>
          <a:prstGeom prst="rect">
            <a:avLst/>
          </a:prstGeom>
        </p:spPr>
      </p:pic>
    </p:spTree>
    <p:extLst>
      <p:ext uri="{BB962C8B-B14F-4D97-AF65-F5344CB8AC3E}">
        <p14:creationId xmlns:p14="http://schemas.microsoft.com/office/powerpoint/2010/main" val="2775004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3200" kern="1200" dirty="0" smtClean="0">
                <a:latin typeface="Times New Roman" panose="02020603050405020304" pitchFamily="18" charset="0"/>
                <a:ea typeface="+mj-ea"/>
                <a:cs typeface="Times New Roman" panose="02020603050405020304" pitchFamily="18" charset="0"/>
              </a:rPr>
              <a:t>Figure 10.6 Graphs of Scores Showing Main Effects and the Interaction Effects</a:t>
            </a:r>
            <a:r>
              <a:rPr lang="en-US" sz="30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(3 of 3)</a:t>
            </a:r>
            <a:endParaRPr lang="en-US" sz="2000" b="0" kern="1200" dirty="0">
              <a:latin typeface="Times New Roman" panose="02020603050405020304" pitchFamily="18" charset="0"/>
              <a:ea typeface="+mj-ea"/>
              <a:cs typeface="Times New Roman" panose="02020603050405020304" pitchFamily="18" charset="0"/>
            </a:endParaRPr>
          </a:p>
        </p:txBody>
      </p:sp>
      <p:pic>
        <p:nvPicPr>
          <p:cNvPr id="4" name="Picture 3" descr="C, Interaction effects, not parallel graph. The x axis shows depression from low, medium, and high. The y axis shows extent of smoking from low to high. There are two curves. One represents health lecture, and the other represents standard lecture. The curve of health lecture slopes downward from low depression and medium extent of smoking to high depression and low extent of smoking. The curve of standard lecture slopes upward from low depression and medium extent of smoking to high depression and high extent of smoking."/>
          <p:cNvPicPr>
            <a:picLocks noChangeAspect="1"/>
          </p:cNvPicPr>
          <p:nvPr/>
        </p:nvPicPr>
        <p:blipFill>
          <a:blip r:embed="rId2"/>
          <a:stretch>
            <a:fillRect/>
          </a:stretch>
        </p:blipFill>
        <p:spPr>
          <a:xfrm>
            <a:off x="457200" y="1619770"/>
            <a:ext cx="8230313" cy="4523624"/>
          </a:xfrm>
          <a:prstGeom prst="rect">
            <a:avLst/>
          </a:prstGeom>
        </p:spPr>
      </p:pic>
    </p:spTree>
    <p:extLst>
      <p:ext uri="{BB962C8B-B14F-4D97-AF65-F5344CB8AC3E}">
        <p14:creationId xmlns:p14="http://schemas.microsoft.com/office/powerpoint/2010/main" val="2780712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a:latin typeface="Times New Roman" panose="02020603050405020304" pitchFamily="18" charset="0"/>
                <a:cs typeface="Times New Roman" panose="02020603050405020304" pitchFamily="18" charset="0"/>
              </a:rPr>
              <a:t>What Are the Types of Experimental Design?</a:t>
            </a:r>
            <a:r>
              <a:rPr lang="en-US" altLang="en-US" sz="3200" kern="1200" dirty="0">
                <a:latin typeface="Times New Roman" panose="02020603050405020304" pitchFamily="18" charset="0"/>
                <a:cs typeface="Times New Roman" panose="02020603050405020304" pitchFamily="18" charset="0"/>
              </a:rPr>
              <a:t> </a:t>
            </a:r>
            <a:r>
              <a:rPr lang="en-US" altLang="en-US" sz="2000" b="0" kern="1200" dirty="0">
                <a:latin typeface="Times New Roman" panose="02020603050405020304" pitchFamily="18" charset="0"/>
                <a:cs typeface="Times New Roman" panose="02020603050405020304" pitchFamily="18" charset="0"/>
              </a:rPr>
              <a:t>(7 of 10)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ea typeface="+mn-ea"/>
              </a:rPr>
              <a:t>Within-Group or Individual Designs: Time Series</a:t>
            </a:r>
          </a:p>
          <a:p>
            <a:pPr marL="255651" lvl="0" indent="-255651">
              <a:spcAft>
                <a:spcPct val="0"/>
              </a:spcAft>
              <a:buSzPts val="2400"/>
              <a:buFont typeface="Arial"/>
              <a:buChar char="•"/>
              <a:tabLst/>
            </a:pPr>
            <a:r>
              <a:rPr lang="en-US" sz="2400" kern="1200" dirty="0">
                <a:solidFill>
                  <a:srgbClr val="000000"/>
                </a:solidFill>
                <a:ea typeface="+mn-ea"/>
              </a:rPr>
              <a:t>Time series experiments</a:t>
            </a:r>
          </a:p>
          <a:p>
            <a:pPr marL="741553" lvl="1" indent="-284353">
              <a:spcAft>
                <a:spcPct val="0"/>
              </a:spcAft>
              <a:buSzPts val="2400"/>
            </a:pPr>
            <a:r>
              <a:rPr lang="en-US" sz="2400" kern="1200" dirty="0">
                <a:solidFill>
                  <a:srgbClr val="000000"/>
                </a:solidFill>
                <a:ea typeface="+mn-ea"/>
              </a:rPr>
              <a:t>Interrupted time series</a:t>
            </a:r>
          </a:p>
          <a:p>
            <a:pPr marL="741553" lvl="1" indent="-284353">
              <a:spcAft>
                <a:spcPct val="0"/>
              </a:spcAft>
              <a:buSzPts val="2400"/>
            </a:pPr>
            <a:r>
              <a:rPr lang="en-US" sz="2400" kern="1200" dirty="0">
                <a:solidFill>
                  <a:srgbClr val="000000"/>
                </a:solidFill>
                <a:ea typeface="+mn-ea"/>
              </a:rPr>
              <a:t>Equivalent time series</a:t>
            </a:r>
          </a:p>
          <a:p>
            <a:pPr marL="255651" lvl="0" indent="-255651">
              <a:spcAft>
                <a:spcPct val="0"/>
              </a:spcAft>
              <a:buSzPts val="2400"/>
              <a:tabLst/>
            </a:pPr>
            <a:r>
              <a:rPr lang="en-US" sz="2400" kern="1200" dirty="0">
                <a:solidFill>
                  <a:srgbClr val="000000"/>
                </a:solidFill>
                <a:ea typeface="+mn-ea"/>
              </a:rPr>
              <a:t>Repeated measures experiments</a:t>
            </a:r>
          </a:p>
          <a:p>
            <a:pPr marL="741553" lvl="1" indent="-284353">
              <a:spcAft>
                <a:spcPct val="0"/>
              </a:spcAft>
              <a:buSzPts val="2400"/>
            </a:pPr>
            <a:r>
              <a:rPr lang="en-US" sz="2400" kern="1200" dirty="0">
                <a:solidFill>
                  <a:srgbClr val="000000"/>
                </a:solidFill>
                <a:ea typeface="+mn-ea"/>
              </a:rPr>
              <a:t>Measure </a:t>
            </a:r>
            <a:r>
              <a:rPr lang="en-US" sz="2400" kern="1200" dirty="0">
                <a:solidFill>
                  <a:srgbClr val="000000"/>
                </a:solidFill>
                <a:ea typeface="+mn-ea"/>
                <a:cs typeface="Arial" panose="020B0604020202020204" pitchFamily="34" charset="0"/>
                <a:sym typeface="Wingdings" panose="05000000000000000000" pitchFamily="2" charset="2"/>
              </a:rPr>
              <a:t>→</a:t>
            </a:r>
            <a:r>
              <a:rPr lang="en-US" sz="2400" kern="1200" dirty="0">
                <a:solidFill>
                  <a:srgbClr val="000000"/>
                </a:solidFill>
                <a:ea typeface="+mn-ea"/>
                <a:sym typeface="Wingdings"/>
              </a:rPr>
              <a:t> Treatment #1</a:t>
            </a:r>
            <a:r>
              <a:rPr lang="en-US" sz="2400" kern="1200" dirty="0">
                <a:solidFill>
                  <a:srgbClr val="000000"/>
                </a:solidFill>
                <a:cs typeface="Arial" panose="020B0604020202020204" pitchFamily="34" charset="0"/>
                <a:sym typeface="Wingdings" panose="05000000000000000000" pitchFamily="2" charset="2"/>
              </a:rPr>
              <a:t> →</a:t>
            </a:r>
            <a:r>
              <a:rPr lang="en-US" sz="2400" kern="1200" dirty="0">
                <a:solidFill>
                  <a:srgbClr val="000000"/>
                </a:solidFill>
                <a:ea typeface="+mn-ea"/>
                <a:sym typeface="Wingdings"/>
              </a:rPr>
              <a:t> Measure </a:t>
            </a:r>
            <a:r>
              <a:rPr lang="en-US" sz="2400" kern="1200" dirty="0">
                <a:solidFill>
                  <a:srgbClr val="000000"/>
                </a:solidFill>
                <a:cs typeface="Arial" panose="020B0604020202020204" pitchFamily="34" charset="0"/>
                <a:sym typeface="Wingdings" panose="05000000000000000000" pitchFamily="2" charset="2"/>
              </a:rPr>
              <a:t>→</a:t>
            </a:r>
            <a:r>
              <a:rPr lang="en-US" sz="2400" kern="1200" dirty="0">
                <a:solidFill>
                  <a:srgbClr val="000000"/>
                </a:solidFill>
                <a:ea typeface="+mn-ea"/>
                <a:sym typeface="Wingdings"/>
              </a:rPr>
              <a:t> Treatment #2 </a:t>
            </a:r>
            <a:r>
              <a:rPr lang="en-US" sz="2400" kern="1200" dirty="0">
                <a:solidFill>
                  <a:srgbClr val="000000"/>
                </a:solidFill>
                <a:cs typeface="Arial" panose="020B0604020202020204" pitchFamily="34" charset="0"/>
                <a:sym typeface="Wingdings" panose="05000000000000000000" pitchFamily="2" charset="2"/>
              </a:rPr>
              <a:t>→</a:t>
            </a:r>
            <a:r>
              <a:rPr lang="en-US" sz="2400" kern="1200" dirty="0">
                <a:solidFill>
                  <a:srgbClr val="000000"/>
                </a:solidFill>
                <a:ea typeface="+mn-ea"/>
                <a:sym typeface="Wingdings"/>
              </a:rPr>
              <a:t> Measure</a:t>
            </a:r>
            <a:endParaRPr lang="en-US" sz="2400" kern="1200" dirty="0">
              <a:solidFill>
                <a:srgbClr val="000000"/>
              </a:solidFill>
              <a:ea typeface="+mn-ea"/>
            </a:endParaRPr>
          </a:p>
        </p:txBody>
      </p:sp>
    </p:spTree>
    <p:extLst>
      <p:ext uri="{BB962C8B-B14F-4D97-AF65-F5344CB8AC3E}">
        <p14:creationId xmlns:p14="http://schemas.microsoft.com/office/powerpoint/2010/main" val="355844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cs typeface="Times New Roman" panose="02020603050405020304" pitchFamily="18" charset="0"/>
              </a:rPr>
              <a:t>Table 10.5 Time-Series Experimental Designs</a:t>
            </a:r>
            <a:endParaRPr lang="en-US" b="0" kern="1200" dirty="0">
              <a:latin typeface="Times New Roman" panose="02020603050405020304" pitchFamily="18" charset="0"/>
              <a:ea typeface="+mj-ea"/>
              <a:cs typeface="Times New Roman" panose="02020603050405020304" pitchFamily="18" charset="0"/>
            </a:endParaRPr>
          </a:p>
        </p:txBody>
      </p:sp>
      <p:pic>
        <p:nvPicPr>
          <p:cNvPr id="4" name="Picture 3" descr="Interrupted time series design involves the following steps over time. Select participants for group. Pre test measure or observation, and repeated 2 times. Intervention. Post test measure of observation, and repeated 2 times. Equivalent time series design involves the following steps over time. Select participants for group. Measure or observation. Intervention. These two steps repeat indefinitely."/>
          <p:cNvPicPr/>
          <p:nvPr/>
        </p:nvPicPr>
        <p:blipFill>
          <a:blip r:embed="rId2">
            <a:extLst>
              <a:ext uri="{28A0092B-C50C-407E-A947-70E740481C1C}">
                <a14:useLocalDpi xmlns:a14="http://schemas.microsoft.com/office/drawing/2010/main" val="0"/>
              </a:ext>
            </a:extLst>
          </a:blip>
          <a:stretch>
            <a:fillRect/>
          </a:stretch>
        </p:blipFill>
        <p:spPr>
          <a:xfrm>
            <a:off x="571500" y="1889614"/>
            <a:ext cx="8115300" cy="3637146"/>
          </a:xfrm>
          <a:prstGeom prst="rect">
            <a:avLst/>
          </a:prstGeom>
        </p:spPr>
      </p:pic>
    </p:spTree>
    <p:extLst>
      <p:ext uri="{BB962C8B-B14F-4D97-AF65-F5344CB8AC3E}">
        <p14:creationId xmlns:p14="http://schemas.microsoft.com/office/powerpoint/2010/main" val="809805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Types of Experimental Design?</a:t>
            </a:r>
            <a:r>
              <a:rPr lang="en-US" altLang="en-US" sz="32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(8 of 10)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Within-Group or Individual Designs: Repeated Measures</a:t>
            </a:r>
          </a:p>
          <a:p>
            <a:pPr marL="255651" lvl="0" indent="-255651">
              <a:spcAft>
                <a:spcPct val="0"/>
              </a:spcAft>
              <a:buSzPts val="2400"/>
              <a:tabLst/>
            </a:pPr>
            <a:r>
              <a:rPr lang="en-US" sz="2400" kern="1200" dirty="0">
                <a:solidFill>
                  <a:srgbClr val="000000"/>
                </a:solidFill>
                <a:latin typeface="Arial (Body)"/>
                <a:ea typeface="+mn-ea"/>
                <a:cs typeface="+mn-cs"/>
              </a:rPr>
              <a:t>No random assignment</a:t>
            </a:r>
          </a:p>
          <a:p>
            <a:pPr marL="255651" lvl="0" indent="-255651">
              <a:spcAft>
                <a:spcPct val="0"/>
              </a:spcAft>
              <a:buSzPts val="2400"/>
              <a:tabLst/>
            </a:pPr>
            <a:r>
              <a:rPr lang="en-US" sz="2400" kern="1200" dirty="0">
                <a:solidFill>
                  <a:srgbClr val="000000"/>
                </a:solidFill>
                <a:latin typeface="Arial (Body)"/>
                <a:ea typeface="+mn-ea"/>
                <a:cs typeface="+mn-cs"/>
              </a:rPr>
              <a:t>Single group design</a:t>
            </a:r>
          </a:p>
          <a:p>
            <a:pPr marL="255651" lvl="0" indent="-255651">
              <a:spcAft>
                <a:spcPct val="0"/>
              </a:spcAft>
              <a:buSzPts val="2400"/>
              <a:tabLst/>
            </a:pPr>
            <a:r>
              <a:rPr lang="en-US" sz="2400" kern="1200" dirty="0">
                <a:solidFill>
                  <a:srgbClr val="000000"/>
                </a:solidFill>
                <a:latin typeface="Arial (Body)"/>
                <a:ea typeface="+mn-ea"/>
                <a:cs typeface="+mn-cs"/>
              </a:rPr>
              <a:t>Two or more interventions</a:t>
            </a:r>
          </a:p>
          <a:p>
            <a:pPr marL="255651" lvl="0" indent="-255651">
              <a:spcAft>
                <a:spcPct val="0"/>
              </a:spcAft>
              <a:buSzPts val="2400"/>
              <a:tabLst/>
            </a:pPr>
            <a:r>
              <a:rPr lang="en-US" sz="2400" kern="1200" dirty="0">
                <a:solidFill>
                  <a:srgbClr val="000000"/>
                </a:solidFill>
                <a:latin typeface="Arial (Body)"/>
                <a:ea typeface="+mn-ea"/>
                <a:cs typeface="+mn-cs"/>
              </a:rPr>
              <a:t>Dependent variable measured after each intervention</a:t>
            </a:r>
          </a:p>
          <a:p>
            <a:pPr marL="255651" lvl="0" indent="-255651">
              <a:spcAft>
                <a:spcPct val="0"/>
              </a:spcAft>
              <a:buSzPts val="2400"/>
              <a:tabLst/>
            </a:pPr>
            <a:r>
              <a:rPr lang="en-US" sz="2400" kern="1200" dirty="0">
                <a:solidFill>
                  <a:srgbClr val="000000"/>
                </a:solidFill>
                <a:latin typeface="Arial (Body)"/>
                <a:ea typeface="+mn-ea"/>
                <a:cs typeface="+mn-cs"/>
              </a:rPr>
              <a:t>Typical controls include covariates</a:t>
            </a:r>
          </a:p>
          <a:p>
            <a:pPr marL="255651" lvl="0" indent="-255651">
              <a:spcAft>
                <a:spcPct val="0"/>
              </a:spcAft>
              <a:buSzPts val="2400"/>
              <a:tabLst/>
            </a:pPr>
            <a:r>
              <a:rPr lang="en-US" sz="2400" kern="1200" dirty="0">
                <a:solidFill>
                  <a:srgbClr val="000000"/>
                </a:solidFill>
                <a:latin typeface="Arial (Body)"/>
                <a:ea typeface="+mn-ea"/>
                <a:cs typeface="+mn-cs"/>
              </a:rPr>
              <a:t>Most threats to internal validity minimized</a:t>
            </a:r>
          </a:p>
        </p:txBody>
      </p:sp>
    </p:spTree>
    <p:extLst>
      <p:ext uri="{BB962C8B-B14F-4D97-AF65-F5344CB8AC3E}">
        <p14:creationId xmlns:p14="http://schemas.microsoft.com/office/powerpoint/2010/main" val="1171233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Table 10.6 Repeated-Measures Design</a:t>
            </a:r>
            <a:endParaRPr lang="en-US" b="0" kern="1200" dirty="0">
              <a:latin typeface="Times New Roman" panose="02020603050405020304" pitchFamily="18" charset="0"/>
              <a:ea typeface="+mj-ea"/>
              <a:cs typeface="Times New Roman" panose="02020603050405020304" pitchFamily="18" charset="0"/>
            </a:endParaRPr>
          </a:p>
        </p:txBody>
      </p:sp>
      <p:pic>
        <p:nvPicPr>
          <p:cNvPr id="5" name="Picture 4" descr="Repeated measures design involves the following steps over time. Select participants for group. Measure or observation. Experimental Treatment 1. Measure or observation. Experimental Treatment 2. Measure or observation."/>
          <p:cNvPicPr/>
          <p:nvPr/>
        </p:nvPicPr>
        <p:blipFill>
          <a:blip r:embed="rId2">
            <a:extLst>
              <a:ext uri="{28A0092B-C50C-407E-A947-70E740481C1C}">
                <a14:useLocalDpi xmlns:a14="http://schemas.microsoft.com/office/drawing/2010/main" val="0"/>
              </a:ext>
            </a:extLst>
          </a:blip>
          <a:stretch>
            <a:fillRect/>
          </a:stretch>
        </p:blipFill>
        <p:spPr>
          <a:xfrm>
            <a:off x="457201" y="2489458"/>
            <a:ext cx="8229600" cy="1749669"/>
          </a:xfrm>
          <a:prstGeom prst="rect">
            <a:avLst/>
          </a:prstGeom>
        </p:spPr>
      </p:pic>
    </p:spTree>
    <p:extLst>
      <p:ext uri="{BB962C8B-B14F-4D97-AF65-F5344CB8AC3E}">
        <p14:creationId xmlns:p14="http://schemas.microsoft.com/office/powerpoint/2010/main" val="4059325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Types of Experimental Design?</a:t>
            </a:r>
            <a:r>
              <a:rPr lang="en-US" altLang="en-US" sz="32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(9 of 10)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08924"/>
          </a:xfrm>
        </p:spPr>
        <p:txBody>
          <a:bodyPr wrap="square" lIns="91425" tIns="91425" rIns="91425" bIns="91425">
            <a:noAutofit/>
          </a:bodyPr>
          <a:lstStyle/>
          <a:p>
            <a:pPr marL="255651" lvl="0" indent="-255651">
              <a:buSzPts val="2400"/>
              <a:buNone/>
              <a:tabLst/>
            </a:pPr>
            <a:r>
              <a:rPr lang="en-US" sz="2000" b="1" kern="1200" dirty="0">
                <a:solidFill>
                  <a:srgbClr val="000000"/>
                </a:solidFill>
                <a:latin typeface="Arial (Body)"/>
                <a:ea typeface="+mn-ea"/>
                <a:cs typeface="+mn-cs"/>
              </a:rPr>
              <a:t>Within-Group or Individual Designs: Single-Subject Designs</a:t>
            </a:r>
            <a:endParaRPr lang="en-US" altLang="en-US" sz="2000" b="1" kern="1200" dirty="0">
              <a:solidFill>
                <a:srgbClr val="000000"/>
              </a:solidFill>
              <a:latin typeface="Arial (Body)"/>
              <a:ea typeface="+mn-ea"/>
              <a:cs typeface="+mn-cs"/>
            </a:endParaRPr>
          </a:p>
          <a:p>
            <a:pPr marL="255651" lvl="0" indent="-255651">
              <a:spcAft>
                <a:spcPct val="0"/>
              </a:spcAft>
              <a:buSzPts val="2400"/>
              <a:tabLst/>
            </a:pPr>
            <a:r>
              <a:rPr lang="en-US" altLang="en-US" sz="2000" kern="1200" dirty="0">
                <a:solidFill>
                  <a:srgbClr val="000000"/>
                </a:solidFill>
                <a:latin typeface="Arial (Body)"/>
                <a:ea typeface="+mn-ea"/>
                <a:cs typeface="+mn-cs"/>
              </a:rPr>
              <a:t>Use within a planned intervention</a:t>
            </a:r>
          </a:p>
          <a:p>
            <a:pPr marL="255651" lvl="0" indent="-255651">
              <a:spcAft>
                <a:spcPct val="0"/>
              </a:spcAft>
              <a:buSzPts val="2400"/>
              <a:tabLst/>
            </a:pPr>
            <a:r>
              <a:rPr lang="en-US" altLang="en-US" sz="2000" kern="1200" dirty="0">
                <a:solidFill>
                  <a:srgbClr val="000000"/>
                </a:solidFill>
                <a:latin typeface="Arial (Body)"/>
                <a:ea typeface="+mn-ea"/>
                <a:cs typeface="+mn-cs"/>
              </a:rPr>
              <a:t>Intra-participant research</a:t>
            </a:r>
          </a:p>
          <a:p>
            <a:pPr marL="255651" lvl="0" indent="-255651">
              <a:spcAft>
                <a:spcPct val="0"/>
              </a:spcAft>
              <a:buSzPts val="2400"/>
              <a:tabLst/>
            </a:pPr>
            <a:r>
              <a:rPr lang="en-US" altLang="en-US" sz="2000" kern="1200" dirty="0">
                <a:solidFill>
                  <a:srgbClr val="000000"/>
                </a:solidFill>
                <a:latin typeface="Arial (Body)"/>
                <a:ea typeface="+mn-ea"/>
                <a:cs typeface="+mn-cs"/>
              </a:rPr>
              <a:t>Notation: A (baseline phase), B (behavior under intervention), C, etc.</a:t>
            </a:r>
          </a:p>
          <a:p>
            <a:pPr marL="255651" lvl="0" indent="-255651">
              <a:spcAft>
                <a:spcPct val="0"/>
              </a:spcAft>
              <a:buSzPts val="2400"/>
              <a:tabLst/>
            </a:pPr>
            <a:r>
              <a:rPr lang="en-US" altLang="en-US" sz="2000" kern="1200" dirty="0">
                <a:solidFill>
                  <a:srgbClr val="000000"/>
                </a:solidFill>
                <a:latin typeface="Arial (Body)"/>
                <a:ea typeface="+mn-ea"/>
                <a:cs typeface="+mn-cs"/>
              </a:rPr>
              <a:t>Target behavior: outcome</a:t>
            </a:r>
          </a:p>
          <a:p>
            <a:pPr marL="255651" lvl="0" indent="-255651">
              <a:spcAft>
                <a:spcPct val="0"/>
              </a:spcAft>
              <a:buSzPts val="2400"/>
              <a:tabLst/>
            </a:pPr>
            <a:r>
              <a:rPr lang="en-US" altLang="en-US" sz="2000" kern="1200" dirty="0">
                <a:solidFill>
                  <a:srgbClr val="000000"/>
                </a:solidFill>
                <a:latin typeface="Arial (Body)"/>
                <a:ea typeface="+mn-ea"/>
                <a:cs typeface="+mn-cs"/>
              </a:rPr>
              <a:t>Analysis focuses on whether behavior changed from target to intervention</a:t>
            </a:r>
          </a:p>
          <a:p>
            <a:pPr marL="255651" lvl="0" indent="-255651">
              <a:spcAft>
                <a:spcPct val="0"/>
              </a:spcAft>
              <a:buSzPts val="2400"/>
              <a:tabLst/>
            </a:pPr>
            <a:r>
              <a:rPr lang="en-US" altLang="en-US" sz="2000" kern="1200" dirty="0">
                <a:solidFill>
                  <a:srgbClr val="000000"/>
                </a:solidFill>
                <a:latin typeface="Arial (Body)"/>
                <a:ea typeface="+mn-ea"/>
                <a:cs typeface="+mn-cs"/>
              </a:rPr>
              <a:t>Data collection sheets: situational information, performance, summary of behavior</a:t>
            </a:r>
          </a:p>
          <a:p>
            <a:pPr marL="255651" lvl="0" indent="-255651">
              <a:spcAft>
                <a:spcPct val="0"/>
              </a:spcAft>
              <a:buSzPts val="2400"/>
              <a:tabLst/>
            </a:pPr>
            <a:r>
              <a:rPr lang="en-US" altLang="en-US" sz="2000" kern="1200" dirty="0">
                <a:solidFill>
                  <a:srgbClr val="000000"/>
                </a:solidFill>
                <a:latin typeface="Arial (Body)"/>
                <a:ea typeface="+mn-ea"/>
                <a:cs typeface="+mn-cs"/>
              </a:rPr>
              <a:t>Outcome: magnitude of effect of intervention on target</a:t>
            </a:r>
          </a:p>
        </p:txBody>
      </p:sp>
    </p:spTree>
    <p:extLst>
      <p:ext uri="{BB962C8B-B14F-4D97-AF65-F5344CB8AC3E}">
        <p14:creationId xmlns:p14="http://schemas.microsoft.com/office/powerpoint/2010/main" val="4034656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Types of Experimental Design?</a:t>
            </a:r>
            <a:r>
              <a:rPr lang="en-US" altLang="en-US" sz="32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(10 of 10)</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85704"/>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Within-Group or Individual Designs: Single-Subject Designs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B designs</a:t>
            </a:r>
            <a:r>
              <a:rPr lang="en-US" altLang="en-US" sz="2400" kern="1200" dirty="0">
                <a:solidFill>
                  <a:srgbClr val="000000"/>
                </a:solidFill>
                <a:latin typeface="Arial (Body)"/>
                <a:ea typeface="+mn-ea"/>
                <a:cs typeface="+mn-cs"/>
              </a:rPr>
              <a:t>: </a:t>
            </a:r>
            <a:r>
              <a:rPr lang="en-GB" altLang="en-US" sz="2400" kern="1200" dirty="0">
                <a:solidFill>
                  <a:srgbClr val="000000"/>
                </a:solidFill>
                <a:latin typeface="Arial (Body)"/>
                <a:ea typeface="+mn-ea"/>
                <a:cs typeface="+mn-cs"/>
              </a:rPr>
              <a:t>observe and measure </a:t>
            </a:r>
            <a:r>
              <a:rPr lang="en-GB" altLang="en-US" sz="2400" kern="1200" dirty="0" err="1">
                <a:solidFill>
                  <a:srgbClr val="000000"/>
                </a:solidFill>
                <a:latin typeface="Arial (Body)"/>
                <a:ea typeface="+mn-ea"/>
                <a:cs typeface="+mn-cs"/>
              </a:rPr>
              <a:t>behavior</a:t>
            </a:r>
            <a:r>
              <a:rPr lang="en-GB" altLang="en-US" sz="2400" kern="1200" dirty="0">
                <a:solidFill>
                  <a:srgbClr val="000000"/>
                </a:solidFill>
                <a:latin typeface="Arial (Body)"/>
                <a:ea typeface="+mn-ea"/>
                <a:cs typeface="+mn-cs"/>
              </a:rPr>
              <a:t> during a trial period (A), administer an intervention, and observe and measure the </a:t>
            </a:r>
            <a:r>
              <a:rPr lang="en-GB" altLang="en-US" sz="2400" kern="1200" dirty="0" err="1">
                <a:solidFill>
                  <a:srgbClr val="000000"/>
                </a:solidFill>
                <a:latin typeface="Arial (Body)"/>
                <a:ea typeface="+mn-ea"/>
                <a:cs typeface="+mn-cs"/>
              </a:rPr>
              <a:t>behavior</a:t>
            </a:r>
            <a:r>
              <a:rPr lang="en-GB" altLang="en-US" sz="2400" kern="1200" dirty="0">
                <a:solidFill>
                  <a:srgbClr val="000000"/>
                </a:solidFill>
                <a:latin typeface="Arial (Body)"/>
                <a:ea typeface="+mn-ea"/>
                <a:cs typeface="+mn-cs"/>
              </a:rPr>
              <a:t> during the intervention (</a:t>
            </a:r>
            <a:r>
              <a:rPr lang="en-GB" altLang="en-US" sz="2400" kern="1200" dirty="0" smtClean="0">
                <a:solidFill>
                  <a:srgbClr val="000000"/>
                </a:solidFill>
                <a:latin typeface="Arial (Body)"/>
                <a:ea typeface="+mn-ea"/>
                <a:cs typeface="+mn-cs"/>
              </a:rPr>
              <a:t>B)</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Multiple baseline design: series of stacked </a:t>
            </a: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B designs </a:t>
            </a:r>
            <a:r>
              <a:rPr lang="en-US" altLang="en-US" sz="2400" kern="1200" dirty="0">
                <a:solidFill>
                  <a:srgbClr val="000000"/>
                </a:solidFill>
                <a:latin typeface="Arial (Body)"/>
                <a:ea typeface="+mn-ea"/>
                <a:cs typeface="+mn-cs"/>
              </a:rPr>
              <a:t>with varying baseline length</a:t>
            </a:r>
          </a:p>
          <a:p>
            <a:pPr marL="255651" lvl="0" indent="-255651">
              <a:spcAft>
                <a:spcPct val="0"/>
              </a:spcAft>
              <a:buSzPts val="2400"/>
              <a:tabLst/>
            </a:pPr>
            <a:r>
              <a:rPr lang="en-US" altLang="en-US" sz="2400" kern="1200" dirty="0">
                <a:solidFill>
                  <a:srgbClr val="000000"/>
                </a:solidFill>
                <a:latin typeface="Arial (Body)"/>
                <a:ea typeface="+mn-ea"/>
                <a:cs typeface="+mn-cs"/>
              </a:rPr>
              <a:t>Alternating treatment design: examine relative effects of two or more interventions</a:t>
            </a:r>
          </a:p>
        </p:txBody>
      </p:sp>
    </p:spTree>
    <p:extLst>
      <p:ext uri="{BB962C8B-B14F-4D97-AF65-F5344CB8AC3E}">
        <p14:creationId xmlns:p14="http://schemas.microsoft.com/office/powerpoint/2010/main" val="27819652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Potential Ethical Issues in Experimental Research?</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70068"/>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Withholding experimental treatment from individuals</a:t>
            </a:r>
          </a:p>
          <a:p>
            <a:pPr marL="255651" lvl="0" indent="-255651">
              <a:spcAft>
                <a:spcPct val="0"/>
              </a:spcAft>
              <a:buSzPts val="2400"/>
              <a:tabLst/>
            </a:pPr>
            <a:r>
              <a:rPr lang="en-US" altLang="en-US" sz="2400" kern="1200" dirty="0">
                <a:solidFill>
                  <a:srgbClr val="000000"/>
                </a:solidFill>
                <a:latin typeface="Arial (Body)"/>
                <a:ea typeface="+mn-ea"/>
                <a:cs typeface="+mn-cs"/>
              </a:rPr>
              <a:t>Whether random assignments are ethical</a:t>
            </a:r>
          </a:p>
          <a:p>
            <a:pPr marL="255651" lvl="0" indent="-255651">
              <a:spcAft>
                <a:spcPct val="0"/>
              </a:spcAft>
              <a:buSzPts val="2400"/>
              <a:tabLst/>
            </a:pPr>
            <a:r>
              <a:rPr lang="en-US" altLang="en-US" sz="2400" kern="1200" dirty="0">
                <a:solidFill>
                  <a:srgbClr val="000000"/>
                </a:solidFill>
                <a:latin typeface="Arial (Body)"/>
                <a:ea typeface="+mn-ea"/>
                <a:cs typeface="+mn-cs"/>
              </a:rPr>
              <a:t>Not concluding an experiment when it is necessary</a:t>
            </a:r>
          </a:p>
          <a:p>
            <a:pPr marL="255651" lvl="0" indent="-255651">
              <a:spcAft>
                <a:spcPct val="0"/>
              </a:spcAft>
              <a:buSzPts val="2400"/>
              <a:tabLst/>
            </a:pPr>
            <a:r>
              <a:rPr lang="en-US" altLang="en-US" sz="2400" kern="1200" dirty="0">
                <a:solidFill>
                  <a:srgbClr val="000000"/>
                </a:solidFill>
                <a:latin typeface="Arial (Body)"/>
                <a:ea typeface="+mn-ea"/>
                <a:cs typeface="+mn-cs"/>
              </a:rPr>
              <a:t>Whether the experiment will provide the best answer to a problem</a:t>
            </a:r>
          </a:p>
          <a:p>
            <a:pPr marL="255651" lvl="0" indent="-255651">
              <a:spcAft>
                <a:spcPct val="0"/>
              </a:spcAft>
              <a:buSzPts val="2400"/>
              <a:tabLst/>
            </a:pPr>
            <a:r>
              <a:rPr lang="en-US" altLang="en-US" sz="2400" kern="1200" dirty="0">
                <a:solidFill>
                  <a:srgbClr val="000000"/>
                </a:solidFill>
                <a:latin typeface="Arial (Body)"/>
                <a:ea typeface="+mn-ea"/>
                <a:cs typeface="+mn-cs"/>
              </a:rPr>
              <a:t>Whether stakes are high in conducting an experiment</a:t>
            </a:r>
          </a:p>
        </p:txBody>
      </p:sp>
    </p:spTree>
    <p:extLst>
      <p:ext uri="{BB962C8B-B14F-4D97-AF65-F5344CB8AC3E}">
        <p14:creationId xmlns:p14="http://schemas.microsoft.com/office/powerpoint/2010/main" val="592283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is an Experiment, When Should You Use It, and How Did It Develop? </a:t>
            </a:r>
            <a:r>
              <a:rPr lang="en-US" altLang="en-US" sz="2000" b="0" kern="1200" dirty="0" smtClean="0">
                <a:latin typeface="Times New Roman" panose="02020603050405020304" pitchFamily="18" charset="0"/>
                <a:ea typeface="+mj-ea"/>
                <a:cs typeface="Times New Roman" panose="02020603050405020304" pitchFamily="18" charset="0"/>
              </a:rPr>
              <a:t>(3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Making Causal </a:t>
            </a:r>
            <a:r>
              <a:rPr lang="en-US" sz="2400" b="1" kern="1200" dirty="0" smtClean="0">
                <a:solidFill>
                  <a:srgbClr val="000000"/>
                </a:solidFill>
                <a:latin typeface="Arial (Body)"/>
                <a:ea typeface="+mn-ea"/>
                <a:cs typeface="+mn-cs"/>
              </a:rPr>
              <a:t>Inferences</a:t>
            </a:r>
            <a:endParaRPr lang="en-US" sz="2400" b="1" kern="1200" dirty="0">
              <a:solidFill>
                <a:srgbClr val="000000"/>
              </a:solidFill>
              <a:latin typeface="Arial (Body)"/>
              <a:ea typeface="+mn-ea"/>
              <a:cs typeface="+mn-cs"/>
            </a:endParaRPr>
          </a:p>
          <a:p>
            <a:pPr marL="255651" lvl="0" indent="-255651">
              <a:buSzPts val="2400"/>
              <a:buNone/>
              <a:tabLst/>
            </a:pPr>
            <a:r>
              <a:rPr lang="en-US" sz="2400" kern="1200" dirty="0">
                <a:solidFill>
                  <a:srgbClr val="000000"/>
                </a:solidFill>
                <a:latin typeface="Arial (Body)"/>
                <a:ea typeface="+mn-ea"/>
                <a:cs typeface="+mn-cs"/>
              </a:rPr>
              <a:t>Four criteria</a:t>
            </a:r>
          </a:p>
          <a:p>
            <a:pPr marL="255651" lvl="0" indent="-255651">
              <a:spcAft>
                <a:spcPct val="0"/>
              </a:spcAft>
              <a:buSzPts val="2400"/>
              <a:tabLst/>
            </a:pPr>
            <a:r>
              <a:rPr lang="en-US" sz="2400" kern="1200" dirty="0">
                <a:solidFill>
                  <a:srgbClr val="000000"/>
                </a:solidFill>
                <a:latin typeface="Arial (Body)"/>
                <a:ea typeface="+mn-ea"/>
                <a:cs typeface="+mn-cs"/>
              </a:rPr>
              <a:t>Causal relativity-can compare between effects of one cause and another</a:t>
            </a:r>
          </a:p>
          <a:p>
            <a:pPr marL="255651" lvl="0" indent="-255651">
              <a:spcAft>
                <a:spcPct val="0"/>
              </a:spcAft>
              <a:buSzPts val="2400"/>
              <a:tabLst/>
            </a:pPr>
            <a:r>
              <a:rPr lang="en-US" sz="2400" kern="1200" dirty="0">
                <a:solidFill>
                  <a:srgbClr val="000000"/>
                </a:solidFill>
                <a:latin typeface="Arial (Body)"/>
                <a:ea typeface="+mn-ea"/>
                <a:cs typeface="+mn-cs"/>
              </a:rPr>
              <a:t>Causal manipulation-each participant can potentially be part of the intervention or control</a:t>
            </a:r>
          </a:p>
          <a:p>
            <a:pPr marL="255651" lvl="0" indent="-255651">
              <a:spcAft>
                <a:spcPct val="0"/>
              </a:spcAft>
              <a:buSzPts val="2400"/>
              <a:tabLst/>
            </a:pPr>
            <a:r>
              <a:rPr lang="en-US" sz="2400" kern="1200" dirty="0">
                <a:solidFill>
                  <a:srgbClr val="000000"/>
                </a:solidFill>
                <a:latin typeface="Arial (Body)"/>
                <a:ea typeface="+mn-ea"/>
                <a:cs typeface="+mn-cs"/>
              </a:rPr>
              <a:t>Temporal order-cause comes first and the effect second</a:t>
            </a:r>
          </a:p>
          <a:p>
            <a:pPr marL="255651" lvl="0" indent="-255651">
              <a:spcAft>
                <a:spcPct val="0"/>
              </a:spcAft>
              <a:buSzPts val="2400"/>
              <a:tabLst/>
            </a:pPr>
            <a:r>
              <a:rPr lang="en-US" sz="2400" kern="1200" dirty="0">
                <a:solidFill>
                  <a:srgbClr val="000000"/>
                </a:solidFill>
                <a:latin typeface="Arial (Body)"/>
                <a:ea typeface="+mn-ea"/>
                <a:cs typeface="+mn-cs"/>
              </a:rPr>
              <a:t>Elimination of alternative explanations-what else may account for </a:t>
            </a:r>
            <a:r>
              <a:rPr lang="en-US" sz="2400" kern="1200" dirty="0" smtClean="0">
                <a:solidFill>
                  <a:srgbClr val="000000"/>
                </a:solidFill>
                <a:latin typeface="Arial (Body)"/>
                <a:ea typeface="+mn-ea"/>
                <a:cs typeface="+mn-cs"/>
              </a:rPr>
              <a:t>relationship?</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2486915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the Steps in Conducting Experimental Research?</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Decide if an experimental design fits research problem</a:t>
            </a:r>
          </a:p>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Form hypotheses to test cause-and-effect</a:t>
            </a:r>
          </a:p>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Select experimental unit and identify study participants</a:t>
            </a:r>
          </a:p>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Select an experimental treatment and introduce it</a:t>
            </a:r>
          </a:p>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Choose a type of experimental design</a:t>
            </a:r>
          </a:p>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Conduct the experiment</a:t>
            </a:r>
          </a:p>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Organize and analyze the data</a:t>
            </a:r>
          </a:p>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Develop an experimental research report</a:t>
            </a:r>
          </a:p>
        </p:txBody>
      </p:sp>
    </p:spTree>
    <p:extLst>
      <p:ext uri="{BB962C8B-B14F-4D97-AF65-F5344CB8AC3E}">
        <p14:creationId xmlns:p14="http://schemas.microsoft.com/office/powerpoint/2010/main" val="496312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Evaluate Experimental Research?</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772465"/>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The experiment has substantial intervention</a:t>
            </a:r>
          </a:p>
          <a:p>
            <a:pPr marL="255651" lvl="0" indent="-255651">
              <a:spcAft>
                <a:spcPct val="0"/>
              </a:spcAft>
              <a:buSzPts val="2400"/>
              <a:tabLst/>
            </a:pPr>
            <a:r>
              <a:rPr lang="en-US" sz="2400" kern="1200" dirty="0">
                <a:solidFill>
                  <a:srgbClr val="000000"/>
                </a:solidFill>
                <a:latin typeface="Arial (Body)"/>
                <a:ea typeface="+mn-ea"/>
                <a:cs typeface="+mn-cs"/>
              </a:rPr>
              <a:t>Participants gain from the intervention</a:t>
            </a:r>
          </a:p>
          <a:p>
            <a:pPr marL="255651" lvl="0" indent="-255651">
              <a:spcAft>
                <a:spcPct val="0"/>
              </a:spcAft>
              <a:buSzPts val="2400"/>
              <a:tabLst/>
            </a:pPr>
            <a:r>
              <a:rPr lang="en-US" sz="2400" kern="1200" dirty="0">
                <a:solidFill>
                  <a:srgbClr val="000000"/>
                </a:solidFill>
                <a:latin typeface="Arial (Body)"/>
                <a:ea typeface="+mn-ea"/>
                <a:cs typeface="+mn-cs"/>
              </a:rPr>
              <a:t>The researcher systematically selects and adequate number of participants</a:t>
            </a:r>
          </a:p>
          <a:p>
            <a:pPr marL="255651" lvl="0" indent="-255651">
              <a:spcAft>
                <a:spcPct val="0"/>
              </a:spcAft>
              <a:buSzPts val="2400"/>
              <a:tabLst/>
            </a:pPr>
            <a:r>
              <a:rPr lang="en-US" sz="2400" kern="1200" dirty="0">
                <a:solidFill>
                  <a:srgbClr val="000000"/>
                </a:solidFill>
                <a:latin typeface="Arial (Body)"/>
                <a:ea typeface="+mn-ea"/>
                <a:cs typeface="+mn-cs"/>
              </a:rPr>
              <a:t>The researcher uses valid, reliable, and sensitive measures</a:t>
            </a:r>
          </a:p>
          <a:p>
            <a:pPr marL="255651" lvl="0" indent="-255651">
              <a:spcAft>
                <a:spcPct val="0"/>
              </a:spcAft>
              <a:buSzPts val="2400"/>
              <a:tabLst/>
            </a:pPr>
            <a:r>
              <a:rPr lang="en-US" sz="2400" kern="1200" dirty="0">
                <a:solidFill>
                  <a:srgbClr val="000000"/>
                </a:solidFill>
                <a:latin typeface="Arial (Body)"/>
                <a:ea typeface="+mn-ea"/>
                <a:cs typeface="+mn-cs"/>
              </a:rPr>
              <a:t>The researcher controls for extraneous factors that might influence the outcome.</a:t>
            </a:r>
          </a:p>
          <a:p>
            <a:pPr marL="255651" lvl="0" indent="-255651">
              <a:spcAft>
                <a:spcPct val="0"/>
              </a:spcAft>
              <a:buSzPts val="2400"/>
              <a:tabLst/>
            </a:pPr>
            <a:r>
              <a:rPr lang="en-US" sz="2400" kern="1200" dirty="0">
                <a:solidFill>
                  <a:srgbClr val="000000"/>
                </a:solidFill>
                <a:latin typeface="Arial (Body)"/>
                <a:ea typeface="+mn-ea"/>
                <a:cs typeface="+mn-cs"/>
              </a:rPr>
              <a:t>The researcher addresses threats to internal and external validity</a:t>
            </a:r>
          </a:p>
        </p:txBody>
      </p:sp>
    </p:spTree>
    <p:extLst>
      <p:ext uri="{BB962C8B-B14F-4D97-AF65-F5344CB8AC3E}">
        <p14:creationId xmlns:p14="http://schemas.microsoft.com/office/powerpoint/2010/main" val="38650561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IN"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is an Experiment, When Should You Use It, and How Did It Develop? </a:t>
            </a:r>
            <a:r>
              <a:rPr lang="en-US" altLang="en-US" sz="2000" b="0" kern="1200" dirty="0" smtClean="0">
                <a:latin typeface="Times New Roman" panose="02020603050405020304" pitchFamily="18" charset="0"/>
                <a:ea typeface="+mj-ea"/>
                <a:cs typeface="Times New Roman" panose="02020603050405020304" pitchFamily="18" charset="0"/>
              </a:rPr>
              <a:t>(4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200" b="1" kern="1200" dirty="0" smtClean="0">
                <a:solidFill>
                  <a:srgbClr val="000000"/>
                </a:solidFill>
                <a:latin typeface="Arial (Body)"/>
                <a:ea typeface="+mn-ea"/>
                <a:cs typeface="+mn-cs"/>
              </a:rPr>
              <a:t>When Did Experiments Develop?</a:t>
            </a:r>
            <a:endParaRPr lang="en-US" altLang="en-US" sz="2200" b="1" kern="1200" dirty="0" smtClean="0">
              <a:solidFill>
                <a:srgbClr val="000000"/>
              </a:solidFill>
              <a:latin typeface="Arial (Body)"/>
              <a:ea typeface="+mn-ea"/>
              <a:cs typeface="+mn-cs"/>
            </a:endParaRPr>
          </a:p>
          <a:p>
            <a:pPr marL="255651" lvl="0" indent="-255651">
              <a:spcBef>
                <a:spcPts val="1200"/>
              </a:spcBef>
              <a:spcAft>
                <a:spcPct val="0"/>
              </a:spcAft>
              <a:buSzPts val="2400"/>
              <a:tabLst/>
            </a:pPr>
            <a:r>
              <a:rPr lang="en-US" altLang="en-US" sz="2200" kern="1200" dirty="0" smtClean="0">
                <a:solidFill>
                  <a:srgbClr val="000000"/>
                </a:solidFill>
                <a:latin typeface="Arial (Body)"/>
                <a:ea typeface="+mn-ea"/>
                <a:cs typeface="+mn-cs"/>
              </a:rPr>
              <a:t>Psy</a:t>
            </a:r>
            <a:r>
              <a:rPr lang="en-US" altLang="en-US" sz="2200" kern="1200" dirty="0">
                <a:solidFill>
                  <a:srgbClr val="000000"/>
                </a:solidFill>
                <a:latin typeface="Arial (Body)"/>
              </a:rPr>
              <a:t>c</a:t>
            </a:r>
            <a:r>
              <a:rPr lang="en-US" altLang="en-US" sz="2200" kern="1200" dirty="0" smtClean="0">
                <a:solidFill>
                  <a:srgbClr val="000000"/>
                </a:solidFill>
                <a:latin typeface="Arial (Body)"/>
                <a:ea typeface="+mn-ea"/>
                <a:cs typeface="+mn-cs"/>
              </a:rPr>
              <a:t>hological experiments (late 19th, early 20th century)</a:t>
            </a:r>
          </a:p>
          <a:p>
            <a:pPr marL="255651" lvl="0" indent="-255651">
              <a:spcBef>
                <a:spcPts val="1200"/>
              </a:spcBef>
              <a:spcAft>
                <a:spcPct val="0"/>
              </a:spcAft>
              <a:buSzPts val="2400"/>
              <a:tabLst/>
            </a:pPr>
            <a:r>
              <a:rPr lang="en-US" altLang="en-US" sz="2200" kern="1200" dirty="0" smtClean="0">
                <a:solidFill>
                  <a:srgbClr val="000000"/>
                </a:solidFill>
                <a:latin typeface="Arial (Body)"/>
                <a:ea typeface="+mn-ea"/>
                <a:cs typeface="+mn-cs"/>
              </a:rPr>
              <a:t>Procedures for comparing groups (McCall, 1925)</a:t>
            </a:r>
          </a:p>
          <a:p>
            <a:pPr marL="255651" lvl="0" indent="-255651">
              <a:spcBef>
                <a:spcPts val="1200"/>
              </a:spcBef>
              <a:spcAft>
                <a:spcPct val="0"/>
              </a:spcAft>
              <a:buSzPts val="2400"/>
              <a:tabLst/>
            </a:pPr>
            <a:r>
              <a:rPr lang="en-US" altLang="en-US" sz="2200" kern="1200" dirty="0" smtClean="0">
                <a:solidFill>
                  <a:srgbClr val="000000"/>
                </a:solidFill>
                <a:latin typeface="Arial (Body)"/>
                <a:ea typeface="+mn-ea"/>
                <a:cs typeface="+mn-cs"/>
              </a:rPr>
              <a:t>Statistics for comparing groups (e.g., chi-square)</a:t>
            </a:r>
          </a:p>
          <a:p>
            <a:pPr marL="255651" lvl="0" indent="-255651">
              <a:spcBef>
                <a:spcPts val="1200"/>
              </a:spcBef>
              <a:spcAft>
                <a:spcPct val="0"/>
              </a:spcAft>
              <a:buSzPts val="2400"/>
              <a:tabLst/>
            </a:pPr>
            <a:r>
              <a:rPr lang="en-US" altLang="en-US" sz="2200" kern="1200" dirty="0" smtClean="0">
                <a:solidFill>
                  <a:srgbClr val="000000"/>
                </a:solidFill>
                <a:latin typeface="Arial (Body)"/>
                <a:ea typeface="+mn-ea"/>
                <a:cs typeface="+mn-cs"/>
              </a:rPr>
              <a:t>Identification of types of experimental designs (Campbell and Stanley,1963)</a:t>
            </a:r>
          </a:p>
          <a:p>
            <a:pPr marL="255651" lvl="0" indent="-255651">
              <a:spcBef>
                <a:spcPts val="1200"/>
              </a:spcBef>
              <a:spcAft>
                <a:spcPct val="0"/>
              </a:spcAft>
              <a:buSzPts val="2400"/>
              <a:tabLst/>
            </a:pPr>
            <a:r>
              <a:rPr lang="en-US" altLang="en-US" sz="2200" kern="1200" dirty="0" smtClean="0">
                <a:solidFill>
                  <a:srgbClr val="000000"/>
                </a:solidFill>
                <a:latin typeface="Arial (Body)"/>
                <a:ea typeface="+mn-ea"/>
                <a:cs typeface="+mn-cs"/>
              </a:rPr>
              <a:t>Types of basic designs and threats (Cook and Campbell, 1979)</a:t>
            </a:r>
          </a:p>
          <a:p>
            <a:pPr marL="255651" lvl="0" indent="-255651">
              <a:spcBef>
                <a:spcPts val="1200"/>
              </a:spcBef>
              <a:spcAft>
                <a:spcPct val="0"/>
              </a:spcAft>
              <a:buSzPts val="2400"/>
              <a:tabLst/>
            </a:pPr>
            <a:r>
              <a:rPr lang="en-US" altLang="en-US" sz="2200" kern="1200" dirty="0" smtClean="0">
                <a:solidFill>
                  <a:srgbClr val="000000"/>
                </a:solidFill>
                <a:latin typeface="Arial (Body)"/>
                <a:ea typeface="+mn-ea"/>
                <a:cs typeface="+mn-cs"/>
              </a:rPr>
              <a:t>Complicated experiments with many variables (since 1980)</a:t>
            </a:r>
          </a:p>
          <a:p>
            <a:pPr marL="255651" lvl="0" indent="-255651">
              <a:spcBef>
                <a:spcPts val="1200"/>
              </a:spcBef>
              <a:spcAft>
                <a:spcPct val="0"/>
              </a:spcAft>
              <a:buSzPts val="2400"/>
              <a:tabLst/>
            </a:pPr>
            <a:r>
              <a:rPr lang="en-US" altLang="en-US" sz="2200" kern="1200" dirty="0" smtClean="0">
                <a:solidFill>
                  <a:srgbClr val="000000"/>
                </a:solidFill>
                <a:latin typeface="Arial (Body)"/>
                <a:ea typeface="+mn-ea"/>
                <a:cs typeface="+mn-cs"/>
              </a:rPr>
              <a:t>Observational studies (Rosenbaum, 2002)</a:t>
            </a:r>
            <a:endParaRPr lang="en-US" alt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97369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Key Characteristics of Experiments? </a:t>
            </a:r>
            <a:r>
              <a:rPr lang="en-US" altLang="en-US" sz="2000" b="0" kern="1200" dirty="0" smtClean="0">
                <a:latin typeface="Times New Roman" panose="02020603050405020304" pitchFamily="18" charset="0"/>
                <a:ea typeface="+mj-ea"/>
                <a:cs typeface="Times New Roman" panose="02020603050405020304" pitchFamily="18" charset="0"/>
              </a:rPr>
              <a:t>(1 of 17)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Random assignment</a:t>
            </a:r>
          </a:p>
          <a:p>
            <a:pPr marL="255651" lvl="0" indent="-255651">
              <a:spcAft>
                <a:spcPct val="0"/>
              </a:spcAft>
              <a:buSzPts val="2400"/>
              <a:tabLst/>
            </a:pPr>
            <a:r>
              <a:rPr lang="en-US" altLang="en-US" sz="2400" kern="1200" dirty="0">
                <a:solidFill>
                  <a:srgbClr val="000000"/>
                </a:solidFill>
                <a:latin typeface="Arial (Body)"/>
                <a:ea typeface="+mn-ea"/>
                <a:cs typeface="+mn-cs"/>
              </a:rPr>
              <a:t>Control over extraneous variables</a:t>
            </a:r>
          </a:p>
          <a:p>
            <a:pPr marL="255651" lvl="0" indent="-255651">
              <a:spcAft>
                <a:spcPct val="0"/>
              </a:spcAft>
              <a:buSzPts val="2400"/>
              <a:tabLst/>
            </a:pPr>
            <a:r>
              <a:rPr lang="en-US" altLang="en-US" sz="2400" kern="1200" dirty="0">
                <a:solidFill>
                  <a:srgbClr val="000000"/>
                </a:solidFill>
                <a:latin typeface="Arial (Body)"/>
                <a:ea typeface="+mn-ea"/>
                <a:cs typeface="+mn-cs"/>
              </a:rPr>
              <a:t>Manipulation of the treatment conditions</a:t>
            </a:r>
          </a:p>
          <a:p>
            <a:pPr marL="255651" lvl="0" indent="-255651">
              <a:spcAft>
                <a:spcPct val="0"/>
              </a:spcAft>
              <a:buSzPts val="2400"/>
              <a:tabLst/>
            </a:pPr>
            <a:r>
              <a:rPr lang="en-US" altLang="en-US" sz="2400" kern="1200" dirty="0">
                <a:solidFill>
                  <a:srgbClr val="000000"/>
                </a:solidFill>
                <a:latin typeface="Arial (Body)"/>
                <a:ea typeface="+mn-ea"/>
                <a:cs typeface="+mn-cs"/>
              </a:rPr>
              <a:t>Outcome measures</a:t>
            </a:r>
          </a:p>
          <a:p>
            <a:pPr marL="255651" lvl="0" indent="-255651">
              <a:spcAft>
                <a:spcPct val="0"/>
              </a:spcAft>
              <a:buSzPts val="2400"/>
              <a:tabLst/>
            </a:pPr>
            <a:r>
              <a:rPr lang="en-US" altLang="en-US" sz="2400" kern="1200" dirty="0">
                <a:solidFill>
                  <a:srgbClr val="000000"/>
                </a:solidFill>
                <a:latin typeface="Arial (Body)"/>
                <a:ea typeface="+mn-ea"/>
                <a:cs typeface="+mn-cs"/>
              </a:rPr>
              <a:t>Group comparisons</a:t>
            </a:r>
          </a:p>
          <a:p>
            <a:pPr marL="255651" lvl="0" indent="-255651">
              <a:spcAft>
                <a:spcPct val="0"/>
              </a:spcAft>
              <a:buSzPts val="2400"/>
              <a:tabLst/>
            </a:pPr>
            <a:r>
              <a:rPr lang="en-US" altLang="en-US" sz="2400" kern="1200" dirty="0">
                <a:solidFill>
                  <a:srgbClr val="000000"/>
                </a:solidFill>
                <a:latin typeface="Arial (Body)"/>
                <a:ea typeface="+mn-ea"/>
                <a:cs typeface="+mn-cs"/>
              </a:rPr>
              <a:t>Threats to validity</a:t>
            </a:r>
          </a:p>
        </p:txBody>
      </p:sp>
    </p:spTree>
    <p:extLst>
      <p:ext uri="{BB962C8B-B14F-4D97-AF65-F5344CB8AC3E}">
        <p14:creationId xmlns:p14="http://schemas.microsoft.com/office/powerpoint/2010/main" val="338341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Key Characteristics of Experiments? </a:t>
            </a:r>
            <a:r>
              <a:rPr lang="en-US" altLang="en-US" sz="2000" b="0" kern="1200" dirty="0" smtClean="0">
                <a:latin typeface="Times New Roman" panose="02020603050405020304" pitchFamily="18" charset="0"/>
                <a:ea typeface="+mj-ea"/>
                <a:cs typeface="Times New Roman" panose="02020603050405020304" pitchFamily="18" charset="0"/>
              </a:rPr>
              <a:t>(2 of 17)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08376"/>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Random Assignment</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Randomly assign individuals to conditions or to groups</a:t>
            </a:r>
          </a:p>
          <a:p>
            <a:pPr marL="255651" lvl="0" indent="-255651">
              <a:spcAft>
                <a:spcPct val="0"/>
              </a:spcAft>
              <a:buSzPts val="2400"/>
              <a:tabLst/>
            </a:pPr>
            <a:r>
              <a:rPr lang="en-US" altLang="en-US" sz="2400" kern="1200" dirty="0">
                <a:solidFill>
                  <a:srgbClr val="000000"/>
                </a:solidFill>
                <a:latin typeface="Arial (Body)"/>
                <a:ea typeface="+mn-ea"/>
                <a:cs typeface="+mn-cs"/>
              </a:rPr>
              <a:t>Random assignment </a:t>
            </a:r>
            <a:r>
              <a:rPr lang="en-US" altLang="en-US" sz="2400" b="1" kern="1200" dirty="0">
                <a:solidFill>
                  <a:srgbClr val="000000"/>
                </a:solidFill>
                <a:latin typeface="Arial (Body)"/>
                <a:ea typeface="+mn-ea"/>
                <a:cs typeface="+mn-cs"/>
              </a:rPr>
              <a:t>equates groups </a:t>
            </a:r>
            <a:r>
              <a:rPr lang="en-US" altLang="en-US" sz="2400" kern="1200" dirty="0">
                <a:solidFill>
                  <a:srgbClr val="000000"/>
                </a:solidFill>
                <a:latin typeface="Arial (Body)"/>
                <a:ea typeface="+mn-ea"/>
                <a:cs typeface="+mn-cs"/>
              </a:rPr>
              <a:t>and distributes variability between or among groups and conditions</a:t>
            </a:r>
          </a:p>
          <a:p>
            <a:pPr marL="255651" lvl="0" indent="-255651">
              <a:spcAft>
                <a:spcPct val="0"/>
              </a:spcAft>
              <a:buSzPts val="2400"/>
              <a:tabLst/>
            </a:pPr>
            <a:r>
              <a:rPr lang="en-US" altLang="en-US" sz="2400" kern="1200" dirty="0">
                <a:solidFill>
                  <a:srgbClr val="000000"/>
                </a:solidFill>
                <a:latin typeface="Arial (Body)"/>
                <a:ea typeface="+mn-ea"/>
                <a:cs typeface="+mn-cs"/>
              </a:rPr>
              <a:t>Different from random selection probability sampling</a:t>
            </a:r>
          </a:p>
        </p:txBody>
      </p:sp>
    </p:spTree>
    <p:extLst>
      <p:ext uri="{BB962C8B-B14F-4D97-AF65-F5344CB8AC3E}">
        <p14:creationId xmlns:p14="http://schemas.microsoft.com/office/powerpoint/2010/main" val="4281501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What Are Key Characteristics of Experiments? </a:t>
            </a:r>
            <a:r>
              <a:rPr lang="en-US" altLang="en-US" sz="2000" b="0" kern="1200" dirty="0" smtClean="0">
                <a:latin typeface="Times New Roman" panose="02020603050405020304" pitchFamily="18" charset="0"/>
                <a:ea typeface="+mj-ea"/>
                <a:cs typeface="Times New Roman" panose="02020603050405020304" pitchFamily="18" charset="0"/>
              </a:rPr>
              <a:t>(3 of 17)</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000" b="1" kern="1200" dirty="0">
                <a:solidFill>
                  <a:srgbClr val="000000"/>
                </a:solidFill>
                <a:latin typeface="Arial (Body)"/>
                <a:ea typeface="+mn-ea"/>
                <a:cs typeface="+mn-cs"/>
              </a:rPr>
              <a:t>Control Over Extraneous Variables</a:t>
            </a:r>
          </a:p>
          <a:p>
            <a:pPr marL="255651" lvl="0" indent="-255651">
              <a:spcAft>
                <a:spcPct val="0"/>
              </a:spcAft>
              <a:buSzPts val="2400"/>
              <a:tabLst/>
            </a:pPr>
            <a:r>
              <a:rPr lang="en-US" altLang="en-US" sz="2000" kern="1200" dirty="0">
                <a:solidFill>
                  <a:srgbClr val="000000"/>
                </a:solidFill>
                <a:latin typeface="Arial (Body)"/>
                <a:ea typeface="+mn-ea"/>
                <a:cs typeface="+mn-cs"/>
              </a:rPr>
              <a:t>Extraneous variables: Influences in participant selection, procedures, statistics, or the design likely to affect the outcome and provide an alternative explanation of results than what was expected</a:t>
            </a:r>
          </a:p>
          <a:p>
            <a:pPr marL="255651" lvl="0" indent="-255651">
              <a:spcAft>
                <a:spcPct val="0"/>
              </a:spcAft>
              <a:buSzPts val="2400"/>
              <a:tabLst/>
            </a:pPr>
            <a:r>
              <a:rPr lang="en-US" altLang="en-US" sz="2000" kern="1200" dirty="0">
                <a:solidFill>
                  <a:srgbClr val="000000"/>
                </a:solidFill>
                <a:latin typeface="Arial (Body)"/>
                <a:ea typeface="+mn-ea"/>
                <a:cs typeface="+mn-cs"/>
              </a:rPr>
              <a:t>Random assignment of participants </a:t>
            </a:r>
            <a:r>
              <a:rPr lang="en-US" altLang="en-US" sz="2000" b="1" kern="1200" dirty="0">
                <a:solidFill>
                  <a:srgbClr val="000000"/>
                </a:solidFill>
                <a:latin typeface="Arial (Body)"/>
                <a:ea typeface="+mn-ea"/>
                <a:cs typeface="+mn-cs"/>
              </a:rPr>
              <a:t>before</a:t>
            </a:r>
            <a:r>
              <a:rPr lang="en-US" altLang="en-US" sz="2000" kern="1200" dirty="0">
                <a:solidFill>
                  <a:srgbClr val="000000"/>
                </a:solidFill>
                <a:latin typeface="Arial (Body)"/>
                <a:ea typeface="+mn-ea"/>
                <a:cs typeface="+mn-cs"/>
              </a:rPr>
              <a:t> beginning the experiment</a:t>
            </a:r>
          </a:p>
          <a:p>
            <a:pPr marL="255651" lvl="0" indent="-255651">
              <a:spcAft>
                <a:spcPct val="0"/>
              </a:spcAft>
              <a:buSzPts val="2400"/>
              <a:tabLst/>
            </a:pPr>
            <a:r>
              <a:rPr lang="en-US" altLang="en-US" sz="2000" kern="1200" dirty="0">
                <a:solidFill>
                  <a:srgbClr val="000000"/>
                </a:solidFill>
                <a:latin typeface="Arial (Body)"/>
                <a:ea typeface="+mn-ea"/>
                <a:cs typeface="+mn-cs"/>
              </a:rPr>
              <a:t>Other control procedures:</a:t>
            </a:r>
          </a:p>
          <a:p>
            <a:pPr marL="741553" lvl="1" indent="-284353">
              <a:spcAft>
                <a:spcPct val="0"/>
              </a:spcAft>
              <a:buSzPts val="2400"/>
            </a:pPr>
            <a:r>
              <a:rPr lang="en-US" altLang="en-US" sz="2000" kern="1200" dirty="0">
                <a:solidFill>
                  <a:srgbClr val="000000"/>
                </a:solidFill>
                <a:latin typeface="Arial (Body)"/>
                <a:ea typeface="+mn-ea"/>
                <a:cs typeface="+mn-cs"/>
              </a:rPr>
              <a:t>Pretests and posttests</a:t>
            </a:r>
          </a:p>
          <a:p>
            <a:pPr marL="741553" lvl="1" indent="-284353">
              <a:spcAft>
                <a:spcPct val="0"/>
              </a:spcAft>
              <a:buSzPts val="2400"/>
            </a:pPr>
            <a:r>
              <a:rPr lang="en-US" altLang="en-US" sz="2000" kern="1200" dirty="0">
                <a:solidFill>
                  <a:srgbClr val="000000"/>
                </a:solidFill>
                <a:latin typeface="Arial (Body)"/>
                <a:ea typeface="+mn-ea"/>
                <a:cs typeface="+mn-cs"/>
              </a:rPr>
              <a:t>Covariates</a:t>
            </a:r>
          </a:p>
          <a:p>
            <a:pPr marL="741553" lvl="1" indent="-284353">
              <a:spcAft>
                <a:spcPct val="0"/>
              </a:spcAft>
              <a:buSzPts val="2400"/>
            </a:pPr>
            <a:r>
              <a:rPr lang="en-US" altLang="en-US" sz="2000" kern="1200" dirty="0">
                <a:solidFill>
                  <a:srgbClr val="000000"/>
                </a:solidFill>
                <a:latin typeface="Arial (Body)"/>
                <a:ea typeface="+mn-ea"/>
                <a:cs typeface="+mn-cs"/>
              </a:rPr>
              <a:t>Matching participants</a:t>
            </a:r>
          </a:p>
          <a:p>
            <a:pPr marL="741553" lvl="1" indent="-284353">
              <a:spcAft>
                <a:spcPct val="0"/>
              </a:spcAft>
              <a:buSzPts val="2400"/>
            </a:pPr>
            <a:r>
              <a:rPr lang="en-US" altLang="en-US" sz="2000" kern="1200" dirty="0">
                <a:solidFill>
                  <a:srgbClr val="000000"/>
                </a:solidFill>
                <a:latin typeface="Arial (Body)"/>
                <a:ea typeface="+mn-ea"/>
                <a:cs typeface="+mn-cs"/>
              </a:rPr>
              <a:t>Homogenous samples</a:t>
            </a:r>
          </a:p>
          <a:p>
            <a:pPr marL="741553" lvl="1" indent="-284353">
              <a:spcAft>
                <a:spcPct val="0"/>
              </a:spcAft>
              <a:buSzPts val="2400"/>
            </a:pPr>
            <a:r>
              <a:rPr lang="en-US" altLang="en-US" sz="2000" kern="1200" dirty="0">
                <a:solidFill>
                  <a:srgbClr val="000000"/>
                </a:solidFill>
                <a:latin typeface="Arial (Body)"/>
                <a:ea typeface="+mn-ea"/>
                <a:cs typeface="+mn-cs"/>
              </a:rPr>
              <a:t>Blocking variables</a:t>
            </a:r>
          </a:p>
        </p:txBody>
      </p:sp>
    </p:spTree>
    <p:extLst>
      <p:ext uri="{BB962C8B-B14F-4D97-AF65-F5344CB8AC3E}">
        <p14:creationId xmlns:p14="http://schemas.microsoft.com/office/powerpoint/2010/main" val="2608921612"/>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8736</TotalTime>
  <Words>2355</Words>
  <Application>Microsoft Office PowerPoint</Application>
  <PresentationFormat>On-screen Show (4:3)</PresentationFormat>
  <Paragraphs>304</Paragraphs>
  <Slides>52</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52</vt:i4>
      </vt:variant>
    </vt:vector>
  </HeadingPairs>
  <TitlesOfParts>
    <vt:vector size="60" baseType="lpstr">
      <vt:lpstr>Arial</vt:lpstr>
      <vt:lpstr>Arial (Body)</vt:lpstr>
      <vt:lpstr>Noto Sans Symbols</vt:lpstr>
      <vt:lpstr>Times New Roman</vt:lpstr>
      <vt:lpstr>Verdana</vt:lpstr>
      <vt:lpstr>Wingdings</vt:lpstr>
      <vt:lpstr>508 Lecture</vt:lpstr>
      <vt:lpstr>1_508 Lecture</vt:lpstr>
      <vt:lpstr>Educational Research: Planning, Conducting, and Evaluating Quantitative and Qualitative Research</vt:lpstr>
      <vt:lpstr>Learning Objectives</vt:lpstr>
      <vt:lpstr>What is an Experiment, When Should You Use It, and How Did It Develop? (1 of 4)</vt:lpstr>
      <vt:lpstr>What is an Experiment, When Should You Use It, and How Did It Develop? (2 of 4)</vt:lpstr>
      <vt:lpstr>What is an Experiment, When Should You Use It, and How Did It Develop? (3 of 4)</vt:lpstr>
      <vt:lpstr>What is an Experiment, When Should You Use It, and How Did It Develop? (4 of 4)</vt:lpstr>
      <vt:lpstr>What Are Key Characteristics of Experiments? (1 of 17)</vt:lpstr>
      <vt:lpstr>What Are Key Characteristics of Experiments? (2 of 17)</vt:lpstr>
      <vt:lpstr>What Are Key Characteristics of Experiments? (3 of 17)</vt:lpstr>
      <vt:lpstr>What Are Key Characteristics of Experiments? (4 of 17)</vt:lpstr>
      <vt:lpstr>Pretests and Posttests</vt:lpstr>
      <vt:lpstr>What Are Key Characteristics of Experiments? (5 of 17)</vt:lpstr>
      <vt:lpstr>Figure 10.1 Controlling for Covariate</vt:lpstr>
      <vt:lpstr>What Are Key Characteristics of Experiments? (6 of 17)</vt:lpstr>
      <vt:lpstr>Figure 10.2 The Matching Process Based on Gender</vt:lpstr>
      <vt:lpstr>What Are Key Characteristics of Experiments? (7 of 17)</vt:lpstr>
      <vt:lpstr>What Are Key Characteristics of Experiments? (8 of 17)</vt:lpstr>
      <vt:lpstr>What Are Key Characteristics of Experiments? (9 of 17)</vt:lpstr>
      <vt:lpstr>What Are Key Characteristics of Experiments? (10 of 17)</vt:lpstr>
      <vt:lpstr>What Are Key Characteristics of Experiments? (11 of 17)</vt:lpstr>
      <vt:lpstr>Figure 10.3 Experimental Manipulation of a Treatment Condition</vt:lpstr>
      <vt:lpstr>What Are Key Characteristics of Experiments? (12 of 17)</vt:lpstr>
      <vt:lpstr>What Are Key Characteristics of Experiments? (13 of 17)</vt:lpstr>
      <vt:lpstr>Figure 10.4 Treatment Comparisons in an Experiment (1 of 2)</vt:lpstr>
      <vt:lpstr>Figure 10.4 Treatment Comparisons in an Experiment (2 of 2)</vt:lpstr>
      <vt:lpstr>What Are Key Characteristics of Experiments? (14 of 17)</vt:lpstr>
      <vt:lpstr>What Are Key Characteristics of Experiments? (15 of 17)</vt:lpstr>
      <vt:lpstr>What Are Key Characteristics of Experiments? (16 of 17)</vt:lpstr>
      <vt:lpstr>What Are Key Characteristics of Experiments? (17 of 17)</vt:lpstr>
      <vt:lpstr>What Are the Types of Experimental Design? (1 of 10)</vt:lpstr>
      <vt:lpstr>Table 10.3 Types of Between-Group Designs (1 of 3)</vt:lpstr>
      <vt:lpstr>Table 10.3 Types of Between-Group Designs (2 of 3)</vt:lpstr>
      <vt:lpstr>Table 10.3 Types of Between-Group Designs (3 of 3)</vt:lpstr>
      <vt:lpstr>What Are the Types of Experimental Design? (2 of 10)</vt:lpstr>
      <vt:lpstr>What Are the Types of Experimental Design? (3 of 10)</vt:lpstr>
      <vt:lpstr>What Are the Types of Experimental Design? (4 of 10)</vt:lpstr>
      <vt:lpstr>What Are the Types of Experimental Design? (5 of 10)</vt:lpstr>
      <vt:lpstr>What Are the Types of Experimental Design? (6 of 10)</vt:lpstr>
      <vt:lpstr>Figure 10.5 Means and Main Effects of the Six Groups in the Factorial Design</vt:lpstr>
      <vt:lpstr>Figure 10.6 Graphs of Scores Showing Main Effects and the Interaction Effects (1 of 3)</vt:lpstr>
      <vt:lpstr>Figure 10.6 Graphs of Scores Showing Main Effects and the Interaction Effects (2 of 3)</vt:lpstr>
      <vt:lpstr>Figure 10.6 Graphs of Scores Showing Main Effects and the Interaction Effects (3 of 3)</vt:lpstr>
      <vt:lpstr>What Are the Types of Experimental Design? (7 of 10)</vt:lpstr>
      <vt:lpstr>Table 10.5 Time-Series Experimental Designs</vt:lpstr>
      <vt:lpstr>What Are the Types of Experimental Design? (8 of 10)</vt:lpstr>
      <vt:lpstr>Table 10.6 Repeated-Measures Design</vt:lpstr>
      <vt:lpstr>What Are the Types of Experimental Design? (9 of 10)</vt:lpstr>
      <vt:lpstr>What Are the Types of Experimental Design? (10 of 10)</vt:lpstr>
      <vt:lpstr>What Are Potential Ethical Issues in Experimental Research?</vt:lpstr>
      <vt:lpstr>What Are the Steps in Conducting Experimental Research?</vt:lpstr>
      <vt:lpstr>How Do You Evaluate Experimental Research?</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P, Pavendan (Cognizant)</cp:lastModifiedBy>
  <cp:revision>892</cp:revision>
  <dcterms:modified xsi:type="dcterms:W3CDTF">2018-04-20T02:29:14Z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