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1"/>
  </p:notesMasterIdLst>
  <p:handoutMasterIdLst>
    <p:handoutMasterId r:id="rId42"/>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70"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51" autoAdjust="0"/>
    <p:restoredTop sz="93837" autoAdjust="0"/>
  </p:normalViewPr>
  <p:slideViewPr>
    <p:cSldViewPr snapToGrid="0" snapToObjects="1">
      <p:cViewPr varScale="1">
        <p:scale>
          <a:sx n="104" d="100"/>
          <a:sy n="104" d="100"/>
        </p:scale>
        <p:origin x="648" y="114"/>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dirty="0">
                <a:solidFill>
                  <a:prstClr val="black"/>
                </a:solidFill>
                <a:ea typeface="+mn-ea"/>
                <a:cs typeface="+mn-cs"/>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6591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196778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dirty="0"/>
          </a:p>
        </p:txBody>
      </p:sp>
      <p:sp>
        <p:nvSpPr>
          <p:cNvPr id="3" name="Date Placeholder 2"/>
          <p:cNvSpPr>
            <a:spLocks noGrp="1"/>
          </p:cNvSpPr>
          <p:nvPr>
            <p:ph type="dt" idx="1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26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11</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altLang="en-US" dirty="0">
                <a:latin typeface="+mn-lt"/>
              </a:rPr>
              <a:t>Correlational Designs</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(2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21702"/>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Associations between Scores: What Is the Direction of the Association?</a:t>
            </a:r>
            <a:endParaRPr lang="en-US" altLang="en-US" sz="2400" b="1" kern="1200" dirty="0">
              <a:solidFill>
                <a:srgbClr val="000000"/>
              </a:solidFill>
              <a:latin typeface="Arial (Body)"/>
              <a:ea typeface="+mn-ea"/>
              <a:cs typeface="+mn-cs"/>
            </a:endParaRPr>
          </a:p>
          <a:p>
            <a:pPr marL="256032" lvl="0" indent="-256032">
              <a:buSzPts val="2400"/>
              <a:tabLst/>
            </a:pPr>
            <a:r>
              <a:rPr lang="en-US" altLang="en-US" sz="2400" kern="1200" dirty="0">
                <a:solidFill>
                  <a:srgbClr val="000000"/>
                </a:solidFill>
                <a:latin typeface="Arial (Body)"/>
                <a:ea typeface="+mn-ea"/>
                <a:cs typeface="+mn-cs"/>
              </a:rPr>
              <a:t>Direction</a:t>
            </a:r>
          </a:p>
          <a:p>
            <a:pPr lvl="1" indent="-285750">
              <a:buSzPts val="2400"/>
              <a:buFont typeface="Arial" panose="020B0604020202020204" pitchFamily="34" charset="0"/>
              <a:buChar char="–"/>
            </a:pPr>
            <a:r>
              <a:rPr lang="en-US" altLang="en-US" sz="2400" b="1" kern="1200" dirty="0">
                <a:solidFill>
                  <a:srgbClr val="000000"/>
                </a:solidFill>
                <a:latin typeface="Arial (Body)"/>
                <a:ea typeface="+mn-ea"/>
                <a:cs typeface="+mn-cs"/>
              </a:rPr>
              <a:t>Positive correlation </a:t>
            </a:r>
            <a:r>
              <a:rPr lang="en-US" altLang="en-US" sz="2400" kern="1200" dirty="0">
                <a:solidFill>
                  <a:srgbClr val="000000"/>
                </a:solidFill>
                <a:latin typeface="Arial (Body)"/>
                <a:ea typeface="+mn-ea"/>
                <a:cs typeface="+mn-cs"/>
              </a:rPr>
              <a:t>(“+” correlation coefficient) means points move in the same direction</a:t>
            </a:r>
          </a:p>
          <a:p>
            <a:pPr lvl="1" indent="-285750">
              <a:buSzPts val="2400"/>
              <a:buFont typeface="Arial" panose="020B0604020202020204" pitchFamily="34" charset="0"/>
              <a:buChar char="–"/>
            </a:pPr>
            <a:r>
              <a:rPr lang="en-US" altLang="en-US" sz="2400" b="1" kern="1200" dirty="0">
                <a:solidFill>
                  <a:srgbClr val="000000"/>
                </a:solidFill>
                <a:latin typeface="Arial (Body)"/>
                <a:ea typeface="+mn-ea"/>
                <a:cs typeface="+mn-cs"/>
              </a:rPr>
              <a:t>Negative correlation </a:t>
            </a:r>
            <a:r>
              <a:rPr lang="en-US" altLang="en-US" sz="2400" kern="1200" dirty="0">
                <a:solidFill>
                  <a:srgbClr val="000000"/>
                </a:solidFill>
                <a:latin typeface="Arial (Body)"/>
                <a:ea typeface="+mn-ea"/>
                <a:cs typeface="+mn-cs"/>
              </a:rPr>
              <a:t>(“-” correlation coefficient) means points move in the opposite </a:t>
            </a:r>
            <a:r>
              <a:rPr lang="en-US" altLang="en-US" sz="2400" kern="1200" dirty="0" smtClean="0">
                <a:solidFill>
                  <a:srgbClr val="000000"/>
                </a:solidFill>
                <a:latin typeface="Arial (Body)"/>
                <a:ea typeface="+mn-ea"/>
                <a:cs typeface="+mn-cs"/>
              </a:rPr>
              <a:t>direction</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4844561"/>
            <a:ext cx="8229600" cy="686810"/>
          </a:xfrm>
        </p:spPr>
        <p:txBody>
          <a:bodyPr/>
          <a:lstStyle/>
          <a:p>
            <a:r>
              <a:rPr lang="en-US" altLang="en-US" sz="2400" kern="1200" dirty="0">
                <a:solidFill>
                  <a:srgbClr val="000000"/>
                </a:solidFill>
                <a:latin typeface="Arial (Body)"/>
              </a:rPr>
              <a:t>If scores do note relate in a pattern, no linear </a:t>
            </a:r>
            <a:r>
              <a:rPr lang="en-US" altLang="en-US" sz="2400" kern="1200" dirty="0" smtClean="0">
                <a:solidFill>
                  <a:srgbClr val="000000"/>
                </a:solidFill>
                <a:latin typeface="Arial (Body)"/>
              </a:rPr>
              <a:t>association</a:t>
            </a:r>
            <a:endParaRPr lang="en-US" sz="2400" kern="1200" dirty="0">
              <a:solidFill>
                <a:srgbClr val="000000"/>
              </a:solidFill>
              <a:latin typeface="Arial (Body)"/>
            </a:endParaRPr>
          </a:p>
        </p:txBody>
      </p:sp>
    </p:spTree>
    <p:extLst>
      <p:ext uri="{BB962C8B-B14F-4D97-AF65-F5344CB8AC3E}">
        <p14:creationId xmlns:p14="http://schemas.microsoft.com/office/powerpoint/2010/main" val="459664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(3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Associations between Scores: What Is the Form of the Association?</a:t>
            </a:r>
            <a:endParaRPr lang="en-US" altLang="en-US" sz="2400" b="1" kern="1200" dirty="0">
              <a:solidFill>
                <a:srgbClr val="000000"/>
              </a:solidFill>
              <a:latin typeface="Arial (Body)"/>
              <a:ea typeface="+mn-ea"/>
              <a:cs typeface="+mn-cs"/>
            </a:endParaRPr>
          </a:p>
          <a:p>
            <a:pPr marL="256032" lvl="0" indent="-256032">
              <a:buSzPts val="2400"/>
              <a:tabLst/>
            </a:pPr>
            <a:r>
              <a:rPr lang="en-US" altLang="en-US" sz="2400" b="1" kern="1200" dirty="0">
                <a:solidFill>
                  <a:srgbClr val="000000"/>
                </a:solidFill>
                <a:latin typeface="Arial (Body)"/>
                <a:ea typeface="+mn-ea"/>
                <a:cs typeface="+mn-cs"/>
              </a:rPr>
              <a:t>Positive linear relationship</a:t>
            </a:r>
            <a:r>
              <a:rPr lang="en-US" altLang="en-US" sz="24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low (or high) scores on one variable relate to low (or high) scores on a second </a:t>
            </a:r>
            <a:r>
              <a:rPr lang="en-US" sz="2400" kern="1200" dirty="0" smtClean="0">
                <a:solidFill>
                  <a:srgbClr val="000000"/>
                </a:solidFill>
                <a:latin typeface="Arial (Body)"/>
                <a:ea typeface="+mn-ea"/>
                <a:cs typeface="+mn-cs"/>
              </a:rPr>
              <a:t>variable</a:t>
            </a:r>
            <a:endParaRPr lang="en-US" sz="2400" kern="1200" dirty="0">
              <a:solidFill>
                <a:srgbClr val="000000"/>
              </a:solidFill>
              <a:latin typeface="Arial (Body)"/>
              <a:ea typeface="+mn-ea"/>
              <a:cs typeface="+mn-cs"/>
            </a:endParaRPr>
          </a:p>
          <a:p>
            <a:pPr marL="256032" lvl="0" indent="-256032">
              <a:buSzPts val="2400"/>
              <a:tabLst/>
            </a:pPr>
            <a:r>
              <a:rPr lang="en-US" altLang="en-US" sz="2400" b="1" kern="1200" dirty="0">
                <a:solidFill>
                  <a:srgbClr val="000000"/>
                </a:solidFill>
                <a:latin typeface="Arial (Body)"/>
                <a:ea typeface="+mn-ea"/>
                <a:cs typeface="+mn-cs"/>
              </a:rPr>
              <a:t>Negative linear relationship</a:t>
            </a:r>
            <a:r>
              <a:rPr lang="en-US" altLang="en-US" sz="2400" kern="1200" dirty="0">
                <a:solidFill>
                  <a:srgbClr val="000000"/>
                </a:solidFill>
                <a:latin typeface="Arial (Body)"/>
                <a:ea typeface="+mn-ea"/>
                <a:cs typeface="+mn-cs"/>
              </a:rPr>
              <a:t>: low scores on one variable relate to high sores on a second variable</a:t>
            </a:r>
          </a:p>
          <a:p>
            <a:pPr marL="256032" lvl="0" indent="-256032">
              <a:buSzPts val="2400"/>
              <a:tabLst/>
            </a:pPr>
            <a:r>
              <a:rPr lang="en-US" altLang="en-US" sz="2400" b="1" kern="1200" dirty="0">
                <a:solidFill>
                  <a:srgbClr val="000000"/>
                </a:solidFill>
                <a:latin typeface="Arial (Body)"/>
                <a:ea typeface="+mn-ea"/>
                <a:cs typeface="+mn-cs"/>
              </a:rPr>
              <a:t>Curvilinear (or nonlinear)</a:t>
            </a:r>
            <a:r>
              <a:rPr lang="en-US" altLang="en-US" sz="2400" kern="1200" dirty="0">
                <a:solidFill>
                  <a:srgbClr val="000000"/>
                </a:solidFill>
                <a:latin typeface="Arial (Body)"/>
                <a:ea typeface="+mn-ea"/>
                <a:cs typeface="+mn-cs"/>
              </a:rPr>
              <a:t>: a </a:t>
            </a:r>
            <a:r>
              <a:rPr lang="pt-BR" altLang="en-US" sz="2400" kern="1200" dirty="0" smtClean="0">
                <a:solidFill>
                  <a:srgbClr val="000000"/>
                </a:solidFill>
                <a:latin typeface="Arial (Body)"/>
                <a:ea typeface="+mn-ea"/>
                <a:cs typeface="+mn-cs"/>
              </a:rPr>
              <a:t>U-shaped </a:t>
            </a:r>
            <a:r>
              <a:rPr lang="en-US" altLang="en-US" sz="2400" kern="1200" dirty="0" smtClean="0">
                <a:solidFill>
                  <a:srgbClr val="000000"/>
                </a:solidFill>
                <a:latin typeface="Arial (Body)"/>
                <a:ea typeface="+mn-ea"/>
                <a:cs typeface="+mn-cs"/>
              </a:rPr>
              <a:t>relationship </a:t>
            </a:r>
            <a:r>
              <a:rPr lang="en-US" altLang="en-US" sz="2400" kern="1200" dirty="0">
                <a:solidFill>
                  <a:srgbClr val="000000"/>
                </a:solidFill>
                <a:latin typeface="Arial (Body)"/>
                <a:ea typeface="+mn-ea"/>
                <a:cs typeface="+mn-cs"/>
              </a:rPr>
              <a:t>of scores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942004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(4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Associations between Scores: What Is the Form of the Association?</a:t>
            </a:r>
            <a:endParaRPr lang="en-US" altLang="en-US" sz="2400" b="1" kern="1200" dirty="0">
              <a:solidFill>
                <a:srgbClr val="000000"/>
              </a:solidFill>
              <a:latin typeface="Arial (Body)"/>
              <a:ea typeface="+mn-ea"/>
              <a:cs typeface="+mn-cs"/>
            </a:endParaRPr>
          </a:p>
          <a:p>
            <a:pPr marL="256032" lvl="0" indent="-256032">
              <a:buSzPts val="2400"/>
              <a:tabLst/>
            </a:pPr>
            <a:r>
              <a:rPr lang="en-US" altLang="en-US" sz="2400" kern="1200" dirty="0">
                <a:solidFill>
                  <a:srgbClr val="000000"/>
                </a:solidFill>
                <a:latin typeface="Arial (Body)"/>
                <a:ea typeface="+mn-ea"/>
                <a:cs typeface="+mn-cs"/>
              </a:rPr>
              <a:t>Spearman rho (</a:t>
            </a:r>
            <a:r>
              <a:rPr lang="en-US" altLang="en-US" sz="24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2400" kern="1200" dirty="0">
                <a:solidFill>
                  <a:srgbClr val="000000"/>
                </a:solidFill>
                <a:latin typeface="Arial (Body)"/>
                <a:ea typeface="+mn-ea"/>
                <a:cs typeface="+mn-cs"/>
              </a:rPr>
              <a:t>): Correlation coefficient for nonlinear ordinal data</a:t>
            </a:r>
          </a:p>
          <a:p>
            <a:pPr marL="256032" lvl="0" indent="-256032">
              <a:buSzPts val="2400"/>
              <a:tabLst/>
            </a:pPr>
            <a:r>
              <a:rPr lang="en-US" altLang="en-US" sz="2400" kern="1200" dirty="0">
                <a:solidFill>
                  <a:srgbClr val="000000"/>
                </a:solidFill>
                <a:latin typeface="Arial (Body)"/>
                <a:ea typeface="+mn-ea"/>
                <a:cs typeface="+mn-cs"/>
              </a:rPr>
              <a:t>Point-biserial correlation: Used to correlate continuous data with a dichotomous variable</a:t>
            </a:r>
          </a:p>
          <a:p>
            <a:pPr marL="256032" lvl="0" indent="-256032">
              <a:buSzPts val="2400"/>
              <a:tabLst/>
            </a:pPr>
            <a:r>
              <a:rPr lang="en-US" altLang="en-US" sz="2400" kern="1200" dirty="0">
                <a:solidFill>
                  <a:srgbClr val="000000"/>
                </a:solidFill>
                <a:latin typeface="Arial (Body)"/>
                <a:ea typeface="+mn-ea"/>
                <a:cs typeface="+mn-cs"/>
              </a:rPr>
              <a:t>Phi-coefficient: Used to determine the degree of association when both variable measures are dichotomous</a:t>
            </a:r>
          </a:p>
        </p:txBody>
      </p:sp>
    </p:spTree>
    <p:extLst>
      <p:ext uri="{BB962C8B-B14F-4D97-AF65-F5344CB8AC3E}">
        <p14:creationId xmlns:p14="http://schemas.microsoft.com/office/powerpoint/2010/main" val="572273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11.1 Patterns of Association between Two Variables</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Three scatter plots show as follows. A, Positive linear, r equals to plus 0.75. Points plotted on the graph make an elliptical upward slope.  B, Negative linear, r equals to minus 0.68. Points plotted on the graph make an elliptical downward slope. C, No correlation, r equals to 0.00. Points on the graph are scattered making no slope."/>
          <p:cNvPicPr>
            <a:picLocks noChangeAspect="1"/>
          </p:cNvPicPr>
          <p:nvPr/>
        </p:nvPicPr>
        <p:blipFill>
          <a:blip r:embed="rId2"/>
          <a:stretch>
            <a:fillRect/>
          </a:stretch>
        </p:blipFill>
        <p:spPr>
          <a:xfrm>
            <a:off x="947337" y="1702588"/>
            <a:ext cx="7249326" cy="4112385"/>
          </a:xfrm>
          <a:prstGeom prst="rect">
            <a:avLst/>
          </a:prstGeom>
        </p:spPr>
      </p:pic>
    </p:spTree>
    <p:extLst>
      <p:ext uri="{BB962C8B-B14F-4D97-AF65-F5344CB8AC3E}">
        <p14:creationId xmlns:p14="http://schemas.microsoft.com/office/powerpoint/2010/main" val="3373767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Linear and Nonlinear Patterns</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wo scatter plots show as follows. D, Curvilinear Points plotted on the graph form an inverted u shape on x axis. E, Curvilinear Points on the graph form a u shaped structure on x axis."/>
          <p:cNvPicPr>
            <a:picLocks noChangeAspect="1"/>
          </p:cNvPicPr>
          <p:nvPr/>
        </p:nvPicPr>
        <p:blipFill>
          <a:blip r:embed="rId2"/>
          <a:stretch>
            <a:fillRect/>
          </a:stretch>
        </p:blipFill>
        <p:spPr>
          <a:xfrm>
            <a:off x="962855" y="2335711"/>
            <a:ext cx="7218290" cy="2426418"/>
          </a:xfrm>
          <a:prstGeom prst="rect">
            <a:avLst/>
          </a:prstGeom>
        </p:spPr>
      </p:pic>
    </p:spTree>
    <p:extLst>
      <p:ext uri="{BB962C8B-B14F-4D97-AF65-F5344CB8AC3E}">
        <p14:creationId xmlns:p14="http://schemas.microsoft.com/office/powerpoint/2010/main" val="2068817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(5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46948"/>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Associations between Scores: What Are the Degree and Strength of Association?</a:t>
            </a:r>
            <a:endParaRPr lang="en-US" altLang="en-US" sz="2400" b="1" kern="1200" dirty="0">
              <a:solidFill>
                <a:srgbClr val="000000"/>
              </a:solidFill>
              <a:latin typeface="Arial (Body)"/>
              <a:ea typeface="+mn-ea"/>
              <a:cs typeface="+mn-cs"/>
            </a:endParaRPr>
          </a:p>
          <a:p>
            <a:pPr marL="256032" lvl="0" indent="-256032">
              <a:buSzPts val="2400"/>
              <a:tabLst/>
            </a:pPr>
            <a:r>
              <a:rPr lang="en-US" altLang="en-US" sz="2400" kern="1200" dirty="0">
                <a:solidFill>
                  <a:srgbClr val="000000"/>
                </a:solidFill>
                <a:latin typeface="Arial (Body)"/>
                <a:ea typeface="+mn-ea"/>
                <a:cs typeface="+mn-cs"/>
              </a:rPr>
              <a:t>Degree and strength (size of coefficient)</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From </a:t>
            </a:r>
            <a:r>
              <a:rPr lang="en-US" altLang="en-US" sz="2400" kern="1200" dirty="0" smtClean="0">
                <a:solidFill>
                  <a:srgbClr val="000000"/>
                </a:solidFill>
                <a:latin typeface="Arial" panose="020B0604020202020204" pitchFamily="34" charset="0"/>
                <a:ea typeface="+mn-ea"/>
                <a:cs typeface="Arial" panose="020B0604020202020204" pitchFamily="34" charset="0"/>
              </a:rPr>
              <a:t>−</a:t>
            </a:r>
            <a:r>
              <a:rPr lang="en-US" altLang="en-US" sz="2400" kern="1200" dirty="0" smtClean="0">
                <a:solidFill>
                  <a:srgbClr val="000000"/>
                </a:solidFill>
                <a:latin typeface="Arial (Body)"/>
                <a:ea typeface="+mn-ea"/>
                <a:cs typeface="+mn-cs"/>
              </a:rPr>
              <a:t>1.0 </a:t>
            </a:r>
            <a:r>
              <a:rPr lang="en-US" altLang="en-US" sz="2400" kern="1200" dirty="0">
                <a:solidFill>
                  <a:srgbClr val="000000"/>
                </a:solidFill>
                <a:latin typeface="Arial (Body)"/>
                <a:ea typeface="+mn-ea"/>
                <a:cs typeface="+mn-cs"/>
              </a:rPr>
              <a:t>to +1.0</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0 indicates no correlation</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Valence sign (+ or </a:t>
            </a:r>
            <a:r>
              <a:rPr lang="en-US" altLang="en-US" sz="2400" kern="1200" dirty="0">
                <a:solidFill>
                  <a:srgbClr val="000000"/>
                </a:solidFill>
                <a:latin typeface="Arial" panose="020B0604020202020204" pitchFamily="34" charset="0"/>
                <a:cs typeface="Arial" panose="020B0604020202020204" pitchFamily="34" charset="0"/>
              </a:rPr>
              <a:t>−</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indicates </a:t>
            </a:r>
            <a:r>
              <a:rPr lang="en-US" altLang="en-US" sz="2400" kern="1200" dirty="0" smtClean="0">
                <a:solidFill>
                  <a:srgbClr val="000000"/>
                </a:solidFill>
                <a:latin typeface="Arial (Body)"/>
                <a:ea typeface="+mn-ea"/>
                <a:cs typeface="+mn-cs"/>
              </a:rPr>
              <a:t>direction</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4339137"/>
            <a:ext cx="8229600" cy="986613"/>
          </a:xfrm>
        </p:spPr>
        <p:txBody>
          <a:bodyPr/>
          <a:lstStyle/>
          <a:p>
            <a:r>
              <a:rPr lang="en-US" altLang="en-US" sz="2400" b="1" kern="1200" dirty="0">
                <a:solidFill>
                  <a:srgbClr val="000000"/>
                </a:solidFill>
                <a:latin typeface="Arial (Body)"/>
              </a:rPr>
              <a:t>Coefficient of determination</a:t>
            </a:r>
            <a:r>
              <a:rPr lang="en-US" altLang="en-US" sz="2400" kern="1200" dirty="0">
                <a:solidFill>
                  <a:srgbClr val="000000"/>
                </a:solidFill>
                <a:latin typeface="Arial (Body)"/>
              </a:rPr>
              <a:t>: proportion of variance in one variable that can be explained by the </a:t>
            </a:r>
            <a:r>
              <a:rPr lang="en-US" altLang="en-US" sz="2400" kern="1200" dirty="0" smtClean="0">
                <a:solidFill>
                  <a:srgbClr val="000000"/>
                </a:solidFill>
                <a:latin typeface="Arial (Body)"/>
              </a:rPr>
              <a:t>other</a:t>
            </a:r>
            <a:endParaRPr lang="en-US" sz="2400" kern="1200" dirty="0">
              <a:solidFill>
                <a:srgbClr val="000000"/>
              </a:solidFill>
              <a:latin typeface="Arial (Body)"/>
            </a:endParaRPr>
          </a:p>
        </p:txBody>
      </p:sp>
      <p:graphicFrame>
        <p:nvGraphicFramePr>
          <p:cNvPr id="5" name="Object 4" descr="r squared"/>
          <p:cNvGraphicFramePr>
            <a:graphicFrameLocks noChangeAspect="1"/>
          </p:cNvGraphicFramePr>
          <p:nvPr>
            <p:extLst>
              <p:ext uri="{D42A27DB-BD31-4B8C-83A1-F6EECF244321}">
                <p14:modId xmlns:p14="http://schemas.microsoft.com/office/powerpoint/2010/main" val="2226338482"/>
              </p:ext>
            </p:extLst>
          </p:nvPr>
        </p:nvGraphicFramePr>
        <p:xfrm>
          <a:off x="7169847" y="4747831"/>
          <a:ext cx="519724" cy="445477"/>
        </p:xfrm>
        <a:graphic>
          <a:graphicData uri="http://schemas.openxmlformats.org/presentationml/2006/ole">
            <mc:AlternateContent xmlns:mc="http://schemas.openxmlformats.org/markup-compatibility/2006">
              <mc:Choice xmlns:v="urn:schemas-microsoft-com:vml" Requires="v">
                <p:oleObj spid="_x0000_s1112" name="Equation" r:id="rId3" imgW="266400" imgH="228600" progId="Equation.DSMT4">
                  <p:embed/>
                </p:oleObj>
              </mc:Choice>
              <mc:Fallback>
                <p:oleObj name="Equation" r:id="rId3" imgW="266400" imgH="228600" progId="Equation.DSMT4">
                  <p:embed/>
                  <p:pic>
                    <p:nvPicPr>
                      <p:cNvPr id="0" name=""/>
                      <p:cNvPicPr/>
                      <p:nvPr/>
                    </p:nvPicPr>
                    <p:blipFill>
                      <a:blip r:embed="rId4"/>
                      <a:stretch>
                        <a:fillRect/>
                      </a:stretch>
                    </p:blipFill>
                    <p:spPr>
                      <a:xfrm>
                        <a:off x="7169847" y="4747831"/>
                        <a:ext cx="519724" cy="445477"/>
                      </a:xfrm>
                      <a:prstGeom prst="rect">
                        <a:avLst/>
                      </a:prstGeom>
                    </p:spPr>
                  </p:pic>
                </p:oleObj>
              </mc:Fallback>
            </mc:AlternateContent>
          </a:graphicData>
        </a:graphic>
      </p:graphicFrame>
    </p:spTree>
    <p:extLst>
      <p:ext uri="{BB962C8B-B14F-4D97-AF65-F5344CB8AC3E}">
        <p14:creationId xmlns:p14="http://schemas.microsoft.com/office/powerpoint/2010/main" val="1066609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(6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Associations between Scores: What Are the Degree and Strength of Association?</a:t>
            </a:r>
            <a:endParaRPr lang="en-US" altLang="en-US" sz="2400" b="1" kern="1200" dirty="0">
              <a:solidFill>
                <a:srgbClr val="000000"/>
              </a:solidFill>
              <a:latin typeface="Arial (Body)"/>
              <a:ea typeface="+mn-ea"/>
              <a:cs typeface="+mn-cs"/>
            </a:endParaRPr>
          </a:p>
          <a:p>
            <a:pPr marL="256032" lvl="0" indent="-256032">
              <a:buSzPts val="2400"/>
              <a:tabLst/>
            </a:pPr>
            <a:r>
              <a:rPr lang="en-US" altLang="en-US" sz="2400" kern="1200" dirty="0">
                <a:solidFill>
                  <a:srgbClr val="000000"/>
                </a:solidFill>
                <a:latin typeface="Arial (Body)"/>
                <a:ea typeface="+mn-ea"/>
                <a:cs typeface="+mn-cs"/>
              </a:rPr>
              <a:t>.</a:t>
            </a:r>
            <a:r>
              <a:rPr lang="en-US" altLang="en-US" sz="2400" b="1" kern="1200" dirty="0">
                <a:solidFill>
                  <a:srgbClr val="000000"/>
                </a:solidFill>
                <a:latin typeface="Arial (Body)"/>
                <a:ea typeface="+mn-ea"/>
                <a:cs typeface="+mn-cs"/>
              </a:rPr>
              <a:t>20–.35</a:t>
            </a:r>
            <a:r>
              <a:rPr lang="en-US" altLang="en-US" sz="2400" kern="1200" dirty="0">
                <a:solidFill>
                  <a:srgbClr val="000000"/>
                </a:solidFill>
                <a:latin typeface="Arial (Body)"/>
                <a:ea typeface="+mn-ea"/>
                <a:cs typeface="+mn-cs"/>
              </a:rPr>
              <a:t>:</a:t>
            </a:r>
            <a:r>
              <a:rPr lang="en-US" alt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only a slight relationship</a:t>
            </a:r>
          </a:p>
          <a:p>
            <a:pPr marL="256032" lvl="0" indent="-256032">
              <a:buSzPts val="2400"/>
              <a:tabLst/>
            </a:pPr>
            <a:r>
              <a:rPr lang="en-US" altLang="en-US" sz="2400" b="1" kern="1200" dirty="0">
                <a:solidFill>
                  <a:srgbClr val="000000"/>
                </a:solidFill>
                <a:latin typeface="Arial (Body)"/>
                <a:ea typeface="+mn-ea"/>
                <a:cs typeface="+mn-cs"/>
              </a:rPr>
              <a:t>.35–.65</a:t>
            </a:r>
            <a:r>
              <a:rPr lang="en-US" altLang="en-US" sz="2400" kern="1200" dirty="0">
                <a:solidFill>
                  <a:srgbClr val="000000"/>
                </a:solidFill>
                <a:latin typeface="Arial (Body)"/>
                <a:ea typeface="+mn-ea"/>
                <a:cs typeface="+mn-cs"/>
              </a:rPr>
              <a:t>: useful for limited prediction</a:t>
            </a:r>
          </a:p>
          <a:p>
            <a:pPr marL="256032" lvl="0" indent="-256032">
              <a:buSzPts val="2400"/>
              <a:tabLst/>
            </a:pPr>
            <a:r>
              <a:rPr lang="en-US" altLang="en-US" sz="2400" b="1" kern="1200" dirty="0">
                <a:solidFill>
                  <a:srgbClr val="000000"/>
                </a:solidFill>
                <a:latin typeface="Arial (Body)"/>
                <a:ea typeface="+mn-ea"/>
                <a:cs typeface="+mn-cs"/>
              </a:rPr>
              <a:t>.66–.85</a:t>
            </a:r>
            <a:r>
              <a:rPr lang="en-US" altLang="en-US" sz="2400" kern="1200" dirty="0">
                <a:solidFill>
                  <a:srgbClr val="000000"/>
                </a:solidFill>
                <a:latin typeface="Arial (Body)"/>
                <a:ea typeface="+mn-ea"/>
                <a:cs typeface="+mn-cs"/>
              </a:rPr>
              <a:t>: good prediction can result from one variable to the other, considered very good</a:t>
            </a:r>
          </a:p>
          <a:p>
            <a:pPr marL="256032" lvl="0" indent="-256032">
              <a:buSzPts val="2400"/>
              <a:tabLst/>
            </a:pPr>
            <a:r>
              <a:rPr lang="en-US" altLang="en-US" sz="2400" b="1" kern="1200" dirty="0">
                <a:solidFill>
                  <a:srgbClr val="000000"/>
                </a:solidFill>
                <a:latin typeface="Arial (Body)"/>
                <a:ea typeface="+mn-ea"/>
                <a:cs typeface="+mn-cs"/>
              </a:rPr>
              <a:t>.86 and above</a:t>
            </a:r>
            <a:r>
              <a:rPr lang="en-US" altLang="en-US" sz="2400" kern="1200" dirty="0">
                <a:solidFill>
                  <a:srgbClr val="000000"/>
                </a:solidFill>
                <a:latin typeface="Arial (Body)"/>
                <a:ea typeface="+mn-ea"/>
                <a:cs typeface="+mn-cs"/>
              </a:rPr>
              <a:t>: high correlation, typically achieved for studies of construct validity or test-retest reliability</a:t>
            </a:r>
          </a:p>
        </p:txBody>
      </p:sp>
    </p:spTree>
    <p:extLst>
      <p:ext uri="{BB962C8B-B14F-4D97-AF65-F5344CB8AC3E}">
        <p14:creationId xmlns:p14="http://schemas.microsoft.com/office/powerpoint/2010/main" val="3372574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(7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Associations between Scores: Cautions When Interpreting Correlations</a:t>
            </a:r>
          </a:p>
          <a:p>
            <a:pPr marL="256032" lvl="0" indent="-256032">
              <a:buSzPts val="2400"/>
              <a:tabLst/>
            </a:pPr>
            <a:r>
              <a:rPr lang="en-US" sz="2400" kern="1200" dirty="0">
                <a:solidFill>
                  <a:srgbClr val="000000"/>
                </a:solidFill>
                <a:latin typeface="Arial (Body)"/>
                <a:ea typeface="+mn-ea"/>
                <a:cs typeface="+mn-cs"/>
              </a:rPr>
              <a:t>In very large datasets, small correlations are statistically significant</a:t>
            </a:r>
          </a:p>
          <a:p>
            <a:pPr marL="256032" lvl="0" indent="-256032">
              <a:buSzPts val="2400"/>
              <a:tabLst/>
            </a:pPr>
            <a:r>
              <a:rPr lang="en-US" sz="2400" kern="1200" dirty="0">
                <a:solidFill>
                  <a:srgbClr val="000000"/>
                </a:solidFill>
                <a:latin typeface="Arial (Body)"/>
                <a:ea typeface="+mn-ea"/>
                <a:cs typeface="+mn-cs"/>
              </a:rPr>
              <a:t>Consider whether meaningful correlation is</a:t>
            </a:r>
          </a:p>
          <a:p>
            <a:pPr marL="256032" lvl="0" indent="-256032">
              <a:buSzPts val="2400"/>
              <a:tabLst/>
            </a:pPr>
            <a:r>
              <a:rPr lang="en-US" sz="2400" kern="1200" dirty="0">
                <a:solidFill>
                  <a:srgbClr val="000000"/>
                </a:solidFill>
                <a:latin typeface="Arial (Body)"/>
                <a:ea typeface="+mn-ea"/>
                <a:cs typeface="+mn-cs"/>
              </a:rPr>
              <a:t>Multiple comparisons require a more conservative p value</a:t>
            </a:r>
          </a:p>
        </p:txBody>
      </p:sp>
    </p:spTree>
    <p:extLst>
      <p:ext uri="{BB962C8B-B14F-4D97-AF65-F5344CB8AC3E}">
        <p14:creationId xmlns:p14="http://schemas.microsoft.com/office/powerpoint/2010/main" val="3786457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(8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Displays of Scores: Scatter Plots</a:t>
            </a:r>
          </a:p>
          <a:p>
            <a:pPr marL="256032" lvl="0" indent="-256032">
              <a:buSzPts val="2400"/>
              <a:tabLst/>
            </a:pPr>
            <a:r>
              <a:rPr lang="en-US" sz="2400" kern="1200" dirty="0">
                <a:solidFill>
                  <a:srgbClr val="000000"/>
                </a:solidFill>
                <a:latin typeface="Arial (Body)"/>
                <a:ea typeface="+mn-ea"/>
                <a:cs typeface="+mn-cs"/>
              </a:rPr>
              <a:t>Pictorial image displayed on a graph of two sets of scores for </a:t>
            </a:r>
            <a:r>
              <a:rPr lang="en-US" sz="2400" kern="1200" dirty="0" smtClean="0">
                <a:solidFill>
                  <a:srgbClr val="000000"/>
                </a:solidFill>
                <a:latin typeface="Arial (Body)"/>
                <a:ea typeface="+mn-ea"/>
                <a:cs typeface="+mn-cs"/>
              </a:rPr>
              <a:t>participants</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Typically X on horizontal axis, and Y on vertical</a:t>
            </a:r>
          </a:p>
          <a:p>
            <a:pPr marL="256032" lvl="0" indent="-256032">
              <a:buSzPts val="2400"/>
              <a:tabLst/>
            </a:pPr>
            <a:r>
              <a:rPr lang="en-US" sz="2400" kern="1200" dirty="0">
                <a:solidFill>
                  <a:srgbClr val="000000"/>
                </a:solidFill>
                <a:latin typeface="Arial (Body)"/>
                <a:ea typeface="+mn-ea"/>
                <a:cs typeface="+mn-cs"/>
              </a:rPr>
              <a:t>Can tell direction, form of association, degree of relationship</a:t>
            </a:r>
          </a:p>
        </p:txBody>
      </p:sp>
    </p:spTree>
    <p:extLst>
      <p:ext uri="{BB962C8B-B14F-4D97-AF65-F5344CB8AC3E}">
        <p14:creationId xmlns:p14="http://schemas.microsoft.com/office/powerpoint/2010/main" val="2233923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11.2 Example of a Scatter Plot</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Scores for 10 students given with the graph are as follows. Hours of internet use per week, Depression with scores from 15 to 45. Laura. 17, 30. Chad. 13, 41. Patricia. 5, 18. Bill. 9, 20. Rosa. 5, 25. Todd. 15, 44. Angela. 7, 20. Jose. 6, 30. Maxine. 2, 17. Jamal. 18, 45. Mean score. 9.7, 29.3. In the graph, the x axis shows Hours of internet use per week, with X equals to I V, from 0 to 20 in increments of 5. The y axis shows Depression scores from 10 to 50 in increments of 10. Scores of the students have been plotted on the graph. M, mean score, on the x axis is marked at 9.7 with a vertical line drawn on it and on the y axis it is marked at 29.3 with a horizontal line drawn on it. A curve from (0, 10) slopes upward through the point of intersection of both horizontal and vertical lines."/>
          <p:cNvPicPr>
            <a:picLocks noChangeAspect="1"/>
          </p:cNvPicPr>
          <p:nvPr/>
        </p:nvPicPr>
        <p:blipFill rotWithShape="1">
          <a:blip r:embed="rId2"/>
          <a:srcRect b="2065"/>
          <a:stretch/>
        </p:blipFill>
        <p:spPr>
          <a:xfrm>
            <a:off x="938469" y="1628853"/>
            <a:ext cx="7267062" cy="4430202"/>
          </a:xfrm>
          <a:prstGeom prst="rect">
            <a:avLst/>
          </a:prstGeom>
        </p:spPr>
      </p:pic>
    </p:spTree>
    <p:extLst>
      <p:ext uri="{BB962C8B-B14F-4D97-AF65-F5344CB8AC3E}">
        <p14:creationId xmlns:p14="http://schemas.microsoft.com/office/powerpoint/2010/main" val="2793521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Times New Roman" panose="02020603050405020304" pitchFamily="18" charset="0"/>
              </a:rPr>
              <a:t>11.1</a:t>
            </a:r>
            <a:r>
              <a:rPr lang="en-US" sz="2400" b="1"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D</a:t>
            </a:r>
            <a:r>
              <a:rPr lang="en-US" altLang="en-US" sz="2400" kern="1200" dirty="0">
                <a:solidFill>
                  <a:srgbClr val="000000"/>
                </a:solidFill>
                <a:latin typeface="Arial (Body)"/>
              </a:rPr>
              <a:t>e</a:t>
            </a:r>
            <a:r>
              <a:rPr lang="en-US" altLang="en-US" sz="2400" kern="1200" dirty="0" smtClean="0">
                <a:solidFill>
                  <a:srgbClr val="000000"/>
                </a:solidFill>
                <a:latin typeface="Arial (Body)"/>
                <a:ea typeface="+mn-ea"/>
                <a:cs typeface="+mn-cs"/>
              </a:rPr>
              <a:t>fine </a:t>
            </a:r>
            <a:r>
              <a:rPr lang="en-US" altLang="en-US" sz="2400" kern="1200" dirty="0">
                <a:solidFill>
                  <a:srgbClr val="000000"/>
                </a:solidFill>
                <a:latin typeface="Arial (Body)"/>
                <a:ea typeface="+mn-ea"/>
                <a:cs typeface="+mn-cs"/>
              </a:rPr>
              <a:t>correlation research, and describe when to use it, and how it developed</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Times New Roman" panose="02020603050405020304" pitchFamily="18" charset="0"/>
              </a:rPr>
              <a:t>11.2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the two types of correlational designs</a:t>
            </a:r>
          </a:p>
          <a:p>
            <a:pPr marL="0" lvl="0" indent="0">
              <a:buSzPts val="2400"/>
              <a:buNone/>
            </a:pPr>
            <a:r>
              <a:rPr lang="en-US" sz="2400" b="1" kern="1200" dirty="0">
                <a:solidFill>
                  <a:srgbClr val="007FA3"/>
                </a:solidFill>
                <a:latin typeface="Arial (Body)"/>
                <a:ea typeface="+mn-ea"/>
                <a:cs typeface="Times New Roman" panose="02020603050405020304" pitchFamily="18" charset="0"/>
              </a:rPr>
              <a:t>11.3</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the key characteristics of correlational designs</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Times New Roman" panose="02020603050405020304" pitchFamily="18" charset="0"/>
              </a:rPr>
              <a:t>11.4</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potential ethical issues in conducting correlational research</a:t>
            </a:r>
          </a:p>
          <a:p>
            <a:pPr marL="0" lvl="0" indent="0">
              <a:buSzPts val="2400"/>
              <a:buNone/>
            </a:pPr>
            <a:r>
              <a:rPr lang="en-US" sz="2400" b="1" kern="1200" dirty="0">
                <a:solidFill>
                  <a:srgbClr val="007FA3"/>
                </a:solidFill>
                <a:latin typeface="Arial (Body)"/>
                <a:ea typeface="+mn-ea"/>
                <a:cs typeface="Times New Roman" panose="02020603050405020304" pitchFamily="18" charset="0"/>
              </a:rPr>
              <a:t>11.5</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steps in conducting a correlational study</a:t>
            </a:r>
          </a:p>
          <a:p>
            <a:pPr marL="0" lvl="0" indent="0">
              <a:buSzPts val="2400"/>
              <a:buNone/>
            </a:pPr>
            <a:r>
              <a:rPr lang="en-US" sz="2400" b="1" kern="1200" dirty="0">
                <a:solidFill>
                  <a:srgbClr val="007FA3"/>
                </a:solidFill>
                <a:latin typeface="Arial (Body)"/>
                <a:ea typeface="+mn-ea"/>
                <a:cs typeface="Times New Roman" panose="02020603050405020304" pitchFamily="18" charset="0"/>
              </a:rPr>
              <a:t>11.6</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List the criteria for evaluating a correlational study</a:t>
            </a:r>
          </a:p>
        </p:txBody>
      </p:sp>
    </p:spTree>
    <p:extLst>
      <p:ext uri="{BB962C8B-B14F-4D97-AF65-F5344CB8AC3E}">
        <p14:creationId xmlns:p14="http://schemas.microsoft.com/office/powerpoint/2010/main" val="2102223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(9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Displays of Scores: A Correlation Matrix</a:t>
            </a:r>
          </a:p>
          <a:p>
            <a:pPr marL="256032" lvl="0" indent="-256032">
              <a:buSzPts val="2400"/>
              <a:tabLst/>
            </a:pPr>
            <a:r>
              <a:rPr lang="en-US" sz="2400" kern="1200" dirty="0">
                <a:solidFill>
                  <a:srgbClr val="000000"/>
                </a:solidFill>
                <a:latin typeface="Arial (Body)"/>
                <a:ea typeface="+mn-ea"/>
                <a:cs typeface="+mn-cs"/>
              </a:rPr>
              <a:t>Visual display of the correlation coefficients for all variables in a </a:t>
            </a:r>
            <a:r>
              <a:rPr 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List all variables on both a horizontal row and a vertical column in a </a:t>
            </a:r>
            <a:r>
              <a:rPr lang="en-US" sz="2400" kern="1200" dirty="0" smtClean="0">
                <a:solidFill>
                  <a:srgbClr val="000000"/>
                </a:solidFill>
                <a:latin typeface="Arial (Body)"/>
                <a:ea typeface="+mn-ea"/>
                <a:cs typeface="+mn-cs"/>
              </a:rPr>
              <a:t>table</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To simplify, include only the numbers in the column </a:t>
            </a:r>
            <a:r>
              <a:rPr lang="en-US" sz="2400" kern="1200" dirty="0" smtClean="0">
                <a:solidFill>
                  <a:srgbClr val="000000"/>
                </a:solidFill>
                <a:latin typeface="Arial (Body)"/>
                <a:ea typeface="+mn-ea"/>
                <a:cs typeface="+mn-cs"/>
              </a:rPr>
              <a:t>headings</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Asterisks (*) can indicate significance</a:t>
            </a:r>
          </a:p>
        </p:txBody>
      </p:sp>
    </p:spTree>
    <p:extLst>
      <p:ext uri="{BB962C8B-B14F-4D97-AF65-F5344CB8AC3E}">
        <p14:creationId xmlns:p14="http://schemas.microsoft.com/office/powerpoint/2010/main" val="4127630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Table 11.1 Example of a Correlation Matrix</a:t>
            </a:r>
            <a:endParaRPr lang="en-US" sz="3200" kern="1200" dirty="0">
              <a:latin typeface="Times New Roman" panose="02020603050405020304" pitchFamily="18" charset="0"/>
              <a:ea typeface="+mj-ea"/>
              <a:cs typeface="Times New Roman" panose="02020603050405020304" pitchFamily="18" charset="0"/>
            </a:endParaRPr>
          </a:p>
        </p:txBody>
      </p:sp>
      <p:pic>
        <p:nvPicPr>
          <p:cNvPr id="3" name="Picture 2" descr="6 variables, with results as numbered 1 to 6. Variable 1, school satisfaction. 1 through 6, blank. 2, extra curricular activities. 1, 33, star star. 2 through 6, blank. 3, friendship. 1, 0.24. 2, negative 0.03. 3 through 6, blank. 4, self-esteem. 1, negative 0.15. 2, 0.65 star star. 3, 0.24 star. 4 through 6, blank. 5, pride in school. 1, negative 0.09. 2, negative 0.02. 3, 0.49 star. 4, 0.16. 5 and 6, blank. 6, self-awareness. 1, 0.29 star star. 2, negative 0.02. 3, 0.39 star star. 4, 0.03. 5, 0.22. 6, blank."/>
          <p:cNvPicPr>
            <a:picLocks noChangeAspect="1"/>
          </p:cNvPicPr>
          <p:nvPr/>
        </p:nvPicPr>
        <p:blipFill>
          <a:blip r:embed="rId2"/>
          <a:stretch>
            <a:fillRect/>
          </a:stretch>
        </p:blipFill>
        <p:spPr>
          <a:xfrm>
            <a:off x="441602" y="2069474"/>
            <a:ext cx="8260796" cy="2719052"/>
          </a:xfrm>
          <a:prstGeom prst="rect">
            <a:avLst/>
          </a:prstGeom>
        </p:spPr>
      </p:pic>
    </p:spTree>
    <p:extLst>
      <p:ext uri="{BB962C8B-B14F-4D97-AF65-F5344CB8AC3E}">
        <p14:creationId xmlns:p14="http://schemas.microsoft.com/office/powerpoint/2010/main" val="618443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(10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Multiple Variable Analysis: Partial Correlations</a:t>
            </a:r>
          </a:p>
          <a:p>
            <a:pPr marL="256032" lvl="0" indent="-256032">
              <a:buSzPts val="2400"/>
              <a:tabLst/>
            </a:pPr>
            <a:r>
              <a:rPr lang="en-US" sz="2400" b="1" kern="1200" dirty="0">
                <a:solidFill>
                  <a:srgbClr val="000000"/>
                </a:solidFill>
                <a:latin typeface="Arial (Body)"/>
                <a:ea typeface="+mn-ea"/>
                <a:cs typeface="+mn-cs"/>
              </a:rPr>
              <a:t>Mediating variable </a:t>
            </a:r>
            <a:r>
              <a:rPr lang="en-US" sz="2400" kern="1200" dirty="0">
                <a:solidFill>
                  <a:srgbClr val="000000"/>
                </a:solidFill>
                <a:latin typeface="Arial (Body)"/>
                <a:ea typeface="+mn-ea"/>
                <a:cs typeface="+mn-cs"/>
              </a:rPr>
              <a:t>“stands between” the independent and dependent variables and influences both of </a:t>
            </a:r>
            <a:r>
              <a:rPr lang="en-US" sz="2400" kern="1200" dirty="0" smtClean="0">
                <a:solidFill>
                  <a:srgbClr val="000000"/>
                </a:solidFill>
                <a:latin typeface="Arial (Body)"/>
                <a:ea typeface="+mn-ea"/>
                <a:cs typeface="+mn-cs"/>
              </a:rPr>
              <a:t>them</a:t>
            </a:r>
            <a:endParaRPr lang="en-US" sz="2400" kern="1200" dirty="0">
              <a:solidFill>
                <a:srgbClr val="000000"/>
              </a:solidFill>
              <a:latin typeface="Arial (Body)"/>
              <a:ea typeface="+mn-ea"/>
              <a:cs typeface="+mn-cs"/>
            </a:endParaRPr>
          </a:p>
          <a:p>
            <a:pPr marL="256032" lvl="0" indent="-256032">
              <a:buSzPts val="2400"/>
              <a:tabLst/>
            </a:pPr>
            <a:r>
              <a:rPr lang="en-US" sz="2400" b="1" kern="1200" dirty="0">
                <a:solidFill>
                  <a:srgbClr val="000000"/>
                </a:solidFill>
                <a:latin typeface="Arial (Body)"/>
                <a:ea typeface="+mn-ea"/>
                <a:cs typeface="+mn-cs"/>
              </a:rPr>
              <a:t>Partial correlation</a:t>
            </a:r>
            <a:r>
              <a:rPr lang="en-US" sz="2400" kern="1200" dirty="0">
                <a:solidFill>
                  <a:srgbClr val="000000"/>
                </a:solidFill>
                <a:latin typeface="Arial (Body)"/>
                <a:ea typeface="+mn-ea"/>
                <a:cs typeface="+mn-cs"/>
              </a:rPr>
              <a:t>: to determine the amount of variance that a mediating variable explains in </a:t>
            </a:r>
            <a:r>
              <a:rPr lang="en-US" sz="2400" b="1" kern="1200" dirty="0">
                <a:solidFill>
                  <a:srgbClr val="000000"/>
                </a:solidFill>
                <a:latin typeface="Arial (Body)"/>
                <a:ea typeface="+mn-ea"/>
                <a:cs typeface="+mn-cs"/>
              </a:rPr>
              <a:t>both </a:t>
            </a:r>
            <a:r>
              <a:rPr lang="en-US" sz="2400" kern="1200" dirty="0">
                <a:solidFill>
                  <a:srgbClr val="000000"/>
                </a:solidFill>
                <a:latin typeface="Arial (Body)"/>
                <a:ea typeface="+mn-ea"/>
                <a:cs typeface="+mn-cs"/>
              </a:rPr>
              <a:t>the independent and dependent variables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Removes shared variance of third variable</a:t>
            </a:r>
          </a:p>
        </p:txBody>
      </p:sp>
    </p:spTree>
    <p:extLst>
      <p:ext uri="{BB962C8B-B14F-4D97-AF65-F5344CB8AC3E}">
        <p14:creationId xmlns:p14="http://schemas.microsoft.com/office/powerpoint/2010/main" val="401506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11.3 Common Variance Shared for Bivariate and Partial Correlations</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In the diagram, there are three circles intersecting with each other. They are time on task, achievement, and motivation. Time on Task is labeled independent variable. Achievement is labeled dependent variable. The value of R = 0.50. R squared = 0.50 squared. An arrow points from Time on Task to Achievement, and the word motivation points to both time on task and achievement. Underneath motivation, r squared is stated to equal 0.35 squared. Partial correlations, use to determine extent to which a meditating variable influences both independent and dependent variables."/>
          <p:cNvPicPr>
            <a:picLocks noChangeAspect="1"/>
          </p:cNvPicPr>
          <p:nvPr/>
        </p:nvPicPr>
        <p:blipFill>
          <a:blip r:embed="rId2"/>
          <a:stretch>
            <a:fillRect/>
          </a:stretch>
        </p:blipFill>
        <p:spPr>
          <a:xfrm>
            <a:off x="456844" y="1912858"/>
            <a:ext cx="8230313" cy="4261473"/>
          </a:xfrm>
          <a:prstGeom prst="rect">
            <a:avLst/>
          </a:prstGeom>
        </p:spPr>
      </p:pic>
    </p:spTree>
    <p:extLst>
      <p:ext uri="{BB962C8B-B14F-4D97-AF65-F5344CB8AC3E}">
        <p14:creationId xmlns:p14="http://schemas.microsoft.com/office/powerpoint/2010/main" val="3574284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kern="1200" dirty="0">
                <a:latin typeface="Times New Roman" panose="02020603050405020304" pitchFamily="18" charset="0"/>
                <a:cs typeface="Times New Roman" panose="02020603050405020304" pitchFamily="18" charset="0"/>
              </a:rPr>
              <a:t>What are the Key Characteristics of Correlational Designs </a:t>
            </a:r>
            <a:r>
              <a:rPr lang="en-US" altLang="en-US" sz="2000" b="0" kern="1200" dirty="0">
                <a:latin typeface="Times New Roman" panose="02020603050405020304" pitchFamily="18" charset="0"/>
                <a:cs typeface="Times New Roman" panose="02020603050405020304" pitchFamily="18" charset="0"/>
              </a:rPr>
              <a:t>(</a:t>
            </a:r>
            <a:r>
              <a:rPr lang="en-US" altLang="en-US" sz="2000" b="0" kern="1200" dirty="0" smtClean="0">
                <a:latin typeface="Times New Roman" panose="02020603050405020304" pitchFamily="18" charset="0"/>
                <a:cs typeface="Times New Roman" panose="02020603050405020304" pitchFamily="18" charset="0"/>
              </a:rPr>
              <a:t>11 </a:t>
            </a:r>
            <a:r>
              <a:rPr lang="en-US" altLang="en-US" sz="2000" b="0" kern="1200" dirty="0">
                <a:latin typeface="Times New Roman" panose="02020603050405020304" pitchFamily="18" charset="0"/>
                <a:cs typeface="Times New Roman" panose="02020603050405020304" pitchFamily="18" charset="0"/>
              </a:rPr>
              <a:t>of 19)</a:t>
            </a:r>
            <a:endParaRPr lang="en-US" sz="2000" dirty="0"/>
          </a:p>
        </p:txBody>
      </p:sp>
      <p:sp>
        <p:nvSpPr>
          <p:cNvPr id="3" name="Text Placeholder 2"/>
          <p:cNvSpPr>
            <a:spLocks noGrp="1"/>
          </p:cNvSpPr>
          <p:nvPr>
            <p:ph type="body" idx="1"/>
          </p:nvPr>
        </p:nvSpPr>
        <p:spPr>
          <a:xfrm>
            <a:off x="457200" y="1600201"/>
            <a:ext cx="8229600" cy="477982"/>
          </a:xfrm>
        </p:spPr>
        <p:txBody>
          <a:bodyPr/>
          <a:lstStyle/>
          <a:p>
            <a:pPr marL="0" indent="0">
              <a:buNone/>
            </a:pPr>
            <a:r>
              <a:rPr lang="en-US" sz="2400" b="1" dirty="0"/>
              <a:t>Multiple Variable Analysis: Multiple </a:t>
            </a:r>
            <a:r>
              <a:rPr lang="en-US" sz="2400" b="1" dirty="0" smtClean="0"/>
              <a:t>Regression</a:t>
            </a:r>
            <a:endParaRPr lang="en-US" altLang="en-US" sz="2400" dirty="0"/>
          </a:p>
        </p:txBody>
      </p:sp>
      <mc:AlternateContent xmlns:mc="http://schemas.openxmlformats.org/markup-compatibility/2006" xmlns:a14="http://schemas.microsoft.com/office/drawing/2010/main">
        <mc:Choice Requires="a14">
          <p:sp>
            <p:nvSpPr>
              <p:cNvPr id="4" name="Text Placeholder 3"/>
              <p:cNvSpPr>
                <a:spLocks noGrp="1"/>
              </p:cNvSpPr>
              <p:nvPr>
                <p:ph type="body" idx="2"/>
              </p:nvPr>
            </p:nvSpPr>
            <p:spPr>
              <a:xfrm>
                <a:off x="457200" y="2157979"/>
                <a:ext cx="8229600" cy="3167965"/>
              </a:xfrm>
            </p:spPr>
            <p:txBody>
              <a:bodyPr/>
              <a:lstStyle/>
              <a:p>
                <a:pPr marL="0" indent="0" algn="ctr">
                  <a:buNone/>
                </a:pPr>
                <a14:m>
                  <m:oMath xmlns:m="http://schemas.openxmlformats.org/officeDocument/2006/math">
                    <m:r>
                      <m:rPr>
                        <m:nor/>
                      </m:rPr>
                      <a:rPr lang="en-US" altLang="en-US" sz="2400" b="1"/>
                      <m:t>Y</m:t>
                    </m:r>
                    <m:d>
                      <m:dPr>
                        <m:ctrlPr>
                          <a:rPr lang="en-US" altLang="en-US" sz="2400" i="1">
                            <a:latin typeface="Cambria Math" panose="02040503050406030204" pitchFamily="18" charset="0"/>
                          </a:rPr>
                        </m:ctrlPr>
                      </m:dPr>
                      <m:e>
                        <m:r>
                          <m:rPr>
                            <m:nor/>
                          </m:rPr>
                          <a:rPr lang="en-US" altLang="en-US" sz="2400"/>
                          <m:t>predicted</m:t>
                        </m:r>
                      </m:e>
                    </m:d>
                    <m:r>
                      <m:rPr>
                        <m:nor/>
                      </m:rPr>
                      <a:rPr lang="en-US" altLang="en-US" sz="2400"/>
                      <m:t>=</m:t>
                    </m:r>
                  </m:oMath>
                </a14:m>
                <a:r>
                  <a:rPr lang="en-US" altLang="en-US" sz="2400" dirty="0"/>
                  <a:t> </a:t>
                </a:r>
                <a:r>
                  <a:rPr lang="en-US" altLang="en-US" sz="2400" b="1" dirty="0"/>
                  <a:t>b(X) </a:t>
                </a:r>
                <a:r>
                  <a:rPr lang="en-US" altLang="en-US" sz="2400" dirty="0"/>
                  <a:t>+ </a:t>
                </a:r>
                <a:r>
                  <a:rPr lang="en-US" altLang="en-US" sz="2400" b="1" dirty="0"/>
                  <a:t>a</a:t>
                </a:r>
              </a:p>
              <a:p>
                <a:r>
                  <a:rPr lang="en-US" altLang="en-US" sz="2400" b="1" dirty="0"/>
                  <a:t>Y</a:t>
                </a:r>
                <a:r>
                  <a:rPr lang="en-US" altLang="en-US" sz="2400" dirty="0"/>
                  <a:t> is the predicted score (i.e., criterion variable)</a:t>
                </a:r>
              </a:p>
              <a:p>
                <a:r>
                  <a:rPr lang="en-US" altLang="en-US" sz="2400" b="1" dirty="0"/>
                  <a:t>X</a:t>
                </a:r>
                <a:r>
                  <a:rPr lang="en-US" altLang="en-US" sz="2400" dirty="0"/>
                  <a:t> is the predictor variable</a:t>
                </a:r>
              </a:p>
              <a:p>
                <a:r>
                  <a:rPr lang="en-US" altLang="en-US" sz="2400" b="1" dirty="0"/>
                  <a:t>b</a:t>
                </a:r>
                <a:r>
                  <a:rPr lang="en-US" altLang="en-US" sz="2400" dirty="0"/>
                  <a:t> is the regression coefficient (i.e., slope of the line)</a:t>
                </a:r>
              </a:p>
              <a:p>
                <a:r>
                  <a:rPr lang="en-US" altLang="en-US" sz="2400" b="1" dirty="0"/>
                  <a:t>a</a:t>
                </a:r>
                <a:r>
                  <a:rPr lang="en-US" altLang="en-US" sz="2400" dirty="0"/>
                  <a:t> is the intercept or constant</a:t>
                </a:r>
              </a:p>
            </p:txBody>
          </p:sp>
        </mc:Choice>
        <mc:Fallback xmlns="">
          <p:sp>
            <p:nvSpPr>
              <p:cNvPr id="4" name="Text Placeholder 3"/>
              <p:cNvSpPr>
                <a:spLocks noGrp="1" noRot="1" noChangeAspect="1" noMove="1" noResize="1" noEditPoints="1" noAdjustHandles="1" noChangeArrowheads="1" noChangeShapeType="1" noTextEdit="1"/>
              </p:cNvSpPr>
              <p:nvPr>
                <p:ph type="body" idx="2"/>
              </p:nvPr>
            </p:nvSpPr>
            <p:spPr>
              <a:xfrm>
                <a:off x="457200" y="2157979"/>
                <a:ext cx="8229600" cy="3167965"/>
              </a:xfrm>
              <a:blipFill>
                <a:blip r:embed="rId2"/>
                <a:stretch>
                  <a:fillRect l="-1037"/>
                </a:stretch>
              </a:blipFill>
            </p:spPr>
            <p:txBody>
              <a:bodyPr/>
              <a:lstStyle/>
              <a:p>
                <a:r>
                  <a:rPr lang="en-US">
                    <a:noFill/>
                  </a:rPr>
                  <a:t> </a:t>
                </a:r>
              </a:p>
            </p:txBody>
          </p:sp>
        </mc:Fallback>
      </mc:AlternateContent>
    </p:spTree>
    <p:extLst>
      <p:ext uri="{BB962C8B-B14F-4D97-AF65-F5344CB8AC3E}">
        <p14:creationId xmlns:p14="http://schemas.microsoft.com/office/powerpoint/2010/main" val="476538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11.4 Simple Regression Line</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In the graph, the x axis shows Hours of internet use per week from 0 to 20, in increments of 5. The Y axis shows depression scores from 0 to 50, in increments of 10, where at 10 it shows an intercept. Points on the graph are marked at (2, 18), (6, 13), (6, 29), (8, 23), (10, 32), (13, 42), (15, 46), (17, 40), (19, 43) The regression line starts from (0, 5) and slopes upward to (14, 41). All values estimated."/>
          <p:cNvPicPr>
            <a:picLocks noChangeAspect="1"/>
          </p:cNvPicPr>
          <p:nvPr/>
        </p:nvPicPr>
        <p:blipFill>
          <a:blip r:embed="rId2"/>
          <a:stretch>
            <a:fillRect/>
          </a:stretch>
        </p:blipFill>
        <p:spPr>
          <a:xfrm>
            <a:off x="810442" y="1646114"/>
            <a:ext cx="7523116" cy="4523624"/>
          </a:xfrm>
          <a:prstGeom prst="rect">
            <a:avLst/>
          </a:prstGeom>
        </p:spPr>
      </p:pic>
    </p:spTree>
    <p:extLst>
      <p:ext uri="{BB962C8B-B14F-4D97-AF65-F5344CB8AC3E}">
        <p14:creationId xmlns:p14="http://schemas.microsoft.com/office/powerpoint/2010/main" val="758443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(12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80679"/>
          </a:xfrm>
        </p:spPr>
        <p:txBody>
          <a:bodyPr wrap="square" lIns="91425" tIns="91425" rIns="91425" bIns="91425">
            <a:noAutofit/>
          </a:bodyPr>
          <a:lstStyle/>
          <a:p>
            <a:pPr marL="0" lvl="0" indent="0">
              <a:buSzPts val="2400"/>
              <a:buNone/>
              <a:tabLst/>
            </a:pPr>
            <a:r>
              <a:rPr lang="en-US" sz="2200" b="1" kern="1200" dirty="0">
                <a:solidFill>
                  <a:srgbClr val="000000"/>
                </a:solidFill>
                <a:latin typeface="Arial (Body)"/>
                <a:ea typeface="+mn-ea"/>
                <a:cs typeface="+mn-cs"/>
              </a:rPr>
              <a:t>Multiple Variable Analysis: Meta-Analysis</a:t>
            </a:r>
            <a:endParaRPr lang="en-US" altLang="en-US" sz="2200" b="1" kern="1200" dirty="0">
              <a:solidFill>
                <a:srgbClr val="000000"/>
              </a:solidFill>
              <a:latin typeface="Arial (Body)"/>
              <a:ea typeface="+mn-ea"/>
              <a:cs typeface="+mn-cs"/>
            </a:endParaRPr>
          </a:p>
          <a:p>
            <a:pPr marL="256032" lvl="0" indent="-256032">
              <a:tabLst/>
            </a:pPr>
            <a:r>
              <a:rPr lang="en-US" altLang="en-US" sz="2200" kern="1200" dirty="0">
                <a:solidFill>
                  <a:srgbClr val="000000"/>
                </a:solidFill>
                <a:latin typeface="Arial (Body)"/>
                <a:ea typeface="+mn-ea"/>
                <a:cs typeface="+mn-cs"/>
              </a:rPr>
              <a:t>Intent – to summarize the results of two or more studies on the same or similar issues</a:t>
            </a:r>
          </a:p>
          <a:p>
            <a:pPr marL="256032" lvl="0" indent="-256032">
              <a:tabLst/>
            </a:pPr>
            <a:r>
              <a:rPr lang="en-US" altLang="en-US" sz="2200" kern="1200" dirty="0">
                <a:solidFill>
                  <a:srgbClr val="000000"/>
                </a:solidFill>
                <a:latin typeface="Arial (Body)"/>
                <a:ea typeface="+mn-ea"/>
                <a:cs typeface="+mn-cs"/>
              </a:rPr>
              <a:t>Steps in conducting a meta-analysis</a:t>
            </a:r>
          </a:p>
          <a:p>
            <a:pPr lvl="1" indent="-285750">
              <a:buFont typeface="Arial" panose="020B0604020202020204" pitchFamily="34" charset="0"/>
              <a:buChar char="–"/>
            </a:pPr>
            <a:r>
              <a:rPr lang="en-US" altLang="en-US" sz="2200" kern="1200" dirty="0">
                <a:solidFill>
                  <a:srgbClr val="000000"/>
                </a:solidFill>
                <a:latin typeface="Arial (Body)"/>
                <a:ea typeface="+mn-ea"/>
                <a:cs typeface="+mn-cs"/>
              </a:rPr>
              <a:t>Problem formation</a:t>
            </a:r>
          </a:p>
          <a:p>
            <a:pPr lvl="1" indent="-285750">
              <a:buFont typeface="Arial" panose="020B0604020202020204" pitchFamily="34" charset="0"/>
              <a:buChar char="–"/>
            </a:pPr>
            <a:r>
              <a:rPr lang="en-US" altLang="en-US" sz="2200" kern="1200" dirty="0">
                <a:solidFill>
                  <a:srgbClr val="000000"/>
                </a:solidFill>
                <a:latin typeface="Arial (Body)"/>
                <a:ea typeface="+mn-ea"/>
                <a:cs typeface="+mn-cs"/>
              </a:rPr>
              <a:t>Search databases and gather studies</a:t>
            </a:r>
          </a:p>
          <a:p>
            <a:pPr lvl="1" indent="-285750">
              <a:buFont typeface="Arial" panose="020B0604020202020204" pitchFamily="34" charset="0"/>
              <a:buChar char="–"/>
            </a:pPr>
            <a:r>
              <a:rPr lang="en-US" altLang="en-US" sz="2200" kern="1200" dirty="0">
                <a:solidFill>
                  <a:srgbClr val="000000"/>
                </a:solidFill>
                <a:latin typeface="Arial (Body)"/>
                <a:ea typeface="+mn-ea"/>
                <a:cs typeface="+mn-cs"/>
              </a:rPr>
              <a:t>Criteria for review of studies</a:t>
            </a:r>
          </a:p>
          <a:p>
            <a:pPr lvl="1" indent="-285750">
              <a:buFont typeface="Arial" panose="020B0604020202020204" pitchFamily="34" charset="0"/>
              <a:buChar char="–"/>
            </a:pPr>
            <a:r>
              <a:rPr lang="en-US" altLang="en-US" sz="2200" kern="1200" dirty="0">
                <a:solidFill>
                  <a:srgbClr val="000000"/>
                </a:solidFill>
                <a:latin typeface="Arial (Body)"/>
                <a:ea typeface="+mn-ea"/>
                <a:cs typeface="+mn-cs"/>
              </a:rPr>
              <a:t>Effect sizes and statistical analysis of results of studies’</a:t>
            </a:r>
          </a:p>
          <a:p>
            <a:pPr lvl="1" indent="-285750">
              <a:buFont typeface="Arial" panose="020B0604020202020204" pitchFamily="34" charset="0"/>
              <a:buChar char="–"/>
            </a:pPr>
            <a:r>
              <a:rPr lang="en-US" altLang="en-US" sz="2200" kern="1200" dirty="0">
                <a:solidFill>
                  <a:srgbClr val="000000"/>
                </a:solidFill>
                <a:latin typeface="Arial (Body)"/>
                <a:ea typeface="+mn-ea"/>
                <a:cs typeface="+mn-cs"/>
              </a:rPr>
              <a:t>Calculate the summary effect</a:t>
            </a:r>
          </a:p>
          <a:p>
            <a:pPr lvl="1" indent="-285750">
              <a:buFont typeface="Arial" panose="020B0604020202020204" pitchFamily="34" charset="0"/>
              <a:buChar char="–"/>
            </a:pPr>
            <a:r>
              <a:rPr lang="en-US" altLang="en-US" sz="2200" kern="1200" dirty="0">
                <a:solidFill>
                  <a:srgbClr val="000000"/>
                </a:solidFill>
                <a:latin typeface="Arial (Body)"/>
                <a:ea typeface="+mn-ea"/>
                <a:cs typeface="+mn-cs"/>
              </a:rPr>
              <a:t>Interpret the meaning of the summary effect across all studies</a:t>
            </a:r>
          </a:p>
        </p:txBody>
      </p:sp>
    </p:spTree>
    <p:extLst>
      <p:ext uri="{BB962C8B-B14F-4D97-AF65-F5344CB8AC3E}">
        <p14:creationId xmlns:p14="http://schemas.microsoft.com/office/powerpoint/2010/main" val="232325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(13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Using Advanced Correlational Statistical Procedures</a:t>
            </a:r>
          </a:p>
          <a:p>
            <a:pPr marL="256032" lvl="0" indent="-256032">
              <a:buSzPts val="2400"/>
              <a:tabLst/>
            </a:pPr>
            <a:r>
              <a:rPr lang="en-US" altLang="en-US" sz="2400" kern="1200" dirty="0">
                <a:solidFill>
                  <a:srgbClr val="000000"/>
                </a:solidFill>
                <a:latin typeface="Arial (Body)"/>
                <a:ea typeface="+mn-ea"/>
                <a:cs typeface="+mn-cs"/>
              </a:rPr>
              <a:t>Factor analysis</a:t>
            </a:r>
          </a:p>
          <a:p>
            <a:pPr marL="256032" lvl="0" indent="-256032">
              <a:buSzPts val="2400"/>
              <a:tabLst/>
            </a:pPr>
            <a:r>
              <a:rPr lang="en-US" altLang="en-US" sz="2400" kern="1200" dirty="0">
                <a:solidFill>
                  <a:srgbClr val="000000"/>
                </a:solidFill>
                <a:latin typeface="Arial (Body)"/>
                <a:ea typeface="+mn-ea"/>
                <a:cs typeface="+mn-cs"/>
              </a:rPr>
              <a:t>Discriminant function analysis</a:t>
            </a:r>
          </a:p>
          <a:p>
            <a:pPr marL="256032" lvl="0" indent="-256032">
              <a:buSzPts val="2400"/>
              <a:tabLst/>
            </a:pPr>
            <a:r>
              <a:rPr lang="en-US" altLang="en-US" sz="2400" kern="1200" dirty="0">
                <a:solidFill>
                  <a:srgbClr val="000000"/>
                </a:solidFill>
                <a:latin typeface="Arial (Body)"/>
                <a:ea typeface="+mn-ea"/>
                <a:cs typeface="+mn-cs"/>
              </a:rPr>
              <a:t>Path analysis</a:t>
            </a:r>
          </a:p>
          <a:p>
            <a:pPr marL="256032" lvl="0" indent="-256032">
              <a:buSzPts val="2400"/>
              <a:tabLst/>
            </a:pPr>
            <a:r>
              <a:rPr lang="en-US" altLang="en-US" sz="2400" kern="1200" dirty="0">
                <a:solidFill>
                  <a:srgbClr val="000000"/>
                </a:solidFill>
                <a:latin typeface="Arial (Body)"/>
                <a:ea typeface="+mn-ea"/>
                <a:cs typeface="+mn-cs"/>
              </a:rPr>
              <a:t>Structural equation modeling</a:t>
            </a:r>
          </a:p>
          <a:p>
            <a:pPr marL="256032" lvl="0" indent="-256032">
              <a:buSzPts val="2400"/>
              <a:tabLst/>
            </a:pPr>
            <a:r>
              <a:rPr lang="en-US" altLang="en-US" sz="2400" kern="1200" dirty="0">
                <a:solidFill>
                  <a:srgbClr val="000000"/>
                </a:solidFill>
                <a:latin typeface="Arial (Body)"/>
                <a:ea typeface="+mn-ea"/>
                <a:cs typeface="+mn-cs"/>
              </a:rPr>
              <a:t>Hierarchical linear modeling</a:t>
            </a:r>
          </a:p>
        </p:txBody>
      </p:sp>
    </p:spTree>
    <p:extLst>
      <p:ext uri="{BB962C8B-B14F-4D97-AF65-F5344CB8AC3E}">
        <p14:creationId xmlns:p14="http://schemas.microsoft.com/office/powerpoint/2010/main" val="2151103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(14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Using Advanced Correlational Statistical Procedures: Factor Analysis</a:t>
            </a:r>
          </a:p>
          <a:p>
            <a:pPr marL="256032" lvl="0" indent="-256032">
              <a:buSzPts val="2400"/>
              <a:tabLst/>
            </a:pPr>
            <a:r>
              <a:rPr lang="en-US" altLang="en-US" sz="2400" kern="1200" dirty="0">
                <a:solidFill>
                  <a:srgbClr val="000000"/>
                </a:solidFill>
                <a:latin typeface="Arial (Body)"/>
                <a:ea typeface="+mn-ea"/>
                <a:cs typeface="+mn-cs"/>
              </a:rPr>
              <a:t>Look at moderately to highly correlated variables</a:t>
            </a:r>
          </a:p>
          <a:p>
            <a:pPr marL="256032" lvl="0" indent="-256032">
              <a:buSzPts val="2400"/>
              <a:tabLst/>
            </a:pPr>
            <a:r>
              <a:rPr lang="en-US" altLang="en-US" sz="2400" kern="1200" dirty="0">
                <a:solidFill>
                  <a:srgbClr val="000000"/>
                </a:solidFill>
                <a:latin typeface="Arial (Body)"/>
                <a:ea typeface="+mn-ea"/>
                <a:cs typeface="+mn-cs"/>
              </a:rPr>
              <a:t>Reduce to smaller set of variables</a:t>
            </a:r>
          </a:p>
          <a:p>
            <a:pPr marL="256032" lvl="0" indent="-256032">
              <a:buSzPts val="2400"/>
              <a:tabLst/>
            </a:pPr>
            <a:r>
              <a:rPr lang="en-US" altLang="en-US" sz="2400" kern="1200" dirty="0">
                <a:solidFill>
                  <a:srgbClr val="000000"/>
                </a:solidFill>
                <a:latin typeface="Arial (Body)"/>
                <a:ea typeface="+mn-ea"/>
                <a:cs typeface="+mn-cs"/>
              </a:rPr>
              <a:t>Combines into one variable or scale</a:t>
            </a:r>
          </a:p>
        </p:txBody>
      </p:sp>
    </p:spTree>
    <p:extLst>
      <p:ext uri="{BB962C8B-B14F-4D97-AF65-F5344CB8AC3E}">
        <p14:creationId xmlns:p14="http://schemas.microsoft.com/office/powerpoint/2010/main" val="829493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(15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12233"/>
          </a:xfrm>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Using Advanced Correlational Statistical Procedures: Discriminant Functional Analysis</a:t>
            </a:r>
            <a:endParaRPr lang="en-US" sz="2400" b="1"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Used </a:t>
            </a:r>
            <a:r>
              <a:rPr lang="en-US" sz="2400" kern="1200" dirty="0" smtClean="0">
                <a:solidFill>
                  <a:srgbClr val="000000"/>
                </a:solidFill>
                <a:latin typeface="Arial (Body)"/>
                <a:ea typeface="+mn-ea"/>
                <a:cs typeface="+mn-cs"/>
              </a:rPr>
              <a:t>when</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dependent variable is categorical </a:t>
            </a:r>
            <a:r>
              <a:rPr lang="en-US" sz="2400" kern="1200" dirty="0" smtClean="0">
                <a:solidFill>
                  <a:srgbClr val="000000"/>
                </a:solidFill>
                <a:latin typeface="Arial (Body)"/>
                <a:ea typeface="+mn-ea"/>
                <a:cs typeface="+mn-cs"/>
              </a:rPr>
              <a:t>and</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independent variable is </a:t>
            </a:r>
            <a:r>
              <a:rPr lang="en-US" sz="2400" kern="1200" dirty="0" smtClean="0">
                <a:solidFill>
                  <a:srgbClr val="000000"/>
                </a:solidFill>
                <a:latin typeface="Arial (Body)"/>
                <a:ea typeface="+mn-ea"/>
                <a:cs typeface="+mn-cs"/>
              </a:rPr>
              <a:t>continuous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3987549"/>
            <a:ext cx="8229600" cy="1926180"/>
          </a:xfrm>
        </p:spPr>
        <p:txBody>
          <a:bodyPr/>
          <a:lstStyle/>
          <a:p>
            <a:pPr lvl="0">
              <a:buSzPts val="2400"/>
            </a:pPr>
            <a:r>
              <a:rPr lang="en-US" sz="2400" kern="1200" dirty="0">
                <a:solidFill>
                  <a:srgbClr val="000000"/>
                </a:solidFill>
                <a:latin typeface="Arial (Body)"/>
              </a:rPr>
              <a:t>Determine what independent variables explain differences in categories</a:t>
            </a:r>
          </a:p>
          <a:p>
            <a:pPr lvl="0">
              <a:buSzPts val="2400"/>
            </a:pPr>
            <a:r>
              <a:rPr lang="en-US" sz="2400" kern="1200" dirty="0">
                <a:solidFill>
                  <a:srgbClr val="000000"/>
                </a:solidFill>
                <a:latin typeface="Arial (Body)"/>
              </a:rPr>
              <a:t>Example:</a:t>
            </a:r>
          </a:p>
          <a:p>
            <a:pPr lvl="1" indent="-285750">
              <a:buSzPts val="2400"/>
              <a:buFont typeface="Arial" panose="020B0604020202020204" pitchFamily="34" charset="0"/>
              <a:buChar char="–"/>
            </a:pPr>
            <a:r>
              <a:rPr lang="en-US" sz="2400" kern="1200" dirty="0">
                <a:solidFill>
                  <a:srgbClr val="000000"/>
                </a:solidFill>
                <a:latin typeface="Arial (Body)"/>
              </a:rPr>
              <a:t>What accounts for high </a:t>
            </a:r>
            <a:r>
              <a:rPr lang="en-US" sz="2400" kern="1200" dirty="0" smtClean="0">
                <a:solidFill>
                  <a:srgbClr val="000000"/>
                </a:solidFill>
                <a:latin typeface="Arial (Body)"/>
              </a:rPr>
              <a:t>v</a:t>
            </a:r>
            <a:r>
              <a:rPr lang="en-US" sz="100" kern="1200" dirty="0" smtClean="0">
                <a:solidFill>
                  <a:schemeClr val="bg1"/>
                </a:solidFill>
                <a:latin typeface="Arial (Body)"/>
              </a:rPr>
              <a:t>ersu</a:t>
            </a:r>
            <a:r>
              <a:rPr lang="en-US" sz="2400" kern="1200" dirty="0" smtClean="0">
                <a:solidFill>
                  <a:srgbClr val="000000"/>
                </a:solidFill>
                <a:latin typeface="Arial (Body)"/>
              </a:rPr>
              <a:t>s</a:t>
            </a:r>
            <a:r>
              <a:rPr lang="en-US" sz="2400" kern="1200" dirty="0">
                <a:solidFill>
                  <a:srgbClr val="000000"/>
                </a:solidFill>
                <a:latin typeface="Arial (Body)"/>
              </a:rPr>
              <a:t>. low achievement scores</a:t>
            </a:r>
            <a:r>
              <a:rPr 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690439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Correlational Research, When Do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buSzPts val="2400"/>
              <a:tabLst/>
            </a:pPr>
            <a:r>
              <a:rPr lang="en-US" altLang="en-US" sz="2400" kern="1200" dirty="0">
                <a:solidFill>
                  <a:srgbClr val="000000"/>
                </a:solidFill>
                <a:latin typeface="Arial (Body)"/>
                <a:ea typeface="+mn-ea"/>
                <a:cs typeface="+mn-cs"/>
              </a:rPr>
              <a:t>In </a:t>
            </a:r>
            <a:r>
              <a:rPr lang="en-US" altLang="en-US" sz="2400" b="1" kern="1200" dirty="0">
                <a:solidFill>
                  <a:srgbClr val="000000"/>
                </a:solidFill>
                <a:latin typeface="Arial (Body)"/>
                <a:ea typeface="+mn-ea"/>
                <a:cs typeface="+mn-cs"/>
              </a:rPr>
              <a:t>correlational research designs</a:t>
            </a:r>
            <a:r>
              <a:rPr lang="en-US" altLang="en-US" sz="2400" kern="1200" dirty="0">
                <a:solidFill>
                  <a:srgbClr val="000000"/>
                </a:solidFill>
                <a:latin typeface="Arial (Body)"/>
                <a:ea typeface="+mn-ea"/>
                <a:cs typeface="+mn-cs"/>
              </a:rPr>
              <a:t>, investigators use the correlation statistical test to describe and measure the degree of association (or relationship) between two or more variables or sets of </a:t>
            </a:r>
            <a:r>
              <a:rPr lang="en-US" altLang="en-US" sz="2400" kern="1200" dirty="0" smtClean="0">
                <a:solidFill>
                  <a:srgbClr val="000000"/>
                </a:solidFill>
                <a:latin typeface="Arial (Body)"/>
                <a:ea typeface="+mn-ea"/>
                <a:cs typeface="+mn-cs"/>
              </a:rPr>
              <a:t>scores</a:t>
            </a:r>
            <a:endParaRPr lang="en-US" altLang="en-US" sz="2400" kern="1200" dirty="0">
              <a:solidFill>
                <a:srgbClr val="000000"/>
              </a:solidFill>
              <a:latin typeface="Arial (Body)"/>
              <a:ea typeface="+mn-ea"/>
              <a:cs typeface="+mn-cs"/>
            </a:endParaRPr>
          </a:p>
          <a:p>
            <a:pPr marL="256032" lvl="0" indent="-256032">
              <a:buSzPts val="2400"/>
              <a:tabLst/>
            </a:pPr>
            <a:r>
              <a:rPr lang="en-US" altLang="en-US" sz="2400" b="1" kern="1200" dirty="0">
                <a:solidFill>
                  <a:srgbClr val="000000"/>
                </a:solidFill>
                <a:latin typeface="Arial (Body)"/>
                <a:ea typeface="+mn-ea"/>
                <a:cs typeface="+mn-cs"/>
              </a:rPr>
              <a:t>Product-moment correlation coefficient</a:t>
            </a:r>
            <a:r>
              <a:rPr lang="en-US" altLang="en-US" sz="2400" kern="1200" dirty="0">
                <a:solidFill>
                  <a:srgbClr val="000000"/>
                </a:solidFill>
                <a:latin typeface="Arial (Body)"/>
                <a:ea typeface="+mn-ea"/>
                <a:cs typeface="+mn-cs"/>
              </a:rPr>
              <a:t>: statistic that expresses linear relationships</a:t>
            </a:r>
          </a:p>
        </p:txBody>
      </p:sp>
    </p:spTree>
    <p:extLst>
      <p:ext uri="{BB962C8B-B14F-4D97-AF65-F5344CB8AC3E}">
        <p14:creationId xmlns:p14="http://schemas.microsoft.com/office/powerpoint/2010/main" val="1591816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(16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01092"/>
          </a:xfrm>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Using Advanced Correlational Statistical Procedures: Intraclass Correlation</a:t>
            </a:r>
          </a:p>
          <a:p>
            <a:pPr marL="256032" lvl="0" indent="-256032">
              <a:buSzPts val="2400"/>
              <a:tabLst/>
            </a:pPr>
            <a:r>
              <a:rPr lang="en-US" altLang="en-US" sz="2400" kern="1200" dirty="0">
                <a:solidFill>
                  <a:srgbClr val="000000"/>
                </a:solidFill>
                <a:latin typeface="Arial (Body)"/>
                <a:ea typeface="+mn-ea"/>
                <a:cs typeface="+mn-cs"/>
              </a:rPr>
              <a:t>Establish interrater reliability</a:t>
            </a:r>
          </a:p>
          <a:p>
            <a:pPr marL="256032" lvl="0" indent="-256032">
              <a:buSzPts val="2400"/>
              <a:tabLst/>
            </a:pPr>
            <a:r>
              <a:rPr lang="en-US" altLang="en-US" sz="2400" kern="1200" dirty="0">
                <a:solidFill>
                  <a:srgbClr val="000000"/>
                </a:solidFill>
                <a:latin typeface="Arial (Body)"/>
                <a:ea typeface="+mn-ea"/>
                <a:cs typeface="+mn-cs"/>
              </a:rPr>
              <a:t>Multiple raters or observers making assessment</a:t>
            </a:r>
          </a:p>
          <a:p>
            <a:pPr marL="256032" lvl="0" indent="-256032">
              <a:buSzPts val="2400"/>
              <a:tabLst/>
            </a:pPr>
            <a:r>
              <a:rPr lang="en-US" altLang="en-US" sz="2400" kern="1200" dirty="0">
                <a:solidFill>
                  <a:srgbClr val="000000"/>
                </a:solidFill>
                <a:latin typeface="Arial (Body)"/>
                <a:ea typeface="+mn-ea"/>
                <a:cs typeface="+mn-cs"/>
              </a:rPr>
              <a:t>Need to measures the extent to which raters agree</a:t>
            </a:r>
          </a:p>
          <a:p>
            <a:pPr marL="256032" lvl="0" indent="-256032">
              <a:buSzPts val="2400"/>
              <a:tabLst/>
            </a:pPr>
            <a:r>
              <a:rPr lang="en-US" sz="2400" b="1" kern="1200" dirty="0">
                <a:solidFill>
                  <a:srgbClr val="000000"/>
                </a:solidFill>
                <a:latin typeface="Arial (Body)"/>
                <a:ea typeface="+mn-ea"/>
                <a:cs typeface="+mn-cs"/>
              </a:rPr>
              <a:t>Intraclass correlation coefficient </a:t>
            </a:r>
            <a:r>
              <a:rPr lang="en-US" sz="2400" b="1" kern="1200" dirty="0" smtClean="0">
                <a:solidFill>
                  <a:srgbClr val="000000"/>
                </a:solidFill>
                <a:latin typeface="Arial (Body)"/>
                <a:ea typeface="+mn-ea"/>
                <a:cs typeface="+mn-cs"/>
              </a:rPr>
              <a:t>(I</a:t>
            </a:r>
            <a:r>
              <a:rPr lang="en-US" sz="100" b="1" kern="1200" dirty="0" smtClean="0">
                <a:solidFill>
                  <a:srgbClr val="000000"/>
                </a:solidFill>
                <a:latin typeface="Arial (Body)"/>
                <a:ea typeface="+mn-ea"/>
                <a:cs typeface="+mn-cs"/>
              </a:rPr>
              <a:t> </a:t>
            </a:r>
            <a:r>
              <a:rPr lang="en-US" sz="2400" b="1" kern="1200" dirty="0" smtClean="0">
                <a:solidFill>
                  <a:srgbClr val="000000"/>
                </a:solidFill>
                <a:latin typeface="Arial (Body)"/>
                <a:ea typeface="+mn-ea"/>
                <a:cs typeface="+mn-cs"/>
              </a:rPr>
              <a:t>C</a:t>
            </a:r>
            <a:r>
              <a:rPr lang="en-US" sz="100" b="1" kern="1200" dirty="0" smtClean="0">
                <a:solidFill>
                  <a:srgbClr val="000000"/>
                </a:solidFill>
                <a:latin typeface="Arial (Body)"/>
                <a:ea typeface="+mn-ea"/>
                <a:cs typeface="+mn-cs"/>
              </a:rPr>
              <a:t> </a:t>
            </a:r>
            <a:r>
              <a:rPr lang="en-US" sz="2400" b="1" kern="1200" dirty="0" smtClean="0">
                <a:solidFill>
                  <a:srgbClr val="000000"/>
                </a:solidFill>
                <a:latin typeface="Arial (Body)"/>
                <a:ea typeface="+mn-ea"/>
                <a:cs typeface="+mn-cs"/>
              </a:rPr>
              <a:t>C)</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statistical test to measure correlation when data are in </a:t>
            </a:r>
            <a:r>
              <a:rPr lang="en-US" sz="2400" kern="1200" dirty="0" smtClean="0">
                <a:solidFill>
                  <a:srgbClr val="000000"/>
                </a:solidFill>
                <a:latin typeface="Arial (Body)"/>
                <a:ea typeface="+mn-ea"/>
                <a:cs typeface="+mn-cs"/>
              </a:rPr>
              <a:t>groups</a:t>
            </a:r>
            <a:endParaRPr lang="en-US" sz="2400" kern="1200" dirty="0">
              <a:solidFill>
                <a:srgbClr val="000000"/>
              </a:solidFill>
              <a:latin typeface="Arial (Body)"/>
              <a:ea typeface="+mn-ea"/>
              <a:cs typeface="+mn-cs"/>
            </a:endParaRPr>
          </a:p>
          <a:p>
            <a:pPr marL="256032" lvl="0" indent="-256032">
              <a:buSzPts val="2400"/>
              <a:tabLst/>
            </a:pPr>
            <a:r>
              <a:rPr lang="en-US" altLang="en-US" sz="2400" kern="1200" dirty="0">
                <a:solidFill>
                  <a:srgbClr val="000000"/>
                </a:solidFill>
                <a:latin typeface="Arial (Body)"/>
                <a:ea typeface="+mn-ea"/>
                <a:cs typeface="+mn-cs"/>
              </a:rPr>
              <a:t>Also used with group data, such as families</a:t>
            </a:r>
          </a:p>
        </p:txBody>
      </p:sp>
    </p:spTree>
    <p:extLst>
      <p:ext uri="{BB962C8B-B14F-4D97-AF65-F5344CB8AC3E}">
        <p14:creationId xmlns:p14="http://schemas.microsoft.com/office/powerpoint/2010/main" val="2902434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t>
            </a:r>
            <a:r>
              <a:rPr lang="en-US" altLang="en-US" sz="3200" kern="1200" dirty="0">
                <a:latin typeface="Times New Roman" panose="02020603050405020304" pitchFamily="18" charset="0"/>
                <a:ea typeface="+mj-ea"/>
                <a:cs typeface="Times New Roman" panose="02020603050405020304" pitchFamily="18" charset="0"/>
              </a:rPr>
              <a:t>a</a:t>
            </a:r>
            <a:r>
              <a:rPr lang="en-US" altLang="en-US" sz="3200" kern="1200" dirty="0" smtClean="0">
                <a:latin typeface="Times New Roman" panose="02020603050405020304" pitchFamily="18" charset="0"/>
                <a:ea typeface="+mj-ea"/>
                <a:cs typeface="Times New Roman" panose="02020603050405020304" pitchFamily="18" charset="0"/>
              </a:rPr>
              <a:t>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(17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Using Advanced Correlational Statistical Procedures: Path Analysis</a:t>
            </a:r>
            <a:endParaRPr lang="en-US" sz="2400" b="1"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Statistical procedure for looking at the relationship among three or more variables that influence an </a:t>
            </a:r>
            <a:r>
              <a:rPr lang="en-US" sz="2400" kern="1200" dirty="0" smtClean="0">
                <a:solidFill>
                  <a:srgbClr val="000000"/>
                </a:solidFill>
                <a:latin typeface="Arial (Body)"/>
                <a:ea typeface="+mn-ea"/>
                <a:cs typeface="+mn-cs"/>
              </a:rPr>
              <a:t>outcome</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Specify a theory, measure variables, examine correlation</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45514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(18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altLang="en-US" sz="2200" b="1" kern="1200" dirty="0">
                <a:solidFill>
                  <a:srgbClr val="000000"/>
                </a:solidFill>
                <a:latin typeface="Arial (Body)"/>
                <a:ea typeface="+mn-ea"/>
                <a:cs typeface="+mn-cs"/>
              </a:rPr>
              <a:t>Using Advanced Correlational Statistical Procedures: Structural Equation Modeling</a:t>
            </a:r>
            <a:endParaRPr lang="en-US" sz="2200" b="1" kern="1200" dirty="0">
              <a:solidFill>
                <a:srgbClr val="000000"/>
              </a:solidFill>
              <a:latin typeface="Arial (Body)"/>
              <a:ea typeface="+mn-ea"/>
              <a:cs typeface="+mn-cs"/>
            </a:endParaRPr>
          </a:p>
          <a:p>
            <a:pPr marL="256032" lvl="0" indent="-256032">
              <a:tabLst/>
            </a:pPr>
            <a:r>
              <a:rPr lang="en-US" sz="2200" kern="1200" dirty="0">
                <a:solidFill>
                  <a:srgbClr val="000000"/>
                </a:solidFill>
                <a:latin typeface="Arial (Body)"/>
                <a:ea typeface="+mn-ea"/>
                <a:cs typeface="+mn-cs"/>
              </a:rPr>
              <a:t>Analyzes relationships among multiple variables at the same without increasing our Type I error </a:t>
            </a:r>
            <a:r>
              <a:rPr lang="en-US" sz="2200" kern="1200" dirty="0" smtClean="0">
                <a:solidFill>
                  <a:srgbClr val="000000"/>
                </a:solidFill>
                <a:latin typeface="Arial (Body)"/>
                <a:ea typeface="+mn-ea"/>
                <a:cs typeface="+mn-cs"/>
              </a:rPr>
              <a:t>rate</a:t>
            </a:r>
            <a:endParaRPr lang="en-US" sz="2200" kern="1200" dirty="0">
              <a:solidFill>
                <a:srgbClr val="000000"/>
              </a:solidFill>
              <a:latin typeface="Arial (Body)"/>
              <a:ea typeface="+mn-ea"/>
              <a:cs typeface="+mn-cs"/>
            </a:endParaRPr>
          </a:p>
          <a:p>
            <a:pPr marL="256032" lvl="0" indent="-256032">
              <a:tabLst/>
            </a:pPr>
            <a:r>
              <a:rPr lang="en-US" sz="2200" kern="1200" dirty="0">
                <a:solidFill>
                  <a:srgbClr val="000000"/>
                </a:solidFill>
                <a:latin typeface="Arial (Body)"/>
                <a:ea typeface="+mn-ea"/>
                <a:cs typeface="+mn-cs"/>
              </a:rPr>
              <a:t>Linear, cross-sectional statistical </a:t>
            </a:r>
            <a:r>
              <a:rPr lang="en-US" sz="2200" kern="1200" dirty="0" smtClean="0">
                <a:solidFill>
                  <a:srgbClr val="000000"/>
                </a:solidFill>
                <a:latin typeface="Arial (Body)"/>
                <a:ea typeface="+mn-ea"/>
                <a:cs typeface="+mn-cs"/>
              </a:rPr>
              <a:t>techniques</a:t>
            </a:r>
            <a:endParaRPr lang="en-US" sz="2200" kern="1200" dirty="0">
              <a:solidFill>
                <a:srgbClr val="000000"/>
              </a:solidFill>
              <a:latin typeface="Arial (Body)"/>
              <a:ea typeface="+mn-ea"/>
              <a:cs typeface="+mn-cs"/>
            </a:endParaRPr>
          </a:p>
          <a:p>
            <a:pPr marL="256032" lvl="0" indent="-256032">
              <a:tabLst/>
            </a:pPr>
            <a:r>
              <a:rPr lang="en-US" sz="2200" kern="1200" dirty="0">
                <a:solidFill>
                  <a:srgbClr val="000000"/>
                </a:solidFill>
                <a:latin typeface="Arial (Body)"/>
                <a:ea typeface="+mn-ea"/>
                <a:cs typeface="+mn-cs"/>
              </a:rPr>
              <a:t>Provide extensive information about which variables affect other variables and the direction of these </a:t>
            </a:r>
            <a:r>
              <a:rPr lang="en-US" sz="2200" kern="1200" dirty="0" smtClean="0">
                <a:solidFill>
                  <a:srgbClr val="000000"/>
                </a:solidFill>
                <a:latin typeface="Arial (Body)"/>
                <a:ea typeface="+mn-ea"/>
                <a:cs typeface="+mn-cs"/>
              </a:rPr>
              <a:t>effects</a:t>
            </a:r>
            <a:endParaRPr lang="en-US" sz="2200" kern="1200" dirty="0">
              <a:solidFill>
                <a:srgbClr val="000000"/>
              </a:solidFill>
              <a:latin typeface="Arial (Body)"/>
              <a:ea typeface="+mn-ea"/>
              <a:cs typeface="+mn-cs"/>
            </a:endParaRPr>
          </a:p>
          <a:p>
            <a:pPr marL="256032" lvl="0" indent="-256032">
              <a:tabLst/>
            </a:pPr>
            <a:r>
              <a:rPr lang="en-US" sz="2200" kern="1200" dirty="0">
                <a:solidFill>
                  <a:srgbClr val="000000"/>
                </a:solidFill>
                <a:latin typeface="Arial (Body)"/>
                <a:ea typeface="+mn-ea"/>
                <a:cs typeface="+mn-cs"/>
              </a:rPr>
              <a:t>Start with theoretical model</a:t>
            </a:r>
          </a:p>
          <a:p>
            <a:pPr marL="256032" lvl="0" indent="-256032">
              <a:tabLst/>
            </a:pPr>
            <a:r>
              <a:rPr lang="en-US" sz="2200" kern="1200" dirty="0">
                <a:solidFill>
                  <a:srgbClr val="000000"/>
                </a:solidFill>
                <a:latin typeface="Arial (Body)"/>
                <a:ea typeface="+mn-ea"/>
                <a:cs typeface="+mn-cs"/>
              </a:rPr>
              <a:t>Able to analyze manifest and latent variables</a:t>
            </a:r>
          </a:p>
          <a:p>
            <a:pPr marL="256032" lvl="0" indent="-256032">
              <a:tabLst/>
            </a:pPr>
            <a:r>
              <a:rPr lang="en-US" sz="2200" kern="1200" dirty="0">
                <a:solidFill>
                  <a:srgbClr val="000000"/>
                </a:solidFill>
                <a:latin typeface="Arial (Body)"/>
                <a:ea typeface="+mn-ea"/>
                <a:cs typeface="+mn-cs"/>
              </a:rPr>
              <a:t>Accounts for measurement error</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31266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(19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85676"/>
          </a:xfrm>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Using Advanced Correlational Statistical Procedures: Hierarchical Linear Modeling</a:t>
            </a:r>
            <a:endParaRPr lang="en-US" sz="2400" b="1"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Applicable when units of analysis are at different levels</a:t>
            </a:r>
          </a:p>
          <a:p>
            <a:pPr marL="256032" lvl="0" indent="-256032">
              <a:buSzPts val="2400"/>
              <a:tabLst/>
            </a:pPr>
            <a:r>
              <a:rPr lang="en-US" sz="2400" kern="1200" dirty="0">
                <a:solidFill>
                  <a:srgbClr val="000000"/>
                </a:solidFill>
                <a:latin typeface="Arial (Body)"/>
                <a:ea typeface="+mn-ea"/>
                <a:cs typeface="+mn-cs"/>
              </a:rPr>
              <a:t>Hierarchical data-nested within layers</a:t>
            </a:r>
          </a:p>
          <a:p>
            <a:pPr marL="256032" lvl="0" indent="-256032">
              <a:buSzPts val="2400"/>
              <a:tabLst/>
            </a:pPr>
            <a:r>
              <a:rPr lang="en-US" sz="2400" kern="1200" dirty="0">
                <a:solidFill>
                  <a:srgbClr val="000000"/>
                </a:solidFill>
                <a:latin typeface="Arial (Body)"/>
                <a:ea typeface="+mn-ea"/>
                <a:cs typeface="+mn-cs"/>
              </a:rPr>
              <a:t>Advanced approach to linear regression</a:t>
            </a:r>
          </a:p>
          <a:p>
            <a:pPr marL="256032" lvl="0" indent="-256032">
              <a:buSzPts val="2400"/>
              <a:tabLst/>
            </a:pPr>
            <a:r>
              <a:rPr lang="en-US" sz="2400" kern="1200" dirty="0">
                <a:solidFill>
                  <a:srgbClr val="000000"/>
                </a:solidFill>
                <a:latin typeface="Arial (Body)"/>
                <a:ea typeface="+mn-ea"/>
                <a:cs typeface="+mn-cs"/>
              </a:rPr>
              <a:t>Example:</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Individual students in a class are level 1, class is level 2, school is level 3</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13611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Potential Ethical Issues in Conducting Correlational Research</a:t>
            </a:r>
            <a:endParaRPr lang="en-US" alt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785610"/>
          </a:xfrm>
        </p:spPr>
        <p:txBody>
          <a:bodyPr wrap="square" lIns="91425" tIns="91425" rIns="91425" bIns="91425">
            <a:noAutofit/>
          </a:bodyPr>
          <a:lstStyle/>
          <a:p>
            <a:pPr marL="256032" lvl="0" indent="-256032">
              <a:tabLst/>
            </a:pPr>
            <a:r>
              <a:rPr lang="en-US" altLang="en-US" sz="2200" kern="1200" dirty="0">
                <a:solidFill>
                  <a:srgbClr val="000000"/>
                </a:solidFill>
                <a:latin typeface="Arial (Body)"/>
                <a:ea typeface="+mn-ea"/>
                <a:cs typeface="+mn-cs"/>
              </a:rPr>
              <a:t>Not measuring appropriate controls</a:t>
            </a:r>
          </a:p>
          <a:p>
            <a:pPr marL="256032" lvl="0" indent="-256032">
              <a:tabLst/>
            </a:pPr>
            <a:r>
              <a:rPr lang="en-US" altLang="en-US" sz="2200" kern="1200" dirty="0">
                <a:solidFill>
                  <a:srgbClr val="000000"/>
                </a:solidFill>
                <a:latin typeface="Arial (Body)"/>
                <a:ea typeface="+mn-ea"/>
                <a:cs typeface="+mn-cs"/>
              </a:rPr>
              <a:t>Not having a sufficient sample size and meeting the assumptions of the statistic</a:t>
            </a:r>
          </a:p>
          <a:p>
            <a:pPr marL="256032" lvl="0" indent="-256032">
              <a:tabLst/>
            </a:pPr>
            <a:r>
              <a:rPr lang="en-US" altLang="en-US" sz="2200" kern="1200" dirty="0">
                <a:solidFill>
                  <a:srgbClr val="000000"/>
                </a:solidFill>
                <a:latin typeface="Arial (Body)"/>
                <a:ea typeface="+mn-ea"/>
                <a:cs typeface="+mn-cs"/>
              </a:rPr>
              <a:t>Making up or editing data</a:t>
            </a:r>
          </a:p>
          <a:p>
            <a:pPr marL="256032" lvl="0" indent="-256032">
              <a:tabLst/>
            </a:pPr>
            <a:r>
              <a:rPr lang="en-US" altLang="en-US" sz="2200" kern="1200" dirty="0">
                <a:solidFill>
                  <a:srgbClr val="000000"/>
                </a:solidFill>
                <a:latin typeface="Arial (Body)"/>
                <a:ea typeface="+mn-ea"/>
                <a:cs typeface="+mn-cs"/>
              </a:rPr>
              <a:t>Stating cause and effect when data show patterns of relationships</a:t>
            </a:r>
          </a:p>
          <a:p>
            <a:pPr marL="256032" lvl="0" indent="-256032">
              <a:tabLst/>
            </a:pPr>
            <a:r>
              <a:rPr lang="en-US" altLang="en-US" sz="2200" kern="1200" dirty="0">
                <a:solidFill>
                  <a:srgbClr val="000000"/>
                </a:solidFill>
                <a:latin typeface="Arial (Body)"/>
                <a:ea typeface="+mn-ea"/>
                <a:cs typeface="+mn-cs"/>
              </a:rPr>
              <a:t>Not reporting effect sizes or significance testing</a:t>
            </a:r>
          </a:p>
          <a:p>
            <a:pPr marL="256032" lvl="0" indent="-256032">
              <a:tabLst/>
            </a:pPr>
            <a:r>
              <a:rPr lang="en-US" altLang="en-US" sz="2200" kern="1200" dirty="0">
                <a:solidFill>
                  <a:srgbClr val="000000"/>
                </a:solidFill>
                <a:latin typeface="Arial (Body)"/>
                <a:ea typeface="+mn-ea"/>
                <a:cs typeface="+mn-cs"/>
              </a:rPr>
              <a:t>Plagiarizing others</a:t>
            </a:r>
          </a:p>
          <a:p>
            <a:pPr marL="256032" lvl="0" indent="-256032">
              <a:tabLst/>
            </a:pPr>
            <a:r>
              <a:rPr lang="en-US" altLang="en-US" sz="2200" kern="1200" dirty="0">
                <a:solidFill>
                  <a:srgbClr val="000000"/>
                </a:solidFill>
                <a:latin typeface="Arial (Body)"/>
                <a:ea typeface="+mn-ea"/>
                <a:cs typeface="+mn-cs"/>
              </a:rPr>
              <a:t>Not reporting contradictory findings</a:t>
            </a:r>
          </a:p>
          <a:p>
            <a:pPr marL="256032" lvl="0" indent="-256032">
              <a:tabLst/>
            </a:pPr>
            <a:r>
              <a:rPr lang="en-US" altLang="en-US" sz="2200" kern="1200" dirty="0">
                <a:solidFill>
                  <a:srgbClr val="000000"/>
                </a:solidFill>
                <a:latin typeface="Arial (Body)"/>
                <a:ea typeface="+mn-ea"/>
                <a:cs typeface="+mn-cs"/>
              </a:rPr>
              <a:t>Not sharing data reports with </a:t>
            </a:r>
            <a:r>
              <a:rPr lang="en-US" altLang="en-US" sz="2200" kern="1200" dirty="0" smtClean="0">
                <a:solidFill>
                  <a:srgbClr val="000000"/>
                </a:solidFill>
                <a:latin typeface="Arial (Body)"/>
                <a:ea typeface="+mn-ea"/>
                <a:cs typeface="+mn-cs"/>
              </a:rPr>
              <a:t>others</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3673862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Steps in Conducting a Correlational Study?</a:t>
            </a:r>
            <a:endParaRPr lang="en-US" alt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457200" lvl="0" indent="-457200">
              <a:buSzPts val="2400"/>
              <a:buFont typeface="+mj-lt"/>
              <a:buAutoNum type="arabicPeriod"/>
              <a:tabLst/>
            </a:pPr>
            <a:r>
              <a:rPr lang="en-US" altLang="en-US" sz="2400" kern="1200" dirty="0">
                <a:solidFill>
                  <a:srgbClr val="000000"/>
                </a:solidFill>
                <a:latin typeface="Arial (Body)"/>
                <a:ea typeface="+mn-ea"/>
                <a:cs typeface="+mn-cs"/>
              </a:rPr>
              <a:t>Determine if a correlational study best addresses the research problem</a:t>
            </a:r>
          </a:p>
          <a:p>
            <a:pPr marL="457200" lvl="0" indent="-457200">
              <a:buSzPts val="2400"/>
              <a:buFont typeface="+mj-lt"/>
              <a:buAutoNum type="arabicPeriod"/>
              <a:tabLst/>
            </a:pPr>
            <a:r>
              <a:rPr lang="en-US" altLang="en-US" sz="2400" kern="1200" dirty="0">
                <a:solidFill>
                  <a:srgbClr val="000000"/>
                </a:solidFill>
                <a:latin typeface="Arial (Body)"/>
                <a:ea typeface="+mn-ea"/>
                <a:cs typeface="+mn-cs"/>
              </a:rPr>
              <a:t>Identify individuals to study</a:t>
            </a:r>
          </a:p>
          <a:p>
            <a:pPr marL="457200" lvl="0" indent="-457200">
              <a:buSzPts val="2400"/>
              <a:buFont typeface="+mj-lt"/>
              <a:buAutoNum type="arabicPeriod"/>
              <a:tabLst/>
            </a:pPr>
            <a:r>
              <a:rPr lang="en-US" altLang="en-US" sz="2400" kern="1200" dirty="0">
                <a:solidFill>
                  <a:srgbClr val="000000"/>
                </a:solidFill>
                <a:latin typeface="Arial (Body)"/>
                <a:ea typeface="+mn-ea"/>
                <a:cs typeface="+mn-cs"/>
              </a:rPr>
              <a:t>Identify two or more measures for each individual in the study</a:t>
            </a:r>
          </a:p>
          <a:p>
            <a:pPr marL="457200" lvl="0" indent="-457200">
              <a:buSzPts val="2400"/>
              <a:buFont typeface="+mj-lt"/>
              <a:buAutoNum type="arabicPeriod"/>
              <a:tabLst/>
            </a:pPr>
            <a:r>
              <a:rPr lang="en-US" altLang="en-US" sz="2400" kern="1200" dirty="0">
                <a:solidFill>
                  <a:srgbClr val="000000"/>
                </a:solidFill>
                <a:latin typeface="Arial (Body)"/>
                <a:ea typeface="+mn-ea"/>
                <a:cs typeface="+mn-cs"/>
              </a:rPr>
              <a:t>Collect data and monitor potential threats</a:t>
            </a:r>
          </a:p>
          <a:p>
            <a:pPr marL="457200" lvl="0" indent="-457200">
              <a:buSzPts val="2400"/>
              <a:buFont typeface="+mj-lt"/>
              <a:buAutoNum type="arabicPeriod"/>
              <a:tabLst/>
            </a:pPr>
            <a:r>
              <a:rPr lang="en-US" altLang="en-US" sz="2400" kern="1200" dirty="0">
                <a:solidFill>
                  <a:srgbClr val="000000"/>
                </a:solidFill>
                <a:latin typeface="Arial (Body)"/>
                <a:ea typeface="+mn-ea"/>
                <a:cs typeface="+mn-cs"/>
              </a:rPr>
              <a:t>Analyze the data and represent the results</a:t>
            </a:r>
          </a:p>
          <a:p>
            <a:pPr marL="457200" lvl="0" indent="-457200">
              <a:buSzPts val="2400"/>
              <a:buFont typeface="+mj-lt"/>
              <a:buAutoNum type="arabicPeriod"/>
              <a:tabLst/>
            </a:pPr>
            <a:r>
              <a:rPr lang="en-US" altLang="en-US" sz="2400" kern="1200" dirty="0">
                <a:solidFill>
                  <a:srgbClr val="000000"/>
                </a:solidFill>
                <a:latin typeface="Arial (Body)"/>
                <a:ea typeface="+mn-ea"/>
                <a:cs typeface="+mn-cs"/>
              </a:rPr>
              <a:t>Interpret the results</a:t>
            </a:r>
          </a:p>
        </p:txBody>
      </p:sp>
    </p:spTree>
    <p:extLst>
      <p:ext uri="{BB962C8B-B14F-4D97-AF65-F5344CB8AC3E}">
        <p14:creationId xmlns:p14="http://schemas.microsoft.com/office/powerpoint/2010/main" val="3957926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66364" cy="1097279"/>
          </a:xfrm>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Evaluate a Correlational Study?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6032" lvl="0" indent="-256032">
              <a:buSzPts val="2400"/>
              <a:tabLst/>
            </a:pPr>
            <a:r>
              <a:rPr lang="en-US" altLang="en-US" sz="2400" kern="1200" dirty="0">
                <a:solidFill>
                  <a:srgbClr val="000000"/>
                </a:solidFill>
                <a:latin typeface="Arial (Body)"/>
                <a:ea typeface="+mn-ea"/>
                <a:cs typeface="+mn-cs"/>
              </a:rPr>
              <a:t>Adequate sample for hypothesis testing</a:t>
            </a:r>
          </a:p>
          <a:p>
            <a:pPr marL="256032" lvl="0" indent="-256032">
              <a:buSzPts val="2400"/>
              <a:tabLst/>
            </a:pPr>
            <a:r>
              <a:rPr lang="en-US" altLang="en-US" sz="2400" kern="1200" dirty="0">
                <a:solidFill>
                  <a:srgbClr val="000000"/>
                </a:solidFill>
                <a:latin typeface="Arial (Body)"/>
                <a:ea typeface="+mn-ea"/>
                <a:cs typeface="+mn-cs"/>
              </a:rPr>
              <a:t>Display of correlational results in a table or graph</a:t>
            </a:r>
          </a:p>
          <a:p>
            <a:pPr marL="256032" lvl="0" indent="-256032">
              <a:buSzPts val="2400"/>
              <a:tabLst/>
            </a:pPr>
            <a:r>
              <a:rPr lang="en-US" altLang="en-US" sz="2400" kern="1200" dirty="0">
                <a:solidFill>
                  <a:srgbClr val="000000"/>
                </a:solidFill>
                <a:latin typeface="Arial (Body)"/>
                <a:ea typeface="+mn-ea"/>
                <a:cs typeface="+mn-cs"/>
              </a:rPr>
              <a:t>Selection of an appropriate statistical test</a:t>
            </a:r>
          </a:p>
          <a:p>
            <a:pPr marL="256032" lvl="0" indent="-256032">
              <a:buSzPts val="2400"/>
              <a:tabLst/>
            </a:pPr>
            <a:r>
              <a:rPr lang="en-US" altLang="en-US" sz="2400" kern="1200" dirty="0">
                <a:solidFill>
                  <a:srgbClr val="000000"/>
                </a:solidFill>
                <a:latin typeface="Arial (Body)"/>
                <a:ea typeface="+mn-ea"/>
                <a:cs typeface="+mn-cs"/>
              </a:rPr>
              <a:t>Interpretation about the direction, form, and magnitude of association</a:t>
            </a:r>
          </a:p>
          <a:p>
            <a:pPr marL="256032" lvl="0" indent="-256032">
              <a:buSzPts val="2400"/>
              <a:tabLst/>
            </a:pPr>
            <a:r>
              <a:rPr lang="en-US" altLang="en-US" sz="2400" kern="1200" dirty="0">
                <a:solidFill>
                  <a:srgbClr val="000000"/>
                </a:solidFill>
                <a:latin typeface="Arial (Body)"/>
                <a:ea typeface="+mn-ea"/>
                <a:cs typeface="+mn-cs"/>
              </a:rPr>
              <a:t>Assessment of magnitude of association based on the coefficient of determination, p values, effect size, or coefficient size</a:t>
            </a:r>
          </a:p>
        </p:txBody>
      </p:sp>
    </p:spTree>
    <p:extLst>
      <p:ext uri="{BB962C8B-B14F-4D97-AF65-F5344CB8AC3E}">
        <p14:creationId xmlns:p14="http://schemas.microsoft.com/office/powerpoint/2010/main" val="3215598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84836" cy="1097279"/>
          </a:xfrm>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Evaluate a Correlational Study?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noAutofit/>
          </a:bodyPr>
          <a:lstStyle/>
          <a:p>
            <a:pPr marL="256032" lvl="0" indent="-256032">
              <a:buSzPts val="2400"/>
              <a:tabLst/>
            </a:pPr>
            <a:r>
              <a:rPr lang="en-US" altLang="en-US" sz="2400" kern="1200" dirty="0">
                <a:solidFill>
                  <a:srgbClr val="000000"/>
                </a:solidFill>
                <a:latin typeface="Arial (Body)"/>
                <a:ea typeface="+mn-ea"/>
                <a:cs typeface="+mn-cs"/>
              </a:rPr>
              <a:t>Identification of the predictor and criterion variables</a:t>
            </a:r>
          </a:p>
          <a:p>
            <a:pPr marL="256032" lvl="0" indent="-256032">
              <a:buSzPts val="2400"/>
              <a:tabLst/>
            </a:pPr>
            <a:r>
              <a:rPr lang="en-US" altLang="en-US" sz="2400" kern="1200" dirty="0">
                <a:solidFill>
                  <a:srgbClr val="000000"/>
                </a:solidFill>
                <a:latin typeface="Arial (Body)"/>
                <a:ea typeface="+mn-ea"/>
                <a:cs typeface="+mn-cs"/>
              </a:rPr>
              <a:t>In a visual model, presentation of the expected (or predicted) relationships based on observed data</a:t>
            </a:r>
          </a:p>
        </p:txBody>
      </p:sp>
    </p:spTree>
    <p:extLst>
      <p:ext uri="{BB962C8B-B14F-4D97-AF65-F5344CB8AC3E}">
        <p14:creationId xmlns:p14="http://schemas.microsoft.com/office/powerpoint/2010/main" val="337735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Copyright</a:t>
            </a:r>
            <a:endParaRPr lang="en-US" altLang="en-US" sz="2000" b="0" kern="1200" dirty="0">
              <a:latin typeface="Times New Roman" panose="02020603050405020304" pitchFamily="18" charset="0"/>
              <a:ea typeface="+mj-ea"/>
              <a:cs typeface="Times New Roman" panose="02020603050405020304" pitchFamily="18" charset="0"/>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2252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Correlational Research, When Do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When Do You Use Correlational Research?</a:t>
            </a:r>
            <a:endParaRPr lang="en-US" altLang="en-US" sz="2400" b="1" kern="1200" dirty="0">
              <a:solidFill>
                <a:srgbClr val="000000"/>
              </a:solidFill>
              <a:latin typeface="Arial (Body)"/>
              <a:ea typeface="+mn-ea"/>
              <a:cs typeface="+mn-cs"/>
            </a:endParaRPr>
          </a:p>
          <a:p>
            <a:pPr marL="256032" lvl="0" indent="-256032">
              <a:buSzPts val="2400"/>
              <a:tabLst/>
            </a:pPr>
            <a:r>
              <a:rPr lang="en-US" altLang="en-US" sz="2400" kern="1200" dirty="0">
                <a:solidFill>
                  <a:srgbClr val="000000"/>
                </a:solidFill>
                <a:latin typeface="Arial (Body)"/>
                <a:ea typeface="+mn-ea"/>
                <a:cs typeface="+mn-cs"/>
              </a:rPr>
              <a:t>To examine the relationship between two or more variables</a:t>
            </a:r>
          </a:p>
          <a:p>
            <a:pPr marL="256032" lvl="0" indent="-256032">
              <a:buSzPts val="2400"/>
              <a:tabLst/>
            </a:pPr>
            <a:r>
              <a:rPr lang="en-US" altLang="en-US" sz="2400" kern="1200" dirty="0">
                <a:solidFill>
                  <a:srgbClr val="000000"/>
                </a:solidFill>
                <a:latin typeface="Arial (Body)"/>
                <a:ea typeface="+mn-ea"/>
                <a:cs typeface="+mn-cs"/>
              </a:rPr>
              <a:t>To predict an outcome:</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Look at how the variables co-vary together</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Use one variable to predict the score on another variable</a:t>
            </a:r>
          </a:p>
        </p:txBody>
      </p:sp>
    </p:spTree>
    <p:extLst>
      <p:ext uri="{BB962C8B-B14F-4D97-AF65-F5344CB8AC3E}">
        <p14:creationId xmlns:p14="http://schemas.microsoft.com/office/powerpoint/2010/main" val="2479057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Correlational Research, When Do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(3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30777"/>
          </a:xfrm>
        </p:spPr>
        <p:txBody>
          <a:bodyPr wrap="square" lIns="91425" tIns="91425" rIns="91425" bIns="91425">
            <a:noAutofit/>
          </a:bodyPr>
          <a:lstStyle/>
          <a:p>
            <a:pPr marL="0" lvl="0" indent="0">
              <a:buSzPts val="2400"/>
              <a:buNone/>
              <a:tabLst/>
            </a:pPr>
            <a:r>
              <a:rPr lang="en-US" sz="2200" b="1" kern="1200" dirty="0">
                <a:solidFill>
                  <a:srgbClr val="000000"/>
                </a:solidFill>
                <a:latin typeface="Arial (Body)"/>
                <a:ea typeface="+mn-ea"/>
                <a:cs typeface="+mn-cs"/>
              </a:rPr>
              <a:t>How Did Correlational Research Develop?</a:t>
            </a:r>
            <a:endParaRPr lang="en-US" altLang="en-US" sz="2200" b="1" kern="1200" dirty="0">
              <a:solidFill>
                <a:srgbClr val="000000"/>
              </a:solidFill>
              <a:latin typeface="Arial (Body)"/>
              <a:ea typeface="+mn-ea"/>
              <a:cs typeface="+mn-cs"/>
            </a:endParaRPr>
          </a:p>
          <a:p>
            <a:pPr marL="256032" lvl="0" indent="-256032">
              <a:buSzPts val="2400"/>
              <a:tabLst/>
            </a:pPr>
            <a:r>
              <a:rPr lang="en-US" altLang="en-US" sz="2200" kern="1200" dirty="0">
                <a:solidFill>
                  <a:srgbClr val="000000"/>
                </a:solidFill>
                <a:latin typeface="Arial (Body)"/>
                <a:ea typeface="+mn-ea"/>
                <a:cs typeface="+mn-cs"/>
              </a:rPr>
              <a:t>1895 Pearson develops correlation formula.</a:t>
            </a:r>
          </a:p>
          <a:p>
            <a:pPr marL="256032" lvl="0" indent="-256032">
              <a:buSzPts val="2400"/>
              <a:tabLst/>
            </a:pPr>
            <a:r>
              <a:rPr lang="en-US" altLang="en-US" sz="2200" kern="1200" dirty="0">
                <a:solidFill>
                  <a:srgbClr val="000000"/>
                </a:solidFill>
                <a:latin typeface="Arial (Body)"/>
                <a:ea typeface="+mn-ea"/>
                <a:cs typeface="+mn-cs"/>
              </a:rPr>
              <a:t>1897 Yule develops solutions for correlating two, three, and four variables.</a:t>
            </a:r>
          </a:p>
          <a:p>
            <a:pPr marL="256032" lvl="0" indent="-256032">
              <a:buSzPts val="2400"/>
              <a:tabLst/>
            </a:pPr>
            <a:r>
              <a:rPr lang="en-US" altLang="en-US" sz="2200" kern="1200" dirty="0">
                <a:solidFill>
                  <a:srgbClr val="000000"/>
                </a:solidFill>
                <a:latin typeface="Arial (Body)"/>
                <a:ea typeface="+mn-ea"/>
                <a:cs typeface="+mn-cs"/>
              </a:rPr>
              <a:t>1935 Fisher pioneered significance testing and analysis of variance.</a:t>
            </a:r>
          </a:p>
          <a:p>
            <a:pPr marL="256032" lvl="0" indent="-256032">
              <a:buSzPts val="2400"/>
              <a:tabLst/>
            </a:pPr>
            <a:r>
              <a:rPr lang="en-US" altLang="en-US" sz="2200" kern="1200" dirty="0">
                <a:solidFill>
                  <a:srgbClr val="000000"/>
                </a:solidFill>
                <a:latin typeface="Arial (Body)"/>
                <a:ea typeface="+mn-ea"/>
                <a:cs typeface="+mn-cs"/>
              </a:rPr>
              <a:t>1963 Campbell and Stanley write about experimental and quasi-experimental designs (including correlational designs).</a:t>
            </a:r>
          </a:p>
          <a:p>
            <a:pPr marL="256032" lvl="0" indent="-256032">
              <a:buSzPts val="2400"/>
              <a:tabLst/>
            </a:pPr>
            <a:r>
              <a:rPr lang="en-US" altLang="en-US" sz="2200" kern="1200" dirty="0">
                <a:solidFill>
                  <a:srgbClr val="000000"/>
                </a:solidFill>
                <a:latin typeface="Arial (Body)"/>
                <a:ea typeface="+mn-ea"/>
                <a:cs typeface="+mn-cs"/>
              </a:rPr>
              <a:t>1970s and 1980s computers give the ability to statistically control variables and do multiple regression.</a:t>
            </a:r>
          </a:p>
        </p:txBody>
      </p:sp>
    </p:spTree>
    <p:extLst>
      <p:ext uri="{BB962C8B-B14F-4D97-AF65-F5344CB8AC3E}">
        <p14:creationId xmlns:p14="http://schemas.microsoft.com/office/powerpoint/2010/main" val="2449093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Types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buSzPts val="2400"/>
              <a:tabLst/>
            </a:pPr>
            <a:r>
              <a:rPr lang="en-US" altLang="en-US" sz="2400" kern="1200" dirty="0">
                <a:solidFill>
                  <a:srgbClr val="000000"/>
                </a:solidFill>
                <a:latin typeface="Arial (Body)"/>
                <a:ea typeface="+mn-ea"/>
                <a:cs typeface="+mn-cs"/>
              </a:rPr>
              <a:t>The explanatory design</a:t>
            </a:r>
          </a:p>
          <a:p>
            <a:pPr marL="256032" lvl="0" indent="-256032">
              <a:buSzPts val="2400"/>
              <a:tabLst/>
            </a:pPr>
            <a:r>
              <a:rPr lang="en-US" altLang="en-US" sz="2400" kern="1200" dirty="0">
                <a:solidFill>
                  <a:srgbClr val="000000"/>
                </a:solidFill>
                <a:latin typeface="Arial (Body)"/>
                <a:ea typeface="+mn-ea"/>
                <a:cs typeface="+mn-cs"/>
              </a:rPr>
              <a:t>The prediction design</a:t>
            </a:r>
          </a:p>
        </p:txBody>
      </p:sp>
    </p:spTree>
    <p:extLst>
      <p:ext uri="{BB962C8B-B14F-4D97-AF65-F5344CB8AC3E}">
        <p14:creationId xmlns:p14="http://schemas.microsoft.com/office/powerpoint/2010/main" val="2333424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Types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50895"/>
          </a:xfrm>
        </p:spPr>
        <p:txBody>
          <a:bodyPr wrap="square" lIns="91425" tIns="91425" rIns="91425" bIns="91425">
            <a:noAutofit/>
          </a:bodyPr>
          <a:lstStyle/>
          <a:p>
            <a:pPr marL="0" lvl="0" indent="0">
              <a:buSzPts val="2400"/>
              <a:buNone/>
              <a:tabLst/>
            </a:pPr>
            <a:r>
              <a:rPr lang="en-US" sz="2200" b="1" kern="1200" dirty="0">
                <a:solidFill>
                  <a:srgbClr val="000000"/>
                </a:solidFill>
                <a:latin typeface="Arial (Body)"/>
                <a:ea typeface="+mn-ea"/>
                <a:cs typeface="+mn-cs"/>
              </a:rPr>
              <a:t>The Explanatory Design</a:t>
            </a:r>
            <a:endParaRPr lang="en-US" altLang="en-US" sz="2200" b="1" kern="1200" dirty="0">
              <a:solidFill>
                <a:srgbClr val="000000"/>
              </a:solidFill>
              <a:latin typeface="Arial (Body)"/>
              <a:ea typeface="+mn-ea"/>
              <a:cs typeface="+mn-cs"/>
            </a:endParaRPr>
          </a:p>
          <a:p>
            <a:pPr marL="256032" lvl="0" indent="-256032">
              <a:buSzPts val="2400"/>
              <a:tabLst/>
            </a:pPr>
            <a:r>
              <a:rPr lang="en-US" altLang="en-US" sz="2200" kern="1200" dirty="0">
                <a:solidFill>
                  <a:srgbClr val="000000"/>
                </a:solidFill>
                <a:latin typeface="Arial (Body)"/>
                <a:ea typeface="+mn-ea"/>
                <a:cs typeface="+mn-cs"/>
              </a:rPr>
              <a:t>Correlate two or more variables</a:t>
            </a:r>
          </a:p>
          <a:p>
            <a:pPr marL="256032" lvl="0" indent="-256032">
              <a:buSzPts val="2400"/>
              <a:tabLst/>
            </a:pPr>
            <a:r>
              <a:rPr lang="en-US" altLang="en-US" sz="2200" kern="1200" dirty="0">
                <a:solidFill>
                  <a:srgbClr val="000000"/>
                </a:solidFill>
                <a:latin typeface="Arial (Body)"/>
                <a:ea typeface="+mn-ea"/>
                <a:cs typeface="+mn-cs"/>
              </a:rPr>
              <a:t>Collect data at one point in time</a:t>
            </a:r>
          </a:p>
          <a:p>
            <a:pPr marL="256032" lvl="0" indent="-256032">
              <a:buSzPts val="2400"/>
              <a:tabLst/>
            </a:pPr>
            <a:r>
              <a:rPr lang="en-US" altLang="en-US" sz="2200" kern="1200" dirty="0">
                <a:solidFill>
                  <a:srgbClr val="000000"/>
                </a:solidFill>
                <a:latin typeface="Arial (Body)"/>
                <a:ea typeface="+mn-ea"/>
                <a:cs typeface="+mn-cs"/>
              </a:rPr>
              <a:t>Analyze all participants as a single group</a:t>
            </a:r>
          </a:p>
          <a:p>
            <a:pPr marL="256032" lvl="0" indent="-256032">
              <a:buSzPts val="2400"/>
              <a:tabLst/>
            </a:pPr>
            <a:r>
              <a:rPr lang="en-US" altLang="en-US" sz="2200" kern="1200" dirty="0">
                <a:solidFill>
                  <a:srgbClr val="000000"/>
                </a:solidFill>
                <a:latin typeface="Arial (Body)"/>
                <a:ea typeface="+mn-ea"/>
                <a:cs typeface="+mn-cs"/>
              </a:rPr>
              <a:t>Obtain at least two scores for each individual in the group—one for each variable</a:t>
            </a:r>
          </a:p>
          <a:p>
            <a:pPr marL="256032" lvl="0" indent="-256032">
              <a:buSzPts val="2400"/>
              <a:tabLst/>
            </a:pPr>
            <a:r>
              <a:rPr lang="en-US" altLang="en-US" sz="2200" kern="1200" dirty="0">
                <a:solidFill>
                  <a:srgbClr val="000000"/>
                </a:solidFill>
                <a:latin typeface="Arial (Body)"/>
                <a:ea typeface="+mn-ea"/>
                <a:cs typeface="+mn-cs"/>
              </a:rPr>
              <a:t>Report the correlation statistic (or advanced form)</a:t>
            </a:r>
          </a:p>
          <a:p>
            <a:pPr marL="256032" lvl="0" indent="-256032">
              <a:buSzPts val="2400"/>
              <a:tabLst/>
            </a:pPr>
            <a:r>
              <a:rPr lang="en-US" altLang="en-US" sz="2200" kern="1200" dirty="0">
                <a:solidFill>
                  <a:srgbClr val="000000"/>
                </a:solidFill>
                <a:latin typeface="Arial (Body)"/>
                <a:ea typeface="+mn-ea"/>
                <a:cs typeface="+mn-cs"/>
              </a:rPr>
              <a:t>Interpretation based on statistical test results indicate that the changes in one variable are reflected in changes in the </a:t>
            </a:r>
            <a:r>
              <a:rPr lang="en-US" altLang="en-US" sz="2200" kern="1200" dirty="0" smtClean="0">
                <a:solidFill>
                  <a:srgbClr val="000000"/>
                </a:solidFill>
                <a:latin typeface="Arial (Body)"/>
                <a:ea typeface="+mn-ea"/>
                <a:cs typeface="+mn-cs"/>
              </a:rPr>
              <a:t>other</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4008567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Types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(3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altLang="en-US" sz="2400" b="1" kern="1200" dirty="0">
                <a:solidFill>
                  <a:srgbClr val="000000"/>
                </a:solidFill>
                <a:ea typeface="+mn-ea"/>
                <a:cs typeface="+mn-cs"/>
              </a:rPr>
              <a:t>The Prediction Designs</a:t>
            </a:r>
          </a:p>
          <a:p>
            <a:pPr marL="256032" lvl="0" indent="-256032">
              <a:buSzPts val="2400"/>
              <a:tabLst/>
            </a:pPr>
            <a:r>
              <a:rPr lang="en-US" altLang="en-US" sz="2400" b="1" kern="1200" dirty="0">
                <a:solidFill>
                  <a:srgbClr val="000000"/>
                </a:solidFill>
                <a:ea typeface="+mn-ea"/>
                <a:cs typeface="+mn-cs"/>
              </a:rPr>
              <a:t>Predictor variable</a:t>
            </a:r>
            <a:r>
              <a:rPr lang="en-US" altLang="en-US" sz="2400" kern="1200" dirty="0">
                <a:solidFill>
                  <a:srgbClr val="000000"/>
                </a:solidFill>
                <a:ea typeface="+mn-ea"/>
                <a:cs typeface="+mn-cs"/>
              </a:rPr>
              <a:t>: A variable that is used to make a forecast about an outcome in the correlational study</a:t>
            </a:r>
          </a:p>
          <a:p>
            <a:pPr marL="256032" lvl="0" indent="-256032">
              <a:buSzPts val="2400"/>
              <a:tabLst/>
            </a:pPr>
            <a:r>
              <a:rPr lang="en-US" altLang="en-US" sz="2400" b="1" kern="1200" dirty="0">
                <a:solidFill>
                  <a:srgbClr val="000000"/>
                </a:solidFill>
                <a:ea typeface="+mn-ea"/>
                <a:cs typeface="+mn-cs"/>
              </a:rPr>
              <a:t>Criterion variable</a:t>
            </a:r>
            <a:r>
              <a:rPr lang="en-US" altLang="en-US" sz="2400" kern="1200" dirty="0">
                <a:solidFill>
                  <a:srgbClr val="000000"/>
                </a:solidFill>
                <a:ea typeface="+mn-ea"/>
                <a:cs typeface="+mn-cs"/>
              </a:rPr>
              <a:t>: The outcome being predicted</a:t>
            </a:r>
          </a:p>
          <a:p>
            <a:pPr marL="256032" lvl="0" indent="-256032">
              <a:buSzPts val="2400"/>
              <a:tabLst/>
            </a:pPr>
            <a:r>
              <a:rPr lang="ja-JP" altLang="en-US" sz="2400" kern="1200" dirty="0">
                <a:solidFill>
                  <a:srgbClr val="000000"/>
                </a:solidFill>
                <a:cs typeface="+mn-cs"/>
              </a:rPr>
              <a:t>“</a:t>
            </a:r>
            <a:r>
              <a:rPr lang="en-US" altLang="ja-JP" sz="2400" kern="1200" dirty="0">
                <a:solidFill>
                  <a:srgbClr val="000000"/>
                </a:solidFill>
                <a:cs typeface="+mn-cs"/>
              </a:rPr>
              <a:t>Prediction</a:t>
            </a:r>
            <a:r>
              <a:rPr lang="ja-JP" altLang="en-US" sz="2400" kern="1200" dirty="0">
                <a:solidFill>
                  <a:srgbClr val="000000"/>
                </a:solidFill>
                <a:cs typeface="+mn-cs"/>
              </a:rPr>
              <a:t>”</a:t>
            </a:r>
            <a:r>
              <a:rPr lang="en-US" altLang="ja-JP" sz="2400" kern="1200" dirty="0">
                <a:solidFill>
                  <a:srgbClr val="000000"/>
                </a:solidFill>
                <a:cs typeface="+mn-cs"/>
              </a:rPr>
              <a:t> usually used in the title</a:t>
            </a:r>
          </a:p>
          <a:p>
            <a:pPr marL="256032" lvl="0" indent="-256032">
              <a:buSzPts val="2400"/>
              <a:tabLst/>
            </a:pPr>
            <a:r>
              <a:rPr lang="en-US" altLang="en-US" sz="2400" kern="1200" dirty="0">
                <a:solidFill>
                  <a:srgbClr val="000000"/>
                </a:solidFill>
                <a:ea typeface="+mn-ea"/>
                <a:cs typeface="+mn-cs"/>
              </a:rPr>
              <a:t>Predictor variable(s) usually measured at one point in time; the criterion variable measured at a later point in time</a:t>
            </a:r>
          </a:p>
          <a:p>
            <a:pPr marL="256032" lvl="0" indent="-256032">
              <a:buSzPts val="2400"/>
              <a:tabLst/>
            </a:pPr>
            <a:r>
              <a:rPr lang="en-US" altLang="en-US" sz="2400" kern="1200" dirty="0">
                <a:solidFill>
                  <a:srgbClr val="000000"/>
                </a:solidFill>
                <a:ea typeface="+mn-ea"/>
                <a:cs typeface="+mn-cs"/>
              </a:rPr>
              <a:t>Purpose is to forecast future performance</a:t>
            </a:r>
          </a:p>
        </p:txBody>
      </p:sp>
    </p:spTree>
    <p:extLst>
      <p:ext uri="{BB962C8B-B14F-4D97-AF65-F5344CB8AC3E}">
        <p14:creationId xmlns:p14="http://schemas.microsoft.com/office/powerpoint/2010/main" val="80979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are the Key Characteristics of Correlational Designs </a:t>
            </a:r>
            <a:r>
              <a:rPr lang="en-US" altLang="en-US" sz="2000" b="0" kern="1200" dirty="0" smtClean="0">
                <a:latin typeface="Times New Roman" panose="02020603050405020304" pitchFamily="18" charset="0"/>
                <a:ea typeface="+mj-ea"/>
                <a:cs typeface="Times New Roman" panose="02020603050405020304" pitchFamily="18" charset="0"/>
              </a:rPr>
              <a:t>(1 of 19)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buSzPts val="2400"/>
              <a:tabLst/>
            </a:pPr>
            <a:r>
              <a:rPr lang="en-US" altLang="en-US" sz="2400" kern="1200" dirty="0">
                <a:solidFill>
                  <a:srgbClr val="000000"/>
                </a:solidFill>
                <a:latin typeface="Arial (Body)"/>
                <a:ea typeface="+mn-ea"/>
                <a:cs typeface="+mn-cs"/>
              </a:rPr>
              <a:t>Displays of scores (scatterplots and matrices)</a:t>
            </a:r>
          </a:p>
          <a:p>
            <a:pPr marL="256032" lvl="0" indent="-256032">
              <a:buSzPts val="2400"/>
              <a:tabLst/>
            </a:pPr>
            <a:r>
              <a:rPr lang="en-US" altLang="en-US" sz="2400" kern="1200" dirty="0">
                <a:solidFill>
                  <a:srgbClr val="000000"/>
                </a:solidFill>
                <a:latin typeface="Arial (Body)"/>
                <a:ea typeface="+mn-ea"/>
                <a:cs typeface="+mn-cs"/>
              </a:rPr>
              <a:t>Associations between scores (direction, form, and strength)</a:t>
            </a:r>
          </a:p>
          <a:p>
            <a:pPr marL="256032" lvl="0" indent="-256032">
              <a:buSzPts val="2400"/>
              <a:tabLst/>
            </a:pPr>
            <a:r>
              <a:rPr lang="en-US" altLang="en-US" sz="2400" kern="1200" dirty="0">
                <a:solidFill>
                  <a:srgbClr val="000000"/>
                </a:solidFill>
                <a:latin typeface="Arial (Body)"/>
                <a:ea typeface="+mn-ea"/>
                <a:cs typeface="+mn-cs"/>
              </a:rPr>
              <a:t>Multiple variable analysis (partial correlations and multiple regression)</a:t>
            </a:r>
          </a:p>
        </p:txBody>
      </p:sp>
    </p:spTree>
    <p:extLst>
      <p:ext uri="{BB962C8B-B14F-4D97-AF65-F5344CB8AC3E}">
        <p14:creationId xmlns:p14="http://schemas.microsoft.com/office/powerpoint/2010/main" val="4048320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8543</TotalTime>
  <Words>1869</Words>
  <Application>Microsoft Office PowerPoint</Application>
  <PresentationFormat>On-screen Show (4:3)</PresentationFormat>
  <Paragraphs>202</Paragraphs>
  <Slides>38</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7" baseType="lpstr">
      <vt:lpstr>Arial</vt:lpstr>
      <vt:lpstr>Arial (Body)</vt:lpstr>
      <vt:lpstr>Cambria Math</vt:lpstr>
      <vt:lpstr>Noto Sans Symbols</vt:lpstr>
      <vt:lpstr>Times New Roman</vt:lpstr>
      <vt:lpstr>Verdana</vt:lpstr>
      <vt:lpstr>508 Lecture</vt:lpstr>
      <vt:lpstr>1_508 Lecture</vt:lpstr>
      <vt:lpstr>Equation</vt:lpstr>
      <vt:lpstr>Educational Research: Planning, Conducting, and Evaluating Quantitative and Qualitative Research</vt:lpstr>
      <vt:lpstr>Learning Objectives</vt:lpstr>
      <vt:lpstr>What is Correlational Research, When Do You Use It, and How Did It Develop? (1 of 3)</vt:lpstr>
      <vt:lpstr>What is Correlational Research, When Do You Use It, and How Did It Develop? (2 of 3)</vt:lpstr>
      <vt:lpstr>What is Correlational Research, When Do You Use It, and How Did It Develop? (3 of 3)</vt:lpstr>
      <vt:lpstr>What are the Types of Correlational Designs (1 of 3)</vt:lpstr>
      <vt:lpstr>What are the Types of Correlational Designs (2 of 3)</vt:lpstr>
      <vt:lpstr>What are the Types of Correlational Designs (3 of 3)</vt:lpstr>
      <vt:lpstr>What are the Key Characteristics of Correlational Designs (1 of 19)</vt:lpstr>
      <vt:lpstr>What are the Key Characteristics of Correlational Designs (2 of 19)</vt:lpstr>
      <vt:lpstr>What are the Key Characteristics of Correlational Designs (3 of 19)</vt:lpstr>
      <vt:lpstr>What are the Key Characteristics of Correlational Designs (4 of 19)</vt:lpstr>
      <vt:lpstr>Figure 11.1 Patterns of Association between Two Variables</vt:lpstr>
      <vt:lpstr>Linear and Nonlinear Patterns</vt:lpstr>
      <vt:lpstr>What are the Key Characteristics of Correlational Designs (5 of 19)</vt:lpstr>
      <vt:lpstr>What are the Key Characteristics of Correlational Designs (6 of 19)</vt:lpstr>
      <vt:lpstr>What are the Key Characteristics of Correlational Designs (7 of 19)</vt:lpstr>
      <vt:lpstr>What are the Key Characteristics of Correlational Designs (8 of 19)</vt:lpstr>
      <vt:lpstr>Figure 11.2 Example of a Scatter Plot</vt:lpstr>
      <vt:lpstr>What are the Key Characteristics of Correlational Designs (9 of 19)</vt:lpstr>
      <vt:lpstr>Table 11.1 Example of a Correlation Matrix</vt:lpstr>
      <vt:lpstr>What are the Key Characteristics of Correlational Designs (10 of 19)</vt:lpstr>
      <vt:lpstr>Figure 11.3 Common Variance Shared for Bivariate and Partial Correlations</vt:lpstr>
      <vt:lpstr>What are the Key Characteristics of Correlational Designs (11 of 19)</vt:lpstr>
      <vt:lpstr>Figure 11.4 Simple Regression Line</vt:lpstr>
      <vt:lpstr>What are the Key Characteristics of Correlational Designs (12 of 19)</vt:lpstr>
      <vt:lpstr>What are the Key Characteristics of Correlational Designs (13 of 19)</vt:lpstr>
      <vt:lpstr>What are the Key Characteristics of Correlational Designs (14 of 19)</vt:lpstr>
      <vt:lpstr>What are the Key Characteristics of Correlational Designs (15 of 19)</vt:lpstr>
      <vt:lpstr>What are the Key Characteristics of Correlational Designs (16 of 19)</vt:lpstr>
      <vt:lpstr>What are the Key Characteristics of Correlational Designs (17 of 19)</vt:lpstr>
      <vt:lpstr>What are the Key Characteristics of Correlational Designs (18 of 19)</vt:lpstr>
      <vt:lpstr>What are the Key Characteristics of Correlational Designs (19 of 19)</vt:lpstr>
      <vt:lpstr>Potential Ethical Issues in Conducting Correlational Research</vt:lpstr>
      <vt:lpstr>What are the Steps in Conducting a Correlational Study?</vt:lpstr>
      <vt:lpstr>How Do You Evaluate a Correlational Study? (1 of 2)</vt:lpstr>
      <vt:lpstr>How Do You Evaluate a Correlational Study?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V, Ramamoorthy (Cognizant)</cp:lastModifiedBy>
  <cp:revision>875</cp:revision>
  <dcterms:modified xsi:type="dcterms:W3CDTF">2018-03-23T05:03:37Z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