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5"/>
  </p:notesMasterIdLst>
  <p:handoutMasterIdLst>
    <p:handoutMasterId r:id="rId56"/>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29"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81" autoAdjust="0"/>
    <p:restoredTop sz="92907" autoAdjust="0"/>
  </p:normalViewPr>
  <p:slideViewPr>
    <p:cSldViewPr snapToGrid="0" snapToObjects="1">
      <p:cViewPr varScale="1">
        <p:scale>
          <a:sx n="99" d="100"/>
          <a:sy n="99" d="100"/>
        </p:scale>
        <p:origin x="84" y="180"/>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403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45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7915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1965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12</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dirty="0">
                <a:latin typeface="+mn-lt"/>
              </a:rPr>
              <a:t>Survey Designs</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Survey Design? </a:t>
            </a:r>
            <a:r>
              <a:rPr lang="en-US" sz="2000" b="0" kern="1200" dirty="0" smtClean="0">
                <a:latin typeface="Times New Roman" panose="02020603050405020304" pitchFamily="18" charset="0"/>
                <a:ea typeface="+mj-ea"/>
                <a:cs typeface="Times New Roman" panose="02020603050405020304" pitchFamily="18" charset="0"/>
              </a:rPr>
              <a:t>(3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Longitudinal Survey Designs: Trend Studies</a:t>
            </a:r>
          </a:p>
          <a:p>
            <a:pPr marL="255651" lvl="0" indent="-255651">
              <a:spcAft>
                <a:spcPct val="0"/>
              </a:spcAft>
              <a:buSzPts val="2400"/>
              <a:tabLst/>
            </a:pPr>
            <a:r>
              <a:rPr lang="en-US" sz="2400" kern="1200" dirty="0">
                <a:solidFill>
                  <a:srgbClr val="000000"/>
                </a:solidFill>
                <a:latin typeface="Arial (Body)"/>
                <a:ea typeface="+mn-ea"/>
                <a:cs typeface="+mn-cs"/>
              </a:rPr>
              <a:t>Identify a population and examine changes over time</a:t>
            </a:r>
          </a:p>
          <a:p>
            <a:pPr marL="255651" lvl="0" indent="-255651">
              <a:spcAft>
                <a:spcPct val="0"/>
              </a:spcAft>
              <a:buSzPts val="2400"/>
              <a:tabLst/>
            </a:pPr>
            <a:r>
              <a:rPr lang="en-US" sz="2400" kern="1200" dirty="0">
                <a:solidFill>
                  <a:srgbClr val="000000"/>
                </a:solidFill>
                <a:latin typeface="Arial (Body)"/>
                <a:ea typeface="+mn-ea"/>
                <a:cs typeface="+mn-cs"/>
              </a:rPr>
              <a:t>Assess how trends change</a:t>
            </a:r>
          </a:p>
          <a:p>
            <a:pPr marL="255651" lvl="0" indent="-255651">
              <a:spcAft>
                <a:spcPct val="0"/>
              </a:spcAft>
              <a:buSzPts val="2400"/>
              <a:tabLst/>
            </a:pPr>
            <a:r>
              <a:rPr lang="en-US" sz="2400" kern="1200" dirty="0">
                <a:solidFill>
                  <a:srgbClr val="000000"/>
                </a:solidFill>
                <a:latin typeface="Arial (Body)"/>
                <a:ea typeface="+mn-ea"/>
                <a:cs typeface="+mn-cs"/>
              </a:rPr>
              <a:t>Example: the Gallup Poll monitors voters during elections</a:t>
            </a:r>
          </a:p>
        </p:txBody>
      </p:sp>
    </p:spTree>
    <p:extLst>
      <p:ext uri="{BB962C8B-B14F-4D97-AF65-F5344CB8AC3E}">
        <p14:creationId xmlns:p14="http://schemas.microsoft.com/office/powerpoint/2010/main" val="242609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Survey Design? </a:t>
            </a:r>
            <a:r>
              <a:rPr lang="en-US" sz="2000" b="0" kern="1200" dirty="0" smtClean="0">
                <a:latin typeface="Times New Roman" panose="02020603050405020304" pitchFamily="18" charset="0"/>
                <a:ea typeface="+mj-ea"/>
                <a:cs typeface="Times New Roman" panose="02020603050405020304" pitchFamily="18" charset="0"/>
              </a:rPr>
              <a:t>(4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365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Longitudinal Survey Designs: Cohort Studies</a:t>
            </a:r>
          </a:p>
          <a:p>
            <a:pPr marL="255651" lvl="0" indent="-255651">
              <a:spcAft>
                <a:spcPct val="0"/>
              </a:spcAft>
              <a:buSzPts val="2400"/>
              <a:tabLst/>
            </a:pPr>
            <a:r>
              <a:rPr lang="en-US" sz="2400" kern="1200" dirty="0">
                <a:solidFill>
                  <a:srgbClr val="000000"/>
                </a:solidFill>
                <a:latin typeface="Arial (Body)"/>
                <a:ea typeface="+mn-ea"/>
                <a:cs typeface="+mn-cs"/>
              </a:rPr>
              <a:t>Identify a subpopulation (cohort) based on a characteristic</a:t>
            </a:r>
          </a:p>
          <a:p>
            <a:pPr marL="255651" lvl="0" indent="-255651">
              <a:spcAft>
                <a:spcPct val="0"/>
              </a:spcAft>
              <a:buSzPts val="2400"/>
              <a:tabLst/>
            </a:pPr>
            <a:r>
              <a:rPr lang="en-US" sz="2400" kern="1200" dirty="0">
                <a:solidFill>
                  <a:srgbClr val="000000"/>
                </a:solidFill>
                <a:latin typeface="Arial (Body)"/>
                <a:ea typeface="+mn-ea"/>
                <a:cs typeface="+mn-cs"/>
              </a:rPr>
              <a:t>Study that subpopulation over time</a:t>
            </a: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Study a cohort of 18-year olds in 2017</a:t>
            </a:r>
          </a:p>
          <a:p>
            <a:pPr marL="741553" lvl="1" indent="-284353">
              <a:spcAft>
                <a:spcPct val="0"/>
              </a:spcAft>
              <a:buSzPts val="2400"/>
            </a:pPr>
            <a:r>
              <a:rPr lang="en-US" sz="2400" kern="1200" dirty="0">
                <a:solidFill>
                  <a:srgbClr val="000000"/>
                </a:solidFill>
                <a:latin typeface="Arial (Body)"/>
                <a:ea typeface="+mn-ea"/>
                <a:cs typeface="+mn-cs"/>
              </a:rPr>
              <a:t>Five years later, study a group of 23-year olds (may not be the same individuals)</a:t>
            </a:r>
          </a:p>
          <a:p>
            <a:pPr marL="741553" lvl="1" indent="-284353">
              <a:spcAft>
                <a:spcPct val="0"/>
              </a:spcAft>
              <a:buSzPts val="2400"/>
            </a:pPr>
            <a:r>
              <a:rPr lang="en-US" sz="2400" kern="1200" dirty="0">
                <a:solidFill>
                  <a:srgbClr val="000000"/>
                </a:solidFill>
                <a:latin typeface="Arial (Body)"/>
                <a:ea typeface="+mn-ea"/>
                <a:cs typeface="+mn-cs"/>
              </a:rPr>
              <a:t>Continue over time as long as individuals were 18 in 2017</a:t>
            </a:r>
          </a:p>
        </p:txBody>
      </p:sp>
    </p:spTree>
    <p:extLst>
      <p:ext uri="{BB962C8B-B14F-4D97-AF65-F5344CB8AC3E}">
        <p14:creationId xmlns:p14="http://schemas.microsoft.com/office/powerpoint/2010/main" val="262359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Survey Design? </a:t>
            </a:r>
            <a:r>
              <a:rPr lang="en-US" sz="2000" b="0" kern="1200" dirty="0" smtClean="0">
                <a:latin typeface="Times New Roman" panose="02020603050405020304" pitchFamily="18" charset="0"/>
                <a:ea typeface="+mj-ea"/>
                <a:cs typeface="Times New Roman" panose="02020603050405020304" pitchFamily="18" charset="0"/>
              </a:rPr>
              <a:t>(5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Longitudinal Survey Designs: Panel Studies</a:t>
            </a:r>
          </a:p>
          <a:p>
            <a:pPr marL="255651" lvl="0" indent="-255651">
              <a:spcAft>
                <a:spcPct val="0"/>
              </a:spcAft>
              <a:buSzPts val="2400"/>
              <a:tabLst/>
            </a:pPr>
            <a:r>
              <a:rPr lang="en-US" sz="2400" kern="1200" dirty="0">
                <a:solidFill>
                  <a:srgbClr val="000000"/>
                </a:solidFill>
                <a:latin typeface="Arial (Body)"/>
                <a:ea typeface="+mn-ea"/>
                <a:cs typeface="+mn-cs"/>
              </a:rPr>
              <a:t>Examine the same people (i.e., panel) over time</a:t>
            </a:r>
          </a:p>
          <a:p>
            <a:pPr marL="255651" lvl="0" indent="-255651">
              <a:spcAft>
                <a:spcPct val="0"/>
              </a:spcAft>
              <a:buSzPts val="2400"/>
              <a:tabLst/>
            </a:pPr>
            <a:r>
              <a:rPr lang="en-US" sz="2400" kern="1200" dirty="0">
                <a:solidFill>
                  <a:srgbClr val="000000"/>
                </a:solidFill>
                <a:latin typeface="Arial (Body)"/>
                <a:ea typeface="+mn-ea"/>
                <a:cs typeface="+mn-cs"/>
              </a:rPr>
              <a:t>Advantage is the ability to determine actual changes in specific individuals</a:t>
            </a:r>
          </a:p>
          <a:p>
            <a:pPr marL="255651" lvl="0" indent="-255651">
              <a:spcAft>
                <a:spcPct val="0"/>
              </a:spcAft>
              <a:buSzPts val="2400"/>
              <a:tabLst/>
            </a:pPr>
            <a:r>
              <a:rPr lang="en-US" sz="2400" kern="1200" dirty="0">
                <a:solidFill>
                  <a:srgbClr val="000000"/>
                </a:solidFill>
                <a:latin typeface="Arial (Body)"/>
                <a:ea typeface="+mn-ea"/>
                <a:cs typeface="+mn-cs"/>
              </a:rPr>
              <a:t>Disadvantage is that people may be difficult to locate</a:t>
            </a:r>
          </a:p>
          <a:p>
            <a:pPr marL="255651" lvl="0" indent="-255651">
              <a:spcAft>
                <a:spcPct val="0"/>
              </a:spcAft>
              <a:buSzPts val="2400"/>
              <a:tabLst/>
            </a:pPr>
            <a:r>
              <a:rPr lang="en-US" sz="2400" kern="1200">
                <a:solidFill>
                  <a:srgbClr val="000000"/>
                </a:solidFill>
                <a:latin typeface="Arial (Body)"/>
                <a:ea typeface="+mn-ea"/>
                <a:cs typeface="+mn-cs"/>
              </a:rPr>
              <a:t>Example</a:t>
            </a:r>
            <a:r>
              <a:rPr lang="en-US" sz="2400" kern="1200" smtClean="0">
                <a:solidFill>
                  <a:srgbClr val="000000"/>
                </a:solidFill>
                <a:latin typeface="Arial (Body)"/>
                <a:ea typeface="+mn-ea"/>
                <a:cs typeface="+mn-cs"/>
              </a:rPr>
              <a:t>:</a:t>
            </a:r>
            <a:endParaRPr lang="en-US" sz="2400" kern="1200" dirty="0">
              <a:solidFill>
                <a:prstClr val="black"/>
              </a:solidFill>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Study a graduating class in 2017, follow the exact same individuals at 1 year, 2 years, 5 years, etc.</a:t>
            </a:r>
          </a:p>
          <a:p>
            <a:pPr marL="741553" lvl="1" indent="-284353">
              <a:spcAft>
                <a:spcPct val="0"/>
              </a:spcAft>
              <a:buSzPts val="2400"/>
            </a:pPr>
            <a:r>
              <a:rPr lang="en-US" sz="2400" kern="1200" dirty="0">
                <a:solidFill>
                  <a:srgbClr val="000000"/>
                </a:solidFill>
                <a:latin typeface="Arial (Body)"/>
                <a:ea typeface="+mn-ea"/>
                <a:cs typeface="+mn-cs"/>
              </a:rPr>
              <a:t>Might also compare groups</a:t>
            </a:r>
          </a:p>
        </p:txBody>
      </p:sp>
    </p:spTree>
    <p:extLst>
      <p:ext uri="{BB962C8B-B14F-4D97-AF65-F5344CB8AC3E}">
        <p14:creationId xmlns:p14="http://schemas.microsoft.com/office/powerpoint/2010/main" val="92613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80957"/>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Sampling from a population</a:t>
            </a:r>
          </a:p>
          <a:p>
            <a:pPr marL="255651" lvl="0" indent="-255651">
              <a:spcAft>
                <a:spcPct val="0"/>
              </a:spcAft>
              <a:buSzPts val="2400"/>
              <a:tabLst/>
            </a:pPr>
            <a:r>
              <a:rPr lang="en-US" altLang="en-US" sz="2400" kern="1200" dirty="0">
                <a:solidFill>
                  <a:srgbClr val="000000"/>
                </a:solidFill>
                <a:latin typeface="Arial (Body)"/>
                <a:ea typeface="+mn-ea"/>
                <a:cs typeface="+mn-cs"/>
              </a:rPr>
              <a:t>Collecting data through questionnaires or interviews</a:t>
            </a:r>
          </a:p>
          <a:p>
            <a:pPr marL="255651" lvl="0" indent="-255651">
              <a:spcAft>
                <a:spcPct val="0"/>
              </a:spcAft>
              <a:buSzPts val="2400"/>
              <a:tabLst/>
            </a:pPr>
            <a:r>
              <a:rPr lang="en-US" altLang="en-US" sz="2400" kern="1200" dirty="0">
                <a:solidFill>
                  <a:srgbClr val="000000"/>
                </a:solidFill>
                <a:latin typeface="Arial (Body)"/>
                <a:ea typeface="+mn-ea"/>
                <a:cs typeface="+mn-cs"/>
              </a:rPr>
              <a:t>Designing instruments for data collection</a:t>
            </a:r>
          </a:p>
          <a:p>
            <a:pPr marL="255651" lvl="0" indent="-255651">
              <a:spcAft>
                <a:spcPct val="0"/>
              </a:spcAft>
              <a:buSzPts val="2400"/>
              <a:tabLst/>
            </a:pPr>
            <a:r>
              <a:rPr lang="en-US" altLang="en-US" sz="2400" kern="1200" dirty="0">
                <a:solidFill>
                  <a:srgbClr val="000000"/>
                </a:solidFill>
                <a:latin typeface="Arial (Body)"/>
                <a:ea typeface="+mn-ea"/>
                <a:cs typeface="+mn-cs"/>
              </a:rPr>
              <a:t>Obtaining a high response rate</a:t>
            </a:r>
          </a:p>
        </p:txBody>
      </p:sp>
    </p:spTree>
    <p:extLst>
      <p:ext uri="{BB962C8B-B14F-4D97-AF65-F5344CB8AC3E}">
        <p14:creationId xmlns:p14="http://schemas.microsoft.com/office/powerpoint/2010/main" val="354001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(2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Sampling from a Population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Typically select a sample from a population</a:t>
            </a:r>
          </a:p>
          <a:p>
            <a:pPr marL="255651" lvl="0" indent="-255651">
              <a:spcAft>
                <a:spcPct val="0"/>
              </a:spcAft>
              <a:buSzPts val="2400"/>
              <a:tabLst/>
            </a:pPr>
            <a:r>
              <a:rPr lang="en-US" altLang="en-US" sz="2400" kern="1200" dirty="0">
                <a:solidFill>
                  <a:srgbClr val="000000"/>
                </a:solidFill>
                <a:latin typeface="Arial (Body)"/>
                <a:ea typeface="+mn-ea"/>
                <a:cs typeface="+mn-cs"/>
              </a:rPr>
              <a:t>Generalize results from the sample to the population</a:t>
            </a:r>
          </a:p>
          <a:p>
            <a:pPr marL="255651" lvl="0" indent="-255651">
              <a:spcAft>
                <a:spcPct val="0"/>
              </a:spcAft>
              <a:buSzPts val="2400"/>
              <a:tabLst/>
            </a:pPr>
            <a:r>
              <a:rPr lang="en-US" altLang="en-US" sz="2400" kern="1200" dirty="0">
                <a:solidFill>
                  <a:srgbClr val="000000"/>
                </a:solidFill>
                <a:latin typeface="Arial (Body)"/>
                <a:ea typeface="+mn-ea"/>
                <a:cs typeface="+mn-cs"/>
              </a:rPr>
              <a:t>Broadest level as population, most specific is sample</a:t>
            </a:r>
          </a:p>
          <a:p>
            <a:pPr marL="255651" lvl="0" indent="-255651">
              <a:spcAft>
                <a:spcPct val="0"/>
              </a:spcAft>
              <a:buSzPts val="2400"/>
              <a:tabLst/>
            </a:pPr>
            <a:r>
              <a:rPr lang="en-US" altLang="en-US" sz="2400" kern="1200" dirty="0">
                <a:solidFill>
                  <a:srgbClr val="000000"/>
                </a:solidFill>
                <a:latin typeface="Arial (Body)"/>
                <a:ea typeface="+mn-ea"/>
                <a:cs typeface="+mn-cs"/>
              </a:rPr>
              <a:t>Use probability sampling for rigorous sampling</a:t>
            </a:r>
          </a:p>
          <a:p>
            <a:pPr marL="255651" lvl="0" indent="-255651">
              <a:spcAft>
                <a:spcPct val="0"/>
              </a:spcAft>
              <a:buSzPts val="2400"/>
              <a:tabLst/>
            </a:pPr>
            <a:r>
              <a:rPr lang="en-US" altLang="en-US" sz="2400" kern="1200" dirty="0">
                <a:solidFill>
                  <a:srgbClr val="000000"/>
                </a:solidFill>
                <a:latin typeface="Arial (Body)"/>
                <a:ea typeface="+mn-ea"/>
                <a:cs typeface="+mn-cs"/>
              </a:rPr>
              <a:t>Select as large a sample as possible</a:t>
            </a:r>
          </a:p>
          <a:p>
            <a:pPr marL="255651" lvl="0" indent="-255651">
              <a:spcAft>
                <a:spcPct val="0"/>
              </a:spcAft>
              <a:buSzPts val="2400"/>
              <a:tabLst/>
            </a:pPr>
            <a:r>
              <a:rPr lang="en-US" altLang="en-US" sz="2400" kern="1200" dirty="0">
                <a:solidFill>
                  <a:srgbClr val="000000"/>
                </a:solidFill>
                <a:latin typeface="Arial (Body)"/>
                <a:ea typeface="+mn-ea"/>
                <a:cs typeface="+mn-cs"/>
              </a:rPr>
              <a:t>Census study uses entire population</a:t>
            </a:r>
          </a:p>
        </p:txBody>
      </p:sp>
    </p:spTree>
    <p:extLst>
      <p:ext uri="{BB962C8B-B14F-4D97-AF65-F5344CB8AC3E}">
        <p14:creationId xmlns:p14="http://schemas.microsoft.com/office/powerpoint/2010/main" val="316697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Figure 12.2 Differences between the Population, Target Population or Sampling Frame, and Sample</a:t>
            </a:r>
            <a:endParaRPr lang="en-US" sz="2800" kern="1200" dirty="0">
              <a:latin typeface="Times New Roman" panose="02020603050405020304" pitchFamily="18" charset="0"/>
              <a:ea typeface="+mj-ea"/>
              <a:cs typeface="Times New Roman" panose="02020603050405020304" pitchFamily="18" charset="0"/>
            </a:endParaRPr>
          </a:p>
        </p:txBody>
      </p:sp>
      <p:pic>
        <p:nvPicPr>
          <p:cNvPr id="3" name="Picture 2" descr="The diagram depicts sample as a component of target population, which in turn is a component of population. Population is defined as the group of individuals having one characteristic that distinguishes them from other groups. The target population, or sampling frame, is the actual list of sampling units from which the sample is selected. The sample is defined as the group of participants in a study selected from the target population from which the researcher generalizes to the target population."/>
          <p:cNvPicPr>
            <a:picLocks noChangeAspect="1"/>
          </p:cNvPicPr>
          <p:nvPr/>
        </p:nvPicPr>
        <p:blipFill>
          <a:blip r:embed="rId2"/>
          <a:stretch>
            <a:fillRect/>
          </a:stretch>
        </p:blipFill>
        <p:spPr>
          <a:xfrm>
            <a:off x="1349984" y="1656531"/>
            <a:ext cx="6444031" cy="4163929"/>
          </a:xfrm>
          <a:prstGeom prst="rect">
            <a:avLst/>
          </a:prstGeom>
        </p:spPr>
      </p:pic>
    </p:spTree>
    <p:extLst>
      <p:ext uri="{BB962C8B-B14F-4D97-AF65-F5344CB8AC3E}">
        <p14:creationId xmlns:p14="http://schemas.microsoft.com/office/powerpoint/2010/main" val="76572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(3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95689"/>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Sampling from a Population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Drawing valid inferences:</a:t>
            </a:r>
          </a:p>
          <a:p>
            <a:pPr marL="255651" lvl="0" indent="-255651">
              <a:spcAft>
                <a:spcPct val="0"/>
              </a:spcAft>
              <a:buSzPts val="2400"/>
              <a:tabLst/>
            </a:pPr>
            <a:r>
              <a:rPr lang="en-US" altLang="en-US" sz="2400" kern="1200" dirty="0">
                <a:solidFill>
                  <a:srgbClr val="000000"/>
                </a:solidFill>
                <a:latin typeface="Arial (Body)"/>
                <a:ea typeface="+mn-ea"/>
                <a:cs typeface="+mn-cs"/>
              </a:rPr>
              <a:t>To reduce coverage error, have a good sampling frame</a:t>
            </a:r>
          </a:p>
          <a:p>
            <a:pPr marL="255651" lvl="0" indent="-255651">
              <a:spcAft>
                <a:spcPct val="0"/>
              </a:spcAft>
              <a:buSzPts val="2400"/>
              <a:tabLst/>
            </a:pPr>
            <a:r>
              <a:rPr lang="en-US" altLang="en-US" sz="2400" kern="1200" dirty="0">
                <a:solidFill>
                  <a:srgbClr val="000000"/>
                </a:solidFill>
                <a:latin typeface="Arial (Body)"/>
                <a:ea typeface="+mn-ea"/>
                <a:cs typeface="+mn-cs"/>
              </a:rPr>
              <a:t>To reduce sampling error, select as large a sample as possible</a:t>
            </a:r>
          </a:p>
          <a:p>
            <a:pPr marL="255651" lvl="0" indent="-255651">
              <a:spcAft>
                <a:spcPct val="0"/>
              </a:spcAft>
              <a:buSzPts val="2400"/>
              <a:tabLst/>
            </a:pPr>
            <a:r>
              <a:rPr lang="en-US" altLang="en-US" sz="2400" kern="1200" dirty="0">
                <a:solidFill>
                  <a:srgbClr val="000000"/>
                </a:solidFill>
                <a:latin typeface="Arial (Body)"/>
                <a:ea typeface="+mn-ea"/>
                <a:cs typeface="+mn-cs"/>
              </a:rPr>
              <a:t>To reduce measurement error, use a good instrument</a:t>
            </a:r>
          </a:p>
          <a:p>
            <a:pPr marL="255651" lvl="0" indent="-255651">
              <a:spcAft>
                <a:spcPct val="0"/>
              </a:spcAft>
              <a:buSzPts val="2400"/>
              <a:tabLst/>
            </a:pPr>
            <a:r>
              <a:rPr lang="en-US" altLang="en-US" sz="2400" kern="1200" dirty="0">
                <a:solidFill>
                  <a:srgbClr val="000000"/>
                </a:solidFill>
                <a:latin typeface="Arial (Body)"/>
                <a:ea typeface="+mn-ea"/>
                <a:cs typeface="+mn-cs"/>
              </a:rPr>
              <a:t>To reduce nonresponse error use rigorous administration to achieve a large response rate</a:t>
            </a:r>
          </a:p>
        </p:txBody>
      </p:sp>
    </p:spTree>
    <p:extLst>
      <p:ext uri="{BB962C8B-B14F-4D97-AF65-F5344CB8AC3E}">
        <p14:creationId xmlns:p14="http://schemas.microsoft.com/office/powerpoint/2010/main" val="235926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(4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Questionnaires and Interviews</a:t>
            </a:r>
          </a:p>
          <a:p>
            <a:pPr marL="255651" lvl="0" indent="-255651">
              <a:spcAft>
                <a:spcPct val="0"/>
              </a:spcAft>
              <a:buSzPts val="2400"/>
              <a:tabLst/>
            </a:pPr>
            <a:r>
              <a:rPr lang="en-US" sz="2400" b="1" kern="1200" dirty="0">
                <a:solidFill>
                  <a:srgbClr val="000000"/>
                </a:solidFill>
                <a:latin typeface="Arial (Body)"/>
                <a:ea typeface="+mn-ea"/>
                <a:cs typeface="+mn-cs"/>
              </a:rPr>
              <a:t>Questionnaire</a:t>
            </a:r>
            <a:r>
              <a:rPr lang="en-US" sz="2400" kern="1200" dirty="0">
                <a:solidFill>
                  <a:srgbClr val="000000"/>
                </a:solidFill>
                <a:latin typeface="Arial (Body)"/>
                <a:ea typeface="+mn-ea"/>
                <a:cs typeface="+mn-cs"/>
              </a:rPr>
              <a:t>: form used that participants in a study complete and return to the </a:t>
            </a:r>
            <a:r>
              <a:rPr lang="en-US" sz="2400" kern="1200" dirty="0" smtClean="0">
                <a:solidFill>
                  <a:srgbClr val="000000"/>
                </a:solidFill>
                <a:latin typeface="Arial (Body)"/>
                <a:ea typeface="+mn-ea"/>
                <a:cs typeface="+mn-cs"/>
              </a:rPr>
              <a:t>researcher</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Interview survey</a:t>
            </a:r>
            <a:r>
              <a:rPr lang="en-US" sz="2400" kern="1200" dirty="0">
                <a:solidFill>
                  <a:srgbClr val="000000"/>
                </a:solidFill>
                <a:latin typeface="Arial (Body)"/>
                <a:ea typeface="+mn-ea"/>
                <a:cs typeface="+mn-cs"/>
              </a:rPr>
              <a:t>: form on which the researcher records answers supplied by the participant in the </a:t>
            </a:r>
            <a:r>
              <a:rPr lang="en-US" sz="2400" kern="1200" dirty="0" smtClean="0">
                <a:solidFill>
                  <a:srgbClr val="000000"/>
                </a:solidFill>
                <a:latin typeface="Arial (Body)"/>
                <a:ea typeface="+mn-ea"/>
                <a:cs typeface="+mn-cs"/>
              </a:rPr>
              <a:t>study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85014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12.3 Forms of Data Collection to Survey Research</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The diagram starts with the question, Who completes or records the data, and leads to participant and researcher. It branches out into, participant and researcher. Participant records data through mailed questionnaire or online questionnaire. Researcher records information using one of the following methods. One on one through individual interview, to a group through focus group interview, or over telephone through telephone interview."/>
          <p:cNvPicPr>
            <a:picLocks noChangeAspect="1"/>
          </p:cNvPicPr>
          <p:nvPr/>
        </p:nvPicPr>
        <p:blipFill>
          <a:blip r:embed="rId2"/>
          <a:stretch>
            <a:fillRect/>
          </a:stretch>
        </p:blipFill>
        <p:spPr>
          <a:xfrm>
            <a:off x="734235" y="1638464"/>
            <a:ext cx="7675529" cy="4340728"/>
          </a:xfrm>
          <a:prstGeom prst="rect">
            <a:avLst/>
          </a:prstGeom>
        </p:spPr>
      </p:pic>
    </p:spTree>
    <p:extLst>
      <p:ext uri="{BB962C8B-B14F-4D97-AF65-F5344CB8AC3E}">
        <p14:creationId xmlns:p14="http://schemas.microsoft.com/office/powerpoint/2010/main" val="384261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(5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Questionnaires and Interviews: Mailed Questionnaires</a:t>
            </a:r>
          </a:p>
          <a:p>
            <a:pPr marL="255651" lvl="0" indent="-255651">
              <a:spcAft>
                <a:spcPct val="0"/>
              </a:spcAft>
              <a:buSzPts val="2400"/>
              <a:tabLst/>
            </a:pPr>
            <a:r>
              <a:rPr lang="en-US" sz="2400" kern="1200" dirty="0">
                <a:solidFill>
                  <a:srgbClr val="000000"/>
                </a:solidFill>
                <a:latin typeface="Arial (Body)"/>
                <a:ea typeface="+mn-ea"/>
                <a:cs typeface="+mn-cs"/>
              </a:rPr>
              <a:t>Investigator mails a questionnaire to members of the sample</a:t>
            </a:r>
          </a:p>
          <a:p>
            <a:pPr marL="255651" lvl="0" indent="-255651">
              <a:spcAft>
                <a:spcPct val="0"/>
              </a:spcAft>
              <a:buSzPts val="2400"/>
              <a:tabLst/>
            </a:pPr>
            <a:r>
              <a:rPr lang="en-US" sz="2400" kern="1200" dirty="0">
                <a:solidFill>
                  <a:srgbClr val="000000"/>
                </a:solidFill>
                <a:latin typeface="Arial (Body)"/>
                <a:ea typeface="+mn-ea"/>
                <a:cs typeface="+mn-cs"/>
              </a:rPr>
              <a:t>Might develop, modify, or use existing questionnaire</a:t>
            </a:r>
          </a:p>
          <a:p>
            <a:pPr marL="255651" lvl="0" indent="-255651">
              <a:spcAft>
                <a:spcPct val="0"/>
              </a:spcAft>
              <a:buSzPts val="2400"/>
              <a:tabLst/>
            </a:pPr>
            <a:r>
              <a:rPr lang="en-US" sz="2400" kern="1200" dirty="0">
                <a:solidFill>
                  <a:srgbClr val="000000"/>
                </a:solidFill>
                <a:latin typeface="Arial (Body)"/>
                <a:ea typeface="+mn-ea"/>
                <a:cs typeface="+mn-cs"/>
              </a:rPr>
              <a:t>Advantages: reaching large geographic area, relatively fast, may be economical</a:t>
            </a:r>
          </a:p>
          <a:p>
            <a:pPr marL="255651" lvl="0" indent="-255651">
              <a:spcAft>
                <a:spcPct val="0"/>
              </a:spcAft>
              <a:buSzPts val="2400"/>
              <a:tabLst/>
            </a:pPr>
            <a:r>
              <a:rPr lang="en-US" sz="2400" kern="1200" dirty="0">
                <a:solidFill>
                  <a:srgbClr val="000000"/>
                </a:solidFill>
                <a:latin typeface="Arial (Body)"/>
                <a:ea typeface="+mn-ea"/>
                <a:cs typeface="+mn-cs"/>
              </a:rPr>
              <a:t>Disadvantages: may not return instrument, no way to probe</a:t>
            </a:r>
          </a:p>
        </p:txBody>
      </p:sp>
    </p:spTree>
    <p:extLst>
      <p:ext uri="{BB962C8B-B14F-4D97-AF65-F5344CB8AC3E}">
        <p14:creationId xmlns:p14="http://schemas.microsoft.com/office/powerpoint/2010/main" val="185077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 </a:t>
            </a:r>
            <a:r>
              <a:rPr lang="en-US" sz="2000" b="0" kern="1200" dirty="0" smtClean="0">
                <a:solidFill>
                  <a:srgbClr val="007FA3"/>
                </a:solidFill>
                <a:latin typeface="Times New Roman" panose="02020603050405020304" pitchFamily="18" charset="0"/>
                <a:ea typeface="+mj-ea"/>
                <a:cs typeface="Times New Roman" panose="02020603050405020304" pitchFamily="18" charset="0"/>
              </a:rPr>
              <a:t>(1 of 2)</a:t>
            </a:r>
            <a:endParaRPr 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12.1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fine </a:t>
            </a:r>
            <a:r>
              <a:rPr lang="en-US" altLang="en-US" sz="2400" kern="1200" dirty="0">
                <a:solidFill>
                  <a:srgbClr val="000000"/>
                </a:solidFill>
                <a:latin typeface="Arial (Body)"/>
                <a:ea typeface="+mn-ea"/>
                <a:cs typeface="+mn-cs"/>
              </a:rPr>
              <a:t>survey research, and describe when to use it, and how it developed</a:t>
            </a:r>
          </a:p>
          <a:p>
            <a:pPr marL="0" lvl="0" indent="0">
              <a:buSzPts val="2400"/>
              <a:buNone/>
            </a:pPr>
            <a:r>
              <a:rPr lang="en-US" sz="2400" b="1" kern="1200" dirty="0">
                <a:solidFill>
                  <a:srgbClr val="007FA3"/>
                </a:solidFill>
                <a:latin typeface="Arial (Body)"/>
                <a:ea typeface="+mn-ea"/>
                <a:cs typeface="Times New Roman" panose="02020603050405020304" pitchFamily="18" charset="0"/>
              </a:rPr>
              <a:t>12.2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the types of survey designs</a:t>
            </a:r>
          </a:p>
          <a:p>
            <a:pPr marL="0" lvl="0" indent="0">
              <a:buSzPts val="2400"/>
              <a:buNone/>
            </a:pPr>
            <a:r>
              <a:rPr lang="en-US" sz="2400" b="1" kern="1200" dirty="0">
                <a:solidFill>
                  <a:srgbClr val="007FA3"/>
                </a:solidFill>
                <a:latin typeface="Arial (Body)"/>
                <a:ea typeface="+mn-ea"/>
                <a:cs typeface="Times New Roman" panose="02020603050405020304" pitchFamily="18" charset="0"/>
              </a:rPr>
              <a:t>12.3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key characteristics of survey research</a:t>
            </a:r>
          </a:p>
          <a:p>
            <a:pPr marL="0" lvl="0" indent="0">
              <a:buSzPts val="2400"/>
              <a:buNone/>
            </a:pPr>
            <a:r>
              <a:rPr lang="en-US" sz="2400" b="1" kern="1200" dirty="0">
                <a:solidFill>
                  <a:srgbClr val="007FA3"/>
                </a:solidFill>
                <a:latin typeface="Arial (Body)"/>
                <a:ea typeface="+mn-ea"/>
                <a:cs typeface="Times New Roman" panose="02020603050405020304" pitchFamily="18" charset="0"/>
              </a:rPr>
              <a:t>12.4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how to construct and use a mailed questionnaire</a:t>
            </a:r>
          </a:p>
          <a:p>
            <a:pPr marL="0" lvl="0" indent="0">
              <a:buSzPts val="2400"/>
              <a:buNone/>
            </a:pPr>
            <a:r>
              <a:rPr lang="en-US" sz="2400" b="1" kern="1200" dirty="0">
                <a:solidFill>
                  <a:srgbClr val="007FA3"/>
                </a:solidFill>
                <a:latin typeface="Arial (Body)"/>
                <a:ea typeface="+mn-ea"/>
                <a:cs typeface="Times New Roman" panose="02020603050405020304" pitchFamily="18" charset="0"/>
              </a:rPr>
              <a:t>12.5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how to design and conduct an interview survey</a:t>
            </a:r>
          </a:p>
        </p:txBody>
      </p:sp>
    </p:spTree>
    <p:extLst>
      <p:ext uri="{BB962C8B-B14F-4D97-AF65-F5344CB8AC3E}">
        <p14:creationId xmlns:p14="http://schemas.microsoft.com/office/powerpoint/2010/main" val="64333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(6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5695"/>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Questionnaires and Interviews: Online Surveys or Questionnaires</a:t>
            </a:r>
          </a:p>
          <a:p>
            <a:pPr marL="255651" lvl="0" indent="-255651">
              <a:spcAft>
                <a:spcPct val="0"/>
              </a:spcAft>
              <a:buSzPts val="2400"/>
              <a:tabLst/>
            </a:pPr>
            <a:r>
              <a:rPr lang="en-US" sz="2400" kern="1200" dirty="0">
                <a:solidFill>
                  <a:srgbClr val="000000"/>
                </a:solidFill>
                <a:latin typeface="Arial (Body)"/>
                <a:ea typeface="+mn-ea"/>
                <a:cs typeface="+mn-cs"/>
              </a:rPr>
              <a:t>Survey instrument available through the Internet</a:t>
            </a:r>
          </a:p>
          <a:p>
            <a:pPr marL="255651" lvl="0" indent="-255651">
              <a:spcAft>
                <a:spcPct val="0"/>
              </a:spcAft>
              <a:buSzPts val="2400"/>
              <a:tabLst/>
            </a:pPr>
            <a:r>
              <a:rPr lang="en-US" sz="2400" kern="1200" dirty="0">
                <a:solidFill>
                  <a:srgbClr val="000000"/>
                </a:solidFill>
                <a:latin typeface="Arial (Body)"/>
                <a:ea typeface="+mn-ea"/>
                <a:cs typeface="+mn-cs"/>
              </a:rPr>
              <a:t>Advantages: quickly gather data, tested forms, takes advantage of internet, </a:t>
            </a:r>
            <a:r>
              <a:rPr lang="en-US" sz="2400" kern="1200" dirty="0" smtClean="0">
                <a:solidFill>
                  <a:srgbClr val="000000"/>
                </a:solidFill>
                <a:latin typeface="Arial (Body)"/>
                <a:ea typeface="+mn-ea"/>
                <a:cs typeface="+mn-cs"/>
              </a:rPr>
              <a:t>economical</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Disadvantages: may have low response rate, sometimes have nonprobability sampling, technical problems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3386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(7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Questionnaires and Interviews: One-on-One Interviews</a:t>
            </a:r>
          </a:p>
          <a:p>
            <a:pPr marL="255651" lvl="0" indent="-255651">
              <a:spcAft>
                <a:spcPct val="0"/>
              </a:spcAft>
              <a:buSzPts val="2400"/>
              <a:tabLst/>
            </a:pPr>
            <a:r>
              <a:rPr lang="en-US" sz="2400" kern="1200" dirty="0">
                <a:solidFill>
                  <a:srgbClr val="000000"/>
                </a:solidFill>
                <a:latin typeface="Arial (Body)"/>
                <a:ea typeface="+mn-ea"/>
                <a:cs typeface="+mn-cs"/>
              </a:rPr>
              <a:t>Interview with an individual in the sample and record responses to closed-ended questions</a:t>
            </a:r>
          </a:p>
          <a:p>
            <a:pPr marL="255651" lvl="0" indent="-255651">
              <a:spcAft>
                <a:spcPct val="0"/>
              </a:spcAft>
              <a:buSzPts val="2400"/>
              <a:tabLst/>
            </a:pPr>
            <a:r>
              <a:rPr lang="en-US" sz="2400" kern="1200" dirty="0">
                <a:solidFill>
                  <a:srgbClr val="000000"/>
                </a:solidFill>
                <a:latin typeface="Arial (Body)"/>
                <a:ea typeface="+mn-ea"/>
                <a:cs typeface="+mn-cs"/>
              </a:rPr>
              <a:t>Train interviewers in good interview procedures</a:t>
            </a:r>
          </a:p>
          <a:p>
            <a:pPr marL="255651" lvl="0" indent="-255651">
              <a:spcAft>
                <a:spcPct val="0"/>
              </a:spcAft>
              <a:buSzPts val="2400"/>
              <a:tabLst/>
            </a:pPr>
            <a:r>
              <a:rPr lang="en-US" sz="2400" kern="1200" dirty="0">
                <a:solidFill>
                  <a:srgbClr val="000000"/>
                </a:solidFill>
                <a:latin typeface="Arial (Body)"/>
                <a:ea typeface="+mn-ea"/>
                <a:cs typeface="+mn-cs"/>
              </a:rPr>
              <a:t>Advantages: can probe or clarify, high response rate</a:t>
            </a:r>
          </a:p>
          <a:p>
            <a:pPr marL="255651" lvl="0" indent="-255651">
              <a:spcAft>
                <a:spcPct val="0"/>
              </a:spcAft>
              <a:buSzPts val="2400"/>
              <a:tabLst/>
            </a:pPr>
            <a:r>
              <a:rPr lang="en-US" sz="2400" kern="1200" dirty="0">
                <a:solidFill>
                  <a:srgbClr val="000000"/>
                </a:solidFill>
                <a:latin typeface="Arial (Body)"/>
                <a:ea typeface="+mn-ea"/>
                <a:cs typeface="+mn-cs"/>
              </a:rPr>
              <a:t>Disadvantages: do not protect anonymity, interviewer may influence answers, requires training interviewer</a:t>
            </a:r>
          </a:p>
        </p:txBody>
      </p:sp>
    </p:spTree>
    <p:extLst>
      <p:ext uri="{BB962C8B-B14F-4D97-AF65-F5344CB8AC3E}">
        <p14:creationId xmlns:p14="http://schemas.microsoft.com/office/powerpoint/2010/main" val="376611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(8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378890" cy="4464697"/>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Questionnaires and Interviews: Focus Group Interviews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Convene small group (e.g., 4-6) to answer survey questions</a:t>
            </a:r>
          </a:p>
          <a:p>
            <a:pPr marL="255651" lvl="0" indent="-255651">
              <a:spcAft>
                <a:spcPct val="0"/>
              </a:spcAft>
              <a:buSzPts val="2400"/>
              <a:tabLst/>
            </a:pPr>
            <a:r>
              <a:rPr lang="en-US" altLang="en-US" sz="2400" kern="1200" dirty="0">
                <a:solidFill>
                  <a:srgbClr val="000000"/>
                </a:solidFill>
                <a:latin typeface="Arial (Body)"/>
                <a:ea typeface="+mn-ea"/>
                <a:cs typeface="+mn-cs"/>
              </a:rPr>
              <a:t>Example:</a:t>
            </a:r>
          </a:p>
          <a:p>
            <a:pPr marL="741553" lvl="1" indent="-284353">
              <a:spcAft>
                <a:spcPct val="0"/>
              </a:spcAft>
              <a:buSzPts val="2400"/>
            </a:pPr>
            <a:r>
              <a:rPr lang="en-US" altLang="en-US" sz="2400" kern="1200" dirty="0">
                <a:solidFill>
                  <a:srgbClr val="000000"/>
                </a:solidFill>
                <a:latin typeface="Arial (Body)"/>
                <a:ea typeface="+mn-ea"/>
                <a:cs typeface="+mn-cs"/>
              </a:rPr>
              <a:t>Focus group of international students about cultural </a:t>
            </a:r>
            <a:r>
              <a:rPr lang="en-US" altLang="en-US" sz="2400" kern="1200" dirty="0" smtClean="0">
                <a:solidFill>
                  <a:srgbClr val="000000"/>
                </a:solidFill>
                <a:latin typeface="Arial (Body)"/>
                <a:ea typeface="+mn-ea"/>
                <a:cs typeface="+mn-cs"/>
              </a:rPr>
              <a:t>integration</a:t>
            </a:r>
          </a:p>
          <a:p>
            <a:pPr marL="255651" lvl="0" indent="-255651">
              <a:spcAft>
                <a:spcPct val="0"/>
              </a:spcAft>
              <a:buSzPts val="2400"/>
              <a:buFont typeface="Arial"/>
              <a:buChar char="•"/>
              <a:tabLst/>
            </a:pPr>
            <a:r>
              <a:rPr lang="en-US" altLang="en-US" sz="2400" kern="1200" dirty="0">
                <a:solidFill>
                  <a:srgbClr val="000000"/>
                </a:solidFill>
                <a:latin typeface="Arial (Body)"/>
                <a:ea typeface="+mn-ea"/>
              </a:rPr>
              <a:t>Advantages: interaction, extensive data, participation by all</a:t>
            </a:r>
          </a:p>
          <a:p>
            <a:pPr marL="255651" lvl="0" indent="-255651">
              <a:spcAft>
                <a:spcPct val="0"/>
              </a:spcAft>
              <a:buSzPts val="2400"/>
              <a:buFont typeface="Arial"/>
              <a:buChar char="•"/>
              <a:tabLst/>
            </a:pPr>
            <a:r>
              <a:rPr lang="en-US" altLang="en-US" sz="2400" kern="1200" dirty="0">
                <a:solidFill>
                  <a:srgbClr val="000000"/>
                </a:solidFill>
                <a:latin typeface="Arial (Body)"/>
                <a:ea typeface="+mn-ea"/>
              </a:rPr>
              <a:t>Disadvantages: need to reach consensus, prevent one from dominating the </a:t>
            </a:r>
            <a:r>
              <a:rPr lang="en-US" altLang="en-US" sz="2400" kern="1200" dirty="0" smtClean="0">
                <a:solidFill>
                  <a:srgbClr val="000000"/>
                </a:solidFill>
                <a:latin typeface="Arial (Body)"/>
                <a:ea typeface="+mn-ea"/>
              </a:rPr>
              <a:t>conversation</a:t>
            </a:r>
            <a:endParaRPr lang="en-US" altLang="en-US" sz="2400" kern="1200" dirty="0">
              <a:solidFill>
                <a:srgbClr val="000000"/>
              </a:solidFill>
              <a:latin typeface="Arial (Body)"/>
              <a:ea typeface="+mn-ea"/>
            </a:endParaRPr>
          </a:p>
        </p:txBody>
      </p:sp>
    </p:spTree>
    <p:extLst>
      <p:ext uri="{BB962C8B-B14F-4D97-AF65-F5344CB8AC3E}">
        <p14:creationId xmlns:p14="http://schemas.microsoft.com/office/powerpoint/2010/main" val="390017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(9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94914" cy="334704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Questionnaires and Interviews: Telephone Interviews</a:t>
            </a:r>
          </a:p>
          <a:p>
            <a:pPr marL="255651" lvl="0" indent="-255651">
              <a:spcAft>
                <a:spcPct val="0"/>
              </a:spcAft>
              <a:buSzPts val="2400"/>
              <a:tabLst/>
            </a:pPr>
            <a:r>
              <a:rPr lang="en-US" sz="2400" kern="1200" dirty="0">
                <a:solidFill>
                  <a:srgbClr val="000000"/>
                </a:solidFill>
                <a:latin typeface="Arial (Body)"/>
                <a:ea typeface="+mn-ea"/>
                <a:cs typeface="+mn-cs"/>
              </a:rPr>
              <a:t>Record the participants’ comments to questions on instruments over the </a:t>
            </a:r>
            <a:r>
              <a:rPr lang="en-US" sz="2400" kern="1200" dirty="0" smtClean="0">
                <a:solidFill>
                  <a:srgbClr val="000000"/>
                </a:solidFill>
                <a:latin typeface="Arial (Body)"/>
                <a:ea typeface="+mn-ea"/>
                <a:cs typeface="+mn-cs"/>
              </a:rPr>
              <a:t>telephone</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Advantages: easy access for those geographically diverse</a:t>
            </a:r>
          </a:p>
          <a:p>
            <a:pPr marL="255651" lvl="0" indent="-255651">
              <a:spcAft>
                <a:spcPct val="0"/>
              </a:spcAft>
              <a:buSzPts val="2400"/>
              <a:tabLst/>
            </a:pPr>
            <a:r>
              <a:rPr lang="en-US" sz="2400" kern="1200" dirty="0">
                <a:solidFill>
                  <a:srgbClr val="000000"/>
                </a:solidFill>
                <a:latin typeface="Arial (Body)"/>
                <a:ea typeface="+mn-ea"/>
                <a:cs typeface="+mn-cs"/>
              </a:rPr>
              <a:t>Disadvantages: cannot see nonverbal communication, people may dislike calls</a:t>
            </a:r>
          </a:p>
        </p:txBody>
      </p:sp>
    </p:spTree>
    <p:extLst>
      <p:ext uri="{BB962C8B-B14F-4D97-AF65-F5344CB8AC3E}">
        <p14:creationId xmlns:p14="http://schemas.microsoft.com/office/powerpoint/2010/main" val="3867152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(10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Instrument Design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Write different types of questions</a:t>
            </a:r>
          </a:p>
          <a:p>
            <a:pPr marL="255651" lvl="0" indent="-255651">
              <a:spcAft>
                <a:spcPct val="0"/>
              </a:spcAft>
              <a:buSzPts val="2400"/>
              <a:tabLst/>
            </a:pPr>
            <a:r>
              <a:rPr lang="en-US" altLang="en-US" sz="2400" kern="1200" dirty="0">
                <a:solidFill>
                  <a:srgbClr val="000000"/>
                </a:solidFill>
                <a:latin typeface="Arial (Body)"/>
                <a:ea typeface="+mn-ea"/>
                <a:cs typeface="+mn-cs"/>
              </a:rPr>
              <a:t>Use strategies to construct good questions</a:t>
            </a:r>
          </a:p>
          <a:p>
            <a:pPr marL="255651" lvl="0" indent="-255651">
              <a:spcAft>
                <a:spcPct val="0"/>
              </a:spcAft>
              <a:buSzPts val="2400"/>
              <a:tabLst/>
            </a:pPr>
            <a:r>
              <a:rPr lang="en-US" altLang="en-US" sz="2400" kern="1200" dirty="0">
                <a:solidFill>
                  <a:srgbClr val="000000"/>
                </a:solidFill>
                <a:latin typeface="Arial (Body)"/>
                <a:ea typeface="+mn-ea"/>
                <a:cs typeface="+mn-cs"/>
              </a:rPr>
              <a:t>Perform a pilot test of the questions</a:t>
            </a:r>
          </a:p>
        </p:txBody>
      </p:sp>
    </p:spTree>
    <p:extLst>
      <p:ext uri="{BB962C8B-B14F-4D97-AF65-F5344CB8AC3E}">
        <p14:creationId xmlns:p14="http://schemas.microsoft.com/office/powerpoint/2010/main" val="1470969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(11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3970606"/>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Instrument Design: Personal, Attitudinal, and Behavioral Questions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Background </a:t>
            </a:r>
            <a:r>
              <a:rPr lang="en-US" altLang="en-US" sz="2400" kern="1200" dirty="0" smtClean="0">
                <a:solidFill>
                  <a:srgbClr val="000000"/>
                </a:solidFill>
                <a:latin typeface="Arial (Body)"/>
                <a:ea typeface="+mn-ea"/>
                <a:cs typeface="+mn-cs"/>
              </a:rPr>
              <a:t>questions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Age, years' </a:t>
            </a:r>
            <a:r>
              <a:rPr lang="en-US" altLang="en-US" sz="2400" kern="1200" dirty="0" smtClean="0">
                <a:solidFill>
                  <a:srgbClr val="000000"/>
                </a:solidFill>
                <a:latin typeface="Arial (Body)"/>
                <a:ea typeface="+mn-ea"/>
                <a:cs typeface="+mn-cs"/>
              </a:rPr>
              <a:t>experience</a:t>
            </a:r>
          </a:p>
          <a:p>
            <a:pPr marL="255651" lvl="0" indent="-255651">
              <a:spcAft>
                <a:spcPct val="0"/>
              </a:spcAft>
              <a:buSzPts val="2400"/>
              <a:tabLst/>
            </a:pPr>
            <a:r>
              <a:rPr lang="en-US" altLang="en-US" sz="2400" b="1" kern="1200" dirty="0">
                <a:solidFill>
                  <a:srgbClr val="000000"/>
                </a:solidFill>
                <a:latin typeface="Arial (Body)"/>
                <a:ea typeface="+mn-ea"/>
              </a:rPr>
              <a:t>Attitudes or opinion </a:t>
            </a:r>
            <a:r>
              <a:rPr lang="en-US" altLang="en-US" sz="2400" kern="1200" dirty="0">
                <a:solidFill>
                  <a:srgbClr val="000000"/>
                </a:solidFill>
                <a:latin typeface="Arial (Body)"/>
                <a:ea typeface="+mn-ea"/>
              </a:rPr>
              <a:t>questions</a:t>
            </a:r>
          </a:p>
          <a:p>
            <a:pPr marL="741553" lvl="1" indent="-284353">
              <a:spcAft>
                <a:spcPct val="0"/>
              </a:spcAft>
              <a:buSzPts val="2400"/>
            </a:pPr>
            <a:r>
              <a:rPr lang="en-US" altLang="en-US" sz="2400" kern="1200" dirty="0">
                <a:solidFill>
                  <a:srgbClr val="000000"/>
                </a:solidFill>
                <a:latin typeface="Arial (Body)"/>
                <a:ea typeface="+mn-ea"/>
              </a:rPr>
              <a:t>Agreement with a </a:t>
            </a:r>
            <a:r>
              <a:rPr lang="en-US" altLang="en-US" sz="2400" kern="1200" dirty="0" smtClean="0">
                <a:solidFill>
                  <a:srgbClr val="000000"/>
                </a:solidFill>
                <a:latin typeface="Arial (Body)"/>
                <a:ea typeface="+mn-ea"/>
              </a:rPr>
              <a:t>statement</a:t>
            </a:r>
          </a:p>
          <a:p>
            <a:pPr marL="255651" lvl="0" indent="-255651">
              <a:spcAft>
                <a:spcPct val="0"/>
              </a:spcAft>
              <a:buSzPts val="2400"/>
              <a:buFont typeface="Arial"/>
              <a:buChar char="•"/>
              <a:tabLst/>
            </a:pPr>
            <a:r>
              <a:rPr lang="en-US" altLang="en-US" sz="2400" b="1" kern="1200" dirty="0">
                <a:solidFill>
                  <a:srgbClr val="000000"/>
                </a:solidFill>
                <a:latin typeface="Arial (Body)"/>
              </a:rPr>
              <a:t>Behavior </a:t>
            </a:r>
            <a:r>
              <a:rPr lang="en-US" altLang="en-US" sz="2400" kern="1200" dirty="0">
                <a:solidFill>
                  <a:srgbClr val="000000"/>
                </a:solidFill>
                <a:latin typeface="Arial (Body)"/>
              </a:rPr>
              <a:t>questions</a:t>
            </a:r>
          </a:p>
          <a:p>
            <a:pPr marL="741553" lvl="1" indent="-284353">
              <a:spcAft>
                <a:spcPct val="0"/>
              </a:spcAft>
              <a:buSzPts val="2400"/>
            </a:pPr>
            <a:r>
              <a:rPr lang="en-US" altLang="en-US" sz="2400" kern="1200" dirty="0">
                <a:solidFill>
                  <a:srgbClr val="000000"/>
                </a:solidFill>
                <a:latin typeface="Arial (Body)"/>
              </a:rPr>
              <a:t>Did you do take a semester off? Yes or </a:t>
            </a:r>
            <a:r>
              <a:rPr lang="en-US" altLang="en-US" sz="2400" kern="1200" dirty="0" smtClean="0">
                <a:solidFill>
                  <a:srgbClr val="000000"/>
                </a:solidFill>
                <a:latin typeface="Arial (Body)"/>
              </a:rPr>
              <a:t>No</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2121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(12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Instrument Design: Sensitive Questions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Use care with questions about sensitive topics like drug and alcohol use or mental health issues</a:t>
            </a:r>
          </a:p>
          <a:p>
            <a:pPr marL="255651" lvl="0" indent="-255651">
              <a:spcAft>
                <a:spcPct val="0"/>
              </a:spcAft>
              <a:buSzPts val="2400"/>
              <a:tabLst/>
            </a:pPr>
            <a:r>
              <a:rPr lang="en-US" altLang="en-US" sz="2400" kern="1200" dirty="0">
                <a:solidFill>
                  <a:srgbClr val="000000"/>
                </a:solidFill>
                <a:latin typeface="Arial (Body)"/>
                <a:ea typeface="+mn-ea"/>
                <a:cs typeface="+mn-cs"/>
              </a:rPr>
              <a:t>Strategies include</a:t>
            </a:r>
          </a:p>
          <a:p>
            <a:pPr marL="741553" lvl="1" indent="-284353">
              <a:spcAft>
                <a:spcPct val="0"/>
              </a:spcAft>
              <a:buSzPts val="2400"/>
            </a:pPr>
            <a:r>
              <a:rPr lang="en-US" altLang="en-US" sz="2400" kern="1200" dirty="0">
                <a:solidFill>
                  <a:srgbClr val="000000"/>
                </a:solidFill>
                <a:latin typeface="Arial (Body)"/>
                <a:ea typeface="+mn-ea"/>
                <a:cs typeface="+mn-cs"/>
              </a:rPr>
              <a:t>Including late in the survey after a warm up</a:t>
            </a:r>
          </a:p>
          <a:p>
            <a:pPr marL="741553" lvl="1" indent="-284353">
              <a:spcAft>
                <a:spcPct val="0"/>
              </a:spcAft>
              <a:buSzPts val="2400"/>
            </a:pPr>
            <a:r>
              <a:rPr lang="en-US" altLang="en-US" sz="2400" kern="1200" dirty="0">
                <a:solidFill>
                  <a:srgbClr val="000000"/>
                </a:solidFill>
                <a:latin typeface="Arial (Body)"/>
                <a:ea typeface="+mn-ea"/>
                <a:cs typeface="+mn-cs"/>
              </a:rPr>
              <a:t>Include comments that lead into the questions</a:t>
            </a:r>
          </a:p>
          <a:p>
            <a:pPr marL="1144778" lvl="2" indent="-230378">
              <a:spcAft>
                <a:spcPct val="0"/>
              </a:spcAft>
              <a:buSzPts val="2400"/>
            </a:pPr>
            <a:r>
              <a:rPr lang="en-US" altLang="en-US" kern="1200" dirty="0">
                <a:solidFill>
                  <a:srgbClr val="000000"/>
                </a:solidFill>
                <a:latin typeface="Arial (Body)"/>
                <a:ea typeface="+mn-ea"/>
                <a:cs typeface="+mn-cs"/>
              </a:rPr>
              <a:t>“In past surveys, many have reported</a:t>
            </a:r>
            <a:r>
              <a:rPr lang="is-IS" altLang="en-US" kern="1200" dirty="0">
                <a:solidFill>
                  <a:srgbClr val="000000"/>
                </a:solidFill>
                <a:latin typeface="Arial (Body)"/>
                <a:ea typeface="+mn-ea"/>
                <a:cs typeface="+mn-cs"/>
              </a:rPr>
              <a:t>…”</a:t>
            </a:r>
            <a:endParaRPr lang="en-US" altLang="en-US" kern="1200" dirty="0">
              <a:solidFill>
                <a:srgbClr val="000000"/>
              </a:solidFill>
              <a:latin typeface="Arial (Body)"/>
              <a:ea typeface="+mn-ea"/>
              <a:cs typeface="+mn-cs"/>
            </a:endParaRPr>
          </a:p>
        </p:txBody>
      </p:sp>
    </p:spTree>
    <p:extLst>
      <p:ext uri="{BB962C8B-B14F-4D97-AF65-F5344CB8AC3E}">
        <p14:creationId xmlns:p14="http://schemas.microsoft.com/office/powerpoint/2010/main" val="162829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(13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322906" cy="4525963"/>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Instrument Design: Open- and Closed-Ended Questions</a:t>
            </a:r>
          </a:p>
          <a:p>
            <a:pPr marL="255651" lvl="0" indent="-255651">
              <a:spcAft>
                <a:spcPct val="0"/>
              </a:spcAft>
              <a:buSzPts val="2400"/>
              <a:tabLst/>
            </a:pPr>
            <a:r>
              <a:rPr lang="en-US" sz="2400" b="1" kern="1200" dirty="0">
                <a:solidFill>
                  <a:srgbClr val="000000"/>
                </a:solidFill>
                <a:latin typeface="Arial (Body)"/>
                <a:ea typeface="+mn-ea"/>
                <a:cs typeface="+mn-cs"/>
              </a:rPr>
              <a:t>Closed-ended questions</a:t>
            </a:r>
            <a:r>
              <a:rPr lang="en-US" sz="2400" kern="1200" dirty="0">
                <a:solidFill>
                  <a:srgbClr val="000000"/>
                </a:solidFill>
                <a:latin typeface="Arial (Body)"/>
                <a:ea typeface="+mn-ea"/>
                <a:cs typeface="+mn-cs"/>
              </a:rPr>
              <a:t>: pose a question and provide preset response options for the participant</a:t>
            </a:r>
          </a:p>
          <a:p>
            <a:pPr marL="741553" lvl="1" indent="-284353">
              <a:spcAft>
                <a:spcPct val="0"/>
              </a:spcAft>
              <a:buSzPts val="2400"/>
            </a:pPr>
            <a:r>
              <a:rPr lang="en-US" sz="2400" kern="1200" dirty="0">
                <a:solidFill>
                  <a:srgbClr val="000000"/>
                </a:solidFill>
                <a:latin typeface="Arial (Body)"/>
                <a:ea typeface="+mn-ea"/>
                <a:cs typeface="+mn-cs"/>
              </a:rPr>
              <a:t>Practical and easy to compare responses</a:t>
            </a:r>
          </a:p>
          <a:p>
            <a:pPr marL="741553" lvl="1" indent="-284353">
              <a:spcAft>
                <a:spcPct val="0"/>
              </a:spcAft>
              <a:buSzPts val="2400"/>
            </a:pPr>
            <a:r>
              <a:rPr lang="en-US" sz="2400" kern="1200" dirty="0">
                <a:solidFill>
                  <a:srgbClr val="000000"/>
                </a:solidFill>
                <a:latin typeface="Arial (Body)"/>
                <a:ea typeface="+mn-ea"/>
                <a:cs typeface="+mn-cs"/>
              </a:rPr>
              <a:t>Useful for sensitive questions</a:t>
            </a:r>
          </a:p>
          <a:p>
            <a:pPr marL="741553" lvl="1" indent="-284353">
              <a:spcAft>
                <a:spcPct val="0"/>
              </a:spcAft>
              <a:buSzPts val="2400"/>
            </a:pPr>
            <a:r>
              <a:rPr lang="en-US" sz="2400" kern="1200" dirty="0">
                <a:solidFill>
                  <a:srgbClr val="000000"/>
                </a:solidFill>
                <a:latin typeface="Arial (Body)"/>
                <a:ea typeface="+mn-ea"/>
                <a:cs typeface="+mn-cs"/>
              </a:rPr>
              <a:t>Can code </a:t>
            </a:r>
            <a:r>
              <a:rPr lang="en-US" sz="2400" kern="1200" dirty="0" smtClean="0">
                <a:solidFill>
                  <a:srgbClr val="000000"/>
                </a:solidFill>
                <a:latin typeface="Arial (Body)"/>
                <a:ea typeface="+mn-ea"/>
                <a:cs typeface="+mn-cs"/>
              </a:rPr>
              <a:t>numerically</a:t>
            </a:r>
          </a:p>
          <a:p>
            <a:pPr marL="255651" lvl="0" indent="-255651">
              <a:spcAft>
                <a:spcPct val="0"/>
              </a:spcAft>
              <a:buSzPts val="2400"/>
              <a:buFont typeface="Arial"/>
              <a:buChar char="•"/>
              <a:tabLst/>
            </a:pPr>
            <a:r>
              <a:rPr lang="en-US" sz="2400" b="1" kern="1200" dirty="0">
                <a:solidFill>
                  <a:srgbClr val="000000"/>
                </a:solidFill>
                <a:latin typeface="Arial (Body)"/>
                <a:ea typeface="+mn-ea"/>
              </a:rPr>
              <a:t>Open-ended questions</a:t>
            </a:r>
            <a:r>
              <a:rPr lang="en-US" sz="2400" kern="1200" dirty="0">
                <a:solidFill>
                  <a:srgbClr val="000000"/>
                </a:solidFill>
                <a:latin typeface="Arial (Body)"/>
                <a:ea typeface="+mn-ea"/>
              </a:rPr>
              <a:t>: participants provide their own response</a:t>
            </a:r>
          </a:p>
          <a:p>
            <a:pPr marL="255651" lvl="0" indent="-255651">
              <a:spcAft>
                <a:spcPct val="0"/>
              </a:spcAft>
              <a:buSzPts val="2400"/>
              <a:buFont typeface="Arial"/>
              <a:buChar char="•"/>
              <a:tabLst/>
            </a:pPr>
            <a:r>
              <a:rPr lang="en-US" sz="2400" b="1" kern="1200" dirty="0">
                <a:solidFill>
                  <a:srgbClr val="000000"/>
                </a:solidFill>
                <a:latin typeface="Arial (Body)"/>
                <a:ea typeface="+mn-ea"/>
              </a:rPr>
              <a:t>Semi-closed-ended questions</a:t>
            </a:r>
            <a:r>
              <a:rPr lang="en-US" sz="2400" kern="1200" dirty="0">
                <a:solidFill>
                  <a:srgbClr val="000000"/>
                </a:solidFill>
                <a:latin typeface="Arial (Body)"/>
                <a:ea typeface="+mn-ea"/>
              </a:rPr>
              <a:t>: request additional response, another category to write </a:t>
            </a:r>
            <a:r>
              <a:rPr lang="en-US" sz="2400" kern="1200" dirty="0" smtClean="0">
                <a:solidFill>
                  <a:srgbClr val="000000"/>
                </a:solidFill>
                <a:latin typeface="Arial (Body)"/>
                <a:ea typeface="+mn-ea"/>
              </a:rPr>
              <a:t>in</a:t>
            </a:r>
            <a:endParaRPr lang="en-US" sz="2400" kern="1200" dirty="0">
              <a:solidFill>
                <a:srgbClr val="000000"/>
              </a:solidFill>
              <a:latin typeface="Arial (Body)"/>
              <a:ea typeface="+mn-ea"/>
            </a:endParaRPr>
          </a:p>
        </p:txBody>
      </p:sp>
    </p:spTree>
    <p:extLst>
      <p:ext uri="{BB962C8B-B14F-4D97-AF65-F5344CB8AC3E}">
        <p14:creationId xmlns:p14="http://schemas.microsoft.com/office/powerpoint/2010/main" val="205837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(14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Instrument Design: Question Construction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Question is unclear because of vague words</a:t>
            </a:r>
          </a:p>
          <a:p>
            <a:pPr marL="255651" lvl="0" indent="-255651">
              <a:spcAft>
                <a:spcPct val="0"/>
              </a:spcAft>
              <a:buSzPts val="2400"/>
              <a:tabLst/>
            </a:pPr>
            <a:r>
              <a:rPr lang="en-US" altLang="en-US" sz="2400" kern="1200" dirty="0">
                <a:solidFill>
                  <a:srgbClr val="000000"/>
                </a:solidFill>
                <a:latin typeface="Arial (Body)"/>
                <a:ea typeface="+mn-ea"/>
                <a:cs typeface="+mn-cs"/>
              </a:rPr>
              <a:t>Two or more questions in one</a:t>
            </a:r>
          </a:p>
          <a:p>
            <a:pPr marL="255651" lvl="0" indent="-255651">
              <a:spcAft>
                <a:spcPct val="0"/>
              </a:spcAft>
              <a:buSzPts val="2400"/>
              <a:tabLst/>
            </a:pPr>
            <a:r>
              <a:rPr lang="en-US" altLang="en-US" sz="2400" kern="1200" dirty="0">
                <a:solidFill>
                  <a:srgbClr val="000000"/>
                </a:solidFill>
                <a:latin typeface="Arial (Body)"/>
                <a:ea typeface="+mn-ea"/>
                <a:cs typeface="+mn-cs"/>
              </a:rPr>
              <a:t>Question is wordy</a:t>
            </a:r>
          </a:p>
          <a:p>
            <a:pPr marL="255651" lvl="0" indent="-255651">
              <a:spcAft>
                <a:spcPct val="0"/>
              </a:spcAft>
              <a:buSzPts val="2400"/>
              <a:tabLst/>
            </a:pPr>
            <a:r>
              <a:rPr lang="en-US" altLang="en-US" sz="2400" kern="1200" dirty="0">
                <a:solidFill>
                  <a:srgbClr val="000000"/>
                </a:solidFill>
                <a:latin typeface="Arial (Body)"/>
                <a:ea typeface="+mn-ea"/>
                <a:cs typeface="+mn-cs"/>
              </a:rPr>
              <a:t>Question contains negatives</a:t>
            </a:r>
          </a:p>
          <a:p>
            <a:pPr marL="255651" lvl="0" indent="-255651">
              <a:spcAft>
                <a:spcPct val="0"/>
              </a:spcAft>
              <a:buSzPts val="2400"/>
              <a:tabLst/>
            </a:pPr>
            <a:r>
              <a:rPr lang="en-US" altLang="en-US" sz="2400" kern="1200" dirty="0">
                <a:solidFill>
                  <a:srgbClr val="000000"/>
                </a:solidFill>
                <a:latin typeface="Arial (Body)"/>
                <a:ea typeface="+mn-ea"/>
                <a:cs typeface="+mn-cs"/>
              </a:rPr>
              <a:t>Question contains jargon</a:t>
            </a:r>
          </a:p>
          <a:p>
            <a:pPr marL="255651" lvl="0" indent="-255651">
              <a:spcAft>
                <a:spcPct val="0"/>
              </a:spcAft>
              <a:buSzPts val="2400"/>
              <a:tabLst/>
            </a:pPr>
            <a:r>
              <a:rPr lang="en-US" altLang="en-US" sz="2400" kern="1200" dirty="0">
                <a:solidFill>
                  <a:srgbClr val="000000"/>
                </a:solidFill>
                <a:latin typeface="Arial (Body)"/>
                <a:ea typeface="+mn-ea"/>
                <a:cs typeface="+mn-cs"/>
              </a:rPr>
              <a:t>Overlapping response options</a:t>
            </a:r>
          </a:p>
        </p:txBody>
      </p:sp>
    </p:spTree>
    <p:extLst>
      <p:ext uri="{BB962C8B-B14F-4D97-AF65-F5344CB8AC3E}">
        <p14:creationId xmlns:p14="http://schemas.microsoft.com/office/powerpoint/2010/main" val="2520707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(15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Instrument Design: Question Construction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Unbalanced response options</a:t>
            </a:r>
          </a:p>
          <a:p>
            <a:pPr marL="255651" lvl="0" indent="-255651">
              <a:spcAft>
                <a:spcPct val="0"/>
              </a:spcAft>
              <a:buSzPts val="2400"/>
              <a:tabLst/>
            </a:pPr>
            <a:r>
              <a:rPr lang="en-US" altLang="en-US" sz="2400" kern="1200" dirty="0">
                <a:solidFill>
                  <a:srgbClr val="000000"/>
                </a:solidFill>
                <a:latin typeface="Arial (Body)"/>
                <a:ea typeface="+mn-ea"/>
                <a:cs typeface="+mn-cs"/>
              </a:rPr>
              <a:t>Mismatch between questions and response options</a:t>
            </a:r>
          </a:p>
          <a:p>
            <a:pPr marL="255651" lvl="0" indent="-255651">
              <a:spcAft>
                <a:spcPct val="0"/>
              </a:spcAft>
              <a:buSzPts val="2400"/>
              <a:tabLst/>
            </a:pPr>
            <a:r>
              <a:rPr lang="en-US" altLang="en-US" sz="2400" kern="1200" dirty="0">
                <a:solidFill>
                  <a:srgbClr val="000000"/>
                </a:solidFill>
                <a:latin typeface="Arial (Body)"/>
                <a:ea typeface="+mn-ea"/>
                <a:cs typeface="+mn-cs"/>
              </a:rPr>
              <a:t>Respondent does not have understanding to answer the question</a:t>
            </a:r>
          </a:p>
          <a:p>
            <a:pPr marL="255651" lvl="0" indent="-255651">
              <a:spcAft>
                <a:spcPct val="0"/>
              </a:spcAft>
              <a:buSzPts val="2400"/>
              <a:tabLst/>
            </a:pPr>
            <a:r>
              <a:rPr lang="en-US" altLang="en-US" sz="2400" kern="1200" dirty="0">
                <a:solidFill>
                  <a:srgbClr val="000000"/>
                </a:solidFill>
                <a:latin typeface="Arial (Body)"/>
                <a:ea typeface="+mn-ea"/>
                <a:cs typeface="+mn-cs"/>
              </a:rPr>
              <a:t>Not all respondents can answer the question—need branching</a:t>
            </a:r>
          </a:p>
        </p:txBody>
      </p:sp>
    </p:spTree>
    <p:extLst>
      <p:ext uri="{BB962C8B-B14F-4D97-AF65-F5344CB8AC3E}">
        <p14:creationId xmlns:p14="http://schemas.microsoft.com/office/powerpoint/2010/main" val="149971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 </a:t>
            </a:r>
            <a:r>
              <a:rPr lang="en-US" sz="2000" b="0" kern="1200" dirty="0" smtClean="0">
                <a:solidFill>
                  <a:srgbClr val="007FA3"/>
                </a:solidFill>
                <a:latin typeface="Times New Roman" panose="02020603050405020304" pitchFamily="18" charset="0"/>
                <a:ea typeface="+mj-ea"/>
                <a:cs typeface="Times New Roman" panose="02020603050405020304" pitchFamily="18" charset="0"/>
              </a:rPr>
              <a:t>(2 of 2)</a:t>
            </a:r>
            <a:endParaRPr 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12.6</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potential ethical issues in survey research</a:t>
            </a:r>
          </a:p>
          <a:p>
            <a:pPr marL="0" lvl="0" indent="0">
              <a:buSzPts val="2400"/>
              <a:buNone/>
            </a:pPr>
            <a:r>
              <a:rPr lang="en-US" sz="2400" b="1" kern="1200" dirty="0">
                <a:solidFill>
                  <a:srgbClr val="007FA3"/>
                </a:solidFill>
                <a:latin typeface="Arial (Body)"/>
                <a:ea typeface="+mn-ea"/>
                <a:cs typeface="Times New Roman" panose="02020603050405020304" pitchFamily="18" charset="0"/>
              </a:rPr>
              <a:t>12.7</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List the steps in conducting survey research</a:t>
            </a:r>
          </a:p>
          <a:p>
            <a:pPr marL="0" lvl="0" indent="0">
              <a:buSzPts val="2400"/>
              <a:buNone/>
            </a:pPr>
            <a:r>
              <a:rPr lang="en-US" sz="2400" b="1" kern="1200" dirty="0">
                <a:solidFill>
                  <a:srgbClr val="007FA3"/>
                </a:solidFill>
                <a:latin typeface="Arial (Body)"/>
                <a:ea typeface="+mn-ea"/>
                <a:cs typeface="Times New Roman" panose="02020603050405020304" pitchFamily="18" charset="0"/>
              </a:rPr>
              <a:t>12.8</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criteria useful for evaluating survey research</a:t>
            </a:r>
          </a:p>
        </p:txBody>
      </p:sp>
    </p:spTree>
    <p:extLst>
      <p:ext uri="{BB962C8B-B14F-4D97-AF65-F5344CB8AC3E}">
        <p14:creationId xmlns:p14="http://schemas.microsoft.com/office/powerpoint/2010/main" val="1579579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(16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Instrument Design: Pilot Testing the Questions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Test on a small number of individuals in the sample</a:t>
            </a:r>
          </a:p>
          <a:p>
            <a:pPr marL="255651" lvl="0" indent="-255651">
              <a:spcAft>
                <a:spcPct val="0"/>
              </a:spcAft>
              <a:buSzPts val="2400"/>
              <a:tabLst/>
            </a:pPr>
            <a:r>
              <a:rPr lang="en-US" altLang="en-US" sz="2400" kern="1200" dirty="0">
                <a:solidFill>
                  <a:srgbClr val="000000"/>
                </a:solidFill>
                <a:latin typeface="Arial (Body)"/>
                <a:ea typeface="+mn-ea"/>
                <a:cs typeface="+mn-cs"/>
              </a:rPr>
              <a:t>Ask for written feedback on the questions</a:t>
            </a:r>
          </a:p>
          <a:p>
            <a:pPr marL="255651" lvl="0" indent="-255651">
              <a:spcAft>
                <a:spcPct val="0"/>
              </a:spcAft>
              <a:buSzPts val="2400"/>
              <a:tabLst/>
            </a:pPr>
            <a:r>
              <a:rPr lang="en-US" altLang="en-US" sz="2400" kern="1200" dirty="0">
                <a:solidFill>
                  <a:srgbClr val="000000"/>
                </a:solidFill>
                <a:latin typeface="Arial (Body)"/>
                <a:ea typeface="+mn-ea"/>
                <a:cs typeface="+mn-cs"/>
              </a:rPr>
              <a:t>Revise the survey based on the written comments</a:t>
            </a:r>
          </a:p>
          <a:p>
            <a:pPr marL="255651" lvl="0" indent="-255651">
              <a:spcAft>
                <a:spcPct val="0"/>
              </a:spcAft>
              <a:buSzPts val="2400"/>
              <a:tabLst/>
            </a:pPr>
            <a:r>
              <a:rPr lang="en-US" altLang="en-US" sz="2400" kern="1200" dirty="0">
                <a:solidFill>
                  <a:srgbClr val="000000"/>
                </a:solidFill>
                <a:latin typeface="Arial (Body)"/>
                <a:ea typeface="+mn-ea"/>
                <a:cs typeface="+mn-cs"/>
              </a:rPr>
              <a:t>Exclude the pilot participants from the final sample for the study</a:t>
            </a:r>
          </a:p>
        </p:txBody>
      </p:sp>
    </p:spTree>
    <p:extLst>
      <p:ext uri="{BB962C8B-B14F-4D97-AF65-F5344CB8AC3E}">
        <p14:creationId xmlns:p14="http://schemas.microsoft.com/office/powerpoint/2010/main" val="277953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(17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Response Rate</a:t>
            </a:r>
          </a:p>
          <a:p>
            <a:pPr marL="255651" lvl="0" indent="-255651">
              <a:spcAft>
                <a:spcPct val="0"/>
              </a:spcAft>
              <a:buSzPts val="2400"/>
              <a:tabLst/>
            </a:pPr>
            <a:r>
              <a:rPr lang="en-US" sz="2400" kern="1200" dirty="0">
                <a:solidFill>
                  <a:srgbClr val="000000"/>
                </a:solidFill>
                <a:latin typeface="Arial (Body)"/>
                <a:ea typeface="+mn-ea"/>
                <a:cs typeface="+mn-cs"/>
              </a:rPr>
              <a:t>High response rates increase confidence in generalizing</a:t>
            </a:r>
          </a:p>
          <a:p>
            <a:pPr marL="255651" lvl="0" indent="-255651">
              <a:spcAft>
                <a:spcPct val="0"/>
              </a:spcAft>
              <a:buSzPts val="2400"/>
              <a:tabLst/>
            </a:pPr>
            <a:r>
              <a:rPr lang="en-US" sz="2400" b="1" kern="1200" dirty="0">
                <a:solidFill>
                  <a:srgbClr val="000000"/>
                </a:solidFill>
                <a:latin typeface="Arial (Body)"/>
                <a:ea typeface="+mn-ea"/>
                <a:cs typeface="+mn-cs"/>
              </a:rPr>
              <a:t>Response return rate</a:t>
            </a:r>
            <a:r>
              <a:rPr lang="en-US" sz="2400" kern="1200" dirty="0">
                <a:solidFill>
                  <a:srgbClr val="000000"/>
                </a:solidFill>
                <a:latin typeface="Arial (Body)"/>
                <a:ea typeface="+mn-ea"/>
                <a:cs typeface="+mn-cs"/>
              </a:rPr>
              <a:t>: percentage of questionnaires that participants return to the researcher</a:t>
            </a:r>
          </a:p>
          <a:p>
            <a:pPr marL="255651" lvl="0" indent="-255651">
              <a:spcAft>
                <a:spcPct val="0"/>
              </a:spcAft>
              <a:buSzPts val="2400"/>
              <a:tabLst/>
            </a:pPr>
            <a:r>
              <a:rPr lang="en-US" sz="2400" kern="1200" dirty="0">
                <a:solidFill>
                  <a:srgbClr val="000000"/>
                </a:solidFill>
                <a:latin typeface="Arial (Body)"/>
                <a:ea typeface="+mn-ea"/>
                <a:cs typeface="+mn-cs"/>
              </a:rPr>
              <a:t>Bias is larger concern than return rate</a:t>
            </a:r>
          </a:p>
          <a:p>
            <a:pPr marL="255651" lvl="0" indent="-255651">
              <a:spcAft>
                <a:spcPct val="0"/>
              </a:spcAft>
              <a:buSzPts val="2400"/>
              <a:tabLst/>
            </a:pPr>
            <a:r>
              <a:rPr lang="en-US" sz="2400" kern="1200" dirty="0">
                <a:solidFill>
                  <a:srgbClr val="000000"/>
                </a:solidFill>
                <a:latin typeface="Arial (Body)"/>
                <a:ea typeface="+mn-ea"/>
                <a:cs typeface="+mn-cs"/>
              </a:rPr>
              <a:t>Researchers use strategies to improve</a:t>
            </a:r>
          </a:p>
        </p:txBody>
      </p:sp>
    </p:spTree>
    <p:extLst>
      <p:ext uri="{BB962C8B-B14F-4D97-AF65-F5344CB8AC3E}">
        <p14:creationId xmlns:p14="http://schemas.microsoft.com/office/powerpoint/2010/main" val="392919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(18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31761"/>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Response Rate: Response Rates for Online Questionnaires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Prenotify participants</a:t>
            </a:r>
          </a:p>
          <a:p>
            <a:pPr marL="255651" lvl="0" indent="-255651">
              <a:spcAft>
                <a:spcPct val="0"/>
              </a:spcAft>
              <a:buSzPts val="2400"/>
              <a:tabLst/>
            </a:pPr>
            <a:r>
              <a:rPr lang="en-US" altLang="en-US" sz="2400" kern="1200" dirty="0">
                <a:solidFill>
                  <a:srgbClr val="000000"/>
                </a:solidFill>
                <a:latin typeface="Arial (Body)"/>
                <a:ea typeface="+mn-ea"/>
                <a:cs typeface="+mn-cs"/>
              </a:rPr>
              <a:t>Use follow-up procedures</a:t>
            </a:r>
          </a:p>
          <a:p>
            <a:pPr marL="255651" lvl="0" indent="-255651">
              <a:spcAft>
                <a:spcPct val="0"/>
              </a:spcAft>
              <a:buSzPts val="2400"/>
              <a:tabLst/>
            </a:pPr>
            <a:r>
              <a:rPr lang="en-US" altLang="en-US" sz="2400" kern="1200" dirty="0">
                <a:solidFill>
                  <a:srgbClr val="000000"/>
                </a:solidFill>
                <a:latin typeface="Arial (Body)"/>
                <a:ea typeface="+mn-ea"/>
                <a:cs typeface="+mn-cs"/>
              </a:rPr>
              <a:t>Study a problem interesting to the population under study</a:t>
            </a:r>
          </a:p>
          <a:p>
            <a:pPr marL="255651" lvl="0" indent="-255651">
              <a:spcAft>
                <a:spcPct val="0"/>
              </a:spcAft>
              <a:buSzPts val="2400"/>
              <a:tabLst/>
            </a:pPr>
            <a:r>
              <a:rPr lang="en-US" altLang="en-US" sz="2400" kern="1200" dirty="0">
                <a:solidFill>
                  <a:srgbClr val="000000"/>
                </a:solidFill>
                <a:latin typeface="Arial (Body)"/>
                <a:ea typeface="+mn-ea"/>
                <a:cs typeface="+mn-cs"/>
              </a:rPr>
              <a:t>Use a brief instrument</a:t>
            </a:r>
          </a:p>
          <a:p>
            <a:pPr marL="255651" lvl="0" indent="-255651">
              <a:spcAft>
                <a:spcPct val="0"/>
              </a:spcAft>
              <a:buSzPts val="2400"/>
              <a:tabLst/>
            </a:pPr>
            <a:r>
              <a:rPr lang="en-US" altLang="en-US" sz="2400" kern="1200" dirty="0">
                <a:solidFill>
                  <a:srgbClr val="000000"/>
                </a:solidFill>
                <a:latin typeface="Arial (Body)"/>
                <a:ea typeface="+mn-ea"/>
                <a:cs typeface="+mn-cs"/>
              </a:rPr>
              <a:t>Consider the use of incentives</a:t>
            </a:r>
          </a:p>
        </p:txBody>
      </p:sp>
    </p:spTree>
    <p:extLst>
      <p:ext uri="{BB962C8B-B14F-4D97-AF65-F5344CB8AC3E}">
        <p14:creationId xmlns:p14="http://schemas.microsoft.com/office/powerpoint/2010/main" val="2962623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12.4 Three-Phase Survey Administration Procedure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diagram shows a horizontal line depicting a Time span of 6 weeks with intervals of 2 weeks. The extreme left corner of the line is marked as Start and the end of it is marked as 6 weeks. The 6 weeks’ time line is divided into 3 steps of 2 weeks each. Step 1, First Mailing of Survey, during the first two weeks. Step 2, Second Mailing of Survey, during the next two weeks. Step 3, Postcard mailing, during the last two weeks."/>
          <p:cNvPicPr>
            <a:picLocks noChangeAspect="1"/>
          </p:cNvPicPr>
          <p:nvPr/>
        </p:nvPicPr>
        <p:blipFill>
          <a:blip r:embed="rId2"/>
          <a:stretch>
            <a:fillRect/>
          </a:stretch>
        </p:blipFill>
        <p:spPr>
          <a:xfrm>
            <a:off x="456843" y="1962284"/>
            <a:ext cx="8230313" cy="3749365"/>
          </a:xfrm>
          <a:prstGeom prst="rect">
            <a:avLst/>
          </a:prstGeom>
        </p:spPr>
      </p:pic>
    </p:spTree>
    <p:extLst>
      <p:ext uri="{BB962C8B-B14F-4D97-AF65-F5344CB8AC3E}">
        <p14:creationId xmlns:p14="http://schemas.microsoft.com/office/powerpoint/2010/main" val="1291017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(19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390026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Response Rate: Response Bias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The responses do not accurately reflect the views of the sample and the population.</a:t>
            </a:r>
          </a:p>
          <a:p>
            <a:pPr marL="741553" lvl="1" indent="-284353">
              <a:spcAft>
                <a:spcPct val="0"/>
              </a:spcAft>
              <a:buSzPts val="2400"/>
            </a:pPr>
            <a:r>
              <a:rPr lang="en-US" altLang="en-US" sz="2400" kern="1200" dirty="0">
                <a:solidFill>
                  <a:srgbClr val="000000"/>
                </a:solidFill>
                <a:latin typeface="Arial (Body)"/>
                <a:ea typeface="+mn-ea"/>
                <a:cs typeface="+mn-cs"/>
              </a:rPr>
              <a:t>Overly positive or </a:t>
            </a:r>
            <a:r>
              <a:rPr lang="en-US" altLang="en-US" sz="2400" kern="1200" dirty="0" smtClean="0">
                <a:solidFill>
                  <a:srgbClr val="000000"/>
                </a:solidFill>
                <a:latin typeface="Arial (Body)"/>
                <a:ea typeface="+mn-ea"/>
                <a:cs typeface="+mn-cs"/>
              </a:rPr>
              <a:t>negative</a:t>
            </a:r>
            <a:endParaRPr lang="en-US" altLang="en-US" sz="2400" kern="1200" dirty="0">
              <a:solidFill>
                <a:srgbClr val="000000"/>
              </a:solidFill>
              <a:latin typeface="Arial (Body)"/>
              <a:ea typeface="+mn-ea"/>
              <a:cs typeface="+mn-cs"/>
            </a:endParaRPr>
          </a:p>
          <a:p>
            <a:pPr marL="255651" lvl="0" indent="-255651">
              <a:spcAft>
                <a:spcPct val="0"/>
              </a:spcAft>
              <a:buSzPts val="2400"/>
              <a:buFont typeface="Arial"/>
              <a:buChar char="•"/>
              <a:tabLst/>
            </a:pPr>
            <a:r>
              <a:rPr lang="en-US" altLang="en-US" sz="2400" kern="1200" dirty="0">
                <a:solidFill>
                  <a:srgbClr val="000000"/>
                </a:solidFill>
                <a:latin typeface="Arial (Body)"/>
                <a:ea typeface="+mn-ea"/>
              </a:rPr>
              <a:t>Assess response bias, particularly when response rates remain low</a:t>
            </a:r>
          </a:p>
          <a:p>
            <a:pPr marL="255651" lvl="0" indent="-255651">
              <a:spcAft>
                <a:spcPct val="0"/>
              </a:spcAft>
              <a:buSzPts val="2400"/>
              <a:buFont typeface="Arial"/>
              <a:buChar char="•"/>
              <a:tabLst/>
            </a:pPr>
            <a:r>
              <a:rPr lang="en-US" altLang="en-US" sz="2400" b="1" kern="1200" dirty="0">
                <a:solidFill>
                  <a:srgbClr val="000000"/>
                </a:solidFill>
                <a:latin typeface="Arial (Body)"/>
                <a:ea typeface="+mn-ea"/>
              </a:rPr>
              <a:t>Wave analysis</a:t>
            </a:r>
            <a:r>
              <a:rPr lang="en-US" altLang="en-US" sz="2400" kern="1200" dirty="0">
                <a:solidFill>
                  <a:srgbClr val="000000"/>
                </a:solidFill>
                <a:latin typeface="Arial (Body)"/>
                <a:ea typeface="+mn-ea"/>
              </a:rPr>
              <a:t>: </a:t>
            </a:r>
            <a:r>
              <a:rPr lang="en-US" sz="2400" kern="1200" dirty="0">
                <a:solidFill>
                  <a:srgbClr val="000000"/>
                </a:solidFill>
                <a:latin typeface="Arial (Body)"/>
                <a:ea typeface="+mn-ea"/>
              </a:rPr>
              <a:t>procedure to check for response bias in which investigators group returns by </a:t>
            </a:r>
            <a:r>
              <a:rPr lang="en-US" sz="2400" kern="1200" dirty="0" smtClean="0">
                <a:solidFill>
                  <a:srgbClr val="000000"/>
                </a:solidFill>
                <a:latin typeface="Arial (Body)"/>
                <a:ea typeface="+mn-ea"/>
              </a:rPr>
              <a:t>intervals</a:t>
            </a:r>
            <a:endParaRPr lang="en-US" altLang="en-US" sz="2400" kern="1200" dirty="0" smtClean="0">
              <a:solidFill>
                <a:srgbClr val="000000"/>
              </a:solidFill>
              <a:latin typeface="Arial (Body)"/>
              <a:ea typeface="+mn-ea"/>
              <a:cs typeface="+mn-cs"/>
            </a:endParaRPr>
          </a:p>
        </p:txBody>
      </p:sp>
    </p:spTree>
    <p:extLst>
      <p:ext uri="{BB962C8B-B14F-4D97-AF65-F5344CB8AC3E}">
        <p14:creationId xmlns:p14="http://schemas.microsoft.com/office/powerpoint/2010/main" val="2620264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Key Characteristics of Survey Research? </a:t>
            </a:r>
            <a:r>
              <a:rPr lang="en-US" altLang="en-US" sz="2000" b="0" kern="1200" dirty="0" smtClean="0">
                <a:latin typeface="Times New Roman" panose="02020603050405020304" pitchFamily="18" charset="0"/>
                <a:ea typeface="+mj-ea"/>
                <a:cs typeface="Times New Roman" panose="02020603050405020304" pitchFamily="18" charset="0"/>
              </a:rPr>
              <a:t>(20 of 20)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Response Rate: Response Set</a:t>
            </a:r>
          </a:p>
          <a:p>
            <a:pPr marL="255651" lvl="0" indent="-255651">
              <a:spcAft>
                <a:spcPct val="0"/>
              </a:spcAft>
              <a:buSzPts val="2400"/>
              <a:tabLst/>
            </a:pPr>
            <a:r>
              <a:rPr lang="en-US" sz="2400" kern="1200" dirty="0">
                <a:solidFill>
                  <a:srgbClr val="000000"/>
                </a:solidFill>
                <a:latin typeface="Arial (Body)"/>
                <a:ea typeface="+mn-ea"/>
                <a:cs typeface="+mn-cs"/>
              </a:rPr>
              <a:t>Participants tend to respond in a certain way to more than one question that does not reflect their true </a:t>
            </a:r>
            <a:r>
              <a:rPr lang="en-US" sz="2400" kern="1200" dirty="0" smtClean="0">
                <a:solidFill>
                  <a:srgbClr val="000000"/>
                </a:solidFill>
                <a:latin typeface="Arial (Body)"/>
                <a:ea typeface="+mn-ea"/>
                <a:cs typeface="+mn-cs"/>
              </a:rPr>
              <a:t>beliefs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Examples:</a:t>
            </a:r>
          </a:p>
          <a:p>
            <a:pPr marL="741553" lvl="1" indent="-284353">
              <a:spcAft>
                <a:spcPct val="0"/>
              </a:spcAft>
              <a:buSzPts val="2400"/>
            </a:pPr>
            <a:r>
              <a:rPr lang="en-US" sz="2400" kern="1200" dirty="0">
                <a:solidFill>
                  <a:srgbClr val="000000"/>
                </a:solidFill>
                <a:latin typeface="Arial (Body)"/>
                <a:ea typeface="+mn-ea"/>
                <a:cs typeface="+mn-cs"/>
              </a:rPr>
              <a:t>Always rate “strongly agree” because quickly responding and not reading questions </a:t>
            </a:r>
            <a:r>
              <a:rPr lang="en-US" sz="2400" kern="1200" dirty="0" smtClean="0">
                <a:solidFill>
                  <a:srgbClr val="000000"/>
                </a:solidFill>
                <a:latin typeface="Arial (Body)"/>
                <a:ea typeface="+mn-ea"/>
                <a:cs typeface="+mn-cs"/>
              </a:rPr>
              <a:t>carefully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Respond because it seems that is what the researcher wants to </a:t>
            </a:r>
            <a:r>
              <a:rPr lang="en-US" sz="2400" kern="1200" dirty="0" smtClean="0">
                <a:solidFill>
                  <a:srgbClr val="000000"/>
                </a:solidFill>
                <a:latin typeface="Arial (Body)"/>
                <a:ea typeface="+mn-ea"/>
                <a:cs typeface="+mn-cs"/>
              </a:rPr>
              <a:t>hear</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Give socially acceptable responses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59611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Construct and Analyze an Online or Mailed Questionnaire?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Write a cover letter to invite the participants to complete the questionnaire</a:t>
            </a:r>
          </a:p>
          <a:p>
            <a:pPr marL="255651" lvl="0" indent="-255651">
              <a:spcAft>
                <a:spcPct val="0"/>
              </a:spcAft>
              <a:buSzPts val="2400"/>
              <a:tabLst/>
            </a:pPr>
            <a:r>
              <a:rPr lang="en-US" altLang="en-US" sz="2400" kern="1200" dirty="0">
                <a:solidFill>
                  <a:srgbClr val="000000"/>
                </a:solidFill>
                <a:latin typeface="Arial (Body)"/>
                <a:ea typeface="+mn-ea"/>
                <a:cs typeface="+mn-cs"/>
              </a:rPr>
              <a:t>Form and construct the questionnaire</a:t>
            </a:r>
          </a:p>
          <a:p>
            <a:pPr marL="255651" lvl="0" indent="-255651">
              <a:spcAft>
                <a:spcPct val="0"/>
              </a:spcAft>
              <a:buSzPts val="2400"/>
              <a:tabLst/>
            </a:pPr>
            <a:r>
              <a:rPr lang="en-US" altLang="en-US" sz="2400" kern="1200" dirty="0">
                <a:solidFill>
                  <a:srgbClr val="000000"/>
                </a:solidFill>
                <a:latin typeface="Arial (Body)"/>
                <a:ea typeface="+mn-ea"/>
                <a:cs typeface="+mn-cs"/>
              </a:rPr>
              <a:t>Identify what statistical procedures will be used to analyze data from the mailed questionnaire</a:t>
            </a:r>
          </a:p>
        </p:txBody>
      </p:sp>
    </p:spTree>
    <p:extLst>
      <p:ext uri="{BB962C8B-B14F-4D97-AF65-F5344CB8AC3E}">
        <p14:creationId xmlns:p14="http://schemas.microsoft.com/office/powerpoint/2010/main" val="678359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Construct and Analyze an Online or Mailed Questionnaire?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 Cover Letter</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Importance of participant to encourage completion</a:t>
            </a:r>
          </a:p>
          <a:p>
            <a:pPr marL="255651" lvl="0" indent="-255651">
              <a:spcAft>
                <a:spcPct val="0"/>
              </a:spcAft>
              <a:buSzPts val="2400"/>
              <a:tabLst/>
            </a:pPr>
            <a:r>
              <a:rPr lang="en-US" altLang="en-US" sz="2400" kern="1200" dirty="0">
                <a:solidFill>
                  <a:srgbClr val="000000"/>
                </a:solidFill>
                <a:latin typeface="Arial (Body)"/>
                <a:ea typeface="+mn-ea"/>
                <a:cs typeface="+mn-cs"/>
              </a:rPr>
              <a:t>Purpose of study</a:t>
            </a:r>
          </a:p>
          <a:p>
            <a:pPr marL="255651" lvl="0" indent="-255651">
              <a:spcAft>
                <a:spcPct val="0"/>
              </a:spcAft>
              <a:buSzPts val="2400"/>
              <a:tabLst/>
            </a:pPr>
            <a:r>
              <a:rPr lang="en-US" altLang="en-US" sz="2400" kern="1200" dirty="0">
                <a:solidFill>
                  <a:srgbClr val="000000"/>
                </a:solidFill>
                <a:latin typeface="Arial (Body)"/>
                <a:ea typeface="+mn-ea"/>
                <a:cs typeface="+mn-cs"/>
              </a:rPr>
              <a:t>Assurance of confidentiality</a:t>
            </a:r>
          </a:p>
          <a:p>
            <a:pPr marL="255651" lvl="0" indent="-255651">
              <a:spcAft>
                <a:spcPct val="0"/>
              </a:spcAft>
              <a:buSzPts val="2400"/>
              <a:tabLst/>
            </a:pPr>
            <a:r>
              <a:rPr lang="en-US" altLang="en-US" sz="2400" kern="1200" dirty="0">
                <a:solidFill>
                  <a:srgbClr val="000000"/>
                </a:solidFill>
                <a:latin typeface="Arial (Body)"/>
                <a:ea typeface="+mn-ea"/>
                <a:cs typeface="+mn-cs"/>
              </a:rPr>
              <a:t>Sponsorship of research (adviser, institution, funder)</a:t>
            </a:r>
          </a:p>
          <a:p>
            <a:pPr marL="255651" lvl="0" indent="-255651">
              <a:spcAft>
                <a:spcPct val="0"/>
              </a:spcAft>
              <a:buSzPts val="2400"/>
              <a:tabLst/>
            </a:pPr>
            <a:r>
              <a:rPr lang="en-US" altLang="en-US" sz="2400" kern="1200" dirty="0">
                <a:solidFill>
                  <a:srgbClr val="000000"/>
                </a:solidFill>
                <a:latin typeface="Arial (Body)"/>
                <a:ea typeface="+mn-ea"/>
                <a:cs typeface="+mn-cs"/>
              </a:rPr>
              <a:t>Completion time and return procedures</a:t>
            </a:r>
          </a:p>
        </p:txBody>
      </p:sp>
    </p:spTree>
    <p:extLst>
      <p:ext uri="{BB962C8B-B14F-4D97-AF65-F5344CB8AC3E}">
        <p14:creationId xmlns:p14="http://schemas.microsoft.com/office/powerpoint/2010/main" val="2821319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Construct and Analyze an Online or Mailed Questionnaire?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8146"/>
          </a:xfrm>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Overall Questionnaire Construction</a:t>
            </a:r>
            <a:endParaRPr lang="en-US" altLang="en-US" sz="2200" b="1"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Easy to read</a:t>
            </a:r>
          </a:p>
          <a:p>
            <a:pPr marL="255651" lvl="0" indent="-255651">
              <a:spcAft>
                <a:spcPct val="0"/>
              </a:spcAft>
              <a:tabLst/>
            </a:pPr>
            <a:r>
              <a:rPr lang="en-US" altLang="en-US" sz="2200" kern="1200" dirty="0">
                <a:solidFill>
                  <a:srgbClr val="000000"/>
                </a:solidFill>
                <a:latin typeface="Arial (Body)"/>
                <a:ea typeface="+mn-ea"/>
                <a:cs typeface="+mn-cs"/>
              </a:rPr>
              <a:t>Begin with demographic or personal questions that are easy to answer</a:t>
            </a:r>
          </a:p>
          <a:p>
            <a:pPr marL="255651" lvl="0" indent="-255651">
              <a:spcAft>
                <a:spcPct val="0"/>
              </a:spcAft>
              <a:tabLst/>
            </a:pPr>
            <a:r>
              <a:rPr lang="en-US" altLang="en-US" sz="2200" kern="1200" dirty="0">
                <a:solidFill>
                  <a:srgbClr val="000000"/>
                </a:solidFill>
                <a:latin typeface="Arial (Body)"/>
                <a:ea typeface="+mn-ea"/>
                <a:cs typeface="+mn-cs"/>
              </a:rPr>
              <a:t>Different times of closed-ended questions</a:t>
            </a:r>
          </a:p>
          <a:p>
            <a:pPr marL="255651" lvl="0" indent="-255651">
              <a:spcAft>
                <a:spcPct val="0"/>
              </a:spcAft>
              <a:tabLst/>
            </a:pPr>
            <a:r>
              <a:rPr lang="en-US" altLang="en-US" sz="2200" kern="1200" dirty="0">
                <a:solidFill>
                  <a:srgbClr val="000000"/>
                </a:solidFill>
                <a:latin typeface="Arial (Body)"/>
                <a:ea typeface="+mn-ea"/>
                <a:cs typeface="+mn-cs"/>
              </a:rPr>
              <a:t>Open-ended questions encourage participants to elaborate</a:t>
            </a:r>
          </a:p>
          <a:p>
            <a:pPr marL="255651" lvl="0" indent="-255651">
              <a:spcAft>
                <a:spcPct val="0"/>
              </a:spcAft>
              <a:tabLst/>
            </a:pPr>
            <a:r>
              <a:rPr lang="en-US" altLang="en-US" sz="2200" kern="1200" dirty="0">
                <a:solidFill>
                  <a:srgbClr val="000000"/>
                </a:solidFill>
                <a:latin typeface="Arial (Body)"/>
                <a:ea typeface="+mn-ea"/>
                <a:cs typeface="+mn-cs"/>
              </a:rPr>
              <a:t>Visually appealing layout: white space, group questions</a:t>
            </a:r>
          </a:p>
          <a:p>
            <a:pPr marL="255651" lvl="0" indent="-255651">
              <a:spcAft>
                <a:spcPct val="0"/>
              </a:spcAft>
              <a:tabLst/>
            </a:pPr>
            <a:r>
              <a:rPr lang="en-US" altLang="en-US" sz="2200" kern="1200" dirty="0">
                <a:solidFill>
                  <a:srgbClr val="000000"/>
                </a:solidFill>
                <a:latin typeface="Arial (Body)"/>
                <a:ea typeface="+mn-ea"/>
                <a:cs typeface="+mn-cs"/>
              </a:rPr>
              <a:t>One scale that applies to multiple questions</a:t>
            </a:r>
          </a:p>
          <a:p>
            <a:pPr marL="255651" lvl="0" indent="-255651">
              <a:spcAft>
                <a:spcPct val="0"/>
              </a:spcAft>
              <a:tabLst/>
            </a:pPr>
            <a:r>
              <a:rPr lang="en-US" altLang="en-US" sz="2200" kern="1200" dirty="0">
                <a:solidFill>
                  <a:srgbClr val="000000"/>
                </a:solidFill>
                <a:latin typeface="Arial (Body)"/>
                <a:ea typeface="+mn-ea"/>
                <a:cs typeface="+mn-cs"/>
              </a:rPr>
              <a:t>Closing statement and thank you</a:t>
            </a:r>
          </a:p>
        </p:txBody>
      </p:sp>
    </p:spTree>
    <p:extLst>
      <p:ext uri="{BB962C8B-B14F-4D97-AF65-F5344CB8AC3E}">
        <p14:creationId xmlns:p14="http://schemas.microsoft.com/office/powerpoint/2010/main" val="1961482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Construct and Analyze an Online or Mailed Questionnaire?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Data Analysis of a Research Questionnaire</a:t>
            </a:r>
          </a:p>
          <a:p>
            <a:pPr marL="255651" lvl="0" indent="-255651">
              <a:spcAft>
                <a:spcPct val="0"/>
              </a:spcAft>
              <a:buSzPts val="2400"/>
              <a:tabLst/>
            </a:pPr>
            <a:r>
              <a:rPr lang="en-US" sz="2400" kern="1200" dirty="0">
                <a:solidFill>
                  <a:srgbClr val="000000"/>
                </a:solidFill>
                <a:latin typeface="Arial (Body)"/>
                <a:ea typeface="+mn-ea"/>
                <a:cs typeface="+mn-cs"/>
              </a:rPr>
              <a:t>Report response rate and check for bias</a:t>
            </a:r>
          </a:p>
          <a:p>
            <a:pPr marL="255651" lvl="0" indent="-255651">
              <a:spcAft>
                <a:spcPct val="0"/>
              </a:spcAft>
              <a:buSzPts val="2400"/>
              <a:tabLst/>
            </a:pPr>
            <a:r>
              <a:rPr lang="en-US" sz="2400" kern="1200" dirty="0">
                <a:solidFill>
                  <a:srgbClr val="000000"/>
                </a:solidFill>
                <a:latin typeface="Arial (Body)"/>
                <a:ea typeface="+mn-ea"/>
                <a:cs typeface="+mn-cs"/>
              </a:rPr>
              <a:t>Descriptive analysis of responses</a:t>
            </a:r>
          </a:p>
          <a:p>
            <a:pPr marL="255651" lvl="0" indent="-255651">
              <a:spcAft>
                <a:spcPct val="0"/>
              </a:spcAft>
              <a:buSzPts val="2400"/>
              <a:tabLst/>
            </a:pPr>
            <a:r>
              <a:rPr lang="en-US" sz="2400" kern="1200" dirty="0">
                <a:solidFill>
                  <a:srgbClr val="000000"/>
                </a:solidFill>
                <a:latin typeface="Arial (Body)"/>
                <a:ea typeface="+mn-ea"/>
                <a:cs typeface="+mn-cs"/>
              </a:rPr>
              <a:t>Build scales that reflect multiple items</a:t>
            </a:r>
          </a:p>
          <a:p>
            <a:pPr marL="255651" lvl="0" indent="-255651">
              <a:spcAft>
                <a:spcPct val="0"/>
              </a:spcAft>
              <a:buSzPts val="2400"/>
              <a:tabLst/>
            </a:pPr>
            <a:r>
              <a:rPr lang="en-US" sz="2400" kern="1200" dirty="0">
                <a:solidFill>
                  <a:srgbClr val="000000"/>
                </a:solidFill>
                <a:latin typeface="Arial (Body)"/>
                <a:ea typeface="+mn-ea"/>
                <a:cs typeface="+mn-cs"/>
              </a:rPr>
              <a:t>Internal consistency and validity</a:t>
            </a:r>
          </a:p>
          <a:p>
            <a:pPr marL="255651" lvl="0" indent="-255651">
              <a:spcAft>
                <a:spcPct val="0"/>
              </a:spcAft>
              <a:buSzPts val="2400"/>
              <a:tabLst/>
            </a:pPr>
            <a:r>
              <a:rPr lang="en-US" sz="2400" kern="1200" dirty="0">
                <a:solidFill>
                  <a:srgbClr val="000000"/>
                </a:solidFill>
                <a:latin typeface="Arial (Body)"/>
                <a:ea typeface="+mn-ea"/>
                <a:cs typeface="+mn-cs"/>
              </a:rPr>
              <a:t>Test hypotheses using inferential statistics</a:t>
            </a:r>
          </a:p>
        </p:txBody>
      </p:sp>
    </p:spTree>
    <p:extLst>
      <p:ext uri="{BB962C8B-B14F-4D97-AF65-F5344CB8AC3E}">
        <p14:creationId xmlns:p14="http://schemas.microsoft.com/office/powerpoint/2010/main" val="24861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Survey Research, When Do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031295"/>
          </a:xfrm>
        </p:spPr>
        <p:txBody>
          <a:bodyPr wrap="square" lIns="91425" tIns="91425" rIns="91425" bIns="91425">
            <a:noAutofit/>
          </a:bodyPr>
          <a:lstStyle/>
          <a:p>
            <a:pPr marL="0" lvl="0" indent="0">
              <a:buSzPts val="2400"/>
              <a:buNone/>
              <a:tabLst/>
            </a:pPr>
            <a:r>
              <a:rPr lang="en-US" altLang="en-US" sz="2400" b="1" kern="1200">
                <a:solidFill>
                  <a:srgbClr val="000000"/>
                </a:solidFill>
                <a:latin typeface="Arial (Body)"/>
                <a:ea typeface="+mn-ea"/>
                <a:cs typeface="+mn-cs"/>
              </a:rPr>
              <a:t>Survey research designs</a:t>
            </a:r>
            <a:r>
              <a:rPr lang="en-US" altLang="en-US" sz="2400" kern="1200">
                <a:solidFill>
                  <a:srgbClr val="000000"/>
                </a:solidFill>
                <a:latin typeface="Arial (Body)"/>
                <a:ea typeface="+mn-ea"/>
                <a:cs typeface="+mn-cs"/>
              </a:rPr>
              <a:t> are procedures in quantitative research in which investigators administer a survey to a sample or to the entire population of people in order to describe the attitudes, opinions, behaviors, or characteristics of the </a:t>
            </a:r>
            <a:r>
              <a:rPr lang="en-US" altLang="en-US" sz="2400" kern="1200" smtClean="0">
                <a:solidFill>
                  <a:srgbClr val="000000"/>
                </a:solidFill>
                <a:latin typeface="Arial (Body)"/>
                <a:ea typeface="+mn-ea"/>
                <a:cs typeface="+mn-cs"/>
              </a:rPr>
              <a:t>population.</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23705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12.7 Checklist for Analyzing Questionnaire Data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Step 1. Identify response rate and response bias.</a:t>
            </a:r>
          </a:p>
          <a:p>
            <a:pPr marL="741553" lvl="1" indent="-284353">
              <a:spcAft>
                <a:spcPct val="0"/>
              </a:spcAft>
            </a:pPr>
            <a:r>
              <a:rPr lang="en-US" sz="2200" kern="1200" dirty="0">
                <a:solidFill>
                  <a:srgbClr val="000000"/>
                </a:solidFill>
                <a:latin typeface="Arial (Body)"/>
                <a:ea typeface="+mn-ea"/>
                <a:cs typeface="+mn-cs"/>
              </a:rPr>
              <a:t>Develop table for percent of responses to the survey.</a:t>
            </a:r>
          </a:p>
          <a:p>
            <a:pPr marL="741553" lvl="1" indent="-284353">
              <a:spcAft>
                <a:spcPct val="0"/>
              </a:spcAft>
            </a:pPr>
            <a:r>
              <a:rPr lang="en-US" sz="2200" kern="1200" dirty="0">
                <a:solidFill>
                  <a:srgbClr val="000000"/>
                </a:solidFill>
                <a:latin typeface="Arial (Body)"/>
                <a:ea typeface="+mn-ea"/>
                <a:cs typeface="+mn-cs"/>
              </a:rPr>
              <a:t>Develop table for the wave analysis response </a:t>
            </a:r>
            <a:r>
              <a:rPr lang="en-US" sz="2200" kern="1200" dirty="0" smtClean="0">
                <a:solidFill>
                  <a:srgbClr val="000000"/>
                </a:solidFill>
                <a:latin typeface="Arial (Body)"/>
                <a:ea typeface="+mn-ea"/>
                <a:cs typeface="+mn-cs"/>
              </a:rPr>
              <a:t>bias.</a:t>
            </a:r>
          </a:p>
          <a:p>
            <a:pPr marL="255651" lvl="0" indent="-255651">
              <a:spcAft>
                <a:spcPct val="0"/>
              </a:spcAft>
              <a:buFont typeface="Arial"/>
              <a:buChar char="•"/>
              <a:tabLst/>
            </a:pPr>
            <a:r>
              <a:rPr lang="en-US" sz="2200" kern="1200" dirty="0">
                <a:solidFill>
                  <a:srgbClr val="000000"/>
                </a:solidFill>
                <a:latin typeface="Arial (Body)"/>
                <a:ea typeface="+mn-ea"/>
              </a:rPr>
              <a:t>Step 2. Descriptively analyze the data to identify general trends.</a:t>
            </a:r>
          </a:p>
          <a:p>
            <a:pPr marL="741553" lvl="1" indent="-284353">
              <a:spcAft>
                <a:spcPct val="0"/>
              </a:spcAft>
            </a:pPr>
            <a:r>
              <a:rPr lang="en-US" sz="2200" kern="1200" dirty="0" smtClean="0">
                <a:solidFill>
                  <a:srgbClr val="000000"/>
                </a:solidFill>
                <a:latin typeface="Arial (Body)"/>
                <a:ea typeface="+mn-ea"/>
              </a:rPr>
              <a:t>Calculate and present a table of descriptive statistics (mean, variance, and range) for each question on the instrument.</a:t>
            </a:r>
          </a:p>
          <a:p>
            <a:pPr marL="741553" lvl="1" indent="-284353">
              <a:spcAft>
                <a:spcPct val="0"/>
              </a:spcAft>
            </a:pPr>
            <a:r>
              <a:rPr lang="en-US" sz="2200" kern="1200" dirty="0" smtClean="0">
                <a:solidFill>
                  <a:srgbClr val="000000"/>
                </a:solidFill>
                <a:latin typeface="Arial (Body)"/>
                <a:ea typeface="+mn-ea"/>
              </a:rPr>
              <a:t>Analyze data to develop a demographic profile of the sample (analyze questions about personal factors).</a:t>
            </a:r>
          </a:p>
          <a:p>
            <a:pPr marL="741553" lvl="1" indent="-284353">
              <a:spcAft>
                <a:spcPct val="0"/>
              </a:spcAft>
            </a:pPr>
            <a:r>
              <a:rPr lang="en-US" sz="2200" kern="1200" dirty="0" smtClean="0">
                <a:solidFill>
                  <a:srgbClr val="000000"/>
                </a:solidFill>
                <a:latin typeface="Arial (Body)"/>
                <a:ea typeface="+mn-ea"/>
              </a:rPr>
              <a:t>Analyze data to provide answers to descriptive questions in the study (if any).</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88108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12.7 Checklist for Analyzing Questionnaire Data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Step 3. Write the report presenting the descriptive results or use advanced </a:t>
            </a:r>
            <a:r>
              <a:rPr lang="en-US" sz="2200" kern="1200" dirty="0" smtClean="0">
                <a:solidFill>
                  <a:srgbClr val="000000"/>
                </a:solidFill>
                <a:latin typeface="Arial (Body)"/>
                <a:ea typeface="+mn-ea"/>
                <a:cs typeface="+mn-cs"/>
              </a:rPr>
              <a:t>statistics.</a:t>
            </a:r>
            <a:endParaRPr lang="en-US" sz="2200" kern="1200" dirty="0">
              <a:solidFill>
                <a:srgbClr val="000000"/>
              </a:solidFill>
              <a:latin typeface="Arial (Body)"/>
              <a:ea typeface="+mn-ea"/>
              <a:cs typeface="+mn-cs"/>
            </a:endParaRPr>
          </a:p>
          <a:p>
            <a:pPr marL="741553" lvl="1" indent="-284353">
              <a:spcAft>
                <a:spcPct val="0"/>
              </a:spcAft>
            </a:pPr>
            <a:r>
              <a:rPr lang="en-US" sz="2200" kern="1200" dirty="0">
                <a:solidFill>
                  <a:srgbClr val="000000"/>
                </a:solidFill>
                <a:latin typeface="Arial (Body)"/>
                <a:ea typeface="+mn-ea"/>
                <a:cs typeface="+mn-cs"/>
              </a:rPr>
              <a:t>Develop scales by combining questions on the instrument (i.e., correlate items using the statistical procedure of factor </a:t>
            </a:r>
            <a:r>
              <a:rPr lang="en-US" sz="2200" kern="1200" dirty="0" smtClean="0">
                <a:solidFill>
                  <a:srgbClr val="000000"/>
                </a:solidFill>
                <a:latin typeface="Arial (Body)"/>
                <a:ea typeface="+mn-ea"/>
                <a:cs typeface="+mn-cs"/>
              </a:rPr>
              <a:t>analysis).</a:t>
            </a:r>
            <a:endParaRPr lang="en-US" sz="2200" kern="1200" dirty="0">
              <a:solidFill>
                <a:srgbClr val="000000"/>
              </a:solidFill>
              <a:latin typeface="Arial (Body)"/>
              <a:ea typeface="+mn-ea"/>
              <a:cs typeface="+mn-cs"/>
            </a:endParaRPr>
          </a:p>
          <a:p>
            <a:pPr marL="741553" lvl="1" indent="-284353">
              <a:spcAft>
                <a:spcPct val="0"/>
              </a:spcAft>
            </a:pPr>
            <a:r>
              <a:rPr lang="en-US" sz="2200" kern="1200" dirty="0">
                <a:solidFill>
                  <a:srgbClr val="000000"/>
                </a:solidFill>
                <a:latin typeface="Arial (Body)"/>
                <a:ea typeface="+mn-ea"/>
                <a:cs typeface="+mn-cs"/>
              </a:rPr>
              <a:t>Check for the reliability of the scores on the scales (i.e., use a coefficient of internal </a:t>
            </a:r>
            <a:r>
              <a:rPr lang="en-US" sz="2200" kern="1200" dirty="0" smtClean="0">
                <a:solidFill>
                  <a:srgbClr val="000000"/>
                </a:solidFill>
                <a:latin typeface="Arial (Body)"/>
                <a:ea typeface="+mn-ea"/>
                <a:cs typeface="+mn-cs"/>
              </a:rPr>
              <a:t>consistency).</a:t>
            </a:r>
            <a:endParaRPr lang="en-US" sz="2200" kern="1200" dirty="0">
              <a:solidFill>
                <a:srgbClr val="000000"/>
              </a:solidFill>
              <a:latin typeface="Arial (Body)"/>
              <a:ea typeface="+mn-ea"/>
              <a:cs typeface="+mn-cs"/>
            </a:endParaRPr>
          </a:p>
          <a:p>
            <a:pPr marL="741553" lvl="1" indent="-284353">
              <a:spcAft>
                <a:spcPct val="0"/>
              </a:spcAft>
            </a:pPr>
            <a:r>
              <a:rPr lang="en-US" sz="2200" kern="1200" dirty="0">
                <a:solidFill>
                  <a:srgbClr val="000000"/>
                </a:solidFill>
                <a:latin typeface="Arial (Body)"/>
                <a:ea typeface="+mn-ea"/>
                <a:cs typeface="+mn-cs"/>
              </a:rPr>
              <a:t>Check for the validity of the scores on scales (or factors) (i.e., use factor </a:t>
            </a:r>
            <a:r>
              <a:rPr lang="en-US" sz="2200" kern="1200" dirty="0" smtClean="0">
                <a:solidFill>
                  <a:srgbClr val="000000"/>
                </a:solidFill>
                <a:latin typeface="Arial (Body)"/>
                <a:ea typeface="+mn-ea"/>
                <a:cs typeface="+mn-cs"/>
              </a:rPr>
              <a:t>analysis).</a:t>
            </a:r>
            <a:endParaRPr lang="en-US" sz="2200" kern="1200" dirty="0">
              <a:solidFill>
                <a:srgbClr val="000000"/>
              </a:solidFill>
              <a:latin typeface="Arial (Body)"/>
              <a:ea typeface="+mn-ea"/>
              <a:cs typeface="+mn-cs"/>
            </a:endParaRPr>
          </a:p>
          <a:p>
            <a:pPr marL="741553" lvl="1" indent="-284353">
              <a:spcAft>
                <a:spcPct val="0"/>
              </a:spcAft>
            </a:pPr>
            <a:r>
              <a:rPr lang="en-US" sz="2200" kern="1200" dirty="0">
                <a:solidFill>
                  <a:srgbClr val="000000"/>
                </a:solidFill>
                <a:latin typeface="Arial (Body)"/>
                <a:ea typeface="+mn-ea"/>
                <a:cs typeface="+mn-cs"/>
              </a:rPr>
              <a:t>Analyze data using inferential statistics to address research questions or hypotheses (i.e., comparing groups, relating </a:t>
            </a:r>
            <a:r>
              <a:rPr lang="en-US" sz="2200" kern="1200" dirty="0" smtClean="0">
                <a:solidFill>
                  <a:srgbClr val="000000"/>
                </a:solidFill>
                <a:latin typeface="Arial (Body)"/>
                <a:ea typeface="+mn-ea"/>
                <a:cs typeface="+mn-cs"/>
              </a:rPr>
              <a:t>variables).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937174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Design and Conduct an Interview Survey? </a:t>
            </a:r>
            <a:r>
              <a:rPr lang="en-US" altLang="en-US" sz="2000" b="0" kern="1200" dirty="0" smtClean="0">
                <a:latin typeface="Times New Roman" panose="02020603050405020304" pitchFamily="18" charset="0"/>
                <a:ea typeface="+mj-ea"/>
                <a:cs typeface="Times New Roman" panose="02020603050405020304" pitchFamily="18" charset="0"/>
              </a:rPr>
              <a:t>(1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Stance of the Interviewer</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The interviewer should maintain a neutral stance during the interview</a:t>
            </a:r>
          </a:p>
          <a:p>
            <a:pPr marL="255651" lvl="0" indent="-255651">
              <a:spcAft>
                <a:spcPct val="0"/>
              </a:spcAft>
              <a:buSzPts val="2400"/>
              <a:tabLst/>
            </a:pPr>
            <a:r>
              <a:rPr lang="en-US" altLang="en-US" sz="2400" kern="1200" dirty="0">
                <a:solidFill>
                  <a:srgbClr val="000000"/>
                </a:solidFill>
                <a:latin typeface="Arial (Body)"/>
                <a:ea typeface="+mn-ea"/>
                <a:cs typeface="+mn-cs"/>
              </a:rPr>
              <a:t>Train the interviewers prior to the interview</a:t>
            </a:r>
          </a:p>
          <a:p>
            <a:pPr marL="255651" lvl="0" indent="-255651">
              <a:spcAft>
                <a:spcPct val="0"/>
              </a:spcAft>
              <a:buSzPts val="2400"/>
              <a:tabLst/>
            </a:pPr>
            <a:r>
              <a:rPr lang="en-US" altLang="en-US" sz="2400" kern="1200" dirty="0">
                <a:solidFill>
                  <a:srgbClr val="000000"/>
                </a:solidFill>
                <a:latin typeface="Arial (Body)"/>
                <a:ea typeface="+mn-ea"/>
                <a:cs typeface="+mn-cs"/>
              </a:rPr>
              <a:t>Take good notes of responses or use an audio recorder</a:t>
            </a:r>
          </a:p>
          <a:p>
            <a:pPr marL="255651" lvl="0" indent="-255651">
              <a:spcAft>
                <a:spcPct val="0"/>
              </a:spcAft>
              <a:buSzPts val="2400"/>
              <a:tabLst/>
            </a:pPr>
            <a:r>
              <a:rPr lang="en-US" altLang="en-US" sz="2400" kern="1200" dirty="0">
                <a:solidFill>
                  <a:srgbClr val="000000"/>
                </a:solidFill>
                <a:latin typeface="Arial (Body)"/>
                <a:ea typeface="+mn-ea"/>
                <a:cs typeface="+mn-cs"/>
              </a:rPr>
              <a:t>For telephone interviews, develop a telephone interview guide prior to the interview</a:t>
            </a:r>
          </a:p>
        </p:txBody>
      </p:sp>
    </p:spTree>
    <p:extLst>
      <p:ext uri="{BB962C8B-B14F-4D97-AF65-F5344CB8AC3E}">
        <p14:creationId xmlns:p14="http://schemas.microsoft.com/office/powerpoint/2010/main" val="239366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Design and Conduct an Interview Survey? </a:t>
            </a:r>
            <a:r>
              <a:rPr lang="en-US" altLang="en-US" sz="2000" b="0" kern="1200" dirty="0" smtClean="0">
                <a:latin typeface="Times New Roman" panose="02020603050405020304" pitchFamily="18" charset="0"/>
                <a:ea typeface="+mj-ea"/>
                <a:cs typeface="Times New Roman" panose="02020603050405020304" pitchFamily="18" charset="0"/>
              </a:rPr>
              <a:t>(2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Training of Interviewers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Role play and practice interviews</a:t>
            </a:r>
          </a:p>
          <a:p>
            <a:pPr marL="255651" lvl="0" indent="-255651">
              <a:spcAft>
                <a:spcPct val="0"/>
              </a:spcAft>
              <a:buSzPts val="2400"/>
              <a:tabLst/>
            </a:pPr>
            <a:r>
              <a:rPr lang="en-US" altLang="en-US" sz="2400" kern="1200" dirty="0">
                <a:solidFill>
                  <a:srgbClr val="000000"/>
                </a:solidFill>
                <a:latin typeface="Arial (Body)"/>
                <a:ea typeface="+mn-ea"/>
                <a:cs typeface="+mn-cs"/>
              </a:rPr>
              <a:t>Anticipate problems that arise</a:t>
            </a:r>
          </a:p>
          <a:p>
            <a:pPr marL="741553" lvl="1" indent="-284353">
              <a:spcAft>
                <a:spcPct val="0"/>
              </a:spcAft>
              <a:buSzPts val="2400"/>
            </a:pPr>
            <a:r>
              <a:rPr lang="en-US" altLang="en-US" sz="2400" kern="1200" dirty="0">
                <a:solidFill>
                  <a:srgbClr val="000000"/>
                </a:solidFill>
                <a:latin typeface="Arial (Body)"/>
                <a:ea typeface="+mn-ea"/>
                <a:cs typeface="+mn-cs"/>
              </a:rPr>
              <a:t>Not asking questions in order</a:t>
            </a:r>
          </a:p>
          <a:p>
            <a:pPr marL="741553" lvl="1" indent="-284353">
              <a:spcAft>
                <a:spcPct val="0"/>
              </a:spcAft>
              <a:buSzPts val="2400"/>
            </a:pPr>
            <a:r>
              <a:rPr lang="en-US" altLang="en-US" sz="2400" kern="1200" dirty="0">
                <a:solidFill>
                  <a:srgbClr val="000000"/>
                </a:solidFill>
                <a:latin typeface="Arial (Body)"/>
                <a:ea typeface="+mn-ea"/>
                <a:cs typeface="+mn-cs"/>
              </a:rPr>
              <a:t>Deviating from question</a:t>
            </a:r>
          </a:p>
          <a:p>
            <a:pPr marL="741553" lvl="1" indent="-284353">
              <a:spcAft>
                <a:spcPct val="0"/>
              </a:spcAft>
              <a:buSzPts val="2400"/>
            </a:pPr>
            <a:r>
              <a:rPr lang="en-US" altLang="en-US" sz="2400" kern="1200" dirty="0">
                <a:solidFill>
                  <a:srgbClr val="000000"/>
                </a:solidFill>
                <a:latin typeface="Arial (Body)"/>
                <a:ea typeface="+mn-ea"/>
                <a:cs typeface="+mn-cs"/>
              </a:rPr>
              <a:t>Subvert because of disinterest</a:t>
            </a:r>
          </a:p>
          <a:p>
            <a:pPr marL="741553" lvl="1" indent="-284353">
              <a:spcAft>
                <a:spcPct val="0"/>
              </a:spcAft>
              <a:buSzPts val="2400"/>
            </a:pPr>
            <a:r>
              <a:rPr lang="en-US" altLang="en-US" sz="2400" kern="1200" dirty="0">
                <a:solidFill>
                  <a:srgbClr val="000000"/>
                </a:solidFill>
                <a:latin typeface="Arial (Body)"/>
                <a:ea typeface="+mn-ea"/>
                <a:cs typeface="+mn-cs"/>
              </a:rPr>
              <a:t>Bring expectations</a:t>
            </a:r>
          </a:p>
          <a:p>
            <a:pPr marL="741553" lvl="1" indent="-284353">
              <a:spcAft>
                <a:spcPct val="0"/>
              </a:spcAft>
              <a:buSzPts val="2400"/>
            </a:pPr>
            <a:r>
              <a:rPr lang="en-US" altLang="en-US" sz="2400" kern="1200" dirty="0">
                <a:solidFill>
                  <a:srgbClr val="000000"/>
                </a:solidFill>
                <a:latin typeface="Arial (Body)"/>
                <a:ea typeface="+mn-ea"/>
                <a:cs typeface="+mn-cs"/>
              </a:rPr>
              <a:t>Not dressing </a:t>
            </a:r>
            <a:r>
              <a:rPr lang="en-US" altLang="en-US" sz="2400" kern="1200" dirty="0" smtClean="0">
                <a:solidFill>
                  <a:srgbClr val="000000"/>
                </a:solidFill>
                <a:latin typeface="Arial (Body)"/>
                <a:ea typeface="+mn-ea"/>
                <a:cs typeface="+mn-cs"/>
              </a:rPr>
              <a:t>appropriately</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Disrespecting interviewee</a:t>
            </a:r>
          </a:p>
        </p:txBody>
      </p:sp>
    </p:spTree>
    <p:extLst>
      <p:ext uri="{BB962C8B-B14F-4D97-AF65-F5344CB8AC3E}">
        <p14:creationId xmlns:p14="http://schemas.microsoft.com/office/powerpoint/2010/main" val="2641282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Design and Conduct an Interview Survey? </a:t>
            </a:r>
            <a:r>
              <a:rPr lang="en-US" altLang="en-US" sz="2000" b="0" kern="1200" dirty="0" smtClean="0">
                <a:latin typeface="Times New Roman" panose="02020603050405020304" pitchFamily="18" charset="0"/>
                <a:ea typeface="+mj-ea"/>
                <a:cs typeface="Times New Roman" panose="02020603050405020304" pitchFamily="18" charset="0"/>
              </a:rPr>
              <a:t>(3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Steps in Interviewing</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Obtain interview survey</a:t>
            </a:r>
          </a:p>
          <a:p>
            <a:pPr marL="255651" lvl="0" indent="-255651">
              <a:spcAft>
                <a:spcPct val="0"/>
              </a:spcAft>
              <a:buSzPts val="2400"/>
              <a:tabLst/>
            </a:pPr>
            <a:r>
              <a:rPr lang="en-US" altLang="en-US" sz="2400" kern="1200" dirty="0">
                <a:solidFill>
                  <a:srgbClr val="000000"/>
                </a:solidFill>
                <a:latin typeface="Arial (Body)"/>
                <a:ea typeface="+mn-ea"/>
                <a:cs typeface="+mn-cs"/>
              </a:rPr>
              <a:t>Train individual interviewers</a:t>
            </a:r>
          </a:p>
          <a:p>
            <a:pPr marL="255651" lvl="0" indent="-255651">
              <a:spcAft>
                <a:spcPct val="0"/>
              </a:spcAft>
              <a:buSzPts val="2400"/>
              <a:tabLst/>
            </a:pPr>
            <a:r>
              <a:rPr lang="en-US" altLang="en-US" sz="2400" kern="1200" dirty="0">
                <a:solidFill>
                  <a:srgbClr val="000000"/>
                </a:solidFill>
                <a:latin typeface="Arial (Body)"/>
                <a:ea typeface="+mn-ea"/>
                <a:cs typeface="+mn-cs"/>
              </a:rPr>
              <a:t>Gain access, use cover letter, find time and place</a:t>
            </a:r>
          </a:p>
          <a:p>
            <a:pPr marL="255651" lvl="0" indent="-255651">
              <a:spcAft>
                <a:spcPct val="0"/>
              </a:spcAft>
              <a:buSzPts val="2400"/>
              <a:tabLst/>
            </a:pPr>
            <a:r>
              <a:rPr lang="en-US" altLang="en-US" sz="2400" kern="1200" dirty="0">
                <a:solidFill>
                  <a:srgbClr val="000000"/>
                </a:solidFill>
                <a:latin typeface="Arial (Body)"/>
                <a:ea typeface="+mn-ea"/>
                <a:cs typeface="+mn-cs"/>
              </a:rPr>
              <a:t>Ask questions, indicate response options, record</a:t>
            </a:r>
          </a:p>
          <a:p>
            <a:pPr marL="255651" lvl="0" indent="-255651">
              <a:spcAft>
                <a:spcPct val="0"/>
              </a:spcAft>
              <a:buSzPts val="2400"/>
              <a:tabLst/>
            </a:pPr>
            <a:r>
              <a:rPr lang="en-US" altLang="en-US" sz="2400" kern="1200" dirty="0">
                <a:solidFill>
                  <a:srgbClr val="000000"/>
                </a:solidFill>
                <a:latin typeface="Arial (Body)"/>
                <a:ea typeface="+mn-ea"/>
                <a:cs typeface="+mn-cs"/>
              </a:rPr>
              <a:t>Thank the participant</a:t>
            </a:r>
          </a:p>
          <a:p>
            <a:pPr marL="255651" lvl="0" indent="-255651">
              <a:spcAft>
                <a:spcPct val="0"/>
              </a:spcAft>
              <a:buSzPts val="2400"/>
              <a:tabLst/>
            </a:pPr>
            <a:r>
              <a:rPr lang="en-US" altLang="en-US" sz="2400" kern="1200" dirty="0">
                <a:solidFill>
                  <a:srgbClr val="000000"/>
                </a:solidFill>
                <a:latin typeface="Arial (Body)"/>
                <a:ea typeface="+mn-ea"/>
                <a:cs typeface="+mn-cs"/>
              </a:rPr>
              <a:t>Comment on demeanor and personal feelings</a:t>
            </a:r>
          </a:p>
        </p:txBody>
      </p:sp>
    </p:spTree>
    <p:extLst>
      <p:ext uri="{BB962C8B-B14F-4D97-AF65-F5344CB8AC3E}">
        <p14:creationId xmlns:p14="http://schemas.microsoft.com/office/powerpoint/2010/main" val="1768760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Design and Conduct an Interview Survey? </a:t>
            </a:r>
            <a:r>
              <a:rPr lang="en-US" altLang="en-US" sz="2000" b="0" kern="1200" dirty="0" smtClean="0">
                <a:latin typeface="Times New Roman" panose="02020603050405020304" pitchFamily="18" charset="0"/>
                <a:ea typeface="+mj-ea"/>
                <a:cs typeface="Times New Roman" panose="02020603050405020304" pitchFamily="18" charset="0"/>
              </a:rPr>
              <a:t>(4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 Telephone Interview Guide</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Introductory remarks to establish rapport and direction</a:t>
            </a:r>
          </a:p>
          <a:p>
            <a:pPr marL="255651" lvl="0" indent="-255651">
              <a:spcAft>
                <a:spcPct val="0"/>
              </a:spcAft>
              <a:buSzPts val="2400"/>
              <a:tabLst/>
            </a:pPr>
            <a:r>
              <a:rPr lang="en-US" altLang="en-US" sz="2400" kern="1200" dirty="0">
                <a:solidFill>
                  <a:srgbClr val="000000"/>
                </a:solidFill>
                <a:latin typeface="Arial (Body)"/>
                <a:ea typeface="+mn-ea"/>
                <a:cs typeface="+mn-cs"/>
              </a:rPr>
              <a:t>Clearly marked instructions</a:t>
            </a:r>
          </a:p>
          <a:p>
            <a:pPr marL="255651" lvl="0" indent="-255651">
              <a:spcAft>
                <a:spcPct val="0"/>
              </a:spcAft>
              <a:buSzPts val="2400"/>
              <a:tabLst/>
            </a:pPr>
            <a:r>
              <a:rPr lang="en-US" altLang="en-US" sz="2400" kern="1200" dirty="0">
                <a:solidFill>
                  <a:srgbClr val="000000"/>
                </a:solidFill>
                <a:latin typeface="Arial (Body)"/>
                <a:ea typeface="+mn-ea"/>
                <a:cs typeface="+mn-cs"/>
              </a:rPr>
              <a:t>Closed-ended response options with space to comment</a:t>
            </a:r>
          </a:p>
          <a:p>
            <a:pPr marL="255651" lvl="0" indent="-255651">
              <a:spcAft>
                <a:spcPct val="0"/>
              </a:spcAft>
              <a:buSzPts val="2400"/>
              <a:tabLst/>
            </a:pPr>
            <a:r>
              <a:rPr lang="en-US" altLang="en-US" sz="2400" kern="1200" dirty="0">
                <a:solidFill>
                  <a:srgbClr val="000000"/>
                </a:solidFill>
                <a:latin typeface="Arial (Body)"/>
                <a:ea typeface="+mn-ea"/>
                <a:cs typeface="+mn-cs"/>
              </a:rPr>
              <a:t>Coding for responses</a:t>
            </a:r>
          </a:p>
        </p:txBody>
      </p:sp>
    </p:spTree>
    <p:extLst>
      <p:ext uri="{BB962C8B-B14F-4D97-AF65-F5344CB8AC3E}">
        <p14:creationId xmlns:p14="http://schemas.microsoft.com/office/powerpoint/2010/main" val="4193849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Design and Conduct an Interview Survey? </a:t>
            </a:r>
            <a:r>
              <a:rPr lang="en-US" altLang="en-US" sz="2000" b="0" kern="1200" dirty="0" smtClean="0">
                <a:latin typeface="Times New Roman" panose="02020603050405020304" pitchFamily="18" charset="0"/>
                <a:ea typeface="+mj-ea"/>
                <a:cs typeface="Times New Roman" panose="02020603050405020304" pitchFamily="18" charset="0"/>
              </a:rPr>
              <a:t>(5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Unique Considerations of Telephone Interviews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Decreasing in use</a:t>
            </a:r>
          </a:p>
          <a:p>
            <a:pPr marL="255651" lvl="0" indent="-255651">
              <a:spcAft>
                <a:spcPct val="0"/>
              </a:spcAft>
              <a:buSzPts val="2400"/>
              <a:tabLst/>
            </a:pPr>
            <a:r>
              <a:rPr lang="en-US" altLang="en-US" sz="2400" kern="1200" dirty="0">
                <a:solidFill>
                  <a:srgbClr val="000000"/>
                </a:solidFill>
                <a:latin typeface="Arial (Body)"/>
                <a:ea typeface="+mn-ea"/>
                <a:cs typeface="+mn-cs"/>
              </a:rPr>
              <a:t>Probabilistic sampling advantage with random digit dialing</a:t>
            </a:r>
          </a:p>
          <a:p>
            <a:pPr marL="255651" lvl="0" indent="-255651">
              <a:spcAft>
                <a:spcPct val="0"/>
              </a:spcAft>
              <a:buSzPts val="2400"/>
              <a:tabLst/>
            </a:pPr>
            <a:r>
              <a:rPr lang="en-US" altLang="en-US" sz="2400" kern="1200" dirty="0">
                <a:solidFill>
                  <a:srgbClr val="000000"/>
                </a:solidFill>
                <a:latin typeface="Arial (Body)"/>
                <a:ea typeface="+mn-ea"/>
                <a:cs typeface="+mn-cs"/>
              </a:rPr>
              <a:t>Offer human contact and can improve response rates</a:t>
            </a:r>
          </a:p>
          <a:p>
            <a:pPr marL="255651" lvl="0" indent="-255651">
              <a:spcAft>
                <a:spcPct val="0"/>
              </a:spcAft>
              <a:buSzPts val="2400"/>
              <a:tabLst/>
            </a:pPr>
            <a:r>
              <a:rPr lang="en-US" altLang="en-US" sz="2400" kern="1200" dirty="0">
                <a:solidFill>
                  <a:srgbClr val="000000"/>
                </a:solidFill>
                <a:latin typeface="Arial (Body)"/>
                <a:ea typeface="+mn-ea"/>
                <a:cs typeface="+mn-cs"/>
              </a:rPr>
              <a:t>Can introduce measurement error and </a:t>
            </a:r>
            <a:r>
              <a:rPr lang="en-US" altLang="en-US" sz="2400" kern="1200" dirty="0" smtClean="0">
                <a:solidFill>
                  <a:srgbClr val="000000"/>
                </a:solidFill>
                <a:latin typeface="Arial (Body)"/>
                <a:ea typeface="+mn-ea"/>
                <a:cs typeface="+mn-cs"/>
              </a:rPr>
              <a:t>variability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70795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Potential Ethical Issues in Survey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Overstating the benefits of participating in the study</a:t>
            </a:r>
          </a:p>
          <a:p>
            <a:pPr marL="255651" lvl="0" indent="-255651">
              <a:spcAft>
                <a:spcPct val="0"/>
              </a:spcAft>
              <a:buSzPts val="2400"/>
              <a:tabLst/>
            </a:pPr>
            <a:r>
              <a:rPr lang="en-US" altLang="en-US" sz="2400" kern="1200" dirty="0">
                <a:solidFill>
                  <a:srgbClr val="000000"/>
                </a:solidFill>
                <a:latin typeface="Arial (Body)"/>
                <a:ea typeface="+mn-ea"/>
                <a:cs typeface="+mn-cs"/>
              </a:rPr>
              <a:t>Placing interviewers or participants in unsafe situations</a:t>
            </a:r>
          </a:p>
          <a:p>
            <a:pPr marL="255651" lvl="0" indent="-255651">
              <a:spcAft>
                <a:spcPct val="0"/>
              </a:spcAft>
              <a:buSzPts val="2400"/>
              <a:tabLst/>
            </a:pPr>
            <a:r>
              <a:rPr lang="en-US" altLang="en-US" sz="2400" kern="1200" dirty="0">
                <a:solidFill>
                  <a:srgbClr val="000000"/>
                </a:solidFill>
                <a:latin typeface="Arial (Body)"/>
                <a:ea typeface="+mn-ea"/>
                <a:cs typeface="+mn-cs"/>
              </a:rPr>
              <a:t>Protecting confidentiality of survey responses</a:t>
            </a:r>
          </a:p>
          <a:p>
            <a:pPr marL="255651" lvl="0" indent="-255651">
              <a:spcAft>
                <a:spcPct val="0"/>
              </a:spcAft>
              <a:buSzPts val="2400"/>
              <a:tabLst/>
            </a:pPr>
            <a:r>
              <a:rPr lang="en-US" altLang="en-US" sz="2400" kern="1200" dirty="0">
                <a:solidFill>
                  <a:srgbClr val="000000"/>
                </a:solidFill>
                <a:latin typeface="Arial (Body)"/>
                <a:ea typeface="+mn-ea"/>
                <a:cs typeface="+mn-cs"/>
              </a:rPr>
              <a:t>Disclosing identity of individuals through data analysis of a subset</a:t>
            </a:r>
          </a:p>
          <a:p>
            <a:pPr marL="255651" lvl="0" indent="-255651">
              <a:spcAft>
                <a:spcPct val="0"/>
              </a:spcAft>
              <a:buSzPts val="2400"/>
              <a:tabLst/>
            </a:pPr>
            <a:r>
              <a:rPr lang="en-US" altLang="en-US" sz="2400" kern="1200" dirty="0">
                <a:solidFill>
                  <a:srgbClr val="000000"/>
                </a:solidFill>
                <a:latin typeface="Arial (Body)"/>
                <a:ea typeface="+mn-ea"/>
                <a:cs typeface="+mn-cs"/>
              </a:rPr>
              <a:t>Not destroying instruments at the conclusion of the study</a:t>
            </a:r>
          </a:p>
        </p:txBody>
      </p:sp>
    </p:spTree>
    <p:extLst>
      <p:ext uri="{BB962C8B-B14F-4D97-AF65-F5344CB8AC3E}">
        <p14:creationId xmlns:p14="http://schemas.microsoft.com/office/powerpoint/2010/main" val="920966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Steps in Conducting Survey Research?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Decide if a survey is the best design to use</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Identify the research questions or hypotheses</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Identify the population, the sampling frame, and the sample</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Determine the survey design and data collection procedures</a:t>
            </a:r>
          </a:p>
        </p:txBody>
      </p:sp>
    </p:spTree>
    <p:extLst>
      <p:ext uri="{BB962C8B-B14F-4D97-AF65-F5344CB8AC3E}">
        <p14:creationId xmlns:p14="http://schemas.microsoft.com/office/powerpoint/2010/main" val="3309728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Steps in Conducting Survey Research?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432054" lvl="0" indent="-432054">
              <a:spcAft>
                <a:spcPct val="0"/>
              </a:spcAft>
              <a:buSzPts val="2400"/>
              <a:buFont typeface="+mj-lt"/>
              <a:buAutoNum type="arabicPeriod" startAt="5"/>
              <a:tabLst/>
            </a:pPr>
            <a:r>
              <a:rPr lang="en-US" altLang="en-US" sz="2400" kern="1200">
                <a:solidFill>
                  <a:srgbClr val="000000"/>
                </a:solidFill>
                <a:latin typeface="Arial (Body)"/>
                <a:ea typeface="+mn-ea"/>
                <a:cs typeface="+mn-cs"/>
              </a:rPr>
              <a:t>Develop or locate an instrument</a:t>
            </a:r>
          </a:p>
          <a:p>
            <a:pPr marL="432054" lvl="0" indent="-432054">
              <a:spcAft>
                <a:spcPct val="0"/>
              </a:spcAft>
              <a:buSzPts val="2400"/>
              <a:buFont typeface="+mj-lt"/>
              <a:buAutoNum type="arabicPeriod" startAt="5"/>
              <a:tabLst/>
            </a:pPr>
            <a:r>
              <a:rPr lang="en-US" altLang="en-US" sz="2400" kern="1200">
                <a:solidFill>
                  <a:srgbClr val="000000"/>
                </a:solidFill>
                <a:latin typeface="Arial (Body)"/>
                <a:ea typeface="+mn-ea"/>
                <a:cs typeface="+mn-cs"/>
              </a:rPr>
              <a:t>Administer the instrument</a:t>
            </a:r>
          </a:p>
          <a:p>
            <a:pPr marL="432054" lvl="0" indent="-432054">
              <a:spcAft>
                <a:spcPct val="0"/>
              </a:spcAft>
              <a:buSzPts val="2400"/>
              <a:buFont typeface="+mj-lt"/>
              <a:buAutoNum type="arabicPeriod" startAt="5"/>
              <a:tabLst/>
            </a:pPr>
            <a:r>
              <a:rPr lang="en-US" altLang="en-US" sz="2400" kern="1200">
                <a:solidFill>
                  <a:srgbClr val="000000"/>
                </a:solidFill>
                <a:latin typeface="Arial (Body)"/>
                <a:ea typeface="+mn-ea"/>
                <a:cs typeface="+mn-cs"/>
              </a:rPr>
              <a:t>Analyze the data to address the research questions or hypotheses</a:t>
            </a:r>
          </a:p>
          <a:p>
            <a:pPr marL="432054" lvl="0" indent="-432054">
              <a:spcAft>
                <a:spcPct val="0"/>
              </a:spcAft>
              <a:buSzPts val="2400"/>
              <a:buFont typeface="+mj-lt"/>
              <a:buAutoNum type="arabicPeriod" startAt="5"/>
              <a:tabLst/>
            </a:pPr>
            <a:r>
              <a:rPr lang="en-US" altLang="en-US" sz="2400" kern="1200">
                <a:solidFill>
                  <a:srgbClr val="000000"/>
                </a:solidFill>
                <a:latin typeface="Arial (Body)"/>
                <a:ea typeface="+mn-ea"/>
                <a:cs typeface="+mn-cs"/>
              </a:rPr>
              <a:t>Write the report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6814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Survey Research, When Do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43665"/>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When Do You Use Survey Research?</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To assess trends</a:t>
            </a:r>
          </a:p>
          <a:p>
            <a:pPr marL="255651" lvl="0" indent="-255651">
              <a:spcAft>
                <a:spcPct val="0"/>
              </a:spcAft>
              <a:buSzPts val="2400"/>
              <a:tabLst/>
            </a:pPr>
            <a:r>
              <a:rPr lang="en-US" altLang="en-US" sz="2400" kern="1200" dirty="0">
                <a:solidFill>
                  <a:srgbClr val="000000"/>
                </a:solidFill>
                <a:latin typeface="Arial (Body)"/>
                <a:ea typeface="+mn-ea"/>
                <a:cs typeface="+mn-cs"/>
              </a:rPr>
              <a:t>To assess opinions, beliefs, and attitudes of individuals</a:t>
            </a:r>
          </a:p>
          <a:p>
            <a:pPr marL="255651" lvl="0" indent="-255651">
              <a:spcAft>
                <a:spcPct val="0"/>
              </a:spcAft>
              <a:buSzPts val="2400"/>
              <a:tabLst/>
            </a:pPr>
            <a:r>
              <a:rPr lang="en-US" altLang="en-US" sz="2400" kern="1200" dirty="0">
                <a:solidFill>
                  <a:srgbClr val="000000"/>
                </a:solidFill>
                <a:latin typeface="Arial (Body)"/>
                <a:ea typeface="+mn-ea"/>
                <a:cs typeface="+mn-cs"/>
              </a:rPr>
              <a:t>For follow-up analyses</a:t>
            </a:r>
          </a:p>
          <a:p>
            <a:pPr marL="255651" lvl="0" indent="-255651">
              <a:spcAft>
                <a:spcPct val="0"/>
              </a:spcAft>
              <a:buSzPts val="2400"/>
              <a:tabLst/>
            </a:pPr>
            <a:r>
              <a:rPr lang="en-US" altLang="en-US" sz="2400" kern="1200" dirty="0">
                <a:solidFill>
                  <a:srgbClr val="000000"/>
                </a:solidFill>
                <a:latin typeface="Arial (Body)"/>
                <a:ea typeface="+mn-ea"/>
                <a:cs typeface="+mn-cs"/>
              </a:rPr>
              <a:t>For program evaluation</a:t>
            </a:r>
          </a:p>
        </p:txBody>
      </p:sp>
    </p:spTree>
    <p:extLst>
      <p:ext uri="{BB962C8B-B14F-4D97-AF65-F5344CB8AC3E}">
        <p14:creationId xmlns:p14="http://schemas.microsoft.com/office/powerpoint/2010/main" val="2680881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61385"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Evaluate Survey Research?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Describes the target population</a:t>
            </a:r>
          </a:p>
          <a:p>
            <a:pPr marL="255651" lvl="0" indent="-255651">
              <a:spcAft>
                <a:spcPct val="0"/>
              </a:spcAft>
              <a:buSzPts val="2400"/>
              <a:tabLst/>
            </a:pPr>
            <a:r>
              <a:rPr lang="en-US" altLang="en-US" sz="2400" kern="1200" dirty="0">
                <a:solidFill>
                  <a:srgbClr val="000000"/>
                </a:solidFill>
                <a:latin typeface="Arial (Body)"/>
                <a:ea typeface="+mn-ea"/>
                <a:cs typeface="+mn-cs"/>
              </a:rPr>
              <a:t>Identifies and uses a systematic approach to identifying the sample</a:t>
            </a:r>
          </a:p>
          <a:p>
            <a:pPr marL="255651" lvl="0" indent="-255651">
              <a:spcAft>
                <a:spcPct val="0"/>
              </a:spcAft>
              <a:buSzPts val="2400"/>
              <a:tabLst/>
            </a:pPr>
            <a:r>
              <a:rPr lang="en-US" altLang="en-US" sz="2400" kern="1200" dirty="0">
                <a:solidFill>
                  <a:srgbClr val="000000"/>
                </a:solidFill>
                <a:latin typeface="Arial (Body)"/>
                <a:ea typeface="+mn-ea"/>
                <a:cs typeface="+mn-cs"/>
              </a:rPr>
              <a:t>Identifies the size of the sample and means for identifying the sample size</a:t>
            </a:r>
          </a:p>
          <a:p>
            <a:pPr marL="255651" lvl="0" indent="-255651">
              <a:spcAft>
                <a:spcPct val="0"/>
              </a:spcAft>
              <a:buSzPts val="2400"/>
              <a:tabLst/>
            </a:pPr>
            <a:r>
              <a:rPr lang="en-US" altLang="en-US" sz="2400" kern="1200" dirty="0">
                <a:solidFill>
                  <a:srgbClr val="000000"/>
                </a:solidFill>
                <a:latin typeface="Arial (Body)"/>
                <a:ea typeface="+mn-ea"/>
                <a:cs typeface="+mn-cs"/>
              </a:rPr>
              <a:t>Identifies the type of survey used</a:t>
            </a:r>
          </a:p>
          <a:p>
            <a:pPr marL="255651" lvl="0" indent="-255651">
              <a:spcAft>
                <a:spcPct val="0"/>
              </a:spcAft>
              <a:buSzPts val="2400"/>
              <a:tabLst/>
            </a:pPr>
            <a:r>
              <a:rPr lang="en-US" altLang="en-US" sz="2400" kern="1200" dirty="0">
                <a:solidFill>
                  <a:srgbClr val="000000"/>
                </a:solidFill>
                <a:latin typeface="Arial (Body)"/>
                <a:ea typeface="+mn-ea"/>
                <a:cs typeface="+mn-cs"/>
              </a:rPr>
              <a:t>Mention survey instrument for data collection</a:t>
            </a:r>
          </a:p>
        </p:txBody>
      </p:sp>
    </p:spTree>
    <p:extLst>
      <p:ext uri="{BB962C8B-B14F-4D97-AF65-F5344CB8AC3E}">
        <p14:creationId xmlns:p14="http://schemas.microsoft.com/office/powerpoint/2010/main" val="3779794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47317"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Evaluate Survey Research?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Reports the reliability and validity of past scores on the instrument</a:t>
            </a:r>
          </a:p>
          <a:p>
            <a:pPr marL="255651" lvl="0" indent="-255651">
              <a:spcAft>
                <a:spcPct val="0"/>
              </a:spcAft>
              <a:buSzPts val="2400"/>
              <a:tabLst/>
            </a:pPr>
            <a:r>
              <a:rPr lang="en-US" altLang="en-US" sz="2400" kern="1200" dirty="0">
                <a:solidFill>
                  <a:srgbClr val="000000"/>
                </a:solidFill>
                <a:latin typeface="Arial (Body)"/>
                <a:ea typeface="+mn-ea"/>
                <a:cs typeface="+mn-cs"/>
              </a:rPr>
              <a:t>Discusses procedures for administering the instrument</a:t>
            </a:r>
          </a:p>
          <a:p>
            <a:pPr marL="255651" lvl="0" indent="-255651">
              <a:spcAft>
                <a:spcPct val="0"/>
              </a:spcAft>
              <a:buSzPts val="2400"/>
              <a:tabLst/>
            </a:pPr>
            <a:r>
              <a:rPr lang="en-US" altLang="en-US" sz="2400" kern="1200" dirty="0">
                <a:solidFill>
                  <a:srgbClr val="000000"/>
                </a:solidFill>
                <a:latin typeface="Arial (Body)"/>
                <a:ea typeface="+mn-ea"/>
                <a:cs typeface="+mn-cs"/>
              </a:rPr>
              <a:t>Administration procedures provide a discussion about the follow-up procedures to ensure a high return </a:t>
            </a:r>
            <a:r>
              <a:rPr lang="en-US" altLang="en-US" sz="2400" kern="1200" dirty="0" smtClean="0">
                <a:solidFill>
                  <a:srgbClr val="000000"/>
                </a:solidFill>
                <a:latin typeface="Arial (Body)"/>
                <a:ea typeface="+mn-ea"/>
                <a:cs typeface="+mn-cs"/>
              </a:rPr>
              <a:t>rate</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Provides a systematic procedure for analyzing the survey </a:t>
            </a:r>
            <a:r>
              <a:rPr lang="en-US" altLang="en-US" sz="2400" kern="1200" dirty="0" smtClean="0">
                <a:solidFill>
                  <a:srgbClr val="000000"/>
                </a:solidFill>
                <a:latin typeface="Arial (Body)"/>
                <a:ea typeface="+mn-ea"/>
                <a:cs typeface="+mn-cs"/>
              </a:rPr>
              <a:t>data</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64906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Survey Research, When Do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1800" b="1" kern="1200" dirty="0">
                <a:solidFill>
                  <a:srgbClr val="000000"/>
                </a:solidFill>
                <a:latin typeface="Arial (Body)"/>
                <a:ea typeface="+mn-ea"/>
                <a:cs typeface="+mn-cs"/>
              </a:rPr>
              <a:t>How Did Survey Research Develop?</a:t>
            </a:r>
            <a:endParaRPr lang="en-US" altLang="en-US" sz="1800" b="1" kern="1200" dirty="0">
              <a:solidFill>
                <a:srgbClr val="000000"/>
              </a:solidFill>
              <a:latin typeface="Arial (Body)"/>
              <a:ea typeface="+mn-ea"/>
              <a:cs typeface="+mn-cs"/>
            </a:endParaRPr>
          </a:p>
          <a:p>
            <a:pPr marL="255651" lvl="0" indent="-255651">
              <a:spcAft>
                <a:spcPct val="0"/>
              </a:spcAft>
              <a:tabLst/>
            </a:pPr>
            <a:r>
              <a:rPr lang="en-US" altLang="en-US" sz="1800" kern="1200" dirty="0">
                <a:solidFill>
                  <a:srgbClr val="000000"/>
                </a:solidFill>
                <a:latin typeface="Arial (Body)"/>
                <a:ea typeface="+mn-ea"/>
                <a:cs typeface="+mn-cs"/>
              </a:rPr>
              <a:t>1817 International Survey of Education Systems</a:t>
            </a:r>
          </a:p>
          <a:p>
            <a:pPr marL="255651" lvl="0" indent="-255651">
              <a:spcAft>
                <a:spcPct val="0"/>
              </a:spcAft>
              <a:tabLst/>
            </a:pPr>
            <a:r>
              <a:rPr lang="en-US" altLang="en-US" sz="1800" kern="1200" dirty="0">
                <a:solidFill>
                  <a:srgbClr val="000000"/>
                </a:solidFill>
                <a:latin typeface="Arial (Body)"/>
                <a:ea typeface="+mn-ea"/>
                <a:cs typeface="+mn-cs"/>
              </a:rPr>
              <a:t>1890 Stanley Hall survey of children</a:t>
            </a:r>
          </a:p>
          <a:p>
            <a:pPr marL="255651" lvl="0" indent="-255651">
              <a:spcAft>
                <a:spcPct val="0"/>
              </a:spcAft>
              <a:tabLst/>
            </a:pPr>
            <a:r>
              <a:rPr lang="en-US" altLang="en-US" sz="1800" kern="1200" dirty="0">
                <a:solidFill>
                  <a:srgbClr val="000000"/>
                </a:solidFill>
                <a:latin typeface="Arial (Body)"/>
                <a:ea typeface="+mn-ea"/>
                <a:cs typeface="+mn-cs"/>
              </a:rPr>
              <a:t>1907 The Pittsburgh Survey examined social problems</a:t>
            </a:r>
          </a:p>
          <a:p>
            <a:pPr marL="255651" lvl="0" indent="-255651">
              <a:spcAft>
                <a:spcPct val="0"/>
              </a:spcAft>
              <a:tabLst/>
            </a:pPr>
            <a:r>
              <a:rPr lang="en-US" altLang="en-US" sz="1800" kern="1200" dirty="0" smtClean="0">
                <a:solidFill>
                  <a:srgbClr val="000000"/>
                </a:solidFill>
                <a:latin typeface="Arial (Body)"/>
                <a:ea typeface="+mn-ea"/>
                <a:cs typeface="+mn-cs"/>
              </a:rPr>
              <a:t>W</a:t>
            </a:r>
            <a:r>
              <a:rPr lang="en-US" altLang="en-US" sz="100" kern="1200" dirty="0" smtClean="0">
                <a:solidFill>
                  <a:srgbClr val="000000"/>
                </a:solidFill>
                <a:latin typeface="Arial (Body)"/>
                <a:ea typeface="+mn-ea"/>
                <a:cs typeface="+mn-cs"/>
              </a:rPr>
              <a:t> </a:t>
            </a:r>
            <a:r>
              <a:rPr lang="en-US" altLang="en-US" sz="1800" kern="1200" dirty="0" smtClean="0">
                <a:solidFill>
                  <a:srgbClr val="000000"/>
                </a:solidFill>
                <a:latin typeface="Arial (Body)"/>
                <a:ea typeface="+mn-ea"/>
                <a:cs typeface="+mn-cs"/>
              </a:rPr>
              <a:t>W</a:t>
            </a:r>
            <a:r>
              <a:rPr lang="en-US" altLang="en-US" sz="100" kern="1200" dirty="0" smtClean="0">
                <a:solidFill>
                  <a:srgbClr val="000000"/>
                </a:solidFill>
                <a:latin typeface="Arial (Body)"/>
                <a:ea typeface="+mn-ea"/>
                <a:cs typeface="+mn-cs"/>
              </a:rPr>
              <a:t> </a:t>
            </a:r>
            <a:r>
              <a:rPr lang="en-US" altLang="en-US" sz="1800" kern="1200" dirty="0" smtClean="0">
                <a:solidFill>
                  <a:srgbClr val="000000"/>
                </a:solidFill>
                <a:latin typeface="Arial (Body)"/>
                <a:ea typeface="+mn-ea"/>
                <a:cs typeface="+mn-cs"/>
              </a:rPr>
              <a:t>I and W</a:t>
            </a:r>
            <a:r>
              <a:rPr lang="en-US" altLang="en-US" sz="100" kern="1200" dirty="0" smtClean="0">
                <a:solidFill>
                  <a:srgbClr val="000000"/>
                </a:solidFill>
                <a:latin typeface="Arial (Body)"/>
                <a:ea typeface="+mn-ea"/>
                <a:cs typeface="+mn-cs"/>
              </a:rPr>
              <a:t> </a:t>
            </a:r>
            <a:r>
              <a:rPr lang="en-US" altLang="en-US" sz="1800" kern="1200" dirty="0" smtClean="0">
                <a:solidFill>
                  <a:srgbClr val="000000"/>
                </a:solidFill>
                <a:latin typeface="Arial (Body)"/>
                <a:ea typeface="+mn-ea"/>
                <a:cs typeface="+mn-cs"/>
              </a:rPr>
              <a:t>W</a:t>
            </a:r>
            <a:r>
              <a:rPr lang="en-US" altLang="en-US" sz="100" kern="1200" dirty="0" smtClean="0">
                <a:solidFill>
                  <a:srgbClr val="000000"/>
                </a:solidFill>
                <a:latin typeface="Arial (Body)"/>
                <a:ea typeface="+mn-ea"/>
                <a:cs typeface="+mn-cs"/>
              </a:rPr>
              <a:t> </a:t>
            </a:r>
            <a:r>
              <a:rPr lang="en-US" altLang="en-US" sz="1800" kern="1200" dirty="0" smtClean="0">
                <a:solidFill>
                  <a:srgbClr val="000000"/>
                </a:solidFill>
                <a:latin typeface="Arial (Body)"/>
                <a:ea typeface="+mn-ea"/>
                <a:cs typeface="+mn-cs"/>
              </a:rPr>
              <a:t>II </a:t>
            </a:r>
            <a:r>
              <a:rPr lang="en-US" altLang="en-US" sz="1800" kern="1200" dirty="0" smtClean="0">
                <a:solidFill>
                  <a:srgbClr val="000000"/>
                </a:solidFill>
                <a:latin typeface="Arial (Body)"/>
                <a:ea typeface="+mn-ea"/>
                <a:cs typeface="+mn-cs"/>
              </a:rPr>
              <a:t>sampling </a:t>
            </a:r>
            <a:r>
              <a:rPr lang="en-US" altLang="en-US" sz="1800" kern="1200" dirty="0">
                <a:solidFill>
                  <a:srgbClr val="000000"/>
                </a:solidFill>
                <a:latin typeface="Arial (Body)"/>
                <a:ea typeface="+mn-ea"/>
                <a:cs typeface="+mn-cs"/>
              </a:rPr>
              <a:t>techniques improved</a:t>
            </a:r>
          </a:p>
          <a:p>
            <a:pPr marL="255651" lvl="0" indent="-255651">
              <a:spcAft>
                <a:spcPct val="0"/>
              </a:spcAft>
              <a:tabLst/>
            </a:pPr>
            <a:r>
              <a:rPr lang="en-US" altLang="en-US" sz="1800" kern="1200" dirty="0">
                <a:solidFill>
                  <a:srgbClr val="000000"/>
                </a:solidFill>
                <a:latin typeface="Arial (Body)"/>
                <a:ea typeface="+mn-ea"/>
                <a:cs typeface="+mn-cs"/>
              </a:rPr>
              <a:t>Wide applications in social sciences-marketing research, public opinion research, journalism</a:t>
            </a:r>
          </a:p>
          <a:p>
            <a:pPr marL="255651" lvl="0" indent="-255651">
              <a:spcAft>
                <a:spcPct val="0"/>
              </a:spcAft>
              <a:tabLst/>
            </a:pPr>
            <a:r>
              <a:rPr lang="en-US" altLang="en-US" sz="1800" kern="1200" dirty="0">
                <a:solidFill>
                  <a:srgbClr val="000000"/>
                </a:solidFill>
                <a:latin typeface="Arial (Body)"/>
                <a:ea typeface="+mn-ea"/>
                <a:cs typeface="+mn-cs"/>
              </a:rPr>
              <a:t>Universities established social science research centers</a:t>
            </a:r>
          </a:p>
          <a:p>
            <a:pPr marL="255651" lvl="0" indent="-255651">
              <a:spcAft>
                <a:spcPct val="0"/>
              </a:spcAft>
              <a:tabLst/>
            </a:pPr>
            <a:r>
              <a:rPr lang="en-US" altLang="en-US" sz="1800" kern="1200" dirty="0">
                <a:solidFill>
                  <a:srgbClr val="000000"/>
                </a:solidFill>
                <a:latin typeface="Arial (Body)"/>
                <a:ea typeface="+mn-ea"/>
                <a:cs typeface="+mn-cs"/>
              </a:rPr>
              <a:t>Private organizations such as Gallup, Rand Corporation, and Roper formed</a:t>
            </a:r>
          </a:p>
          <a:p>
            <a:pPr marL="255651" lvl="0" indent="-255651">
              <a:spcAft>
                <a:spcPct val="0"/>
              </a:spcAft>
              <a:tabLst/>
            </a:pPr>
            <a:r>
              <a:rPr lang="en-US" altLang="en-US" sz="1800" kern="1200" dirty="0">
                <a:solidFill>
                  <a:srgbClr val="000000"/>
                </a:solidFill>
                <a:latin typeface="Arial (Body)"/>
                <a:ea typeface="+mn-ea"/>
                <a:cs typeface="+mn-cs"/>
              </a:rPr>
              <a:t>Internet-based surveys widely used</a:t>
            </a:r>
          </a:p>
        </p:txBody>
      </p:sp>
    </p:spTree>
    <p:extLst>
      <p:ext uri="{BB962C8B-B14F-4D97-AF65-F5344CB8AC3E}">
        <p14:creationId xmlns:p14="http://schemas.microsoft.com/office/powerpoint/2010/main" val="21771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12.1 Types of Cross-Sectional and Longitudinal Survey Designs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ime of Data Collection branches out into two types, Study Over Time and Study at One Point in Time. Study Over Time leads to Longitudinal, which branches out to Trends in the same population over time leading to Trend, Changes in a sub population group identified by a common characteristic over time leading to Cohort, and Changes in the same people over time leading to Panel. Study at One Point in Time leads to Cross-sectional, which branches out into Attitudes and practices, Group comparisons, Community needs, National assessment, and Program evaluation."/>
          <p:cNvPicPr>
            <a:picLocks noChangeAspect="1"/>
          </p:cNvPicPr>
          <p:nvPr/>
        </p:nvPicPr>
        <p:blipFill>
          <a:blip r:embed="rId2"/>
          <a:stretch>
            <a:fillRect/>
          </a:stretch>
        </p:blipFill>
        <p:spPr>
          <a:xfrm>
            <a:off x="456843" y="1592742"/>
            <a:ext cx="8230313" cy="4432176"/>
          </a:xfrm>
          <a:prstGeom prst="rect">
            <a:avLst/>
          </a:prstGeom>
        </p:spPr>
      </p:pic>
    </p:spTree>
    <p:extLst>
      <p:ext uri="{BB962C8B-B14F-4D97-AF65-F5344CB8AC3E}">
        <p14:creationId xmlns:p14="http://schemas.microsoft.com/office/powerpoint/2010/main" val="38829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Survey Design? </a:t>
            </a:r>
            <a:r>
              <a:rPr lang="en-US" sz="2000" b="0" kern="1200" dirty="0" smtClean="0">
                <a:latin typeface="Times New Roman" panose="02020603050405020304" pitchFamily="18" charset="0"/>
                <a:ea typeface="+mj-ea"/>
                <a:cs typeface="Times New Roman" panose="02020603050405020304" pitchFamily="18" charset="0"/>
              </a:rPr>
              <a:t>(1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Cross-Sectional Survey Designs</a:t>
            </a:r>
          </a:p>
          <a:p>
            <a:pPr marL="255651" lvl="0" indent="-255651">
              <a:spcAft>
                <a:spcPct val="0"/>
              </a:spcAft>
              <a:buSzPts val="2400"/>
              <a:tabLst/>
            </a:pPr>
            <a:r>
              <a:rPr lang="en-US" sz="2200" kern="1200" dirty="0">
                <a:solidFill>
                  <a:srgbClr val="000000"/>
                </a:solidFill>
                <a:latin typeface="Arial (Body)"/>
                <a:ea typeface="+mn-ea"/>
                <a:cs typeface="+mn-cs"/>
              </a:rPr>
              <a:t>Researcher collects data at one point in </a:t>
            </a:r>
            <a:r>
              <a:rPr lang="en-US" sz="2200" kern="1200" dirty="0" smtClean="0">
                <a:solidFill>
                  <a:srgbClr val="000000"/>
                </a:solidFill>
                <a:latin typeface="Arial (Body)"/>
                <a:ea typeface="+mn-ea"/>
                <a:cs typeface="+mn-cs"/>
              </a:rPr>
              <a:t>time</a:t>
            </a:r>
            <a:endParaRPr lang="en-US" sz="2200" kern="1200" dirty="0">
              <a:solidFill>
                <a:srgbClr val="000000"/>
              </a:solidFill>
              <a:latin typeface="Arial (Body)"/>
              <a:ea typeface="+mn-ea"/>
              <a:cs typeface="+mn-cs"/>
            </a:endParaRPr>
          </a:p>
          <a:p>
            <a:pPr marL="255651" lvl="0" indent="-255651">
              <a:spcAft>
                <a:spcPct val="0"/>
              </a:spcAft>
              <a:buSzPts val="2400"/>
              <a:tabLst/>
            </a:pPr>
            <a:r>
              <a:rPr lang="en-US" sz="2200" kern="1200" dirty="0">
                <a:solidFill>
                  <a:srgbClr val="000000"/>
                </a:solidFill>
                <a:latin typeface="Arial (Body)"/>
                <a:ea typeface="+mn-ea"/>
                <a:cs typeface="+mn-cs"/>
              </a:rPr>
              <a:t>Measures current attitudes, beliefs, opinions, or practices</a:t>
            </a:r>
          </a:p>
          <a:p>
            <a:pPr marL="255651" lvl="0" indent="-255651">
              <a:spcAft>
                <a:spcPct val="0"/>
              </a:spcAft>
              <a:buSzPts val="2400"/>
              <a:tabLst/>
            </a:pPr>
            <a:r>
              <a:rPr lang="en-US" sz="2200" kern="1200" dirty="0">
                <a:solidFill>
                  <a:srgbClr val="000000"/>
                </a:solidFill>
                <a:latin typeface="Arial (Body)"/>
                <a:ea typeface="+mn-ea"/>
                <a:cs typeface="+mn-cs"/>
              </a:rPr>
              <a:t>Provides information in short amount of time</a:t>
            </a:r>
          </a:p>
          <a:p>
            <a:pPr marL="255651" lvl="0" indent="-255651">
              <a:spcAft>
                <a:spcPct val="0"/>
              </a:spcAft>
              <a:buSzPts val="2400"/>
              <a:tabLst/>
            </a:pPr>
            <a:r>
              <a:rPr lang="en-US" sz="2200" kern="1200" dirty="0">
                <a:solidFill>
                  <a:srgbClr val="000000"/>
                </a:solidFill>
                <a:latin typeface="Arial (Body)"/>
                <a:ea typeface="+mn-ea"/>
                <a:cs typeface="+mn-cs"/>
              </a:rPr>
              <a:t>Examples:</a:t>
            </a:r>
          </a:p>
          <a:p>
            <a:pPr marL="741553" lvl="1" indent="-284353">
              <a:spcAft>
                <a:spcPct val="0"/>
              </a:spcAft>
              <a:buSzPts val="2400"/>
            </a:pPr>
            <a:r>
              <a:rPr lang="en-US" sz="2200" kern="1200" dirty="0">
                <a:solidFill>
                  <a:srgbClr val="000000"/>
                </a:solidFill>
                <a:latin typeface="Arial (Body)"/>
                <a:ea typeface="+mn-ea"/>
                <a:cs typeface="+mn-cs"/>
              </a:rPr>
              <a:t>Compare groups, such as students with teachers or different settings</a:t>
            </a:r>
          </a:p>
          <a:p>
            <a:pPr marL="741553" lvl="1" indent="-284353">
              <a:spcAft>
                <a:spcPct val="0"/>
              </a:spcAft>
              <a:buSzPts val="2400"/>
            </a:pPr>
            <a:r>
              <a:rPr lang="en-US" sz="2200" kern="1200" dirty="0">
                <a:solidFill>
                  <a:srgbClr val="000000"/>
                </a:solidFill>
                <a:latin typeface="Arial (Body)"/>
                <a:ea typeface="+mn-ea"/>
                <a:cs typeface="+mn-cs"/>
              </a:rPr>
              <a:t>Measure community needs</a:t>
            </a:r>
          </a:p>
          <a:p>
            <a:pPr marL="741553" lvl="1" indent="-284353">
              <a:spcAft>
                <a:spcPct val="0"/>
              </a:spcAft>
              <a:buSzPts val="2400"/>
            </a:pPr>
            <a:r>
              <a:rPr lang="en-US" sz="2200" kern="1200" dirty="0">
                <a:solidFill>
                  <a:srgbClr val="000000"/>
                </a:solidFill>
                <a:latin typeface="Arial (Body)"/>
                <a:ea typeface="+mn-ea"/>
                <a:cs typeface="+mn-cs"/>
              </a:rPr>
              <a:t>Evaluate a program by asking about perceptions</a:t>
            </a:r>
          </a:p>
          <a:p>
            <a:pPr marL="741553" lvl="1" indent="-284353">
              <a:spcAft>
                <a:spcPct val="0"/>
              </a:spcAft>
              <a:buSzPts val="2400"/>
            </a:pPr>
            <a:r>
              <a:rPr lang="en-US" sz="2200" kern="1200" dirty="0">
                <a:solidFill>
                  <a:srgbClr val="000000"/>
                </a:solidFill>
                <a:latin typeface="Arial (Body)"/>
                <a:ea typeface="+mn-ea"/>
                <a:cs typeface="+mn-cs"/>
              </a:rPr>
              <a:t>Gather a national survey with 1000s</a:t>
            </a:r>
          </a:p>
        </p:txBody>
      </p:sp>
    </p:spTree>
    <p:extLst>
      <p:ext uri="{BB962C8B-B14F-4D97-AF65-F5344CB8AC3E}">
        <p14:creationId xmlns:p14="http://schemas.microsoft.com/office/powerpoint/2010/main" val="102278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Survey Design? </a:t>
            </a:r>
            <a:r>
              <a:rPr lang="en-US" sz="2000" b="0" kern="1200" dirty="0" smtClean="0">
                <a:latin typeface="Times New Roman" panose="02020603050405020304" pitchFamily="18" charset="0"/>
                <a:ea typeface="+mj-ea"/>
                <a:cs typeface="Times New Roman" panose="02020603050405020304" pitchFamily="18" charset="0"/>
              </a:rPr>
              <a:t>(2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Longitudinal Survey Designs</a:t>
            </a:r>
          </a:p>
          <a:p>
            <a:pPr marL="255651" lvl="0" indent="-255651">
              <a:spcAft>
                <a:spcPct val="0"/>
              </a:spcAft>
              <a:buSzPts val="2400"/>
              <a:tabLst/>
            </a:pPr>
            <a:r>
              <a:rPr lang="en-US" sz="2400" kern="1200" dirty="0">
                <a:solidFill>
                  <a:srgbClr val="000000"/>
                </a:solidFill>
                <a:latin typeface="Arial (Body)"/>
                <a:ea typeface="+mn-ea"/>
                <a:cs typeface="+mn-cs"/>
              </a:rPr>
              <a:t>Collect data over time</a:t>
            </a:r>
          </a:p>
          <a:p>
            <a:pPr marL="255651" lvl="0" indent="-255651">
              <a:spcAft>
                <a:spcPct val="0"/>
              </a:spcAft>
              <a:buSzPts val="2400"/>
              <a:tabLst/>
            </a:pPr>
            <a:r>
              <a:rPr lang="en-US" sz="2400" kern="1200" dirty="0">
                <a:solidFill>
                  <a:srgbClr val="000000"/>
                </a:solidFill>
                <a:latin typeface="Arial (Body)"/>
                <a:ea typeface="+mn-ea"/>
                <a:cs typeface="+mn-cs"/>
              </a:rPr>
              <a:t>Used to </a:t>
            </a:r>
            <a:r>
              <a:rPr lang="en-US" sz="2400" kern="1200" dirty="0" smtClean="0">
                <a:solidFill>
                  <a:srgbClr val="000000"/>
                </a:solidFill>
                <a:latin typeface="Arial (Body)"/>
                <a:ea typeface="+mn-ea"/>
                <a:cs typeface="+mn-cs"/>
              </a:rPr>
              <a:t>understand</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Trends with the same population</a:t>
            </a:r>
          </a:p>
          <a:p>
            <a:pPr marL="741553" lvl="1" indent="-284353">
              <a:spcAft>
                <a:spcPct val="0"/>
              </a:spcAft>
              <a:buSzPts val="2400"/>
            </a:pPr>
            <a:r>
              <a:rPr lang="en-US" sz="2400" kern="1200" dirty="0">
                <a:solidFill>
                  <a:srgbClr val="000000"/>
                </a:solidFill>
                <a:latin typeface="Arial (Body)"/>
                <a:ea typeface="+mn-ea"/>
                <a:cs typeface="+mn-cs"/>
              </a:rPr>
              <a:t>Changes in a cohort group or subpopulation</a:t>
            </a:r>
          </a:p>
          <a:p>
            <a:pPr marL="741553" lvl="1" indent="-284353">
              <a:spcAft>
                <a:spcPct val="0"/>
              </a:spcAft>
              <a:buSzPts val="2400"/>
            </a:pPr>
            <a:r>
              <a:rPr lang="en-US" sz="2400" kern="1200" dirty="0">
                <a:solidFill>
                  <a:srgbClr val="000000"/>
                </a:solidFill>
                <a:latin typeface="Arial (Body)"/>
                <a:ea typeface="+mn-ea"/>
                <a:cs typeface="+mn-cs"/>
              </a:rPr>
              <a:t>Changes in a panel group of the same individuals over </a:t>
            </a:r>
            <a:r>
              <a:rPr lang="en-US" sz="2400" kern="1200" dirty="0" smtClean="0">
                <a:solidFill>
                  <a:srgbClr val="000000"/>
                </a:solidFill>
                <a:latin typeface="Arial (Body)"/>
                <a:ea typeface="+mn-ea"/>
                <a:cs typeface="+mn-cs"/>
              </a:rPr>
              <a:t>time</a:t>
            </a:r>
            <a:endParaRPr lang="en-US" sz="2400" kern="1200" dirty="0">
              <a:solidFill>
                <a:srgbClr val="000000"/>
              </a:solidFill>
              <a:latin typeface="Arial (Body)"/>
              <a:ea typeface="+mn-ea"/>
              <a:cs typeface="+mn-cs"/>
            </a:endParaRPr>
          </a:p>
          <a:p>
            <a:pPr marL="256032" lvl="1" indent="-342900">
              <a:spcAft>
                <a:spcPct val="0"/>
              </a:spcAft>
              <a:buSzPts val="2400"/>
              <a:buFont typeface="Arial" panose="020B0604020202020204" pitchFamily="34" charset="0"/>
              <a:buChar char="•"/>
            </a:pPr>
            <a:r>
              <a:rPr lang="en-US" sz="2400" kern="1200" dirty="0">
                <a:solidFill>
                  <a:srgbClr val="000000"/>
                </a:solidFill>
                <a:latin typeface="Arial (Body)"/>
                <a:ea typeface="+mn-ea"/>
              </a:rPr>
              <a:t>Example: follow-up about how views change over time</a:t>
            </a:r>
            <a:endParaRPr lang="en-US" sz="2400" kern="1200" dirty="0" smtClean="0">
              <a:solidFill>
                <a:srgbClr val="000000"/>
              </a:solidFill>
              <a:latin typeface="Arial (Body)"/>
              <a:ea typeface="+mn-ea"/>
              <a:cs typeface="+mn-cs"/>
            </a:endParaRPr>
          </a:p>
        </p:txBody>
      </p:sp>
    </p:spTree>
    <p:extLst>
      <p:ext uri="{BB962C8B-B14F-4D97-AF65-F5344CB8AC3E}">
        <p14:creationId xmlns:p14="http://schemas.microsoft.com/office/powerpoint/2010/main" val="122404047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8562</TotalTime>
  <Words>2752</Words>
  <Application>Microsoft Office PowerPoint</Application>
  <PresentationFormat>On-screen Show (4:3)</PresentationFormat>
  <Paragraphs>318</Paragraphs>
  <Slides>52</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Arial (Body)</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 (1 of 2)</vt:lpstr>
      <vt:lpstr>Learning Objectives (2 of 2)</vt:lpstr>
      <vt:lpstr>What is Survey Research, When Do You Use It, and How Did It Develop? (1 of 3)</vt:lpstr>
      <vt:lpstr>What is Survey Research, When Do You Use It, and How Did It Develop? (2 of 3)</vt:lpstr>
      <vt:lpstr>What is Survey Research, When Do You Use It, and How Did It Develop? (3 of 3)</vt:lpstr>
      <vt:lpstr>Figure 12.1 Types of Cross-Sectional and Longitudinal Survey Designs</vt:lpstr>
      <vt:lpstr>What Are the Types of Survey Design? (1 of 5)</vt:lpstr>
      <vt:lpstr>What Are the Types of Survey Design? (2 of 5)</vt:lpstr>
      <vt:lpstr>What Are the Types of Survey Design? (3 of 5)</vt:lpstr>
      <vt:lpstr>What Are the Types of Survey Design? (4 of 5)</vt:lpstr>
      <vt:lpstr>What Are the Types of Survey Design? (5 of 5)</vt:lpstr>
      <vt:lpstr>What Are the Key Characteristics of Survey Research? (1 of 20)</vt:lpstr>
      <vt:lpstr>What Are the Key Characteristics of Survey Research? (2 of 20)</vt:lpstr>
      <vt:lpstr>Figure 12.2 Differences between the Population, Target Population or Sampling Frame, and Sample</vt:lpstr>
      <vt:lpstr>What Are the Key Characteristics of Survey Research? (3 of 20)</vt:lpstr>
      <vt:lpstr>What Are the Key Characteristics of Survey Research? (4 of 20)</vt:lpstr>
      <vt:lpstr>Figure 12.3 Forms of Data Collection to Survey Research</vt:lpstr>
      <vt:lpstr>What Are the Key Characteristics of Survey Research? (5 of 20)</vt:lpstr>
      <vt:lpstr>What Are the Key Characteristics of Survey Research? (6 of 20)</vt:lpstr>
      <vt:lpstr>What Are the Key Characteristics of Survey Research? (7 of 20)</vt:lpstr>
      <vt:lpstr>What Are the Key Characteristics of Survey Research? (8 of 20)</vt:lpstr>
      <vt:lpstr>What Are the Key Characteristics of Survey Research? (9 of 20)</vt:lpstr>
      <vt:lpstr>What Are the Key Characteristics of Survey Research? (10 of 20)</vt:lpstr>
      <vt:lpstr>What Are the Key Characteristics of Survey Research? (11 of 20)</vt:lpstr>
      <vt:lpstr>What Are the Key Characteristics of Survey Research? (12 of 20)</vt:lpstr>
      <vt:lpstr>What Are the Key Characteristics of Survey Research? (13 of 20)</vt:lpstr>
      <vt:lpstr>What Are the Key Characteristics of Survey Research? (14 of 20)</vt:lpstr>
      <vt:lpstr>What Are the Key Characteristics of Survey Research? (15 of 20)</vt:lpstr>
      <vt:lpstr>What Are the Key Characteristics of Survey Research? (16 of 20)</vt:lpstr>
      <vt:lpstr>What Are the Key Characteristics of Survey Research? (17 of 20)</vt:lpstr>
      <vt:lpstr>What Are the Key Characteristics of Survey Research? (18 of 20)</vt:lpstr>
      <vt:lpstr>Figure 12.4 Three-Phase Survey Administration Procedure</vt:lpstr>
      <vt:lpstr>What Are the Key Characteristics of Survey Research? (19 of 20)</vt:lpstr>
      <vt:lpstr>What Are the Key Characteristics of Survey Research? (20 of 20)</vt:lpstr>
      <vt:lpstr>How Do You Construct and Analyze an Online or Mailed Questionnaire? (1 of 4)</vt:lpstr>
      <vt:lpstr>How Do You Construct and Analyze an Online or Mailed Questionnaire? (2 of 4)</vt:lpstr>
      <vt:lpstr>How Do You Construct and Analyze an Online or Mailed Questionnaire? (3 of 4)</vt:lpstr>
      <vt:lpstr>How Do You Construct and Analyze an Online or Mailed Questionnaire? (4 of 4)</vt:lpstr>
      <vt:lpstr>Figure 12.7 Checklist for Analyzing Questionnaire Data (1 of 2)</vt:lpstr>
      <vt:lpstr>Figure 12.7 Checklist for Analyzing Questionnaire Data (2 of 2)</vt:lpstr>
      <vt:lpstr>How Do You Design and Conduct an Interview Survey? (1 of 5)</vt:lpstr>
      <vt:lpstr>How Do You Design and Conduct an Interview Survey? (2 of 5)</vt:lpstr>
      <vt:lpstr>How Do You Design and Conduct an Interview Survey? (3 of 5)</vt:lpstr>
      <vt:lpstr>How Do You Design and Conduct an Interview Survey? (4 of 5)</vt:lpstr>
      <vt:lpstr>How Do You Design and Conduct an Interview Survey? (5 of 5)</vt:lpstr>
      <vt:lpstr>What Are Potential Ethical Issues in Survey Research?</vt:lpstr>
      <vt:lpstr>What Are the Steps in Conducting Survey Research? (1 of 2)</vt:lpstr>
      <vt:lpstr>What Are the Steps in Conducting Survey Research? (2 of 2)</vt:lpstr>
      <vt:lpstr>How Do You Evaluate Survey Research? (1 of 2)</vt:lpstr>
      <vt:lpstr>How Do You Evaluate Survey Research?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855</cp:revision>
  <dcterms:modified xsi:type="dcterms:W3CDTF">2018-03-15T05:21:54Z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