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4"/>
  </p:notesMasterIdLst>
  <p:handoutMasterIdLst>
    <p:handoutMasterId r:id="rId35"/>
  </p:handoutMasterIdLst>
  <p:sldIdLst>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263" autoAdjust="0"/>
    <p:restoredTop sz="92907" autoAdjust="0"/>
  </p:normalViewPr>
  <p:slideViewPr>
    <p:cSldViewPr snapToGrid="0" snapToObjects="1">
      <p:cViewPr varScale="1">
        <p:scale>
          <a:sx n="100" d="100"/>
          <a:sy n="100" d="100"/>
        </p:scale>
        <p:origin x="72" y="156"/>
      </p:cViewPr>
      <p:guideLst>
        <p:guide orient="horz" pos="2160"/>
        <p:guide pos="2880"/>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30000"/>
              </a:spcBef>
              <a:spcAft>
                <a:spcPct val="0"/>
              </a:spcAft>
              <a:defRPr/>
            </a:pPr>
            <a:r>
              <a:rPr lang="en-US">
                <a:solidFill>
                  <a:prstClr val="black"/>
                </a:solidFill>
                <a:ea typeface="+mn-ea"/>
                <a:cs typeface="+mn-cs"/>
              </a:rPr>
              <a:t>Slide 2 is list of textbook LO numbers and statements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4741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82208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37543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534547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646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2019, 2015, 2012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t"/>
          <a:lstStyle/>
          <a:p>
            <a:pPr>
              <a:defRPr/>
            </a:pPr>
            <a:r>
              <a:rPr lang="en-US" sz="3000" dirty="0"/>
              <a:t>Educational Research: Planning, Conducting, and Evaluating Quantitative and Qualitative Research</a:t>
            </a:r>
            <a:endParaRPr lang="en-US" altLang="en-US" sz="300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229600" cy="389592"/>
          </a:xfrm>
        </p:spPr>
        <p:txBody>
          <a:bodyPr/>
          <a:lstStyle/>
          <a:p>
            <a:r>
              <a:rPr lang="en-US" dirty="0">
                <a:latin typeface="+mn-lt"/>
              </a:rPr>
              <a:t>Sixth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13</a:t>
            </a:r>
            <a:endParaRPr lang="en-US" b="1" dirty="0">
              <a:latin typeface="+mn-lt"/>
            </a:endParaRPr>
          </a:p>
        </p:txBody>
      </p:sp>
      <p:sp>
        <p:nvSpPr>
          <p:cNvPr id="5" name="Text Placeholder 4"/>
          <p:cNvSpPr>
            <a:spLocks noGrp="1"/>
          </p:cNvSpPr>
          <p:nvPr>
            <p:ph type="body" idx="3"/>
          </p:nvPr>
        </p:nvSpPr>
        <p:spPr>
          <a:xfrm>
            <a:off x="4773168" y="3114461"/>
            <a:ext cx="3913631" cy="1158959"/>
          </a:xfrm>
        </p:spPr>
        <p:txBody>
          <a:bodyPr/>
          <a:lstStyle/>
          <a:p>
            <a:pPr algn="ctr"/>
            <a:r>
              <a:rPr lang="en-US" altLang="en-US" dirty="0">
                <a:latin typeface="+mn-lt"/>
              </a:rPr>
              <a:t>Grounded Theory Designs</a:t>
            </a:r>
            <a:endParaRPr lang="en-US" dirty="0">
              <a:latin typeface="+mn-lt"/>
            </a:endParaRPr>
          </a:p>
        </p:txBody>
      </p:sp>
      <p:pic>
        <p:nvPicPr>
          <p:cNvPr id="8" name="Picture 7" descr="Front Cover: Educational Research: Planning, Conducting, and Evaluating Quantitative and Qualitative Research Sixth Edition by Creswell and Guetter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35" y="1933284"/>
            <a:ext cx="3471558" cy="4339449"/>
          </a:xfrm>
          <a:prstGeom prst="rect">
            <a:avLst/>
          </a:prstGeom>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2019, 2015, 2012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000" kern="1200" dirty="0" smtClean="0">
                <a:latin typeface="Times New Roman" panose="02020603050405020304" pitchFamily="18" charset="0"/>
                <a:ea typeface="+mj-ea"/>
                <a:cs typeface="Times New Roman" panose="02020603050405020304" pitchFamily="18" charset="0"/>
              </a:rPr>
              <a:t>Figure 13.3 Grounded Theory Coding from Open Coding to the Axial Coding Paradigm</a:t>
            </a:r>
            <a:endParaRPr lang="en-US" sz="3000" kern="1200" dirty="0">
              <a:latin typeface="Times New Roman" panose="02020603050405020304" pitchFamily="18" charset="0"/>
              <a:ea typeface="+mj-ea"/>
              <a:cs typeface="Times New Roman" panose="02020603050405020304" pitchFamily="18" charset="0"/>
            </a:endParaRPr>
          </a:p>
        </p:txBody>
      </p:sp>
      <p:pic>
        <p:nvPicPr>
          <p:cNvPr id="5" name="Picture 4" descr="Open Coding categories are in a column on the left side. There are five ovals depicting category in a column. On the right side, the Axial coding paradigm has the components Casual conditions, which leads to Core Category or Phenomenon, which further leads to Strategies, which in turn leads to Consequences. Context also leads to Strategies, which leads to Consequences. The fourth open coding category also points to Core Category or Phenomenon, which leads to Strategies, which in turn leads to Consequences. Intervening conditions also point to Strategies, which leads to Consequences. The text below the diagram reads, One opening coding category as core phenomenon."/>
          <p:cNvPicPr>
            <a:picLocks noChangeAspect="1"/>
          </p:cNvPicPr>
          <p:nvPr/>
        </p:nvPicPr>
        <p:blipFill>
          <a:blip r:embed="rId2"/>
          <a:stretch>
            <a:fillRect/>
          </a:stretch>
        </p:blipFill>
        <p:spPr>
          <a:xfrm>
            <a:off x="457200" y="1626535"/>
            <a:ext cx="8230313" cy="4444369"/>
          </a:xfrm>
          <a:prstGeom prst="rect">
            <a:avLst/>
          </a:prstGeom>
        </p:spPr>
      </p:pic>
    </p:spTree>
    <p:extLst>
      <p:ext uri="{BB962C8B-B14F-4D97-AF65-F5344CB8AC3E}">
        <p14:creationId xmlns:p14="http://schemas.microsoft.com/office/powerpoint/2010/main" val="1572290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Types of Grounded Theory Designs </a:t>
            </a:r>
            <a:r>
              <a:rPr lang="en-US" altLang="en-US" sz="2000" b="0" kern="1200" dirty="0" smtClean="0">
                <a:latin typeface="Times New Roman" panose="02020603050405020304" pitchFamily="18" charset="0"/>
                <a:ea typeface="+mj-ea"/>
                <a:cs typeface="Times New Roman" panose="02020603050405020304" pitchFamily="18" charset="0"/>
              </a:rPr>
              <a:t>(3 of 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16372"/>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The Emerging Design</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Grounded theory exists at the most abstract conceptual level rather than the least abstract level as found in visual data presentations (e.g., coding paradigm)</a:t>
            </a:r>
          </a:p>
          <a:p>
            <a:pPr marL="255651" lvl="0" indent="-255651">
              <a:spcAft>
                <a:spcPct val="0"/>
              </a:spcAft>
              <a:buSzPts val="2400"/>
              <a:tabLst/>
            </a:pPr>
            <a:r>
              <a:rPr lang="en-US" altLang="en-US" sz="2400" kern="1200" dirty="0">
                <a:solidFill>
                  <a:srgbClr val="000000"/>
                </a:solidFill>
                <a:latin typeface="Arial (Body)"/>
                <a:ea typeface="+mn-ea"/>
                <a:cs typeface="+mn-cs"/>
              </a:rPr>
              <a:t>A theory is grounded in the data, not forced into categories</a:t>
            </a:r>
          </a:p>
          <a:p>
            <a:pPr marL="255651" lvl="0" indent="-255651">
              <a:spcAft>
                <a:spcPct val="0"/>
              </a:spcAft>
              <a:buSzPts val="2400"/>
              <a:tabLst/>
            </a:pPr>
            <a:r>
              <a:rPr lang="en-US" altLang="en-US" sz="2400" kern="1200" dirty="0">
                <a:solidFill>
                  <a:srgbClr val="000000"/>
                </a:solidFill>
                <a:latin typeface="Arial (Body)"/>
                <a:ea typeface="+mn-ea"/>
                <a:cs typeface="+mn-cs"/>
              </a:rPr>
              <a:t>Four central criteria are fit, work, relevance, and modifiability</a:t>
            </a:r>
          </a:p>
        </p:txBody>
      </p:sp>
    </p:spTree>
    <p:extLst>
      <p:ext uri="{BB962C8B-B14F-4D97-AF65-F5344CB8AC3E}">
        <p14:creationId xmlns:p14="http://schemas.microsoft.com/office/powerpoint/2010/main" val="430704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Types of Grounded Theory Designs </a:t>
            </a:r>
            <a:r>
              <a:rPr lang="en-US" altLang="en-US" sz="2000" b="0" kern="1200" dirty="0" smtClean="0">
                <a:latin typeface="Times New Roman" panose="02020603050405020304" pitchFamily="18" charset="0"/>
                <a:ea typeface="+mj-ea"/>
                <a:cs typeface="Times New Roman" panose="02020603050405020304" pitchFamily="18" charset="0"/>
              </a:rPr>
              <a:t>(4 of 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200" b="1" kern="1200" dirty="0">
                <a:solidFill>
                  <a:srgbClr val="000000"/>
                </a:solidFill>
                <a:latin typeface="Arial (Body)"/>
                <a:ea typeface="+mn-ea"/>
                <a:cs typeface="+mn-cs"/>
              </a:rPr>
              <a:t>The Constructivist Design</a:t>
            </a:r>
            <a:endParaRPr lang="en-US" altLang="en-US" sz="2200" b="1" kern="1200" dirty="0">
              <a:solidFill>
                <a:srgbClr val="000000"/>
              </a:solidFill>
              <a:latin typeface="Arial (Body)"/>
              <a:ea typeface="+mn-ea"/>
              <a:cs typeface="+mn-cs"/>
            </a:endParaRPr>
          </a:p>
          <a:p>
            <a:pPr marL="255651" lvl="0" indent="-255651">
              <a:spcAft>
                <a:spcPct val="0"/>
              </a:spcAft>
              <a:tabLst/>
            </a:pPr>
            <a:r>
              <a:rPr lang="en-US" altLang="en-US" sz="2200" kern="1200" dirty="0">
                <a:solidFill>
                  <a:srgbClr val="000000"/>
                </a:solidFill>
                <a:latin typeface="Arial (Body)"/>
                <a:ea typeface="+mn-ea"/>
                <a:cs typeface="+mn-cs"/>
              </a:rPr>
              <a:t>Philosophically positioned between positivist and postmodern researchers</a:t>
            </a:r>
          </a:p>
          <a:p>
            <a:pPr marL="255651" lvl="0" indent="-255651">
              <a:spcAft>
                <a:spcPct val="0"/>
              </a:spcAft>
              <a:tabLst/>
            </a:pPr>
            <a:r>
              <a:rPr lang="en-US" altLang="en-US" sz="2200" kern="1200" dirty="0">
                <a:solidFill>
                  <a:srgbClr val="000000"/>
                </a:solidFill>
                <a:latin typeface="Arial (Body)"/>
                <a:ea typeface="+mn-ea"/>
                <a:cs typeface="+mn-cs"/>
              </a:rPr>
              <a:t>Theorist explains feelings of individuals as they experience a phenomenon or process</a:t>
            </a:r>
          </a:p>
          <a:p>
            <a:pPr marL="255651" lvl="0" indent="-255651">
              <a:spcAft>
                <a:spcPct val="0"/>
              </a:spcAft>
              <a:tabLst/>
            </a:pPr>
            <a:r>
              <a:rPr lang="en-US" altLang="en-US" sz="2200" kern="1200" dirty="0">
                <a:solidFill>
                  <a:srgbClr val="000000"/>
                </a:solidFill>
                <a:latin typeface="Arial (Body)"/>
                <a:ea typeface="+mn-ea"/>
                <a:cs typeface="+mn-cs"/>
              </a:rPr>
              <a:t>Study mentions beliefs and values of the researcher and eschews predetermined categories</a:t>
            </a:r>
          </a:p>
          <a:p>
            <a:pPr marL="255651" lvl="0" indent="-255651">
              <a:spcAft>
                <a:spcPct val="0"/>
              </a:spcAft>
              <a:tabLst/>
            </a:pPr>
            <a:r>
              <a:rPr lang="en-US" altLang="en-US" sz="2200" kern="1200" dirty="0">
                <a:solidFill>
                  <a:srgbClr val="000000"/>
                </a:solidFill>
                <a:latin typeface="Arial (Body)"/>
                <a:ea typeface="+mn-ea"/>
                <a:cs typeface="+mn-cs"/>
              </a:rPr>
              <a:t>Narrative is more explanatory, discursive, and probing the assumptions and meanings for the individuals</a:t>
            </a:r>
          </a:p>
          <a:p>
            <a:pPr marL="255651" lvl="0" indent="-255651">
              <a:spcAft>
                <a:spcPct val="0"/>
              </a:spcAft>
              <a:tabLst/>
            </a:pPr>
            <a:r>
              <a:rPr lang="en-US" altLang="en-US" sz="2200" kern="1200" dirty="0">
                <a:solidFill>
                  <a:srgbClr val="000000"/>
                </a:solidFill>
                <a:latin typeface="Arial (Body)"/>
                <a:ea typeface="+mn-ea"/>
                <a:cs typeface="+mn-cs"/>
              </a:rPr>
              <a:t>Conclusions </a:t>
            </a:r>
            <a:r>
              <a:rPr lang="en-US" sz="2200" kern="1200" dirty="0">
                <a:solidFill>
                  <a:srgbClr val="000000"/>
                </a:solidFill>
                <a:latin typeface="Arial (Body)"/>
                <a:ea typeface="+mn-ea"/>
                <a:cs typeface="+mn-cs"/>
              </a:rPr>
              <a:t>suggestive, incomplete, and </a:t>
            </a:r>
            <a:r>
              <a:rPr lang="en-US" sz="2200" kern="1200" dirty="0" smtClean="0">
                <a:solidFill>
                  <a:srgbClr val="000000"/>
                </a:solidFill>
                <a:latin typeface="Arial (Body)"/>
                <a:ea typeface="+mn-ea"/>
                <a:cs typeface="+mn-cs"/>
              </a:rPr>
              <a:t>inconclusive</a:t>
            </a:r>
            <a:endParaRPr lang="en-US" alt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2396433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Types of Grounded Theory Designs </a:t>
            </a:r>
            <a:r>
              <a:rPr lang="en-US" altLang="en-US" sz="2000" b="0" kern="1200" dirty="0" smtClean="0">
                <a:latin typeface="Times New Roman" panose="02020603050405020304" pitchFamily="18" charset="0"/>
                <a:ea typeface="+mj-ea"/>
                <a:cs typeface="Times New Roman" panose="02020603050405020304" pitchFamily="18" charset="0"/>
              </a:rPr>
              <a:t>(5 of 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170068"/>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Choosing among the Designs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How strongly to emphasize procedures</a:t>
            </a:r>
          </a:p>
          <a:p>
            <a:pPr marL="255651" lvl="0" indent="-255651">
              <a:spcAft>
                <a:spcPct val="0"/>
              </a:spcAft>
              <a:buSzPts val="2400"/>
              <a:tabLst/>
            </a:pPr>
            <a:r>
              <a:rPr lang="en-US" altLang="en-US" sz="2400" kern="1200" dirty="0">
                <a:solidFill>
                  <a:srgbClr val="000000"/>
                </a:solidFill>
                <a:latin typeface="Arial (Body)"/>
                <a:ea typeface="+mn-ea"/>
                <a:cs typeface="+mn-cs"/>
              </a:rPr>
              <a:t>Whether to use predetermined categories in analysis</a:t>
            </a:r>
          </a:p>
          <a:p>
            <a:pPr marL="255651" lvl="0" indent="-255651">
              <a:spcAft>
                <a:spcPct val="0"/>
              </a:spcAft>
              <a:buSzPts val="2400"/>
              <a:tabLst/>
            </a:pPr>
            <a:r>
              <a:rPr lang="en-US" altLang="en-US" sz="2400" kern="1200" dirty="0">
                <a:solidFill>
                  <a:srgbClr val="000000"/>
                </a:solidFill>
                <a:latin typeface="Arial (Body)"/>
                <a:ea typeface="+mn-ea"/>
                <a:cs typeface="+mn-cs"/>
              </a:rPr>
              <a:t>Whether to position yourself as a researcher</a:t>
            </a:r>
          </a:p>
          <a:p>
            <a:pPr marL="255651" lvl="0" indent="-255651">
              <a:spcAft>
                <a:spcPct val="0"/>
              </a:spcAft>
              <a:buSzPts val="2400"/>
              <a:tabLst/>
            </a:pPr>
            <a:r>
              <a:rPr lang="en-US" altLang="en-US" sz="2400" kern="1200" dirty="0">
                <a:solidFill>
                  <a:srgbClr val="000000"/>
                </a:solidFill>
                <a:latin typeface="Arial (Body)"/>
                <a:ea typeface="+mn-ea"/>
                <a:cs typeface="+mn-cs"/>
              </a:rPr>
              <a:t>How to end a study – with tentative questions or specific </a:t>
            </a:r>
            <a:r>
              <a:rPr lang="en-US" altLang="en-US" sz="2400" kern="1200" dirty="0" smtClean="0">
                <a:solidFill>
                  <a:srgbClr val="000000"/>
                </a:solidFill>
                <a:latin typeface="Arial (Body)"/>
                <a:ea typeface="+mn-ea"/>
                <a:cs typeface="+mn-cs"/>
              </a:rPr>
              <a:t>hypotheses</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165563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The Key Characteristics of Grounded Theory Research </a:t>
            </a:r>
            <a:r>
              <a:rPr lang="en-US" altLang="en-US" sz="2000" b="0" kern="1200" dirty="0" smtClean="0">
                <a:latin typeface="Times New Roman" panose="02020603050405020304" pitchFamily="18" charset="0"/>
                <a:ea typeface="+mj-ea"/>
                <a:cs typeface="Times New Roman" panose="02020603050405020304" pitchFamily="18" charset="0"/>
              </a:rPr>
              <a:t>(1 of 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Elements of systematic, emerging, and constructivist approaches</a:t>
            </a:r>
          </a:p>
          <a:p>
            <a:pPr marL="741553" lvl="1" indent="-284353">
              <a:spcAft>
                <a:spcPct val="0"/>
              </a:spcAft>
              <a:buSzPts val="2400"/>
            </a:pPr>
            <a:r>
              <a:rPr lang="en-US" altLang="en-US" sz="2400" kern="1200" dirty="0">
                <a:solidFill>
                  <a:srgbClr val="000000"/>
                </a:solidFill>
                <a:latin typeface="Arial (Body)"/>
                <a:ea typeface="+mn-ea"/>
                <a:cs typeface="+mn-cs"/>
              </a:rPr>
              <a:t>Process approach</a:t>
            </a:r>
          </a:p>
          <a:p>
            <a:pPr marL="741553" lvl="1" indent="-284353">
              <a:spcAft>
                <a:spcPct val="0"/>
              </a:spcAft>
              <a:buSzPts val="2400"/>
            </a:pPr>
            <a:r>
              <a:rPr lang="en-US" altLang="en-US" sz="2400" kern="1200" dirty="0">
                <a:solidFill>
                  <a:srgbClr val="000000"/>
                </a:solidFill>
                <a:latin typeface="Arial (Body)"/>
                <a:ea typeface="+mn-ea"/>
                <a:cs typeface="+mn-cs"/>
              </a:rPr>
              <a:t>Theoretical sampling</a:t>
            </a:r>
          </a:p>
          <a:p>
            <a:pPr marL="741553" lvl="1" indent="-284353">
              <a:spcAft>
                <a:spcPct val="0"/>
              </a:spcAft>
              <a:buSzPts val="2400"/>
            </a:pPr>
            <a:r>
              <a:rPr lang="en-US" altLang="en-US" sz="2400" kern="1200" dirty="0">
                <a:solidFill>
                  <a:srgbClr val="000000"/>
                </a:solidFill>
                <a:latin typeface="Arial (Body)"/>
                <a:ea typeface="+mn-ea"/>
                <a:cs typeface="+mn-cs"/>
              </a:rPr>
              <a:t>Constant comparative data analysis</a:t>
            </a:r>
          </a:p>
          <a:p>
            <a:pPr marL="741553" lvl="1" indent="-284353">
              <a:spcAft>
                <a:spcPct val="0"/>
              </a:spcAft>
              <a:buSzPts val="2400"/>
            </a:pPr>
            <a:r>
              <a:rPr lang="en-US" altLang="en-US" sz="2400" kern="1200" dirty="0">
                <a:solidFill>
                  <a:srgbClr val="000000"/>
                </a:solidFill>
                <a:latin typeface="Arial (Body)"/>
                <a:ea typeface="+mn-ea"/>
                <a:cs typeface="+mn-cs"/>
              </a:rPr>
              <a:t>A core category</a:t>
            </a:r>
          </a:p>
          <a:p>
            <a:pPr marL="741553" lvl="1" indent="-284353">
              <a:spcAft>
                <a:spcPct val="0"/>
              </a:spcAft>
              <a:buSzPts val="2400"/>
            </a:pPr>
            <a:r>
              <a:rPr lang="en-US" altLang="en-US" sz="2400" kern="1200" dirty="0">
                <a:solidFill>
                  <a:srgbClr val="000000"/>
                </a:solidFill>
                <a:latin typeface="Arial (Body)"/>
                <a:ea typeface="+mn-ea"/>
                <a:cs typeface="+mn-cs"/>
              </a:rPr>
              <a:t>Theory generation</a:t>
            </a:r>
          </a:p>
          <a:p>
            <a:pPr marL="741553" lvl="1" indent="-284353">
              <a:spcAft>
                <a:spcPct val="0"/>
              </a:spcAft>
              <a:buSzPts val="2400"/>
            </a:pPr>
            <a:r>
              <a:rPr lang="en-US" altLang="en-US" sz="2400" kern="1200" dirty="0">
                <a:solidFill>
                  <a:srgbClr val="000000"/>
                </a:solidFill>
                <a:latin typeface="Arial (Body)"/>
                <a:ea typeface="+mn-ea"/>
                <a:cs typeface="+mn-cs"/>
              </a:rPr>
              <a:t>Memos</a:t>
            </a:r>
          </a:p>
        </p:txBody>
      </p:sp>
    </p:spTree>
    <p:extLst>
      <p:ext uri="{BB962C8B-B14F-4D97-AF65-F5344CB8AC3E}">
        <p14:creationId xmlns:p14="http://schemas.microsoft.com/office/powerpoint/2010/main" val="1017112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The Key Characteristics of Grounded Theory Research </a:t>
            </a:r>
            <a:r>
              <a:rPr lang="en-US" altLang="en-US" sz="2000" b="0" kern="1200" dirty="0" smtClean="0">
                <a:latin typeface="Times New Roman" panose="02020603050405020304" pitchFamily="18" charset="0"/>
                <a:ea typeface="+mj-ea"/>
                <a:cs typeface="Times New Roman" panose="02020603050405020304" pitchFamily="18" charset="0"/>
              </a:rPr>
              <a:t>(2 of 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85704"/>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A Process Approach</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b="1" kern="1200" dirty="0">
                <a:solidFill>
                  <a:srgbClr val="000000"/>
                </a:solidFill>
                <a:latin typeface="Arial (Body)"/>
                <a:ea typeface="+mn-ea"/>
                <a:cs typeface="+mn-cs"/>
              </a:rPr>
              <a:t>A process approach</a:t>
            </a:r>
            <a:r>
              <a:rPr lang="en-US" altLang="en-US" sz="2400" kern="1200" dirty="0">
                <a:solidFill>
                  <a:srgbClr val="000000"/>
                </a:solidFill>
                <a:latin typeface="Arial (Body)"/>
                <a:ea typeface="+mn-ea"/>
                <a:cs typeface="+mn-cs"/>
              </a:rPr>
              <a:t>: sequence of actions and interactions among people and events pertaining to a </a:t>
            </a:r>
            <a:r>
              <a:rPr lang="en-US" altLang="en-US" sz="2400" kern="1200" dirty="0" smtClean="0">
                <a:solidFill>
                  <a:srgbClr val="000000"/>
                </a:solidFill>
                <a:latin typeface="Arial (Body)"/>
                <a:ea typeface="+mn-ea"/>
                <a:cs typeface="+mn-cs"/>
              </a:rPr>
              <a:t>topic</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sz="2400" b="1" kern="1200" dirty="0">
                <a:solidFill>
                  <a:srgbClr val="000000"/>
                </a:solidFill>
                <a:latin typeface="Arial (Body)"/>
                <a:ea typeface="+mn-ea"/>
                <a:cs typeface="+mn-cs"/>
              </a:rPr>
              <a:t>Categories in grounded theory designs</a:t>
            </a:r>
            <a:r>
              <a:rPr lang="en-US" sz="2400" kern="1200" dirty="0">
                <a:solidFill>
                  <a:srgbClr val="000000"/>
                </a:solidFill>
                <a:latin typeface="Arial (Body)"/>
                <a:ea typeface="+mn-ea"/>
                <a:cs typeface="+mn-cs"/>
              </a:rPr>
              <a:t>: themes of basic information identified in the data by the researcher and used to understand a </a:t>
            </a:r>
            <a:r>
              <a:rPr lang="en-US" sz="2400" kern="1200" dirty="0" smtClean="0">
                <a:solidFill>
                  <a:srgbClr val="000000"/>
                </a:solidFill>
                <a:latin typeface="Arial (Body)"/>
                <a:ea typeface="+mn-ea"/>
                <a:cs typeface="+mn-cs"/>
              </a:rPr>
              <a:t>process</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b="1" kern="1200" dirty="0">
                <a:solidFill>
                  <a:srgbClr val="000000"/>
                </a:solidFill>
                <a:latin typeface="Arial (Body)"/>
                <a:ea typeface="+mn-ea"/>
                <a:cs typeface="+mn-cs"/>
              </a:rPr>
              <a:t>In vivo codes</a:t>
            </a:r>
            <a:r>
              <a:rPr lang="en-US" sz="2400" kern="1200" dirty="0">
                <a:solidFill>
                  <a:srgbClr val="000000"/>
                </a:solidFill>
                <a:latin typeface="Arial (Body)"/>
                <a:ea typeface="+mn-ea"/>
                <a:cs typeface="+mn-cs"/>
              </a:rPr>
              <a:t>: labels for categories (or themes) that are phrased in the exact words of </a:t>
            </a:r>
            <a:r>
              <a:rPr lang="en-US" sz="2400" kern="1200" dirty="0" smtClean="0">
                <a:solidFill>
                  <a:srgbClr val="000000"/>
                </a:solidFill>
                <a:latin typeface="Arial (Body)"/>
                <a:ea typeface="+mn-ea"/>
                <a:cs typeface="+mn-cs"/>
              </a:rPr>
              <a:t>participants</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109206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sz="3000" kern="1200" dirty="0" smtClean="0">
                <a:latin typeface="Times New Roman" panose="02020603050405020304" pitchFamily="18" charset="0"/>
                <a:ea typeface="+mj-ea"/>
                <a:cs typeface="Times New Roman" panose="02020603050405020304" pitchFamily="18" charset="0"/>
              </a:rPr>
              <a:t>Figure 13.4 Process and Categories within the Flow of Research in Grounded Theory</a:t>
            </a:r>
            <a:endParaRPr lang="en-US" sz="3000" kern="1200" dirty="0">
              <a:latin typeface="Times New Roman" panose="02020603050405020304" pitchFamily="18" charset="0"/>
              <a:ea typeface="+mj-ea"/>
              <a:cs typeface="Times New Roman" panose="02020603050405020304" pitchFamily="18" charset="0"/>
            </a:endParaRPr>
          </a:p>
        </p:txBody>
      </p:sp>
      <p:pic>
        <p:nvPicPr>
          <p:cNvPr id="3" name="Picture 2" descr="The flow of research shows the sequence of activities as follows. The research problem leads to a study of a central phenomenon in grounded theory research questions that addresses a process, which contains a sequence of activities, including actions by people, and including interactions by people, which a grounded theorist begins to understand by developing categories, relating categories, developing a theory that explains that addresses a process."/>
          <p:cNvPicPr>
            <a:picLocks noChangeAspect="1"/>
          </p:cNvPicPr>
          <p:nvPr/>
        </p:nvPicPr>
        <p:blipFill>
          <a:blip r:embed="rId2"/>
          <a:stretch>
            <a:fillRect/>
          </a:stretch>
        </p:blipFill>
        <p:spPr>
          <a:xfrm>
            <a:off x="1048206" y="1702242"/>
            <a:ext cx="7047587" cy="4352921"/>
          </a:xfrm>
          <a:prstGeom prst="rect">
            <a:avLst/>
          </a:prstGeom>
        </p:spPr>
      </p:pic>
    </p:spTree>
    <p:extLst>
      <p:ext uri="{BB962C8B-B14F-4D97-AF65-F5344CB8AC3E}">
        <p14:creationId xmlns:p14="http://schemas.microsoft.com/office/powerpoint/2010/main" val="355779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The Key Characteristics of Grounded Theory Research </a:t>
            </a:r>
            <a:r>
              <a:rPr lang="en-US" altLang="en-US" sz="2000" b="0" kern="1200" dirty="0" smtClean="0">
                <a:latin typeface="Times New Roman" panose="02020603050405020304" pitchFamily="18" charset="0"/>
                <a:ea typeface="+mj-ea"/>
                <a:cs typeface="Times New Roman" panose="02020603050405020304" pitchFamily="18" charset="0"/>
              </a:rPr>
              <a:t>(3 of 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16372"/>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Theoretical Sampling</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b="1" kern="1200" dirty="0">
                <a:solidFill>
                  <a:srgbClr val="000000"/>
                </a:solidFill>
                <a:latin typeface="Arial (Body)"/>
                <a:ea typeface="+mn-ea"/>
                <a:cs typeface="+mn-cs"/>
              </a:rPr>
              <a:t>Theoretical sampling</a:t>
            </a:r>
            <a:r>
              <a:rPr lang="en-US" altLang="en-US" sz="2400" kern="1200" dirty="0">
                <a:solidFill>
                  <a:srgbClr val="000000"/>
                </a:solidFill>
                <a:latin typeface="Arial (Body)"/>
                <a:ea typeface="+mn-ea"/>
                <a:cs typeface="+mn-cs"/>
              </a:rPr>
              <a:t>: The researcher chooses forms of data collection that will yield text and images useful in generating a </a:t>
            </a:r>
            <a:r>
              <a:rPr lang="en-US" altLang="en-US" sz="2400" kern="1200" dirty="0" smtClean="0">
                <a:solidFill>
                  <a:srgbClr val="000000"/>
                </a:solidFill>
                <a:latin typeface="Arial (Body)"/>
                <a:ea typeface="+mn-ea"/>
                <a:cs typeface="+mn-cs"/>
              </a:rPr>
              <a:t>theory</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Researcher collects data and analyzes immediately</a:t>
            </a:r>
          </a:p>
          <a:p>
            <a:pPr marL="255651" lvl="0" indent="-255651">
              <a:spcAft>
                <a:spcPct val="0"/>
              </a:spcAft>
              <a:buSzPts val="2400"/>
              <a:tabLst/>
            </a:pPr>
            <a:r>
              <a:rPr lang="en-US" altLang="en-US" sz="2400" b="1" kern="1200" dirty="0">
                <a:solidFill>
                  <a:srgbClr val="000000"/>
                </a:solidFill>
                <a:latin typeface="Arial (Body)"/>
                <a:ea typeface="+mn-ea"/>
                <a:cs typeface="+mn-cs"/>
              </a:rPr>
              <a:t>Saturation</a:t>
            </a:r>
            <a:r>
              <a:rPr lang="en-US" altLang="en-US" sz="24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researcher makes the subjective determination that new data will not provide any new information or insights for the developing categories</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2742059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Figure 13.5 Zigzag Data Collection and Analysis to Achieve Saturation of Categories</a:t>
            </a:r>
            <a:endParaRPr lang="en-US" sz="3200" kern="1200" dirty="0">
              <a:latin typeface="Times New Roman" panose="02020603050405020304" pitchFamily="18" charset="0"/>
              <a:ea typeface="+mj-ea"/>
              <a:cs typeface="Times New Roman" panose="02020603050405020304" pitchFamily="18" charset="0"/>
            </a:endParaRPr>
          </a:p>
        </p:txBody>
      </p:sp>
      <p:pic>
        <p:nvPicPr>
          <p:cNvPr id="3" name="Picture 2" descr="The image shows Data collection in the left column, and Data Analysis in the right. The components of Data collection are Close to Saturated Categories, Third Interview, Second Interview, and First Interview. The components of Data analysis are More Refined Categories, Refined Categories, and Preliminary Categories. An upward arrow shows the scale labeled as, Toward saturation of categories. A zigzag line gets formed as the components of Data collection and Data analysis are connected. The connecting line shows Close to Saturated Categories connected to More refined categories, which is connected to Third interview, which is connected to Refined categories, connected to Second interview, connected to Preliminary category, which is finally connected to First interview."/>
          <p:cNvPicPr>
            <a:picLocks noChangeAspect="1"/>
          </p:cNvPicPr>
          <p:nvPr/>
        </p:nvPicPr>
        <p:blipFill>
          <a:blip r:embed="rId2"/>
          <a:stretch>
            <a:fillRect/>
          </a:stretch>
        </p:blipFill>
        <p:spPr>
          <a:xfrm>
            <a:off x="889697" y="1646868"/>
            <a:ext cx="7364606" cy="4523624"/>
          </a:xfrm>
          <a:prstGeom prst="rect">
            <a:avLst/>
          </a:prstGeom>
        </p:spPr>
      </p:pic>
    </p:spTree>
    <p:extLst>
      <p:ext uri="{BB962C8B-B14F-4D97-AF65-F5344CB8AC3E}">
        <p14:creationId xmlns:p14="http://schemas.microsoft.com/office/powerpoint/2010/main" val="1187112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tabLst>
                <a:tab pos="3941763" algn="l"/>
              </a:tabLst>
            </a:pPr>
            <a:r>
              <a:rPr lang="en-US" altLang="en-US" sz="3200" kern="1200" dirty="0" smtClean="0">
                <a:latin typeface="Times New Roman" panose="02020603050405020304" pitchFamily="18" charset="0"/>
                <a:ea typeface="+mj-ea"/>
                <a:cs typeface="Times New Roman" panose="02020603050405020304" pitchFamily="18" charset="0"/>
              </a:rPr>
              <a:t>The Key Characteristics of Grounded Theory Research </a:t>
            </a:r>
            <a:r>
              <a:rPr lang="en-US" altLang="en-US" sz="2000" b="0" kern="1200" dirty="0" smtClean="0">
                <a:latin typeface="Times New Roman" panose="02020603050405020304" pitchFamily="18" charset="0"/>
                <a:ea typeface="+mj-ea"/>
                <a:cs typeface="Times New Roman" panose="02020603050405020304" pitchFamily="18" charset="0"/>
              </a:rPr>
              <a:t>(4 of 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kern="1200" dirty="0">
                <a:solidFill>
                  <a:srgbClr val="000000"/>
                </a:solidFill>
                <a:latin typeface="Arial (Body)"/>
                <a:ea typeface="+mn-ea"/>
                <a:cs typeface="+mn-cs"/>
              </a:rPr>
              <a:t>Constant Comparative Data Analysis</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Inductive (from specific to broad) data analysis </a:t>
            </a:r>
            <a:r>
              <a:rPr lang="en-US" altLang="en-US" sz="2400" kern="1200" dirty="0" smtClean="0">
                <a:solidFill>
                  <a:srgbClr val="000000"/>
                </a:solidFill>
                <a:latin typeface="Arial (Body)"/>
                <a:ea typeface="+mn-ea"/>
                <a:cs typeface="+mn-cs"/>
              </a:rPr>
              <a:t>procedure</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Generate and connect categories </a:t>
            </a:r>
            <a:r>
              <a:rPr lang="en-US" altLang="en-US" sz="2400" kern="1200" dirty="0" smtClean="0">
                <a:solidFill>
                  <a:srgbClr val="000000"/>
                </a:solidFill>
                <a:latin typeface="Arial (Body)"/>
                <a:ea typeface="+mn-ea"/>
                <a:cs typeface="+mn-cs"/>
              </a:rPr>
              <a:t>by</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comparing incidents in the data to other </a:t>
            </a:r>
            <a:r>
              <a:rPr lang="en-US" altLang="en-US" sz="2400" kern="1200" dirty="0" smtClean="0">
                <a:solidFill>
                  <a:srgbClr val="000000"/>
                </a:solidFill>
                <a:latin typeface="Arial (Body)"/>
                <a:ea typeface="+mn-ea"/>
                <a:cs typeface="+mn-cs"/>
              </a:rPr>
              <a:t>incidents,</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incidents to categories</a:t>
            </a:r>
          </a:p>
          <a:p>
            <a:pPr marL="741553" lvl="1" indent="-284353">
              <a:spcAft>
                <a:spcPct val="0"/>
              </a:spcAft>
              <a:buSzPts val="2400"/>
            </a:pPr>
            <a:r>
              <a:rPr lang="en-US" altLang="en-US" sz="2400" kern="1200" dirty="0">
                <a:solidFill>
                  <a:srgbClr val="000000"/>
                </a:solidFill>
                <a:latin typeface="Arial (Body)"/>
                <a:ea typeface="+mn-ea"/>
                <a:cs typeface="+mn-cs"/>
              </a:rPr>
              <a:t>categories to other </a:t>
            </a:r>
            <a:r>
              <a:rPr lang="en-US" altLang="en-US" sz="2400" kern="1200" dirty="0" smtClean="0">
                <a:solidFill>
                  <a:srgbClr val="000000"/>
                </a:solidFill>
                <a:latin typeface="Arial (Body)"/>
                <a:ea typeface="+mn-ea"/>
                <a:cs typeface="+mn-cs"/>
              </a:rPr>
              <a:t>categories</a:t>
            </a:r>
          </a:p>
          <a:p>
            <a:pPr marL="255600" lvl="1" indent="-255600">
              <a:spcBef>
                <a:spcPts val="1500"/>
              </a:spcBef>
              <a:spcAft>
                <a:spcPct val="0"/>
              </a:spcAft>
              <a:buSzPts val="2400"/>
              <a:buFont typeface="Arial" panose="020B0604020202020204" pitchFamily="34" charset="0"/>
              <a:buChar char="•"/>
            </a:pPr>
            <a:r>
              <a:rPr lang="en-US" sz="2400" dirty="0"/>
              <a:t>“Ground” categories in </a:t>
            </a:r>
            <a:r>
              <a:rPr lang="en-US" sz="2400" dirty="0" smtClean="0"/>
              <a:t>data</a:t>
            </a:r>
            <a:endParaRPr lang="en-US" sz="2400" dirty="0"/>
          </a:p>
        </p:txBody>
      </p:sp>
    </p:spTree>
    <p:extLst>
      <p:ext uri="{BB962C8B-B14F-4D97-AF65-F5344CB8AC3E}">
        <p14:creationId xmlns:p14="http://schemas.microsoft.com/office/powerpoint/2010/main" val="4028006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solidFill>
                  <a:srgbClr val="007FA3"/>
                </a:solidFill>
                <a:latin typeface="Times New Roman" panose="02020603050405020304" pitchFamily="18" charset="0"/>
                <a:ea typeface="+mj-ea"/>
                <a:cs typeface="Times New Roman" panose="02020603050405020304" pitchFamily="18" charset="0"/>
              </a:rPr>
              <a:t>Learning Objectives</a:t>
            </a:r>
            <a:endParaRPr lang="en-US"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457200" y="1600200"/>
            <a:ext cx="8229600" cy="4525963"/>
          </a:xfrm>
        </p:spPr>
        <p:txBody>
          <a:bodyPr wrap="square" lIns="91425" tIns="91425" rIns="91425" bIns="91425">
            <a:noAutofit/>
          </a:bodyPr>
          <a:lstStyle/>
          <a:p>
            <a:pPr marL="0" lvl="0" indent="0">
              <a:buSzPts val="2400"/>
              <a:buNone/>
            </a:pPr>
            <a:r>
              <a:rPr lang="en-US" sz="2200" b="1" kern="1200" dirty="0" smtClean="0">
                <a:solidFill>
                  <a:srgbClr val="007FA3"/>
                </a:solidFill>
                <a:latin typeface="Arial (Body)"/>
                <a:ea typeface="+mn-ea"/>
                <a:cs typeface="Times New Roman" panose="02020603050405020304" pitchFamily="18" charset="0"/>
              </a:rPr>
              <a:t>13.1</a:t>
            </a:r>
            <a:r>
              <a:rPr lang="en-US" sz="2200" b="1"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D</a:t>
            </a:r>
            <a:r>
              <a:rPr lang="en-US" altLang="en-US" sz="2200" kern="1200" dirty="0">
                <a:solidFill>
                  <a:srgbClr val="000000"/>
                </a:solidFill>
                <a:latin typeface="Arial (Body)"/>
              </a:rPr>
              <a:t>e</a:t>
            </a:r>
            <a:r>
              <a:rPr lang="en-US" altLang="en-US" sz="2200" kern="1200" dirty="0" smtClean="0">
                <a:solidFill>
                  <a:srgbClr val="000000"/>
                </a:solidFill>
                <a:latin typeface="Arial (Body)"/>
                <a:ea typeface="+mn-ea"/>
                <a:cs typeface="+mn-cs"/>
              </a:rPr>
              <a:t>fine </a:t>
            </a:r>
            <a:r>
              <a:rPr lang="en-US" altLang="en-US" sz="2200" kern="1200" dirty="0" smtClean="0">
                <a:solidFill>
                  <a:srgbClr val="000000"/>
                </a:solidFill>
                <a:latin typeface="Arial (Body)"/>
                <a:ea typeface="+mn-ea"/>
                <a:cs typeface="+mn-cs"/>
              </a:rPr>
              <a:t>grounded theory research, and describe when to use it, and how it developed</a:t>
            </a:r>
          </a:p>
          <a:p>
            <a:pPr marL="0" lvl="0" indent="0">
              <a:buSzPts val="2400"/>
              <a:buNone/>
            </a:pPr>
            <a:r>
              <a:rPr lang="en-US" sz="2200" b="1" kern="1200" dirty="0" smtClean="0">
                <a:solidFill>
                  <a:srgbClr val="007FA3"/>
                </a:solidFill>
                <a:latin typeface="Arial (Body)"/>
                <a:ea typeface="+mn-ea"/>
                <a:cs typeface="Times New Roman" panose="02020603050405020304" pitchFamily="18" charset="0"/>
              </a:rPr>
              <a:t>13.2</a:t>
            </a:r>
            <a:r>
              <a:rPr lang="en-US" sz="2200" b="1"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Distinguish among three types of grounded theory designs</a:t>
            </a:r>
          </a:p>
          <a:p>
            <a:pPr marL="0" lvl="0" indent="0">
              <a:buSzPts val="2400"/>
              <a:buNone/>
            </a:pPr>
            <a:r>
              <a:rPr lang="en-US" sz="2200" b="1" kern="1200" dirty="0" smtClean="0">
                <a:solidFill>
                  <a:srgbClr val="007FA3"/>
                </a:solidFill>
                <a:latin typeface="Arial (Body)"/>
                <a:ea typeface="+mn-ea"/>
                <a:cs typeface="Times New Roman" panose="02020603050405020304" pitchFamily="18" charset="0"/>
              </a:rPr>
              <a:t>13.3</a:t>
            </a:r>
            <a:r>
              <a:rPr lang="en-US" sz="2200" b="1"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Identify the key characteristics of grounded theory research</a:t>
            </a:r>
          </a:p>
          <a:p>
            <a:pPr marL="0" lvl="0" indent="0">
              <a:buSzPts val="2400"/>
              <a:buNone/>
            </a:pPr>
            <a:r>
              <a:rPr lang="en-US" sz="2200" b="1" kern="1200" dirty="0" smtClean="0">
                <a:solidFill>
                  <a:srgbClr val="007FA3"/>
                </a:solidFill>
                <a:latin typeface="Arial (Body)"/>
                <a:ea typeface="+mn-ea"/>
                <a:cs typeface="Times New Roman" panose="02020603050405020304" pitchFamily="18" charset="0"/>
              </a:rPr>
              <a:t>13.4</a:t>
            </a:r>
            <a:r>
              <a:rPr lang="en-US" sz="2200" b="1"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Identify some potential ethical issues in conducting grounded theory research</a:t>
            </a:r>
          </a:p>
          <a:p>
            <a:pPr marL="0" lvl="0" indent="0">
              <a:buSzPts val="2400"/>
              <a:buNone/>
            </a:pPr>
            <a:r>
              <a:rPr lang="en-US" sz="2200" b="1" kern="1200" dirty="0" smtClean="0">
                <a:solidFill>
                  <a:srgbClr val="007FA3"/>
                </a:solidFill>
                <a:latin typeface="Arial (Body)"/>
                <a:ea typeface="+mn-ea"/>
                <a:cs typeface="+mn-cs"/>
              </a:rPr>
              <a:t>13.5</a:t>
            </a:r>
            <a:r>
              <a:rPr lang="en-US" sz="2200" b="1"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Describe the steps in conducting a grounded theory study</a:t>
            </a:r>
          </a:p>
          <a:p>
            <a:pPr marL="0" lvl="0" indent="0">
              <a:buSzPts val="2400"/>
              <a:buNone/>
            </a:pPr>
            <a:r>
              <a:rPr lang="en-US" sz="2200" b="1" kern="1200" dirty="0" smtClean="0">
                <a:solidFill>
                  <a:srgbClr val="007FA3"/>
                </a:solidFill>
                <a:latin typeface="Arial (Body)"/>
                <a:ea typeface="+mn-ea"/>
                <a:cs typeface="+mn-cs"/>
              </a:rPr>
              <a:t>13.6</a:t>
            </a:r>
            <a:r>
              <a:rPr lang="en-US" sz="2200" b="1"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Evaluate the quality of a grounded theory study</a:t>
            </a:r>
            <a:endParaRPr lang="en-US" alt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619276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13.6 Constant Comparison Procedures in Grounded Theory</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The image shows four levels. The first level at the bottom is Raw Data, e g, transcripts, field notes, documents. An arrow shows interconnection between Raw data and Indicators placed at the second level. Indicators depict formation of a pattern as small information comes from different people. Indicators are interconnected with the third level component, consisting of Code A, Code B, and Code C. This level is connected to the fourth level at the top, depicting Categories as Category 1 and Category 2. From first to last, each level leads to the next level. Each level is interconnected with every other level through interconnected arrows."/>
          <p:cNvPicPr>
            <a:picLocks noChangeAspect="1"/>
          </p:cNvPicPr>
          <p:nvPr/>
        </p:nvPicPr>
        <p:blipFill>
          <a:blip r:embed="rId3"/>
          <a:stretch>
            <a:fillRect/>
          </a:stretch>
        </p:blipFill>
        <p:spPr>
          <a:xfrm>
            <a:off x="895793" y="1693347"/>
            <a:ext cx="7352413" cy="4426080"/>
          </a:xfrm>
          <a:prstGeom prst="rect">
            <a:avLst/>
          </a:prstGeom>
        </p:spPr>
      </p:pic>
    </p:spTree>
    <p:extLst>
      <p:ext uri="{BB962C8B-B14F-4D97-AF65-F5344CB8AC3E}">
        <p14:creationId xmlns:p14="http://schemas.microsoft.com/office/powerpoint/2010/main" val="1455156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The Key Characteristics of Grounded Theory Research </a:t>
            </a:r>
            <a:r>
              <a:rPr lang="en-US" altLang="en-US" sz="2000" b="0" kern="1200" dirty="0" smtClean="0">
                <a:latin typeface="Times New Roman" panose="02020603050405020304" pitchFamily="18" charset="0"/>
                <a:ea typeface="+mj-ea"/>
                <a:cs typeface="Times New Roman" panose="02020603050405020304" pitchFamily="18" charset="0"/>
              </a:rPr>
              <a:t>(5 of 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823820"/>
          </a:xfrm>
        </p:spPr>
        <p:txBody>
          <a:bodyPr wrap="square" lIns="91425" tIns="91425" rIns="91425" bIns="91425">
            <a:noAutofit/>
          </a:bodyPr>
          <a:lstStyle/>
          <a:p>
            <a:pPr marL="255651" lvl="0" indent="-255651">
              <a:buSzPts val="2400"/>
              <a:buNone/>
              <a:tabLst/>
            </a:pPr>
            <a:r>
              <a:rPr lang="en-US" sz="2400" kern="1200" dirty="0">
                <a:solidFill>
                  <a:srgbClr val="000000"/>
                </a:solidFill>
                <a:latin typeface="Arial (Body)"/>
                <a:ea typeface="+mn-ea"/>
                <a:cs typeface="+mn-cs"/>
              </a:rPr>
              <a:t>Constant Comparative Data Analysis</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Example</a:t>
            </a:r>
          </a:p>
          <a:p>
            <a:pPr marL="741553" lvl="1" indent="-284353">
              <a:spcAft>
                <a:spcPct val="0"/>
              </a:spcAft>
              <a:buSzPts val="2400"/>
            </a:pPr>
            <a:r>
              <a:rPr lang="en-US" altLang="en-US" sz="2400" kern="1200" dirty="0">
                <a:solidFill>
                  <a:srgbClr val="000000"/>
                </a:solidFill>
                <a:latin typeface="Arial (Body)"/>
                <a:ea typeface="+mn-ea"/>
                <a:cs typeface="+mn-cs"/>
              </a:rPr>
              <a:t>Study of becoming an adult student</a:t>
            </a:r>
          </a:p>
          <a:p>
            <a:pPr marL="741553" lvl="1" indent="-284353">
              <a:spcAft>
                <a:spcPct val="0"/>
              </a:spcAft>
              <a:buSzPts val="2400"/>
            </a:pPr>
            <a:r>
              <a:rPr lang="en-US" altLang="en-US" sz="2400" kern="1200" dirty="0">
                <a:solidFill>
                  <a:srgbClr val="000000"/>
                </a:solidFill>
                <a:latin typeface="Arial (Body)"/>
                <a:ea typeface="+mn-ea"/>
                <a:cs typeface="+mn-cs"/>
              </a:rPr>
              <a:t>Collected observations, interviews, participant diary, </a:t>
            </a:r>
            <a:r>
              <a:rPr lang="en-US" altLang="en-US" sz="2400" kern="1200" dirty="0" smtClean="0">
                <a:solidFill>
                  <a:srgbClr val="000000"/>
                </a:solidFill>
                <a:latin typeface="Arial (Body)"/>
                <a:ea typeface="+mn-ea"/>
                <a:cs typeface="+mn-cs"/>
              </a:rPr>
              <a:t>questionnaires</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Returned to data repeatedly as themes emerged</a:t>
            </a:r>
          </a:p>
        </p:txBody>
      </p:sp>
    </p:spTree>
    <p:extLst>
      <p:ext uri="{BB962C8B-B14F-4D97-AF65-F5344CB8AC3E}">
        <p14:creationId xmlns:p14="http://schemas.microsoft.com/office/powerpoint/2010/main" val="3924753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The Key Characteristics of Grounded Theory Research </a:t>
            </a:r>
            <a:r>
              <a:rPr lang="en-US" altLang="en-US" sz="2000" b="0" kern="1200" dirty="0" smtClean="0">
                <a:latin typeface="Times New Roman" panose="02020603050405020304" pitchFamily="18" charset="0"/>
                <a:ea typeface="+mj-ea"/>
                <a:cs typeface="Times New Roman" panose="02020603050405020304" pitchFamily="18" charset="0"/>
              </a:rPr>
              <a:t>(6 of 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24176"/>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A Core Category</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Select a core category as basis for writing the theory.</a:t>
            </a:r>
          </a:p>
          <a:p>
            <a:pPr marL="255651" lvl="0" indent="-255651">
              <a:spcAft>
                <a:spcPct val="0"/>
              </a:spcAft>
              <a:buSzPts val="2400"/>
              <a:tabLst/>
            </a:pPr>
            <a:r>
              <a:rPr lang="en-US" altLang="en-US" sz="2400" kern="1200" dirty="0">
                <a:solidFill>
                  <a:srgbClr val="000000"/>
                </a:solidFill>
                <a:latin typeface="Arial (Body)"/>
                <a:ea typeface="+mn-ea"/>
                <a:cs typeface="+mn-cs"/>
              </a:rPr>
              <a:t>Criteria for choosing</a:t>
            </a:r>
          </a:p>
          <a:p>
            <a:pPr marL="741553" lvl="1" indent="-284353">
              <a:spcAft>
                <a:spcPct val="0"/>
              </a:spcAft>
              <a:buSzPts val="2400"/>
            </a:pPr>
            <a:r>
              <a:rPr lang="en-US" sz="2400" kern="1200" dirty="0">
                <a:solidFill>
                  <a:srgbClr val="000000"/>
                </a:solidFill>
                <a:latin typeface="Arial (Body)"/>
                <a:ea typeface="+mn-ea"/>
                <a:cs typeface="+mn-cs"/>
              </a:rPr>
              <a:t>Must be central; all other major categories can relate to it.</a:t>
            </a:r>
          </a:p>
          <a:p>
            <a:pPr marL="741553" lvl="1" indent="-284353">
              <a:spcAft>
                <a:spcPct val="0"/>
              </a:spcAft>
              <a:buSzPts val="2400"/>
            </a:pPr>
            <a:r>
              <a:rPr lang="en-US" sz="2400" kern="1200" dirty="0">
                <a:solidFill>
                  <a:srgbClr val="000000"/>
                </a:solidFill>
                <a:latin typeface="Arial (Body)"/>
                <a:ea typeface="+mn-ea"/>
                <a:cs typeface="+mn-cs"/>
              </a:rPr>
              <a:t>Must appear frequently in the data—indicators pointing to that concept.</a:t>
            </a:r>
          </a:p>
          <a:p>
            <a:pPr marL="741553" lvl="1" indent="-284353">
              <a:spcAft>
                <a:spcPct val="0"/>
              </a:spcAft>
              <a:buSzPts val="2400"/>
            </a:pPr>
            <a:r>
              <a:rPr lang="en-US" sz="2400" kern="1200" dirty="0">
                <a:solidFill>
                  <a:srgbClr val="000000"/>
                </a:solidFill>
                <a:latin typeface="Arial (Body)"/>
                <a:ea typeface="+mn-ea"/>
                <a:cs typeface="+mn-cs"/>
              </a:rPr>
              <a:t>Explanation that evolves by relating the categories is logical and consistent. No forcing of data.</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4133650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The Key Characteristics of Grounded Theory Research </a:t>
            </a:r>
            <a:r>
              <a:rPr lang="en-US" altLang="en-US" sz="2000" b="0" kern="1200" dirty="0" smtClean="0">
                <a:latin typeface="Times New Roman" panose="02020603050405020304" pitchFamily="18" charset="0"/>
                <a:ea typeface="+mj-ea"/>
                <a:cs typeface="Times New Roman" panose="02020603050405020304" pitchFamily="18" charset="0"/>
              </a:rPr>
              <a:t>(7 of 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noAutofit/>
          </a:bodyPr>
          <a:lstStyle/>
          <a:p>
            <a:pPr marL="0" lvl="1" indent="0">
              <a:spcBef>
                <a:spcPts val="1500"/>
              </a:spcBef>
              <a:buSzPts val="2400"/>
              <a:buNone/>
            </a:pPr>
            <a:r>
              <a:rPr lang="en-US" sz="2400" b="1" kern="1200" dirty="0">
                <a:solidFill>
                  <a:srgbClr val="000000"/>
                </a:solidFill>
                <a:latin typeface="Arial (Body)"/>
                <a:ea typeface="+mn-ea"/>
                <a:cs typeface="+mn-cs"/>
              </a:rPr>
              <a:t>A Core Category</a:t>
            </a:r>
          </a:p>
          <a:p>
            <a:pPr marL="741553" lvl="1" indent="-284353">
              <a:spcAft>
                <a:spcPct val="0"/>
              </a:spcAft>
              <a:buSzPts val="2400"/>
            </a:pPr>
            <a:r>
              <a:rPr lang="en-US" sz="2400" kern="1200" dirty="0">
                <a:solidFill>
                  <a:srgbClr val="000000"/>
                </a:solidFill>
                <a:latin typeface="Arial (Body)"/>
                <a:ea typeface="+mn-ea"/>
                <a:cs typeface="+mn-cs"/>
              </a:rPr>
              <a:t>Name or phrase used to describe the central category should be sufficiently </a:t>
            </a:r>
            <a:r>
              <a:rPr lang="en-US" sz="2400" kern="1200" dirty="0" smtClean="0">
                <a:solidFill>
                  <a:srgbClr val="000000"/>
                </a:solidFill>
                <a:latin typeface="Arial (Body)"/>
                <a:ea typeface="+mn-ea"/>
                <a:cs typeface="+mn-cs"/>
              </a:rPr>
              <a:t>abstract</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As the concept is refined, the theory grows in depth and explanatory power</a:t>
            </a:r>
          </a:p>
          <a:p>
            <a:pPr marL="741553" lvl="1" indent="-284353">
              <a:spcAft>
                <a:spcPct val="0"/>
              </a:spcAft>
              <a:buSzPts val="2400"/>
            </a:pPr>
            <a:r>
              <a:rPr lang="en-US" sz="2400" kern="1200" dirty="0">
                <a:solidFill>
                  <a:srgbClr val="000000"/>
                </a:solidFill>
                <a:latin typeface="Arial (Body)"/>
                <a:ea typeface="+mn-ea"/>
                <a:cs typeface="+mn-cs"/>
              </a:rPr>
              <a:t>When conditions vary, the explanation still holds though way phenomenon is expressed may differ</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171452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The Key Characteristics of Grounded Theory Research </a:t>
            </a:r>
            <a:r>
              <a:rPr lang="en-US" altLang="en-US" sz="2000" b="0" kern="1200" dirty="0" smtClean="0">
                <a:latin typeface="Times New Roman" panose="02020603050405020304" pitchFamily="18" charset="0"/>
                <a:ea typeface="+mj-ea"/>
                <a:cs typeface="Times New Roman" panose="02020603050405020304" pitchFamily="18" charset="0"/>
              </a:rPr>
              <a:t>(8 of 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85704"/>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Theory Generation</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b="1" kern="1200" dirty="0">
                <a:solidFill>
                  <a:srgbClr val="000000"/>
                </a:solidFill>
                <a:latin typeface="Arial (Body)"/>
                <a:ea typeface="+mn-ea"/>
                <a:cs typeface="+mn-cs"/>
              </a:rPr>
              <a:t>Theory generation</a:t>
            </a:r>
            <a:r>
              <a:rPr lang="en-US" altLang="en-US" sz="2400" kern="1200" dirty="0">
                <a:solidFill>
                  <a:srgbClr val="000000"/>
                </a:solidFill>
                <a:latin typeface="Arial (Body)"/>
                <a:ea typeface="+mn-ea"/>
                <a:cs typeface="+mn-cs"/>
              </a:rPr>
              <a:t>: abstract explanation or understanding of a process about a substantive topic grounded in the </a:t>
            </a:r>
            <a:r>
              <a:rPr lang="en-US" altLang="en-US" sz="2400" kern="1200" dirty="0" smtClean="0">
                <a:solidFill>
                  <a:srgbClr val="000000"/>
                </a:solidFill>
                <a:latin typeface="Arial (Body)"/>
                <a:ea typeface="+mn-ea"/>
                <a:cs typeface="+mn-cs"/>
              </a:rPr>
              <a:t>data</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sz="2400" b="1" kern="1200" dirty="0">
                <a:solidFill>
                  <a:srgbClr val="000000"/>
                </a:solidFill>
                <a:latin typeface="Arial (Body)"/>
                <a:ea typeface="+mn-ea"/>
                <a:cs typeface="+mn-cs"/>
              </a:rPr>
              <a:t>Theoretical propositions</a:t>
            </a:r>
            <a:r>
              <a:rPr lang="en-US" sz="2400" kern="1200" dirty="0">
                <a:solidFill>
                  <a:srgbClr val="000000"/>
                </a:solidFill>
                <a:latin typeface="Arial (Body)"/>
                <a:ea typeface="+mn-ea"/>
                <a:cs typeface="+mn-cs"/>
              </a:rPr>
              <a:t>: statements indicating the relationship among categories</a:t>
            </a:r>
          </a:p>
          <a:p>
            <a:pPr marL="255651" lvl="0" indent="-255651">
              <a:spcAft>
                <a:spcPct val="0"/>
              </a:spcAft>
              <a:buSzPts val="2400"/>
              <a:tabLst/>
            </a:pPr>
            <a:r>
              <a:rPr lang="en-US" altLang="en-US" sz="2400" kern="1200" dirty="0">
                <a:solidFill>
                  <a:srgbClr val="000000"/>
                </a:solidFill>
                <a:latin typeface="Arial (Body)"/>
                <a:ea typeface="+mn-ea"/>
                <a:cs typeface="+mn-cs"/>
              </a:rPr>
              <a:t>When writing, researchers may identify causal condition, outcomes, and context to describe the theory of the process</a:t>
            </a:r>
          </a:p>
        </p:txBody>
      </p:sp>
    </p:spTree>
    <p:extLst>
      <p:ext uri="{BB962C8B-B14F-4D97-AF65-F5344CB8AC3E}">
        <p14:creationId xmlns:p14="http://schemas.microsoft.com/office/powerpoint/2010/main" val="1575366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22906" cy="1097279"/>
          </a:xfrm>
        </p:spPr>
        <p:txBody>
          <a:bodyPr tIns="91425">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Figure 13.8 Example of a </a:t>
            </a:r>
            <a:r>
              <a:rPr lang="pt-BR" altLang="en-US" sz="2800" kern="1200" dirty="0" smtClean="0">
                <a:latin typeface="Times New Roman" panose="02020603050405020304" pitchFamily="18" charset="0"/>
                <a:ea typeface="+mj-ea"/>
                <a:cs typeface="Times New Roman" panose="02020603050405020304" pitchFamily="18" charset="0"/>
              </a:rPr>
              <a:t>Theory—A </a:t>
            </a:r>
            <a:r>
              <a:rPr lang="en-US" altLang="en-US" sz="2800" kern="1200" dirty="0" smtClean="0">
                <a:latin typeface="Times New Roman" panose="02020603050405020304" pitchFamily="18" charset="0"/>
                <a:ea typeface="+mj-ea"/>
                <a:cs typeface="Times New Roman" panose="02020603050405020304" pitchFamily="18" charset="0"/>
              </a:rPr>
              <a:t>Model of Ethnic Minority Students’ Process of Community Building</a:t>
            </a:r>
            <a:endParaRPr lang="en-US" sz="2800" kern="1200" dirty="0">
              <a:latin typeface="Times New Roman" panose="02020603050405020304" pitchFamily="18" charset="0"/>
              <a:ea typeface="+mj-ea"/>
              <a:cs typeface="Times New Roman" panose="02020603050405020304" pitchFamily="18" charset="0"/>
            </a:endParaRPr>
          </a:p>
        </p:txBody>
      </p:sp>
      <p:pic>
        <p:nvPicPr>
          <p:cNvPr id="3" name="Picture 2" descr="A flow diagram shows Intervening Conditions consisting of the following. Ethnicity. Hispanic, black. Gender. male, female. Background. economic differences, diversity, adapting to change, sense of self. Intervening conditions lead to strategies consisting of Withdrawal. Passive, low risk, active. Active strategies lead to peer interaction depicting casual condition with its properties as nature of interactions, Racial influences, Quantity of friends, Intensity, and Time to develop friends. Intervening conditions lead to strategies and peer interactions, which in turn leads to community. The components of community are phenomenon, including sense of belonging, source, and importance. Strategies and peer interactions are interconnected to each other."/>
          <p:cNvPicPr>
            <a:picLocks noChangeAspect="1"/>
          </p:cNvPicPr>
          <p:nvPr/>
        </p:nvPicPr>
        <p:blipFill>
          <a:blip r:embed="rId3"/>
          <a:stretch>
            <a:fillRect/>
          </a:stretch>
        </p:blipFill>
        <p:spPr>
          <a:xfrm>
            <a:off x="737634" y="1756980"/>
            <a:ext cx="7668731" cy="4390585"/>
          </a:xfrm>
          <a:prstGeom prst="rect">
            <a:avLst/>
          </a:prstGeom>
        </p:spPr>
      </p:pic>
    </p:spTree>
    <p:extLst>
      <p:ext uri="{BB962C8B-B14F-4D97-AF65-F5344CB8AC3E}">
        <p14:creationId xmlns:p14="http://schemas.microsoft.com/office/powerpoint/2010/main" val="4495665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smtClean="0">
                <a:latin typeface="Times New Roman" panose="02020603050405020304" pitchFamily="18" charset="0"/>
                <a:ea typeface="+mj-ea"/>
                <a:cs typeface="Times New Roman" panose="02020603050405020304" pitchFamily="18" charset="0"/>
              </a:rPr>
              <a:t>The Key Characteristics of Grounded Theory Research </a:t>
            </a:r>
            <a:r>
              <a:rPr lang="en-US" altLang="en-US" sz="2000" b="0" kern="1200" smtClean="0">
                <a:latin typeface="Times New Roman" panose="02020603050405020304" pitchFamily="18" charset="0"/>
                <a:ea typeface="+mj-ea"/>
                <a:cs typeface="Times New Roman" panose="02020603050405020304" pitchFamily="18" charset="0"/>
              </a:rPr>
              <a:t>(9 of 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78064"/>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Memos</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Notes the researcher writes throughout the research process</a:t>
            </a:r>
          </a:p>
          <a:p>
            <a:pPr marL="255651" lvl="0" indent="-255651">
              <a:spcAft>
                <a:spcPct val="0"/>
              </a:spcAft>
              <a:buSzPts val="2400"/>
              <a:tabLst/>
            </a:pPr>
            <a:r>
              <a:rPr lang="en-US" altLang="en-US" sz="2400" kern="1200" dirty="0">
                <a:solidFill>
                  <a:srgbClr val="000000"/>
                </a:solidFill>
                <a:latin typeface="Arial (Body)"/>
                <a:ea typeface="+mn-ea"/>
                <a:cs typeface="+mn-cs"/>
              </a:rPr>
              <a:t>Used to elaborate on ideas about the data and the coded </a:t>
            </a:r>
            <a:r>
              <a:rPr lang="en-US" altLang="en-US" sz="2400" kern="1200" dirty="0" smtClean="0">
                <a:solidFill>
                  <a:srgbClr val="000000"/>
                </a:solidFill>
                <a:latin typeface="Arial (Body)"/>
                <a:ea typeface="+mn-ea"/>
                <a:cs typeface="+mn-cs"/>
              </a:rPr>
              <a:t>categories</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Explores hunches, ideas, and thoughts, and then takes them apart</a:t>
            </a:r>
          </a:p>
          <a:p>
            <a:pPr marL="255651" lvl="0" indent="-255651">
              <a:spcAft>
                <a:spcPct val="0"/>
              </a:spcAft>
              <a:buSzPts val="2400"/>
              <a:tabLst/>
            </a:pPr>
            <a:r>
              <a:rPr lang="en-US" altLang="en-US" sz="2400" kern="1200" dirty="0">
                <a:solidFill>
                  <a:srgbClr val="000000"/>
                </a:solidFill>
                <a:latin typeface="Arial (Body)"/>
                <a:ea typeface="+mn-ea"/>
                <a:cs typeface="+mn-cs"/>
              </a:rPr>
              <a:t>Searches for the broader explanations at work in the process</a:t>
            </a:r>
          </a:p>
        </p:txBody>
      </p:sp>
    </p:spTree>
    <p:extLst>
      <p:ext uri="{BB962C8B-B14F-4D97-AF65-F5344CB8AC3E}">
        <p14:creationId xmlns:p14="http://schemas.microsoft.com/office/powerpoint/2010/main" val="17981294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Potential Ethical Issues in Grounded Theory Research</a:t>
            </a:r>
            <a:endParaRPr lang="en-US" altLang="en-US" sz="32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608376"/>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Not advancing the purpose of the study</a:t>
            </a:r>
          </a:p>
          <a:p>
            <a:pPr marL="255651" lvl="0" indent="-255651">
              <a:spcAft>
                <a:spcPct val="0"/>
              </a:spcAft>
              <a:buSzPts val="2400"/>
              <a:tabLst/>
            </a:pPr>
            <a:r>
              <a:rPr lang="en-US" altLang="en-US" sz="2400" kern="1200" dirty="0">
                <a:solidFill>
                  <a:srgbClr val="000000"/>
                </a:solidFill>
                <a:latin typeface="Arial (Body)"/>
                <a:ea typeface="+mn-ea"/>
                <a:cs typeface="+mn-cs"/>
              </a:rPr>
              <a:t>Creating power and authority imbalances in interviewing</a:t>
            </a:r>
          </a:p>
          <a:p>
            <a:pPr marL="255651" lvl="0" indent="-255651">
              <a:spcAft>
                <a:spcPct val="0"/>
              </a:spcAft>
              <a:buSzPts val="2400"/>
              <a:tabLst/>
            </a:pPr>
            <a:r>
              <a:rPr lang="en-US" altLang="en-US" sz="2400" kern="1200" dirty="0">
                <a:solidFill>
                  <a:srgbClr val="000000"/>
                </a:solidFill>
                <a:latin typeface="Arial (Body)"/>
                <a:ea typeface="+mn-ea"/>
                <a:cs typeface="+mn-cs"/>
              </a:rPr>
              <a:t>Not building logically from concepts or categories to a theoretical for others to re-create</a:t>
            </a:r>
          </a:p>
          <a:p>
            <a:pPr marL="255651" lvl="0" indent="-255651">
              <a:spcAft>
                <a:spcPct val="0"/>
              </a:spcAft>
              <a:buSzPts val="2400"/>
              <a:tabLst/>
            </a:pPr>
            <a:r>
              <a:rPr lang="en-US" altLang="en-US" sz="2400" kern="1200" dirty="0">
                <a:solidFill>
                  <a:srgbClr val="000000"/>
                </a:solidFill>
                <a:latin typeface="Arial (Body)"/>
                <a:ea typeface="+mn-ea"/>
                <a:cs typeface="+mn-cs"/>
              </a:rPr>
              <a:t>Not engaging in a study that benefits participants</a:t>
            </a:r>
          </a:p>
        </p:txBody>
      </p:sp>
    </p:spTree>
    <p:extLst>
      <p:ext uri="{BB962C8B-B14F-4D97-AF65-F5344CB8AC3E}">
        <p14:creationId xmlns:p14="http://schemas.microsoft.com/office/powerpoint/2010/main" val="35262694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smtClean="0">
                <a:latin typeface="Times New Roman" panose="02020603050405020304" pitchFamily="18" charset="0"/>
                <a:ea typeface="+mj-ea"/>
                <a:cs typeface="Times New Roman" panose="02020603050405020304" pitchFamily="18" charset="0"/>
              </a:rPr>
              <a:t>What Are the Steps in Conducting Grounded Theory Research?</a:t>
            </a:r>
            <a:endParaRPr lang="en-US" altLang="en-US" sz="32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578146"/>
          </a:xfrm>
        </p:spPr>
        <p:txBody>
          <a:bodyPr wrap="square" lIns="91425" tIns="91425" rIns="91425" bIns="91425">
            <a:noAutofit/>
          </a:bodyPr>
          <a:lstStyle/>
          <a:p>
            <a:pPr marL="432054" lvl="0" indent="-432054">
              <a:spcAft>
                <a:spcPct val="0"/>
              </a:spcAft>
              <a:buFont typeface="+mj-lt"/>
              <a:buAutoNum type="arabicPeriod"/>
              <a:tabLst/>
            </a:pPr>
            <a:r>
              <a:rPr lang="en-US" altLang="en-US" sz="2200" kern="1200" dirty="0">
                <a:solidFill>
                  <a:srgbClr val="000000"/>
                </a:solidFill>
                <a:latin typeface="Arial (Body)"/>
                <a:ea typeface="+mn-ea"/>
                <a:cs typeface="+mn-cs"/>
              </a:rPr>
              <a:t>Decide if a grounded theory design best addresses the research </a:t>
            </a:r>
            <a:r>
              <a:rPr lang="en-US" altLang="en-US" sz="2200" kern="1200" dirty="0" smtClean="0">
                <a:solidFill>
                  <a:srgbClr val="000000"/>
                </a:solidFill>
                <a:latin typeface="Arial (Body)"/>
                <a:ea typeface="+mn-ea"/>
                <a:cs typeface="+mn-cs"/>
              </a:rPr>
              <a:t>problem</a:t>
            </a:r>
          </a:p>
          <a:p>
            <a:pPr marL="432054" lvl="0" indent="-432054">
              <a:spcAft>
                <a:spcPct val="0"/>
              </a:spcAft>
              <a:buFont typeface="+mj-lt"/>
              <a:buAutoNum type="arabicPeriod"/>
              <a:tabLst/>
            </a:pPr>
            <a:r>
              <a:rPr lang="en-US" altLang="en-US" sz="2200" kern="1200" dirty="0" smtClean="0">
                <a:solidFill>
                  <a:srgbClr val="000000"/>
                </a:solidFill>
                <a:latin typeface="Arial (Body)"/>
                <a:ea typeface="+mn-ea"/>
                <a:cs typeface="+mn-cs"/>
              </a:rPr>
              <a:t>Identify a process to study</a:t>
            </a:r>
          </a:p>
          <a:p>
            <a:pPr marL="432054" lvl="0" indent="-432054">
              <a:spcAft>
                <a:spcPct val="0"/>
              </a:spcAft>
              <a:buFont typeface="+mj-lt"/>
              <a:buAutoNum type="arabicPeriod"/>
              <a:tabLst/>
            </a:pPr>
            <a:r>
              <a:rPr lang="en-US" altLang="en-US" sz="2200" kern="1200" dirty="0" smtClean="0">
                <a:solidFill>
                  <a:srgbClr val="000000"/>
                </a:solidFill>
                <a:latin typeface="Arial (Body)"/>
                <a:ea typeface="+mn-ea"/>
                <a:cs typeface="+mn-cs"/>
              </a:rPr>
              <a:t>Seek approval and access</a:t>
            </a:r>
          </a:p>
          <a:p>
            <a:pPr marL="432054" lvl="0" indent="-432054">
              <a:spcAft>
                <a:spcPct val="0"/>
              </a:spcAft>
              <a:buFont typeface="+mj-lt"/>
              <a:buAutoNum type="arabicPeriod"/>
              <a:tabLst/>
            </a:pPr>
            <a:r>
              <a:rPr lang="en-US" altLang="en-US" sz="2200" kern="1200" dirty="0" smtClean="0">
                <a:solidFill>
                  <a:srgbClr val="000000"/>
                </a:solidFill>
                <a:latin typeface="Arial (Body)"/>
                <a:ea typeface="+mn-ea"/>
                <a:cs typeface="+mn-cs"/>
              </a:rPr>
              <a:t>Conduct theoretical sampling</a:t>
            </a:r>
          </a:p>
          <a:p>
            <a:pPr marL="432054" lvl="0" indent="-432054">
              <a:spcAft>
                <a:spcPct val="0"/>
              </a:spcAft>
              <a:buFont typeface="+mj-lt"/>
              <a:buAutoNum type="arabicPeriod"/>
              <a:tabLst/>
            </a:pPr>
            <a:r>
              <a:rPr lang="en-US" altLang="en-US" sz="2200" kern="1200" dirty="0" smtClean="0">
                <a:solidFill>
                  <a:srgbClr val="000000"/>
                </a:solidFill>
                <a:latin typeface="Arial (Body)"/>
                <a:ea typeface="+mn-ea"/>
                <a:cs typeface="+mn-cs"/>
              </a:rPr>
              <a:t>Code the data</a:t>
            </a:r>
          </a:p>
          <a:p>
            <a:pPr marL="432054" lvl="0" indent="-432054">
              <a:spcAft>
                <a:spcPct val="0"/>
              </a:spcAft>
              <a:buFont typeface="+mj-lt"/>
              <a:buAutoNum type="arabicPeriod"/>
              <a:tabLst/>
            </a:pPr>
            <a:r>
              <a:rPr lang="en-US" altLang="en-US" sz="2200" kern="1200" dirty="0" smtClean="0">
                <a:solidFill>
                  <a:srgbClr val="000000"/>
                </a:solidFill>
                <a:latin typeface="Arial (Body)"/>
                <a:ea typeface="+mn-ea"/>
                <a:cs typeface="+mn-cs"/>
              </a:rPr>
              <a:t>Use selective coding and develop the theory</a:t>
            </a:r>
          </a:p>
          <a:p>
            <a:pPr marL="432054" lvl="0" indent="-432054">
              <a:spcAft>
                <a:spcPct val="0"/>
              </a:spcAft>
              <a:buFont typeface="+mj-lt"/>
              <a:buAutoNum type="arabicPeriod"/>
              <a:tabLst/>
            </a:pPr>
            <a:r>
              <a:rPr lang="en-US" altLang="en-US" sz="2200" kern="1200" dirty="0" smtClean="0">
                <a:solidFill>
                  <a:srgbClr val="000000"/>
                </a:solidFill>
                <a:latin typeface="Arial (Body)"/>
                <a:ea typeface="+mn-ea"/>
                <a:cs typeface="+mn-cs"/>
              </a:rPr>
              <a:t>Validate your theory</a:t>
            </a:r>
          </a:p>
          <a:p>
            <a:pPr marL="432054" lvl="0" indent="-432054">
              <a:spcAft>
                <a:spcPct val="0"/>
              </a:spcAft>
              <a:buFont typeface="+mj-lt"/>
              <a:buAutoNum type="arabicPeriod"/>
              <a:tabLst/>
            </a:pPr>
            <a:r>
              <a:rPr lang="en-US" altLang="en-US" sz="2200" kern="1200" dirty="0" smtClean="0">
                <a:solidFill>
                  <a:srgbClr val="000000"/>
                </a:solidFill>
                <a:latin typeface="Arial (Body)"/>
                <a:ea typeface="+mn-ea"/>
                <a:cs typeface="+mn-cs"/>
              </a:rPr>
              <a:t>Write a grounded theory research report</a:t>
            </a:r>
            <a:endParaRPr lang="en-US" alt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2486150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How Do You Evaluate Grounded Theory Research? </a:t>
            </a:r>
            <a:r>
              <a:rPr lang="en-US" altLang="en-US" sz="2000" b="0" kern="1200" dirty="0" smtClean="0">
                <a:latin typeface="Times New Roman" panose="02020603050405020304" pitchFamily="18" charset="0"/>
                <a:ea typeface="+mj-ea"/>
                <a:cs typeface="Times New Roman" panose="02020603050405020304" pitchFamily="18" charset="0"/>
              </a:rPr>
              <a:t>(1 of 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785348"/>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The researcher identifies the process or action being </a:t>
            </a:r>
            <a:r>
              <a:rPr lang="en-US" altLang="en-US" sz="2400" kern="1200" dirty="0" smtClean="0">
                <a:solidFill>
                  <a:srgbClr val="000000"/>
                </a:solidFill>
                <a:latin typeface="Arial (Body)"/>
                <a:ea typeface="+mn-ea"/>
                <a:cs typeface="+mn-cs"/>
              </a:rPr>
              <a:t>studied.</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The researcher generates a theory in the grounded theory </a:t>
            </a:r>
            <a:r>
              <a:rPr lang="en-US" altLang="en-US" sz="2400" kern="1200" dirty="0" smtClean="0">
                <a:solidFill>
                  <a:srgbClr val="000000"/>
                </a:solidFill>
                <a:latin typeface="Arial (Body)"/>
                <a:ea typeface="+mn-ea"/>
                <a:cs typeface="+mn-cs"/>
              </a:rPr>
              <a:t>project.</a:t>
            </a:r>
            <a:endParaRPr lang="en-US" altLang="en-US" sz="2400"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Throughout the study there is a link among the data, the categories, and the </a:t>
            </a:r>
            <a:r>
              <a:rPr lang="en-US" altLang="en-US" sz="2400" kern="1200" dirty="0" smtClean="0">
                <a:solidFill>
                  <a:srgbClr val="000000"/>
                </a:solidFill>
                <a:latin typeface="Arial (Body)"/>
                <a:ea typeface="+mn-ea"/>
                <a:cs typeface="+mn-cs"/>
              </a:rPr>
              <a:t>theory.</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95760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What is Grounded Theory Research, When Should You Use It, and How Did It Develop? </a:t>
            </a:r>
            <a:r>
              <a:rPr lang="en-US" altLang="en-US" sz="2000" b="0" kern="1200" dirty="0" smtClean="0">
                <a:latin typeface="Times New Roman" panose="02020603050405020304" pitchFamily="18" charset="0"/>
                <a:ea typeface="+mj-ea"/>
                <a:cs typeface="Times New Roman" panose="02020603050405020304" pitchFamily="18" charset="0"/>
              </a:rPr>
              <a:t>(1 of 3)</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1661963"/>
          </a:xfrm>
        </p:spPr>
        <p:txBody>
          <a:bodyPr wrap="square" lIns="91425" tIns="91425" rIns="91425" bIns="91425">
            <a:noAutofit/>
          </a:bodyPr>
          <a:lstStyle/>
          <a:p>
            <a:pPr marL="0" lvl="0" indent="0">
              <a:buSzPts val="2400"/>
              <a:buNone/>
              <a:tabLst/>
            </a:pPr>
            <a:r>
              <a:rPr lang="en-US" altLang="en-US" sz="2400" kern="1200" dirty="0">
                <a:solidFill>
                  <a:srgbClr val="000000"/>
                </a:solidFill>
                <a:latin typeface="Arial (Body)"/>
                <a:ea typeface="+mn-ea"/>
                <a:cs typeface="+mn-cs"/>
              </a:rPr>
              <a:t>A </a:t>
            </a:r>
            <a:r>
              <a:rPr lang="en-US" altLang="en-US" sz="2400" b="1" kern="1200" dirty="0">
                <a:solidFill>
                  <a:srgbClr val="000000"/>
                </a:solidFill>
                <a:latin typeface="Arial (Body)"/>
                <a:ea typeface="+mn-ea"/>
                <a:cs typeface="+mn-cs"/>
              </a:rPr>
              <a:t>grounded theory design </a:t>
            </a:r>
            <a:r>
              <a:rPr lang="en-US" altLang="en-US" sz="2400" kern="1200" dirty="0">
                <a:solidFill>
                  <a:srgbClr val="000000"/>
                </a:solidFill>
                <a:latin typeface="Arial (Body)"/>
                <a:ea typeface="+mn-ea"/>
                <a:cs typeface="+mn-cs"/>
              </a:rPr>
              <a:t>is a systematic, qualitative procedure used to generate a theory that explains, at a broad conceptual level, a process, an action, or an interaction about a substantive </a:t>
            </a:r>
            <a:r>
              <a:rPr lang="en-US" altLang="en-US" sz="2400" kern="1200" dirty="0" smtClean="0">
                <a:solidFill>
                  <a:srgbClr val="000000"/>
                </a:solidFill>
                <a:latin typeface="Arial (Body)"/>
                <a:ea typeface="+mn-ea"/>
                <a:cs typeface="+mn-cs"/>
              </a:rPr>
              <a:t>topic.</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5913064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smtClean="0">
                <a:latin typeface="Times New Roman" panose="02020603050405020304" pitchFamily="18" charset="0"/>
                <a:ea typeface="+mj-ea"/>
                <a:cs typeface="Times New Roman" panose="02020603050405020304" pitchFamily="18" charset="0"/>
              </a:rPr>
              <a:t>How Do You Evaluate Grounded Theory Research? </a:t>
            </a:r>
            <a:r>
              <a:rPr lang="en-US" altLang="en-US" sz="2000" b="0" kern="1200" smtClean="0">
                <a:latin typeface="Times New Roman" panose="02020603050405020304" pitchFamily="18" charset="0"/>
                <a:ea typeface="+mj-ea"/>
                <a:cs typeface="Times New Roman" panose="02020603050405020304" pitchFamily="18" charset="0"/>
              </a:rPr>
              <a:t>(2 of 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416016"/>
          </a:xfrm>
        </p:spPr>
        <p:txBody>
          <a:bodyPr wrap="square" lIns="91425" tIns="91425" rIns="91425" bIns="91425">
            <a:noAutofit/>
          </a:bodyPr>
          <a:lstStyle/>
          <a:p>
            <a:pPr marL="255651" lvl="0" indent="-255651">
              <a:spcAft>
                <a:spcPct val="0"/>
              </a:spcAft>
              <a:buSzPts val="2400"/>
              <a:tabLst/>
            </a:pPr>
            <a:r>
              <a:rPr lang="en-US" altLang="en-US" sz="2400" kern="1200">
                <a:solidFill>
                  <a:srgbClr val="000000"/>
                </a:solidFill>
                <a:latin typeface="Arial (Body)"/>
                <a:ea typeface="+mn-ea"/>
                <a:cs typeface="+mn-cs"/>
              </a:rPr>
              <a:t>The researcher uses memoing in the </a:t>
            </a:r>
            <a:r>
              <a:rPr lang="en-US" altLang="en-US" sz="2400" kern="1200" smtClean="0">
                <a:solidFill>
                  <a:srgbClr val="000000"/>
                </a:solidFill>
                <a:latin typeface="Arial (Body)"/>
                <a:ea typeface="+mn-ea"/>
                <a:cs typeface="+mn-cs"/>
              </a:rPr>
              <a:t>procedure.</a:t>
            </a:r>
            <a:endParaRPr lang="en-US" altLang="en-US" sz="2400" kern="1200">
              <a:solidFill>
                <a:srgbClr val="000000"/>
              </a:solidFill>
              <a:latin typeface="Arial (Body)"/>
              <a:ea typeface="+mn-ea"/>
              <a:cs typeface="+mn-cs"/>
            </a:endParaRPr>
          </a:p>
          <a:p>
            <a:pPr marL="255651" lvl="0" indent="-255651">
              <a:spcAft>
                <a:spcPct val="0"/>
              </a:spcAft>
              <a:buSzPts val="2400"/>
              <a:tabLst/>
            </a:pPr>
            <a:r>
              <a:rPr lang="en-US" altLang="en-US" sz="2400" kern="1200">
                <a:solidFill>
                  <a:srgbClr val="000000"/>
                </a:solidFill>
                <a:latin typeface="Arial (Body)"/>
                <a:ea typeface="+mn-ea"/>
                <a:cs typeface="+mn-cs"/>
              </a:rPr>
              <a:t>The grounded theory report presents a visual model of the </a:t>
            </a:r>
            <a:r>
              <a:rPr lang="en-US" altLang="en-US" sz="2400" kern="1200" smtClean="0">
                <a:solidFill>
                  <a:srgbClr val="000000"/>
                </a:solidFill>
                <a:latin typeface="Arial (Body)"/>
                <a:ea typeface="+mn-ea"/>
                <a:cs typeface="+mn-cs"/>
              </a:rPr>
              <a:t>theory.</a:t>
            </a:r>
            <a:endParaRPr lang="en-US" altLang="en-US" sz="2400" kern="1200">
              <a:solidFill>
                <a:srgbClr val="000000"/>
              </a:solidFill>
              <a:latin typeface="Arial (Body)"/>
              <a:ea typeface="+mn-ea"/>
              <a:cs typeface="+mn-cs"/>
            </a:endParaRPr>
          </a:p>
          <a:p>
            <a:pPr marL="255651" lvl="0" indent="-255651">
              <a:spcAft>
                <a:spcPct val="0"/>
              </a:spcAft>
              <a:buSzPts val="2400"/>
              <a:tabLst/>
            </a:pPr>
            <a:r>
              <a:rPr lang="en-US" altLang="en-US" sz="2400" kern="1200">
                <a:solidFill>
                  <a:srgbClr val="000000"/>
                </a:solidFill>
                <a:latin typeface="Arial (Body)"/>
                <a:ea typeface="+mn-ea"/>
                <a:cs typeface="+mn-cs"/>
              </a:rPr>
              <a:t>The researcher uses one of the types of grounded theory </a:t>
            </a:r>
            <a:r>
              <a:rPr lang="en-US" altLang="en-US" sz="2400" kern="1200" smtClean="0">
                <a:solidFill>
                  <a:srgbClr val="000000"/>
                </a:solidFill>
                <a:latin typeface="Arial (Body)"/>
                <a:ea typeface="+mn-ea"/>
                <a:cs typeface="+mn-cs"/>
              </a:rPr>
              <a:t>designs.</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6076924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Copyright</a:t>
            </a:r>
            <a:endParaRPr lang="en-US" altLang="en-US" sz="2000" b="0" kern="1200" dirty="0">
              <a:latin typeface="Times New Roman" panose="02020603050405020304" pitchFamily="18" charset="0"/>
              <a:ea typeface="+mj-ea"/>
              <a:cs typeface="Times New Roman" panose="02020603050405020304" pitchFamily="18" charset="0"/>
            </a:endParaRPr>
          </a:p>
        </p:txBody>
      </p:sp>
      <p:pic>
        <p:nvPicPr>
          <p:cNvPr id="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2340497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What is Grounded Theory Research, When Should You Use It, and How Did It Develop? </a:t>
            </a:r>
            <a:r>
              <a:rPr lang="en-US" altLang="en-US" sz="2000" b="0" kern="1200" dirty="0" smtClean="0">
                <a:latin typeface="Times New Roman" panose="02020603050405020304" pitchFamily="18" charset="0"/>
                <a:ea typeface="+mj-ea"/>
                <a:cs typeface="Times New Roman" panose="02020603050405020304" pitchFamily="18" charset="0"/>
              </a:rPr>
              <a:t>(2 of 3)</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800736"/>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When Do You Use Grounded Theory?</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To generate a theory rather than use one </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off the shelf</a:t>
            </a:r>
            <a:r>
              <a:rPr lang="ja-JP" altLang="en-US" sz="2400" kern="1200" dirty="0">
                <a:solidFill>
                  <a:srgbClr val="000000"/>
                </a:solidFill>
                <a:latin typeface="Arial (Body)"/>
                <a:cs typeface="+mn-cs"/>
              </a:rPr>
              <a:t>”</a:t>
            </a:r>
            <a:endParaRPr lang="en-US" altLang="ja-JP" sz="2400" kern="1200" dirty="0">
              <a:solidFill>
                <a:srgbClr val="000000"/>
              </a:solidFill>
              <a:latin typeface="Arial (Body)"/>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To explain a process, action, or interaction</a:t>
            </a:r>
          </a:p>
          <a:p>
            <a:pPr marL="255651" lvl="0" indent="-255651">
              <a:spcAft>
                <a:spcPct val="0"/>
              </a:spcAft>
              <a:buSzPts val="2400"/>
              <a:tabLst/>
            </a:pPr>
            <a:r>
              <a:rPr lang="en-US" altLang="en-US" sz="2400" kern="1200" dirty="0">
                <a:solidFill>
                  <a:srgbClr val="000000"/>
                </a:solidFill>
                <a:latin typeface="Arial (Body)"/>
                <a:ea typeface="+mn-ea"/>
                <a:cs typeface="+mn-cs"/>
              </a:rPr>
              <a:t>When you want a step-by-step, systematic procedure</a:t>
            </a:r>
          </a:p>
          <a:p>
            <a:pPr marL="255651" lvl="0" indent="-255651">
              <a:spcAft>
                <a:spcPct val="0"/>
              </a:spcAft>
              <a:buSzPts val="2400"/>
              <a:tabLst/>
            </a:pPr>
            <a:r>
              <a:rPr lang="en-US" altLang="en-US" sz="2400" kern="1200" dirty="0">
                <a:solidFill>
                  <a:srgbClr val="000000"/>
                </a:solidFill>
                <a:latin typeface="Arial (Body)"/>
                <a:ea typeface="+mn-ea"/>
                <a:cs typeface="+mn-cs"/>
              </a:rPr>
              <a:t>When you want to stay close to the data</a:t>
            </a:r>
          </a:p>
        </p:txBody>
      </p:sp>
    </p:spTree>
    <p:extLst>
      <p:ext uri="{BB962C8B-B14F-4D97-AF65-F5344CB8AC3E}">
        <p14:creationId xmlns:p14="http://schemas.microsoft.com/office/powerpoint/2010/main" val="4153384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What is Grounded Theory Research, When Should You Use It, and How Did It Develop? </a:t>
            </a:r>
            <a:r>
              <a:rPr lang="en-US" altLang="en-US" sz="2000" b="0" kern="1200" dirty="0" smtClean="0">
                <a:latin typeface="Times New Roman" panose="02020603050405020304" pitchFamily="18" charset="0"/>
                <a:ea typeface="+mj-ea"/>
                <a:cs typeface="Times New Roman" panose="02020603050405020304" pitchFamily="18" charset="0"/>
              </a:rPr>
              <a:t>(3 of 3)</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47040"/>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How Did Grounded Theory Develop?</a:t>
            </a:r>
            <a:endParaRPr lang="en-US" altLang="en-US" sz="2400" b="1" kern="1200" dirty="0">
              <a:solidFill>
                <a:srgbClr val="000000"/>
              </a:solidFill>
              <a:latin typeface="Arial (Body)"/>
              <a:ea typeface="+mn-ea"/>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1967 Glaser and Strauss book, </a:t>
            </a:r>
            <a:r>
              <a:rPr lang="en-US" altLang="en-US" sz="2400" b="1" kern="1200" dirty="0">
                <a:solidFill>
                  <a:srgbClr val="000000"/>
                </a:solidFill>
                <a:latin typeface="Arial (Body)"/>
                <a:ea typeface="+mn-ea"/>
                <a:cs typeface="+mn-cs"/>
              </a:rPr>
              <a:t>The Discovery of Grounded Theory</a:t>
            </a:r>
          </a:p>
          <a:p>
            <a:pPr marL="255651" lvl="0" indent="-255651">
              <a:spcAft>
                <a:spcPct val="0"/>
              </a:spcAft>
              <a:buSzPts val="2400"/>
              <a:tabLst/>
            </a:pPr>
            <a:r>
              <a:rPr lang="en-US" altLang="en-US" sz="2400" kern="1200" dirty="0">
                <a:solidFill>
                  <a:srgbClr val="000000"/>
                </a:solidFill>
                <a:latin typeface="Arial (Body)"/>
                <a:ea typeface="+mn-ea"/>
                <a:cs typeface="+mn-cs"/>
              </a:rPr>
              <a:t>1990, 1998 Strauss and Corbin prescriptive form with predetermined categories and concerns about reliability and validity</a:t>
            </a:r>
          </a:p>
          <a:p>
            <a:pPr marL="255651" lvl="0" indent="-255651">
              <a:spcAft>
                <a:spcPct val="0"/>
              </a:spcAft>
              <a:buSzPts val="2400"/>
              <a:tabLst/>
            </a:pPr>
            <a:r>
              <a:rPr lang="en-US" altLang="en-US" sz="2400" kern="1200" dirty="0">
                <a:solidFill>
                  <a:srgbClr val="000000"/>
                </a:solidFill>
                <a:latin typeface="Arial (Body)"/>
                <a:ea typeface="+mn-ea"/>
                <a:cs typeface="+mn-cs"/>
              </a:rPr>
              <a:t>2000 Charmaz introduces </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constructivist</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 method</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364263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sz="2800" kern="1200" dirty="0" smtClean="0">
                <a:latin typeface="Times New Roman" panose="02020603050405020304" pitchFamily="18" charset="0"/>
                <a:ea typeface="+mj-ea"/>
                <a:cs typeface="Times New Roman" panose="02020603050405020304" pitchFamily="18" charset="0"/>
              </a:rPr>
              <a:t>Table 13.1 Comparing Systematic, Emergent, and Constructivist Approaches to Grounded Theory</a:t>
            </a:r>
            <a:endParaRPr lang="en-US" sz="280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a:xfrm>
            <a:off x="457200" y="1600201"/>
            <a:ext cx="8229600" cy="405882"/>
          </a:xfrm>
        </p:spPr>
        <p:txBody>
          <a:bodyPr/>
          <a:lstStyle/>
          <a:p>
            <a:pPr marL="0" indent="0">
              <a:buNone/>
            </a:pPr>
            <a:r>
              <a:rPr lang="en-US" sz="2000" b="1" dirty="0">
                <a:solidFill>
                  <a:srgbClr val="000000"/>
                </a:solidFill>
                <a:ea typeface="Times New Roman" charset="0"/>
                <a:cs typeface="Optima LT Std Bold" charset="0"/>
              </a:rPr>
              <a:t>Type of Grounded </a:t>
            </a:r>
            <a:r>
              <a:rPr lang="en-US" sz="2000" b="1" dirty="0" smtClean="0">
                <a:solidFill>
                  <a:srgbClr val="000000"/>
                </a:solidFill>
                <a:ea typeface="Times New Roman" charset="0"/>
                <a:cs typeface="Optima LT Std Bold" charset="0"/>
              </a:rPr>
              <a:t>Theory</a:t>
            </a:r>
            <a:endParaRPr lang="en-US" sz="2000" b="1" dirty="0">
              <a:solidFill>
                <a:srgbClr val="000000"/>
              </a:solidFill>
              <a:ea typeface="Times New Roman" charset="0"/>
              <a:cs typeface="Optima LT Std Bold"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24880041"/>
              </p:ext>
            </p:extLst>
          </p:nvPr>
        </p:nvGraphicFramePr>
        <p:xfrm>
          <a:off x="457196" y="2050686"/>
          <a:ext cx="8360234" cy="4274828"/>
        </p:xfrm>
        <a:graphic>
          <a:graphicData uri="http://schemas.openxmlformats.org/drawingml/2006/table">
            <a:tbl>
              <a:tblPr firstRow="1">
                <a:tableStyleId>{9DCAF9ED-07DC-4A11-8D7F-57B35C25682E}</a:tableStyleId>
              </a:tblPr>
              <a:tblGrid>
                <a:gridCol w="1648240">
                  <a:extLst>
                    <a:ext uri="{9D8B030D-6E8A-4147-A177-3AD203B41FA5}">
                      <a16:colId xmlns:a16="http://schemas.microsoft.com/office/drawing/2014/main" val="3269838795"/>
                    </a:ext>
                  </a:extLst>
                </a:gridCol>
                <a:gridCol w="2215966">
                  <a:extLst>
                    <a:ext uri="{9D8B030D-6E8A-4147-A177-3AD203B41FA5}">
                      <a16:colId xmlns:a16="http://schemas.microsoft.com/office/drawing/2014/main" val="3241075712"/>
                    </a:ext>
                  </a:extLst>
                </a:gridCol>
                <a:gridCol w="1986092">
                  <a:extLst>
                    <a:ext uri="{9D8B030D-6E8A-4147-A177-3AD203B41FA5}">
                      <a16:colId xmlns:a16="http://schemas.microsoft.com/office/drawing/2014/main" val="1906394724"/>
                    </a:ext>
                  </a:extLst>
                </a:gridCol>
                <a:gridCol w="2509936">
                  <a:extLst>
                    <a:ext uri="{9D8B030D-6E8A-4147-A177-3AD203B41FA5}">
                      <a16:colId xmlns:a16="http://schemas.microsoft.com/office/drawing/2014/main" val="98350242"/>
                    </a:ext>
                  </a:extLst>
                </a:gridCol>
              </a:tblGrid>
              <a:tr h="421927">
                <a:tc>
                  <a:txBody>
                    <a:bodyPr/>
                    <a:lstStyle/>
                    <a:p>
                      <a:pPr marL="0" marR="76200" algn="l">
                        <a:lnSpc>
                          <a:spcPct val="100000"/>
                        </a:lnSpc>
                        <a:spcBef>
                          <a:spcPts val="0"/>
                        </a:spcBef>
                        <a:spcAft>
                          <a:spcPts val="960"/>
                        </a:spcAft>
                      </a:pPr>
                      <a:r>
                        <a:rPr lang="en-US" sz="1400" b="1" dirty="0">
                          <a:solidFill>
                            <a:schemeClr val="tx1"/>
                          </a:solidFill>
                          <a:effectLst/>
                          <a:latin typeface="+mn-lt"/>
                          <a:ea typeface="Times New Roman" charset="0"/>
                          <a:cs typeface="Optima LT Std Bold" charset="0"/>
                        </a:rPr>
                        <a:t>Grounded Theory Elements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76200" algn="l">
                        <a:lnSpc>
                          <a:spcPct val="100000"/>
                        </a:lnSpc>
                        <a:spcBef>
                          <a:spcPts val="0"/>
                        </a:spcBef>
                        <a:spcAft>
                          <a:spcPts val="960"/>
                        </a:spcAft>
                      </a:pPr>
                      <a:r>
                        <a:rPr lang="en-US" sz="1400" b="1" dirty="0">
                          <a:solidFill>
                            <a:schemeClr val="tx1"/>
                          </a:solidFill>
                          <a:effectLst/>
                          <a:latin typeface="+mn-lt"/>
                          <a:ea typeface="Times New Roman" charset="0"/>
                          <a:cs typeface="Optima LT Std Bold" charset="0"/>
                        </a:rPr>
                        <a:t>Systematic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76200" algn="l">
                        <a:lnSpc>
                          <a:spcPct val="100000"/>
                        </a:lnSpc>
                        <a:spcBef>
                          <a:spcPts val="0"/>
                        </a:spcBef>
                        <a:spcAft>
                          <a:spcPts val="960"/>
                        </a:spcAft>
                      </a:pPr>
                      <a:r>
                        <a:rPr lang="en-US" sz="1400" b="1" dirty="0">
                          <a:solidFill>
                            <a:schemeClr val="tx1"/>
                          </a:solidFill>
                          <a:effectLst/>
                          <a:latin typeface="+mn-lt"/>
                          <a:ea typeface="Times New Roman" charset="0"/>
                          <a:cs typeface="Optima LT Std Bold" charset="0"/>
                        </a:rPr>
                        <a:t>Emergent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76200" algn="l">
                        <a:lnSpc>
                          <a:spcPct val="100000"/>
                        </a:lnSpc>
                        <a:spcBef>
                          <a:spcPts val="0"/>
                        </a:spcBef>
                        <a:spcAft>
                          <a:spcPts val="960"/>
                        </a:spcAft>
                      </a:pPr>
                      <a:r>
                        <a:rPr lang="en-US" sz="1400" b="1" dirty="0">
                          <a:solidFill>
                            <a:schemeClr val="tx1"/>
                          </a:solidFill>
                          <a:effectLst/>
                          <a:latin typeface="+mn-lt"/>
                          <a:ea typeface="Times New Roman" charset="0"/>
                          <a:cs typeface="Optima LT Std Bold" charset="0"/>
                        </a:rPr>
                        <a:t>Constructivist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79240626"/>
                  </a:ext>
                </a:extLst>
              </a:tr>
              <a:tr h="125836">
                <a:tc>
                  <a:txBody>
                    <a:bodyPr/>
                    <a:lstStyle/>
                    <a:p>
                      <a:pPr marL="0" marR="76200" algn="l">
                        <a:lnSpc>
                          <a:spcPct val="100000"/>
                        </a:lnSpc>
                        <a:spcBef>
                          <a:spcPts val="0"/>
                        </a:spcBef>
                        <a:spcAft>
                          <a:spcPts val="960"/>
                        </a:spcAft>
                      </a:pPr>
                      <a:r>
                        <a:rPr lang="en-US" sz="1400" b="0" dirty="0">
                          <a:solidFill>
                            <a:srgbClr val="000000"/>
                          </a:solidFill>
                          <a:effectLst/>
                          <a:latin typeface="+mn-lt"/>
                          <a:ea typeface="Times New Roman" charset="0"/>
                          <a:cs typeface="Optima LT Std Bold" charset="0"/>
                        </a:rPr>
                        <a:t>Procedures of Research</a:t>
                      </a:r>
                      <a:endParaRPr lang="en-US" sz="1400" b="1" dirty="0">
                        <a:solidFill>
                          <a:srgbClr val="000000"/>
                        </a:solidFill>
                        <a:effectLst/>
                        <a:latin typeface="+mn-lt"/>
                        <a:ea typeface="Times New Roman" charset="0"/>
                        <a:cs typeface="Optima LT Std Bold"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76200" algn="l">
                        <a:lnSpc>
                          <a:spcPct val="100000"/>
                        </a:lnSpc>
                        <a:spcBef>
                          <a:spcPts val="0"/>
                        </a:spcBef>
                        <a:spcAft>
                          <a:spcPts val="960"/>
                        </a:spcAft>
                      </a:pPr>
                      <a:r>
                        <a:rPr lang="en-US" sz="1400" b="0" dirty="0">
                          <a:solidFill>
                            <a:srgbClr val="000000"/>
                          </a:solidFill>
                          <a:effectLst/>
                          <a:latin typeface="+mn-lt"/>
                          <a:ea typeface="Times New Roman" charset="0"/>
                          <a:cs typeface="Optima LT Std Bold" charset="0"/>
                        </a:rPr>
                        <a:t>Detailed, rigorous, prescribed</a:t>
                      </a:r>
                      <a:endParaRPr lang="en-US" sz="1400" b="1" dirty="0">
                        <a:solidFill>
                          <a:srgbClr val="000000"/>
                        </a:solidFill>
                        <a:effectLst/>
                        <a:latin typeface="+mn-lt"/>
                        <a:ea typeface="Times New Roman" charset="0"/>
                        <a:cs typeface="Optima LT Std Bold"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76200" algn="l">
                        <a:lnSpc>
                          <a:spcPct val="100000"/>
                        </a:lnSpc>
                        <a:spcBef>
                          <a:spcPts val="0"/>
                        </a:spcBef>
                        <a:spcAft>
                          <a:spcPts val="960"/>
                        </a:spcAft>
                      </a:pPr>
                      <a:r>
                        <a:rPr lang="en-US" sz="1400" b="0" dirty="0">
                          <a:solidFill>
                            <a:srgbClr val="000000"/>
                          </a:solidFill>
                          <a:effectLst/>
                          <a:latin typeface="+mn-lt"/>
                          <a:ea typeface="Times New Roman" charset="0"/>
                          <a:cs typeface="Optima LT Std Bold" charset="0"/>
                        </a:rPr>
                        <a:t>Flexible, less </a:t>
                      </a:r>
                      <a:r>
                        <a:rPr lang="en-US" sz="1400" b="0" dirty="0" smtClean="0">
                          <a:solidFill>
                            <a:srgbClr val="000000"/>
                          </a:solidFill>
                          <a:effectLst/>
                          <a:latin typeface="+mn-lt"/>
                          <a:ea typeface="Times New Roman" charset="0"/>
                          <a:cs typeface="Optima LT Std Bold" charset="0"/>
                        </a:rPr>
                        <a:t>prescribed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76200" algn="l">
                        <a:lnSpc>
                          <a:spcPct val="100000"/>
                        </a:lnSpc>
                        <a:spcBef>
                          <a:spcPts val="0"/>
                        </a:spcBef>
                        <a:spcAft>
                          <a:spcPts val="960"/>
                        </a:spcAft>
                      </a:pPr>
                      <a:r>
                        <a:rPr lang="en-US" sz="1400" b="0" dirty="0">
                          <a:solidFill>
                            <a:srgbClr val="000000"/>
                          </a:solidFill>
                          <a:effectLst/>
                          <a:latin typeface="+mn-lt"/>
                          <a:ea typeface="Times New Roman" charset="0"/>
                          <a:cs typeface="Optima LT Std Bold" charset="0"/>
                        </a:rPr>
                        <a:t>Flexible, active role of researcher</a:t>
                      </a:r>
                      <a:endParaRPr lang="en-US" sz="1400" b="1" dirty="0">
                        <a:solidFill>
                          <a:srgbClr val="000000"/>
                        </a:solidFill>
                        <a:effectLst/>
                        <a:latin typeface="+mn-lt"/>
                        <a:ea typeface="Times New Roman" charset="0"/>
                        <a:cs typeface="Optima LT Std Bold"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756706840"/>
                  </a:ext>
                </a:extLst>
              </a:tr>
              <a:tr h="716285">
                <a:tc>
                  <a:txBody>
                    <a:bodyPr/>
                    <a:lstStyle/>
                    <a:p>
                      <a:pPr marL="0" marR="76200" algn="l">
                        <a:lnSpc>
                          <a:spcPct val="100000"/>
                        </a:lnSpc>
                        <a:spcBef>
                          <a:spcPts val="0"/>
                        </a:spcBef>
                        <a:spcAft>
                          <a:spcPts val="960"/>
                        </a:spcAft>
                      </a:pPr>
                      <a:r>
                        <a:rPr lang="en-US" sz="1400" b="0" dirty="0">
                          <a:solidFill>
                            <a:srgbClr val="000000"/>
                          </a:solidFill>
                          <a:effectLst/>
                          <a:latin typeface="+mn-lt"/>
                          <a:ea typeface="Times New Roman" charset="0"/>
                          <a:cs typeface="Optima LT Std Bold" charset="0"/>
                        </a:rPr>
                        <a:t>Process of Coding</a:t>
                      </a:r>
                      <a:endParaRPr lang="en-US" sz="1400" b="1" dirty="0">
                        <a:solidFill>
                          <a:srgbClr val="000000"/>
                        </a:solidFill>
                        <a:effectLst/>
                        <a:latin typeface="+mn-lt"/>
                        <a:ea typeface="Times New Roman" charset="0"/>
                        <a:cs typeface="Optima LT Std Bold"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76200" algn="l">
                        <a:lnSpc>
                          <a:spcPct val="100000"/>
                        </a:lnSpc>
                        <a:spcBef>
                          <a:spcPts val="0"/>
                        </a:spcBef>
                        <a:spcAft>
                          <a:spcPts val="960"/>
                        </a:spcAft>
                      </a:pPr>
                      <a:r>
                        <a:rPr lang="en-US" sz="1400" b="0" dirty="0">
                          <a:solidFill>
                            <a:srgbClr val="000000"/>
                          </a:solidFill>
                          <a:effectLst/>
                          <a:latin typeface="+mn-lt"/>
                          <a:ea typeface="Times New Roman" charset="0"/>
                          <a:cs typeface="Optima LT Std Bold" charset="0"/>
                        </a:rPr>
                        <a:t>Open, axial, selective coding</a:t>
                      </a:r>
                      <a:endParaRPr lang="en-US" sz="1400" b="1" dirty="0">
                        <a:solidFill>
                          <a:srgbClr val="000000"/>
                        </a:solidFill>
                        <a:effectLst/>
                        <a:latin typeface="+mn-lt"/>
                        <a:ea typeface="Times New Roman" charset="0"/>
                        <a:cs typeface="Optima LT Std Bold"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76200" algn="l">
                        <a:lnSpc>
                          <a:spcPct val="100000"/>
                        </a:lnSpc>
                        <a:spcBef>
                          <a:spcPts val="0"/>
                        </a:spcBef>
                        <a:spcAft>
                          <a:spcPts val="960"/>
                        </a:spcAft>
                      </a:pPr>
                      <a:r>
                        <a:rPr lang="en-US" sz="1400" b="0" dirty="0">
                          <a:solidFill>
                            <a:srgbClr val="000000"/>
                          </a:solidFill>
                          <a:effectLst/>
                          <a:latin typeface="+mn-lt"/>
                          <a:ea typeface="Times New Roman" charset="0"/>
                          <a:cs typeface="Optima LT Std Bold" charset="0"/>
                        </a:rPr>
                        <a:t>Examine data, compare data with emerging categories, refine</a:t>
                      </a:r>
                      <a:endParaRPr lang="en-US" sz="1400" b="1" dirty="0">
                        <a:solidFill>
                          <a:srgbClr val="000000"/>
                        </a:solidFill>
                        <a:effectLst/>
                        <a:latin typeface="+mn-lt"/>
                        <a:ea typeface="Times New Roman" charset="0"/>
                        <a:cs typeface="Optima LT Std Bold"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76200" algn="l">
                        <a:lnSpc>
                          <a:spcPct val="100000"/>
                        </a:lnSpc>
                        <a:spcBef>
                          <a:spcPts val="0"/>
                        </a:spcBef>
                        <a:spcAft>
                          <a:spcPts val="960"/>
                        </a:spcAft>
                      </a:pPr>
                      <a:r>
                        <a:rPr lang="en-US" sz="1400" b="0" dirty="0">
                          <a:solidFill>
                            <a:srgbClr val="000000"/>
                          </a:solidFill>
                          <a:effectLst/>
                          <a:latin typeface="+mn-lt"/>
                          <a:ea typeface="Times New Roman" charset="0"/>
                          <a:cs typeface="Optima LT Std Bold" charset="0"/>
                        </a:rPr>
                        <a:t>Use active codes to capture experiences, researcher determined</a:t>
                      </a:r>
                      <a:endParaRPr lang="en-US" sz="1400" b="1" dirty="0">
                        <a:solidFill>
                          <a:srgbClr val="000000"/>
                        </a:solidFill>
                        <a:effectLst/>
                        <a:latin typeface="+mn-lt"/>
                        <a:ea typeface="Times New Roman" charset="0"/>
                        <a:cs typeface="Optima LT Std Bold"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600296526"/>
                  </a:ext>
                </a:extLst>
              </a:tr>
              <a:tr h="1074428">
                <a:tc>
                  <a:txBody>
                    <a:bodyPr/>
                    <a:lstStyle/>
                    <a:p>
                      <a:pPr marL="0" marR="76200" algn="l">
                        <a:lnSpc>
                          <a:spcPct val="100000"/>
                        </a:lnSpc>
                        <a:spcBef>
                          <a:spcPts val="0"/>
                        </a:spcBef>
                        <a:spcAft>
                          <a:spcPts val="960"/>
                        </a:spcAft>
                      </a:pPr>
                      <a:r>
                        <a:rPr lang="en-US" sz="1400" b="0" dirty="0">
                          <a:solidFill>
                            <a:srgbClr val="000000"/>
                          </a:solidFill>
                          <a:effectLst/>
                          <a:latin typeface="+mn-lt"/>
                          <a:ea typeface="Times New Roman" charset="0"/>
                          <a:cs typeface="Optima LT Std Bold" charset="0"/>
                        </a:rPr>
                        <a:t>Development of Categories</a:t>
                      </a:r>
                      <a:endParaRPr lang="en-US" sz="1400" b="1" dirty="0">
                        <a:solidFill>
                          <a:srgbClr val="000000"/>
                        </a:solidFill>
                        <a:effectLst/>
                        <a:latin typeface="+mn-lt"/>
                        <a:ea typeface="Times New Roman" charset="0"/>
                        <a:cs typeface="Optima LT Std Bold"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76200" algn="l">
                        <a:lnSpc>
                          <a:spcPct val="100000"/>
                        </a:lnSpc>
                        <a:spcBef>
                          <a:spcPts val="0"/>
                        </a:spcBef>
                        <a:spcAft>
                          <a:spcPts val="960"/>
                        </a:spcAft>
                      </a:pPr>
                      <a:r>
                        <a:rPr lang="en-US" sz="1400" b="0" dirty="0">
                          <a:solidFill>
                            <a:srgbClr val="000000"/>
                          </a:solidFill>
                          <a:effectLst/>
                          <a:latin typeface="+mn-lt"/>
                          <a:ea typeface="Times New Roman" charset="0"/>
                          <a:cs typeface="Optima LT Std Bold" charset="0"/>
                        </a:rPr>
                        <a:t>Preset categories: causal conditions, context, core category, intervening conditions, strategies, consequences</a:t>
                      </a:r>
                      <a:endParaRPr lang="en-US" sz="1400" b="1" dirty="0">
                        <a:solidFill>
                          <a:srgbClr val="000000"/>
                        </a:solidFill>
                        <a:effectLst/>
                        <a:latin typeface="+mn-lt"/>
                        <a:ea typeface="Times New Roman" charset="0"/>
                        <a:cs typeface="Optima LT Std Bold"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76200" algn="l">
                        <a:lnSpc>
                          <a:spcPct val="100000"/>
                        </a:lnSpc>
                        <a:spcBef>
                          <a:spcPts val="0"/>
                        </a:spcBef>
                        <a:spcAft>
                          <a:spcPts val="960"/>
                        </a:spcAft>
                      </a:pPr>
                      <a:r>
                        <a:rPr lang="en-US" sz="1400" b="0" dirty="0">
                          <a:solidFill>
                            <a:srgbClr val="000000"/>
                          </a:solidFill>
                          <a:effectLst/>
                          <a:latin typeface="+mn-lt"/>
                          <a:ea typeface="Times New Roman" charset="0"/>
                          <a:cs typeface="Optima LT Std Bold" charset="0"/>
                        </a:rPr>
                        <a:t>Categories develop from the </a:t>
                      </a:r>
                      <a:r>
                        <a:rPr lang="en-US" sz="1400" b="0" dirty="0" smtClean="0">
                          <a:solidFill>
                            <a:srgbClr val="000000"/>
                          </a:solidFill>
                          <a:effectLst/>
                          <a:latin typeface="+mn-lt"/>
                          <a:ea typeface="Times New Roman" charset="0"/>
                          <a:cs typeface="Optima LT Std Bold" charset="0"/>
                        </a:rPr>
                        <a:t>data</a:t>
                      </a:r>
                      <a:endParaRPr lang="en-US" sz="1400" b="1" dirty="0">
                        <a:solidFill>
                          <a:srgbClr val="000000"/>
                        </a:solidFill>
                        <a:effectLst/>
                        <a:latin typeface="+mn-lt"/>
                        <a:ea typeface="Times New Roman" charset="0"/>
                        <a:cs typeface="Optima LT Std Bold"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76200" algn="l">
                        <a:lnSpc>
                          <a:spcPct val="100000"/>
                        </a:lnSpc>
                        <a:spcBef>
                          <a:spcPts val="0"/>
                        </a:spcBef>
                        <a:spcAft>
                          <a:spcPts val="960"/>
                        </a:spcAft>
                      </a:pPr>
                      <a:r>
                        <a:rPr lang="en-US" sz="1400" b="0" dirty="0">
                          <a:solidFill>
                            <a:srgbClr val="000000"/>
                          </a:solidFill>
                          <a:effectLst/>
                          <a:latin typeface="+mn-lt"/>
                          <a:ea typeface="Times New Roman" charset="0"/>
                          <a:cs typeface="Optima LT Std Bold" charset="0"/>
                        </a:rPr>
                        <a:t>Categories develop from views, values, beliefs, feelings, assumptions, and ideologies of individuals</a:t>
                      </a:r>
                      <a:endParaRPr lang="en-US" sz="1400" b="1" dirty="0">
                        <a:solidFill>
                          <a:srgbClr val="000000"/>
                        </a:solidFill>
                        <a:effectLst/>
                        <a:latin typeface="+mn-lt"/>
                        <a:ea typeface="Times New Roman" charset="0"/>
                        <a:cs typeface="Optima LT Std Bold"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55916892"/>
                  </a:ext>
                </a:extLst>
              </a:tr>
              <a:tr h="358143">
                <a:tc>
                  <a:txBody>
                    <a:bodyPr/>
                    <a:lstStyle/>
                    <a:p>
                      <a:pPr marL="0" marR="76200" algn="l">
                        <a:lnSpc>
                          <a:spcPct val="100000"/>
                        </a:lnSpc>
                        <a:spcBef>
                          <a:spcPts val="0"/>
                        </a:spcBef>
                        <a:spcAft>
                          <a:spcPts val="960"/>
                        </a:spcAft>
                      </a:pPr>
                      <a:r>
                        <a:rPr lang="en-US" sz="1400" b="0" dirty="0">
                          <a:solidFill>
                            <a:srgbClr val="000000"/>
                          </a:solidFill>
                          <a:effectLst/>
                          <a:latin typeface="+mn-lt"/>
                          <a:ea typeface="Times New Roman" charset="0"/>
                          <a:cs typeface="Optima LT Std Bold" charset="0"/>
                        </a:rPr>
                        <a:t>Focus of analysis</a:t>
                      </a:r>
                      <a:endParaRPr lang="en-US" sz="1400" b="1" dirty="0">
                        <a:solidFill>
                          <a:srgbClr val="000000"/>
                        </a:solidFill>
                        <a:effectLst/>
                        <a:latin typeface="+mn-lt"/>
                        <a:ea typeface="Times New Roman" charset="0"/>
                        <a:cs typeface="Optima LT Std Bold"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76200" algn="l">
                        <a:lnSpc>
                          <a:spcPct val="100000"/>
                        </a:lnSpc>
                        <a:spcBef>
                          <a:spcPts val="0"/>
                        </a:spcBef>
                        <a:spcAft>
                          <a:spcPts val="960"/>
                        </a:spcAft>
                      </a:pPr>
                      <a:r>
                        <a:rPr lang="en-US" sz="1400" b="0" dirty="0">
                          <a:solidFill>
                            <a:srgbClr val="000000"/>
                          </a:solidFill>
                          <a:effectLst/>
                          <a:latin typeface="+mn-lt"/>
                          <a:ea typeface="Times New Roman" charset="0"/>
                          <a:cs typeface="Optima LT Std Bold" charset="0"/>
                        </a:rPr>
                        <a:t>Describing categories</a:t>
                      </a:r>
                      <a:endParaRPr lang="en-US" sz="1400" b="1" dirty="0">
                        <a:solidFill>
                          <a:srgbClr val="000000"/>
                        </a:solidFill>
                        <a:effectLst/>
                        <a:latin typeface="+mn-lt"/>
                        <a:ea typeface="Times New Roman" charset="0"/>
                        <a:cs typeface="Optima LT Std Bold"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76200" algn="l">
                        <a:lnSpc>
                          <a:spcPct val="100000"/>
                        </a:lnSpc>
                        <a:spcBef>
                          <a:spcPts val="0"/>
                        </a:spcBef>
                        <a:spcAft>
                          <a:spcPts val="960"/>
                        </a:spcAft>
                      </a:pPr>
                      <a:r>
                        <a:rPr lang="en-US" sz="1400" b="0" dirty="0">
                          <a:solidFill>
                            <a:srgbClr val="000000"/>
                          </a:solidFill>
                          <a:effectLst/>
                          <a:latin typeface="+mn-lt"/>
                          <a:ea typeface="Times New Roman" charset="0"/>
                          <a:cs typeface="Optima LT Std Bold" charset="0"/>
                        </a:rPr>
                        <a:t>Connecting categories and emerging theory</a:t>
                      </a:r>
                      <a:endParaRPr lang="en-US" sz="1400" b="1" dirty="0">
                        <a:solidFill>
                          <a:srgbClr val="000000"/>
                        </a:solidFill>
                        <a:effectLst/>
                        <a:latin typeface="+mn-lt"/>
                        <a:ea typeface="Times New Roman" charset="0"/>
                        <a:cs typeface="Optima LT Std Bold"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76200" algn="l">
                        <a:lnSpc>
                          <a:spcPct val="100000"/>
                        </a:lnSpc>
                        <a:spcBef>
                          <a:spcPts val="0"/>
                        </a:spcBef>
                        <a:spcAft>
                          <a:spcPts val="960"/>
                        </a:spcAft>
                      </a:pPr>
                      <a:r>
                        <a:rPr lang="en-US" sz="1400" b="0" dirty="0">
                          <a:solidFill>
                            <a:srgbClr val="000000"/>
                          </a:solidFill>
                          <a:effectLst/>
                          <a:latin typeface="+mn-lt"/>
                          <a:ea typeface="Times New Roman" charset="0"/>
                          <a:cs typeface="Optima LT Std Bold" charset="0"/>
                        </a:rPr>
                        <a:t>Understanding meaning ascribed by participants</a:t>
                      </a:r>
                      <a:endParaRPr lang="en-US" sz="1400" b="1" dirty="0">
                        <a:solidFill>
                          <a:srgbClr val="000000"/>
                        </a:solidFill>
                        <a:effectLst/>
                        <a:latin typeface="+mn-lt"/>
                        <a:ea typeface="Times New Roman" charset="0"/>
                        <a:cs typeface="Optima LT Std Bold"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034011858"/>
                  </a:ext>
                </a:extLst>
              </a:tr>
              <a:tr h="895356">
                <a:tc>
                  <a:txBody>
                    <a:bodyPr/>
                    <a:lstStyle/>
                    <a:p>
                      <a:pPr marL="0" marR="76200" algn="l">
                        <a:lnSpc>
                          <a:spcPct val="100000"/>
                        </a:lnSpc>
                        <a:spcBef>
                          <a:spcPts val="0"/>
                        </a:spcBef>
                        <a:spcAft>
                          <a:spcPts val="960"/>
                        </a:spcAft>
                      </a:pPr>
                      <a:r>
                        <a:rPr lang="en-US" sz="1400" b="0" dirty="0">
                          <a:solidFill>
                            <a:srgbClr val="000000"/>
                          </a:solidFill>
                          <a:effectLst/>
                          <a:latin typeface="+mn-lt"/>
                          <a:ea typeface="Times New Roman" charset="0"/>
                          <a:cs typeface="Optima LT Std Bold" charset="0"/>
                        </a:rPr>
                        <a:t>Representation of Theory </a:t>
                      </a:r>
                      <a:r>
                        <a:rPr lang="en-US" sz="1400" b="0" dirty="0" smtClean="0">
                          <a:solidFill>
                            <a:srgbClr val="000000"/>
                          </a:solidFill>
                          <a:effectLst/>
                          <a:latin typeface="+mn-lt"/>
                          <a:ea typeface="Times New Roman" charset="0"/>
                          <a:cs typeface="Optima LT Std Bold" charset="0"/>
                        </a:rPr>
                        <a:t>Generated</a:t>
                      </a:r>
                      <a:endParaRPr lang="en-US" sz="1400" b="1" dirty="0">
                        <a:solidFill>
                          <a:srgbClr val="000000"/>
                        </a:solidFill>
                        <a:effectLst/>
                        <a:latin typeface="+mn-lt"/>
                        <a:ea typeface="Times New Roman" charset="0"/>
                        <a:cs typeface="Optima LT Std Bold"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76200" algn="l">
                        <a:lnSpc>
                          <a:spcPct val="100000"/>
                        </a:lnSpc>
                        <a:spcBef>
                          <a:spcPts val="0"/>
                        </a:spcBef>
                        <a:spcAft>
                          <a:spcPts val="960"/>
                        </a:spcAft>
                      </a:pPr>
                      <a:r>
                        <a:rPr lang="en-US" sz="1400" b="0" dirty="0">
                          <a:solidFill>
                            <a:srgbClr val="000000"/>
                          </a:solidFill>
                          <a:effectLst/>
                          <a:latin typeface="+mn-lt"/>
                          <a:ea typeface="Times New Roman" charset="0"/>
                          <a:cs typeface="Optima LT Std Bold" charset="0"/>
                        </a:rPr>
                        <a:t>Concrete logical paradigm or visual diagram of findings</a:t>
                      </a:r>
                      <a:endParaRPr lang="en-US" sz="1400" b="1" dirty="0">
                        <a:solidFill>
                          <a:srgbClr val="000000"/>
                        </a:solidFill>
                        <a:effectLst/>
                        <a:latin typeface="+mn-lt"/>
                        <a:ea typeface="Times New Roman" charset="0"/>
                        <a:cs typeface="Optima LT Std Bold"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76200" algn="l">
                        <a:lnSpc>
                          <a:spcPct val="100000"/>
                        </a:lnSpc>
                        <a:spcBef>
                          <a:spcPts val="0"/>
                        </a:spcBef>
                        <a:spcAft>
                          <a:spcPts val="960"/>
                        </a:spcAft>
                      </a:pPr>
                      <a:r>
                        <a:rPr lang="en-US" sz="1400" b="0" dirty="0">
                          <a:solidFill>
                            <a:srgbClr val="000000"/>
                          </a:solidFill>
                          <a:effectLst/>
                          <a:latin typeface="+mn-lt"/>
                          <a:ea typeface="Times New Roman" charset="0"/>
                          <a:cs typeface="Optima LT Std Bold" charset="0"/>
                        </a:rPr>
                        <a:t>More abstract-level explanation of basic social processes</a:t>
                      </a:r>
                      <a:endParaRPr lang="en-US" sz="1400" b="1" dirty="0">
                        <a:solidFill>
                          <a:srgbClr val="000000"/>
                        </a:solidFill>
                        <a:effectLst/>
                        <a:latin typeface="+mn-lt"/>
                        <a:ea typeface="Times New Roman" charset="0"/>
                        <a:cs typeface="Optima LT Std Bold"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76200" algn="l">
                        <a:lnSpc>
                          <a:spcPct val="100000"/>
                        </a:lnSpc>
                        <a:spcBef>
                          <a:spcPts val="0"/>
                        </a:spcBef>
                        <a:spcAft>
                          <a:spcPts val="960"/>
                        </a:spcAft>
                      </a:pPr>
                      <a:r>
                        <a:rPr lang="en-US" sz="1400" b="0" dirty="0">
                          <a:solidFill>
                            <a:srgbClr val="000000"/>
                          </a:solidFill>
                          <a:effectLst/>
                          <a:latin typeface="+mn-lt"/>
                          <a:ea typeface="Times New Roman" charset="0"/>
                          <a:cs typeface="Optima LT Std Bold" charset="0"/>
                        </a:rPr>
                        <a:t>More abstract, avoids diagrams and conceptual maps; conclusions are suggestive, incomplete, inconclusive</a:t>
                      </a:r>
                      <a:endParaRPr lang="en-US" sz="1400" b="1" dirty="0">
                        <a:solidFill>
                          <a:srgbClr val="000000"/>
                        </a:solidFill>
                        <a:effectLst/>
                        <a:latin typeface="+mn-lt"/>
                        <a:ea typeface="Times New Roman" charset="0"/>
                        <a:cs typeface="Optima LT Std Bold"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89637872"/>
                  </a:ext>
                </a:extLst>
              </a:tr>
            </a:tbl>
          </a:graphicData>
        </a:graphic>
      </p:graphicFrame>
    </p:spTree>
    <p:extLst>
      <p:ext uri="{BB962C8B-B14F-4D97-AF65-F5344CB8AC3E}">
        <p14:creationId xmlns:p14="http://schemas.microsoft.com/office/powerpoint/2010/main" val="766356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Types of Grounded Theory Designs </a:t>
            </a:r>
            <a:r>
              <a:rPr lang="en-US" altLang="en-US" sz="2000" b="0" kern="1200" dirty="0" smtClean="0">
                <a:latin typeface="Times New Roman" panose="02020603050405020304" pitchFamily="18" charset="0"/>
                <a:ea typeface="+mj-ea"/>
                <a:cs typeface="Times New Roman" panose="02020603050405020304" pitchFamily="18" charset="0"/>
              </a:rPr>
              <a:t>(1 of 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08732"/>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The Systematic Design</a:t>
            </a:r>
          </a:p>
          <a:p>
            <a:pPr marL="255651" lvl="0" indent="-255651">
              <a:spcAft>
                <a:spcPct val="0"/>
              </a:spcAft>
              <a:buSzPts val="2400"/>
              <a:tabLst/>
            </a:pPr>
            <a:r>
              <a:rPr lang="en-US" sz="2400" kern="1200" dirty="0">
                <a:solidFill>
                  <a:srgbClr val="000000"/>
                </a:solidFill>
                <a:latin typeface="Arial (Body)"/>
                <a:ea typeface="+mn-ea"/>
                <a:cs typeface="+mn-cs"/>
              </a:rPr>
              <a:t>Emphasizes the use of data analysis steps of open, axial, and selective </a:t>
            </a:r>
            <a:r>
              <a:rPr lang="en-US" sz="2400" kern="1200" dirty="0" smtClean="0">
                <a:solidFill>
                  <a:srgbClr val="000000"/>
                </a:solidFill>
                <a:latin typeface="Arial (Body)"/>
                <a:ea typeface="+mn-ea"/>
                <a:cs typeface="+mn-cs"/>
              </a:rPr>
              <a:t>coding</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Development of a logic paradigm or a visual picture of the theory generated</a:t>
            </a:r>
          </a:p>
          <a:p>
            <a:pPr marL="255651" lvl="0" indent="-255651">
              <a:spcAft>
                <a:spcPct val="0"/>
              </a:spcAft>
              <a:buSzPts val="2400"/>
              <a:tabLst/>
            </a:pPr>
            <a:r>
              <a:rPr lang="en-US" sz="2400" kern="1200" dirty="0">
                <a:solidFill>
                  <a:srgbClr val="000000"/>
                </a:solidFill>
                <a:latin typeface="Arial (Body)"/>
                <a:ea typeface="+mn-ea"/>
                <a:cs typeface="+mn-cs"/>
              </a:rPr>
              <a:t>Detailed, rigorous procedures of Strauss and Corbin (1999)</a:t>
            </a:r>
          </a:p>
          <a:p>
            <a:pPr marL="255651" lvl="0" indent="-255651">
              <a:spcAft>
                <a:spcPct val="0"/>
              </a:spcAft>
              <a:buSzPts val="2400"/>
              <a:tabLst/>
            </a:pPr>
            <a:r>
              <a:rPr lang="en-US" sz="2400" kern="1200" dirty="0">
                <a:solidFill>
                  <a:srgbClr val="000000"/>
                </a:solidFill>
                <a:latin typeface="Arial (Body)"/>
                <a:ea typeface="+mn-ea"/>
                <a:cs typeface="+mn-cs"/>
              </a:rPr>
              <a:t>Three phases of coding</a:t>
            </a:r>
          </a:p>
        </p:txBody>
      </p:sp>
    </p:spTree>
    <p:extLst>
      <p:ext uri="{BB962C8B-B14F-4D97-AF65-F5344CB8AC3E}">
        <p14:creationId xmlns:p14="http://schemas.microsoft.com/office/powerpoint/2010/main" val="807989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Types of Grounded Theory Designs </a:t>
            </a:r>
            <a:r>
              <a:rPr lang="en-US" altLang="en-US" sz="2000" b="0" kern="1200" dirty="0" smtClean="0">
                <a:latin typeface="Times New Roman" panose="02020603050405020304" pitchFamily="18" charset="0"/>
                <a:ea typeface="+mj-ea"/>
                <a:cs typeface="Times New Roman" panose="02020603050405020304" pitchFamily="18" charset="0"/>
              </a:rPr>
              <a:t>(2 of 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08732"/>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The Systematic Design</a:t>
            </a:r>
            <a:endParaRPr lang="en-US" altLang="en-US" sz="2400" b="1" kern="1200" dirty="0">
              <a:solidFill>
                <a:srgbClr val="000000"/>
              </a:solidFill>
              <a:latin typeface="Arial (Body)"/>
              <a:ea typeface="+mn-ea"/>
              <a:cs typeface="+mn-cs"/>
            </a:endParaRPr>
          </a:p>
          <a:p>
            <a:pPr marL="0" lvl="0" indent="0">
              <a:buSzPts val="2400"/>
              <a:buNone/>
              <a:tabLst/>
            </a:pPr>
            <a:r>
              <a:rPr lang="en-US" altLang="en-US" sz="2400" kern="1200" dirty="0">
                <a:solidFill>
                  <a:srgbClr val="000000"/>
                </a:solidFill>
                <a:latin typeface="Arial (Body)"/>
                <a:ea typeface="+mn-ea"/>
                <a:cs typeface="+mn-cs"/>
              </a:rPr>
              <a:t>Phases of coding</a:t>
            </a:r>
          </a:p>
          <a:p>
            <a:pPr marL="255651" lvl="0" indent="-255651">
              <a:spcAft>
                <a:spcPct val="0"/>
              </a:spcAft>
              <a:buSzPts val="2400"/>
              <a:tabLst/>
            </a:pPr>
            <a:r>
              <a:rPr lang="en-US" altLang="en-US" sz="2400" b="1" kern="1200" dirty="0">
                <a:solidFill>
                  <a:srgbClr val="000000"/>
                </a:solidFill>
                <a:latin typeface="Arial (Body)"/>
                <a:ea typeface="+mn-ea"/>
                <a:cs typeface="+mn-cs"/>
              </a:rPr>
              <a:t>Open coding</a:t>
            </a:r>
            <a:r>
              <a:rPr lang="en-US" altLang="en-US" sz="2400" kern="1200" dirty="0">
                <a:solidFill>
                  <a:srgbClr val="000000"/>
                </a:solidFill>
                <a:latin typeface="Arial (Body)"/>
                <a:ea typeface="+mn-ea"/>
                <a:cs typeface="+mn-cs"/>
              </a:rPr>
              <a:t>: Properties and </a:t>
            </a:r>
            <a:r>
              <a:rPr lang="en-US" altLang="en-US" sz="2400" kern="1200" dirty="0" err="1">
                <a:solidFill>
                  <a:srgbClr val="000000"/>
                </a:solidFill>
                <a:latin typeface="Arial (Body)"/>
                <a:ea typeface="+mn-ea"/>
                <a:cs typeface="+mn-cs"/>
              </a:rPr>
              <a:t>dimensionalized</a:t>
            </a:r>
            <a:r>
              <a:rPr lang="en-US" altLang="en-US" sz="2400" kern="1200" dirty="0">
                <a:solidFill>
                  <a:srgbClr val="000000"/>
                </a:solidFill>
                <a:latin typeface="Arial (Body)"/>
                <a:ea typeface="+mn-ea"/>
                <a:cs typeface="+mn-cs"/>
              </a:rPr>
              <a:t> properties</a:t>
            </a:r>
          </a:p>
          <a:p>
            <a:pPr marL="255651" lvl="0" indent="-255651">
              <a:spcAft>
                <a:spcPct val="0"/>
              </a:spcAft>
              <a:buSzPts val="2400"/>
              <a:tabLst/>
            </a:pPr>
            <a:r>
              <a:rPr lang="en-US" altLang="en-US" sz="2400" b="1" kern="1200" dirty="0">
                <a:solidFill>
                  <a:srgbClr val="000000"/>
                </a:solidFill>
                <a:latin typeface="Arial (Body)"/>
                <a:ea typeface="+mn-ea"/>
                <a:cs typeface="+mn-cs"/>
              </a:rPr>
              <a:t>Axial coding</a:t>
            </a:r>
            <a:r>
              <a:rPr lang="en-US" altLang="en-US" sz="2400" kern="1200" dirty="0">
                <a:solidFill>
                  <a:srgbClr val="000000"/>
                </a:solidFill>
                <a:latin typeface="Arial (Body)"/>
                <a:ea typeface="+mn-ea"/>
                <a:cs typeface="+mn-cs"/>
              </a:rPr>
              <a:t>: Researcher selects one open coding category and places it at the center as the central phenomenon and then relates all other categories to it</a:t>
            </a:r>
          </a:p>
          <a:p>
            <a:pPr marL="255651" lvl="0" indent="-255651">
              <a:spcAft>
                <a:spcPct val="0"/>
              </a:spcAft>
              <a:buSzPts val="2400"/>
              <a:tabLst/>
            </a:pPr>
            <a:r>
              <a:rPr lang="en-US" altLang="en-US" sz="2400" b="1" kern="1200" dirty="0">
                <a:solidFill>
                  <a:srgbClr val="000000"/>
                </a:solidFill>
                <a:latin typeface="Arial (Body)"/>
                <a:ea typeface="+mn-ea"/>
                <a:cs typeface="+mn-cs"/>
              </a:rPr>
              <a:t>Selective coding</a:t>
            </a:r>
            <a:r>
              <a:rPr lang="en-US" altLang="en-US" sz="2400" kern="1200" dirty="0">
                <a:solidFill>
                  <a:srgbClr val="000000"/>
                </a:solidFill>
                <a:latin typeface="Arial (Body)"/>
                <a:ea typeface="+mn-ea"/>
                <a:cs typeface="+mn-cs"/>
              </a:rPr>
              <a:t>: Writing a theory based on the interrelationship of the categories from axial coding</a:t>
            </a:r>
          </a:p>
        </p:txBody>
      </p:sp>
    </p:spTree>
    <p:extLst>
      <p:ext uri="{BB962C8B-B14F-4D97-AF65-F5344CB8AC3E}">
        <p14:creationId xmlns:p14="http://schemas.microsoft.com/office/powerpoint/2010/main" val="1981804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chor="ctr">
            <a:noAutofit/>
          </a:bodyPr>
          <a:lstStyle/>
          <a:p>
            <a:pPr lvl="0">
              <a:spcBef>
                <a:spcPct val="0"/>
              </a:spcBef>
              <a:buClrTx/>
            </a:pPr>
            <a:r>
              <a:rPr lang="en-US" sz="2800" kern="1200" dirty="0" smtClean="0">
                <a:latin typeface="Times New Roman" panose="02020603050405020304" pitchFamily="18" charset="0"/>
                <a:ea typeface="+mj-ea"/>
                <a:cs typeface="Times New Roman" panose="02020603050405020304" pitchFamily="18" charset="0"/>
              </a:rPr>
              <a:t>Figure 13.2 Example of Coding Categories in Grounded Theory with Properties and Dimensionalized Properties</a:t>
            </a:r>
            <a:endParaRPr lang="en-US" sz="2800" kern="1200" dirty="0">
              <a:latin typeface="Times New Roman" panose="02020603050405020304" pitchFamily="18" charset="0"/>
              <a:ea typeface="+mj-ea"/>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88396117"/>
              </p:ext>
            </p:extLst>
          </p:nvPr>
        </p:nvGraphicFramePr>
        <p:xfrm>
          <a:off x="457200" y="2019921"/>
          <a:ext cx="8229600" cy="3307080"/>
        </p:xfrm>
        <a:graphic>
          <a:graphicData uri="http://schemas.openxmlformats.org/drawingml/2006/table">
            <a:tbl>
              <a:tblPr firstRow="1">
                <a:tableStyleId>{9DCAF9ED-07DC-4A11-8D7F-57B35C25682E}</a:tableStyleId>
              </a:tblPr>
              <a:tblGrid>
                <a:gridCol w="1847461">
                  <a:extLst>
                    <a:ext uri="{9D8B030D-6E8A-4147-A177-3AD203B41FA5}">
                      <a16:colId xmlns:a16="http://schemas.microsoft.com/office/drawing/2014/main" val="3662643006"/>
                    </a:ext>
                  </a:extLst>
                </a:gridCol>
                <a:gridCol w="1073021">
                  <a:extLst>
                    <a:ext uri="{9D8B030D-6E8A-4147-A177-3AD203B41FA5}">
                      <a16:colId xmlns:a16="http://schemas.microsoft.com/office/drawing/2014/main" val="1235908396"/>
                    </a:ext>
                  </a:extLst>
                </a:gridCol>
                <a:gridCol w="2017278">
                  <a:extLst>
                    <a:ext uri="{9D8B030D-6E8A-4147-A177-3AD203B41FA5}">
                      <a16:colId xmlns:a16="http://schemas.microsoft.com/office/drawing/2014/main" val="3254139489"/>
                    </a:ext>
                  </a:extLst>
                </a:gridCol>
                <a:gridCol w="1645920">
                  <a:extLst>
                    <a:ext uri="{9D8B030D-6E8A-4147-A177-3AD203B41FA5}">
                      <a16:colId xmlns:a16="http://schemas.microsoft.com/office/drawing/2014/main" val="413162387"/>
                    </a:ext>
                  </a:extLst>
                </a:gridCol>
                <a:gridCol w="1645920">
                  <a:extLst>
                    <a:ext uri="{9D8B030D-6E8A-4147-A177-3AD203B41FA5}">
                      <a16:colId xmlns:a16="http://schemas.microsoft.com/office/drawing/2014/main" val="3465715164"/>
                    </a:ext>
                  </a:extLst>
                </a:gridCol>
              </a:tblGrid>
              <a:tr h="370840">
                <a:tc>
                  <a:txBody>
                    <a:bodyPr/>
                    <a:lstStyle/>
                    <a:p>
                      <a:r>
                        <a:rPr lang="en-US" sz="1400" b="1" dirty="0" smtClean="0">
                          <a:solidFill>
                            <a:srgbClr val="000000"/>
                          </a:solidFill>
                          <a:effectLst/>
                          <a:latin typeface="+mn-lt"/>
                        </a:rPr>
                        <a:t>Broad Categories</a:t>
                      </a:r>
                      <a:r>
                        <a:rPr lang="en-US" sz="1400" b="1" dirty="0" smtClean="0">
                          <a:solidFill>
                            <a:srgbClr val="000000"/>
                          </a:solidFill>
                          <a:effectLst/>
                          <a:latin typeface="+mn-lt"/>
                        </a:rPr>
                        <a:t>*</a:t>
                      </a:r>
                      <a:endParaRPr lang="en-US" sz="1400" dirty="0" smtClean="0">
                        <a:solidFill>
                          <a:srgbClr val="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400" b="1" kern="1200" dirty="0" smtClean="0">
                          <a:solidFill>
                            <a:srgbClr val="000000"/>
                          </a:solidFill>
                          <a:effectLst/>
                          <a:latin typeface="+mn-lt"/>
                          <a:ea typeface="+mn-ea"/>
                          <a:cs typeface="+mn-cs"/>
                        </a:rPr>
                        <a:t>Category</a:t>
                      </a:r>
                      <a:endParaRPr lang="en-US" sz="1400" dirty="0" smtClean="0">
                        <a:solidFill>
                          <a:srgbClr val="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400" dirty="0" smtClean="0">
                          <a:solidFill>
                            <a:srgbClr val="000000"/>
                          </a:solidFill>
                          <a:latin typeface="+mn-lt"/>
                        </a:rPr>
                        <a:t>Properties</a:t>
                      </a:r>
                      <a:endParaRPr lang="en-US" sz="1400" dirty="0">
                        <a:solidFill>
                          <a:srgbClr val="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400" dirty="0" smtClean="0">
                          <a:solidFill>
                            <a:srgbClr val="000000"/>
                          </a:solidFill>
                          <a:latin typeface="+mn-lt"/>
                        </a:rPr>
                        <a:t>Dimensionalized</a:t>
                      </a:r>
                      <a:r>
                        <a:rPr lang="en-US" sz="1400" baseline="0" dirty="0" smtClean="0">
                          <a:solidFill>
                            <a:srgbClr val="000000"/>
                          </a:solidFill>
                          <a:latin typeface="+mn-lt"/>
                        </a:rPr>
                        <a:t> Examples</a:t>
                      </a:r>
                      <a:endParaRPr lang="en-US" sz="1400" dirty="0">
                        <a:solidFill>
                          <a:srgbClr val="000000"/>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u="none" strike="noStrike" cap="none" dirty="0" smtClean="0">
                          <a:solidFill>
                            <a:schemeClr val="bg1"/>
                          </a:solidFill>
                          <a:latin typeface="+mn-lt"/>
                          <a:ea typeface="+mn-ea"/>
                          <a:cs typeface="+mn-cs"/>
                          <a:sym typeface="Arial"/>
                        </a:rPr>
                        <a:t>Dimensionalized Examples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125930710"/>
                  </a:ext>
                </a:extLst>
              </a:tr>
              <a:tr h="370840">
                <a:tc>
                  <a:txBody>
                    <a:bodyPr/>
                    <a:lstStyle/>
                    <a:p>
                      <a:r>
                        <a:rPr lang="en-US" sz="1400" dirty="0" smtClean="0">
                          <a:effectLst/>
                          <a:latin typeface="+mn-lt"/>
                        </a:rPr>
                        <a:t>Administrative </a:t>
                      </a:r>
                      <a:r>
                        <a:rPr lang="en-US" sz="1400" dirty="0" smtClean="0">
                          <a:effectLst/>
                          <a:latin typeface="+mn-lt"/>
                        </a:rPr>
                        <a:t>role</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400" b="1" kern="1200" dirty="0" smtClean="0">
                          <a:solidFill>
                            <a:schemeClr val="tx1"/>
                          </a:solidFill>
                          <a:effectLst/>
                          <a:latin typeface="+mn-lt"/>
                          <a:ea typeface="+mn-ea"/>
                          <a:cs typeface="+mn-cs"/>
                        </a:rPr>
                        <a:t>Provider</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400" kern="1200" dirty="0" smtClean="0">
                          <a:solidFill>
                            <a:schemeClr val="tx1"/>
                          </a:solidFill>
                          <a:effectLst/>
                          <a:latin typeface="+mn-lt"/>
                          <a:ea typeface="+mn-ea"/>
                          <a:cs typeface="+mn-cs"/>
                        </a:rPr>
                        <a:t>With funding</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400" dirty="0" smtClean="0">
                          <a:effectLst/>
                          <a:latin typeface="+mn-lt"/>
                        </a:rPr>
                        <a:t>Start-up seed </a:t>
                      </a:r>
                      <a:r>
                        <a:rPr lang="en-US" sz="1400" dirty="0" smtClean="0">
                          <a:effectLst/>
                          <a:latin typeface="+mn-lt"/>
                        </a:rPr>
                        <a:t>money</a:t>
                      </a:r>
                      <a:endParaRPr lang="en-US" sz="14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Short-term </a:t>
                      </a:r>
                      <a:r>
                        <a:rPr lang="en-US" sz="1400" kern="1200" dirty="0" smtClean="0">
                          <a:solidFill>
                            <a:schemeClr val="tx1"/>
                          </a:solidFill>
                          <a:effectLst/>
                          <a:latin typeface="+mn-lt"/>
                          <a:ea typeface="+mn-ea"/>
                          <a:cs typeface="+mn-cs"/>
                        </a:rPr>
                        <a:t>travel</a:t>
                      </a:r>
                      <a:endParaRPr lang="en-US" sz="14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84264751"/>
                  </a:ext>
                </a:extLst>
              </a:tr>
              <a:tr h="746760">
                <a:tc>
                  <a:txBody>
                    <a:bodyPr/>
                    <a:lstStyle/>
                    <a:p>
                      <a:r>
                        <a:rPr lang="en-US" sz="1400" dirty="0" smtClean="0">
                          <a:solidFill>
                            <a:schemeClr val="bg1"/>
                          </a:solidFill>
                          <a:effectLst/>
                          <a:latin typeface="+mn-lt"/>
                        </a:rPr>
                        <a:t>Administrative role</a:t>
                      </a:r>
                      <a:endParaRPr lang="en-US" sz="14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400" b="1" kern="1200" dirty="0" smtClean="0">
                          <a:solidFill>
                            <a:schemeClr val="bg1"/>
                          </a:solidFill>
                          <a:effectLst/>
                          <a:latin typeface="+mn-lt"/>
                          <a:ea typeface="+mn-ea"/>
                          <a:cs typeface="+mn-cs"/>
                        </a:rPr>
                        <a:t>Provider</a:t>
                      </a:r>
                      <a:endParaRPr lang="en-US" sz="14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With nonfinancial </a:t>
                      </a:r>
                      <a:r>
                        <a:rPr lang="en-US" sz="1400" kern="1200" dirty="0" smtClean="0">
                          <a:solidFill>
                            <a:schemeClr val="tx1"/>
                          </a:solidFill>
                          <a:effectLst/>
                          <a:latin typeface="+mn-lt"/>
                          <a:ea typeface="+mn-ea"/>
                          <a:cs typeface="+mn-cs"/>
                        </a:rPr>
                        <a:t>aid</a:t>
                      </a:r>
                      <a:endParaRPr lang="en-US" sz="14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400" dirty="0" smtClean="0">
                          <a:effectLst/>
                          <a:latin typeface="+mn-lt"/>
                        </a:rPr>
                        <a:t>Laboratory </a:t>
                      </a:r>
                      <a:r>
                        <a:rPr lang="en-US" sz="1400" dirty="0" smtClean="0">
                          <a:effectLst/>
                          <a:latin typeface="+mn-lt"/>
                        </a:rPr>
                        <a:t>equipment</a:t>
                      </a:r>
                      <a:endParaRPr lang="en-US" sz="14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Student personnel</a:t>
                      </a:r>
                      <a:endParaRPr lang="en-US" sz="14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024467921"/>
                  </a:ext>
                </a:extLst>
              </a:tr>
              <a:tr h="777240">
                <a:tc>
                  <a:txBody>
                    <a:bodyPr/>
                    <a:lstStyle/>
                    <a:p>
                      <a:r>
                        <a:rPr lang="en-US" sz="1400" dirty="0" smtClean="0">
                          <a:solidFill>
                            <a:schemeClr val="bg1"/>
                          </a:solidFill>
                          <a:effectLst/>
                          <a:latin typeface="+mn-lt"/>
                        </a:rPr>
                        <a:t>Administrative role</a:t>
                      </a:r>
                      <a:endParaRPr lang="en-US" sz="14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400" b="1" kern="1200" dirty="0" smtClean="0">
                          <a:solidFill>
                            <a:schemeClr val="tx1"/>
                          </a:solidFill>
                          <a:effectLst/>
                          <a:latin typeface="+mn-lt"/>
                          <a:ea typeface="+mn-ea"/>
                          <a:cs typeface="+mn-cs"/>
                        </a:rPr>
                        <a:t>Enabler</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With more </a:t>
                      </a:r>
                      <a:r>
                        <a:rPr lang="en-US" sz="1400" kern="1200" dirty="0" smtClean="0">
                          <a:solidFill>
                            <a:schemeClr val="tx1"/>
                          </a:solidFill>
                          <a:effectLst/>
                          <a:latin typeface="+mn-lt"/>
                          <a:ea typeface="+mn-ea"/>
                          <a:cs typeface="+mn-cs"/>
                        </a:rPr>
                        <a:t>money</a:t>
                      </a:r>
                      <a:endParaRPr lang="en-US" sz="14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400" dirty="0" smtClean="0">
                          <a:effectLst/>
                          <a:latin typeface="+mn-lt"/>
                        </a:rPr>
                        <a:t>Faculty </a:t>
                      </a:r>
                      <a:r>
                        <a:rPr lang="en-US" sz="1400" dirty="0" smtClean="0">
                          <a:effectLst/>
                          <a:latin typeface="+mn-lt"/>
                        </a:rPr>
                        <a:t>committees</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Long-term </a:t>
                      </a:r>
                      <a:r>
                        <a:rPr lang="en-US" sz="1400" kern="1200" dirty="0" smtClean="0">
                          <a:solidFill>
                            <a:schemeClr val="tx1"/>
                          </a:solidFill>
                          <a:effectLst/>
                          <a:latin typeface="+mn-lt"/>
                          <a:ea typeface="+mn-ea"/>
                          <a:cs typeface="+mn-cs"/>
                        </a:rPr>
                        <a:t>sabbatical</a:t>
                      </a:r>
                      <a:endParaRPr lang="en-US" sz="14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37624968"/>
                  </a:ext>
                </a:extLst>
              </a:tr>
              <a:tr h="746760">
                <a:tc>
                  <a:txBody>
                    <a:bodyPr/>
                    <a:lstStyle/>
                    <a:p>
                      <a:r>
                        <a:rPr lang="en-US" sz="1400" dirty="0" smtClean="0">
                          <a:solidFill>
                            <a:schemeClr val="bg1"/>
                          </a:solidFill>
                          <a:effectLst/>
                          <a:latin typeface="+mn-lt"/>
                        </a:rPr>
                        <a:t>Administrative role</a:t>
                      </a:r>
                      <a:endParaRPr lang="en-US" sz="14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400" b="1" kern="1200" dirty="0" smtClean="0">
                          <a:solidFill>
                            <a:schemeClr val="bg1"/>
                          </a:solidFill>
                          <a:effectLst/>
                          <a:latin typeface="+mn-lt"/>
                          <a:ea typeface="+mn-ea"/>
                          <a:cs typeface="+mn-cs"/>
                        </a:rPr>
                        <a:t>Enabler</a:t>
                      </a:r>
                      <a:endParaRPr lang="en-US" sz="14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With more </a:t>
                      </a:r>
                      <a:r>
                        <a:rPr lang="en-US" sz="1400" kern="1200" dirty="0" smtClean="0">
                          <a:solidFill>
                            <a:schemeClr val="tx1"/>
                          </a:solidFill>
                          <a:effectLst/>
                          <a:latin typeface="+mn-lt"/>
                          <a:ea typeface="+mn-ea"/>
                          <a:cs typeface="+mn-cs"/>
                        </a:rPr>
                        <a:t>visibility</a:t>
                      </a:r>
                      <a:endParaRPr lang="en-US" sz="14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400" dirty="0" smtClean="0">
                          <a:effectLst/>
                          <a:latin typeface="+mn-lt"/>
                        </a:rPr>
                        <a:t>Faculty </a:t>
                      </a:r>
                      <a:r>
                        <a:rPr lang="en-US" sz="1400" dirty="0" smtClean="0">
                          <a:effectLst/>
                          <a:latin typeface="+mn-lt"/>
                        </a:rPr>
                        <a:t>committees</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Administrative </a:t>
                      </a:r>
                      <a:r>
                        <a:rPr lang="en-US" sz="1400" kern="1200" dirty="0" smtClean="0">
                          <a:solidFill>
                            <a:schemeClr val="tx1"/>
                          </a:solidFill>
                          <a:effectLst/>
                          <a:latin typeface="+mn-lt"/>
                          <a:ea typeface="+mn-ea"/>
                          <a:cs typeface="+mn-cs"/>
                        </a:rPr>
                        <a:t>assignments</a:t>
                      </a:r>
                      <a:endParaRPr lang="en-US" sz="14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38068719"/>
                  </a:ext>
                </a:extLst>
              </a:tr>
            </a:tbl>
          </a:graphicData>
        </a:graphic>
      </p:graphicFrame>
      <p:sp>
        <p:nvSpPr>
          <p:cNvPr id="3" name="Text Placeholder 2"/>
          <p:cNvSpPr>
            <a:spLocks noGrp="1"/>
          </p:cNvSpPr>
          <p:nvPr>
            <p:ph type="body" idx="1"/>
          </p:nvPr>
        </p:nvSpPr>
        <p:spPr>
          <a:xfrm>
            <a:off x="457200" y="5421087"/>
            <a:ext cx="8229600" cy="457200"/>
          </a:xfrm>
        </p:spPr>
        <p:txBody>
          <a:bodyPr wrap="square" lIns="91425" tIns="91425" rIns="91425" bIns="91425">
            <a:noAutofit/>
          </a:bodyPr>
          <a:lstStyle/>
          <a:p>
            <a:pPr marL="0" lvl="0" indent="0">
              <a:spcBef>
                <a:spcPts val="0"/>
              </a:spcBef>
              <a:buSzPts val="2400"/>
              <a:buNone/>
            </a:pPr>
            <a:r>
              <a:rPr lang="en-US" sz="2000" kern="1200" dirty="0">
                <a:solidFill>
                  <a:srgbClr val="000000"/>
                </a:solidFill>
                <a:latin typeface="Arial (Body)"/>
                <a:ea typeface="+mn-ea"/>
                <a:cs typeface="+mn-cs"/>
              </a:rPr>
              <a:t>*Broad categories are higher-level concepts</a:t>
            </a:r>
          </a:p>
        </p:txBody>
      </p:sp>
    </p:spTree>
    <p:extLst>
      <p:ext uri="{BB962C8B-B14F-4D97-AF65-F5344CB8AC3E}">
        <p14:creationId xmlns:p14="http://schemas.microsoft.com/office/powerpoint/2010/main" val="440803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8524</TotalTime>
  <Words>1645</Words>
  <Application>Microsoft Office PowerPoint</Application>
  <PresentationFormat>On-screen Show (4:3)</PresentationFormat>
  <Paragraphs>200</Paragraphs>
  <Slides>31</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Arial (Body)</vt:lpstr>
      <vt:lpstr>Noto Sans Symbols</vt:lpstr>
      <vt:lpstr>Optima LT Std Bold</vt:lpstr>
      <vt:lpstr>Times New Roman</vt:lpstr>
      <vt:lpstr>Verdana</vt:lpstr>
      <vt:lpstr>508 Lecture</vt:lpstr>
      <vt:lpstr>1_508 Lecture</vt:lpstr>
      <vt:lpstr>Educational Research: Planning, Conducting, and Evaluating Quantitative and Qualitative Research</vt:lpstr>
      <vt:lpstr>Learning Objectives</vt:lpstr>
      <vt:lpstr>What is Grounded Theory Research, When Should You Use It, and How Did It Develop? (1 of 3)</vt:lpstr>
      <vt:lpstr>What is Grounded Theory Research, When Should You Use It, and How Did It Develop? (2 of 3)</vt:lpstr>
      <vt:lpstr>What is Grounded Theory Research, When Should You Use It, and How Did It Develop? (3 of 3)</vt:lpstr>
      <vt:lpstr>Table 13.1 Comparing Systematic, Emergent, and Constructivist Approaches to Grounded Theory</vt:lpstr>
      <vt:lpstr>Types of Grounded Theory Designs (1 of 5)</vt:lpstr>
      <vt:lpstr>Types of Grounded Theory Designs (2 of 5)</vt:lpstr>
      <vt:lpstr>Figure 13.2 Example of Coding Categories in Grounded Theory with Properties and Dimensionalized Properties</vt:lpstr>
      <vt:lpstr>Figure 13.3 Grounded Theory Coding from Open Coding to the Axial Coding Paradigm</vt:lpstr>
      <vt:lpstr>Types of Grounded Theory Designs (3 of 5)</vt:lpstr>
      <vt:lpstr>Types of Grounded Theory Designs (4 of 5)</vt:lpstr>
      <vt:lpstr>Types of Grounded Theory Designs (5 of 5)</vt:lpstr>
      <vt:lpstr>The Key Characteristics of Grounded Theory Research (1 of 9)</vt:lpstr>
      <vt:lpstr>The Key Characteristics of Grounded Theory Research (2 of 9)</vt:lpstr>
      <vt:lpstr>Figure 13.4 Process and Categories within the Flow of Research in Grounded Theory</vt:lpstr>
      <vt:lpstr>The Key Characteristics of Grounded Theory Research (3 of 9)</vt:lpstr>
      <vt:lpstr>Figure 13.5 Zigzag Data Collection and Analysis to Achieve Saturation of Categories</vt:lpstr>
      <vt:lpstr>The Key Characteristics of Grounded Theory Research (4 of 9)</vt:lpstr>
      <vt:lpstr>Figure 13.6 Constant Comparison Procedures in Grounded Theory</vt:lpstr>
      <vt:lpstr>The Key Characteristics of Grounded Theory Research (5 of 9)</vt:lpstr>
      <vt:lpstr>The Key Characteristics of Grounded Theory Research (6 of 9)</vt:lpstr>
      <vt:lpstr>The Key Characteristics of Grounded Theory Research (7 of 9)</vt:lpstr>
      <vt:lpstr>The Key Characteristics of Grounded Theory Research (8 of 9)</vt:lpstr>
      <vt:lpstr>Figure 13.8 Example of a Theory—A Model of Ethnic Minority Students’ Process of Community Building</vt:lpstr>
      <vt:lpstr>The Key Characteristics of Grounded Theory Research (9 of 9)</vt:lpstr>
      <vt:lpstr>Potential Ethical Issues in Grounded Theory Research</vt:lpstr>
      <vt:lpstr>What Are the Steps in Conducting Grounded Theory Research?</vt:lpstr>
      <vt:lpstr>How Do You Evaluate Grounded Theory Research? (1 of 2)</vt:lpstr>
      <vt:lpstr>How Do You Evaluate Grounded Theory Research?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Research: Planning, Conducting, and Evaluating Quantitative and Qualitative Research, Sixth Edition</dc:title>
  <dc:subject>TED/Careers</dc:subject>
  <dc:creator>Creswell/Guetterman</dc:creator>
  <cp:keywords>Educational Research</cp:keywords>
  <cp:lastModifiedBy>V, Ramamoorthy (Cognizant)</cp:lastModifiedBy>
  <cp:revision>852</cp:revision>
  <dcterms:modified xsi:type="dcterms:W3CDTF">2018-03-15T05:57:17Z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