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6"/>
  </p:notesMasterIdLst>
  <p:handoutMasterIdLst>
    <p:handoutMasterId r:id="rId37"/>
  </p:handoutMasterIdLst>
  <p:sldIdLst>
    <p:sldId id="33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62"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78" autoAdjust="0"/>
    <p:restoredTop sz="92907" autoAdjust="0"/>
  </p:normalViewPr>
  <p:slideViewPr>
    <p:cSldViewPr snapToGrid="0" snapToObjects="1">
      <p:cViewPr varScale="1">
        <p:scale>
          <a:sx n="65" d="100"/>
          <a:sy n="65" d="100"/>
        </p:scale>
        <p:origin x="1860" y="7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4/24/2018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54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64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a:latin typeface="+mn-lt"/>
              </a:rPr>
              <a:t>Chapter </a:t>
            </a:r>
            <a:r>
              <a:rPr lang="en-US" b="1" smtClean="0">
                <a:latin typeface="+mn-lt"/>
              </a:rPr>
              <a:t>14</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a:latin typeface="+mn-lt"/>
              </a:rPr>
              <a:t>Ethnographic Designs</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14.1 Types of Qualitative Case Studies</a:t>
            </a:r>
            <a:endParaRPr lang="en-US" dirty="0"/>
          </a:p>
        </p:txBody>
      </p:sp>
      <p:pic>
        <p:nvPicPr>
          <p:cNvPr id="5" name="Picture 4" descr="Different types of case studies are as follows. Intrinsic Case Study is depicted as an unusual case, indicating to study is an intrinsic, unusual case. Instrumental Case Study is depicted as a Case, which is leading to Issue. It indicates to study a case provides insight into an issue or theme. Collective case study is depicted as three cases leading together to issue. It indicates to study several cases that provide insight into an issue or theme."/>
          <p:cNvPicPr>
            <a:picLocks noChangeAspect="1"/>
          </p:cNvPicPr>
          <p:nvPr/>
        </p:nvPicPr>
        <p:blipFill>
          <a:blip r:embed="rId2"/>
          <a:stretch>
            <a:fillRect/>
          </a:stretch>
        </p:blipFill>
        <p:spPr>
          <a:xfrm>
            <a:off x="1036013" y="1531082"/>
            <a:ext cx="7071973" cy="4523624"/>
          </a:xfrm>
          <a:prstGeom prst="rect">
            <a:avLst/>
          </a:prstGeom>
        </p:spPr>
      </p:pic>
    </p:spTree>
    <p:extLst>
      <p:ext uri="{BB962C8B-B14F-4D97-AF65-F5344CB8AC3E}">
        <p14:creationId xmlns:p14="http://schemas.microsoft.com/office/powerpoint/2010/main" val="198618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Types of Ethnographic Design? </a:t>
            </a:r>
            <a:r>
              <a:rPr lang="en-US" altLang="en-US" sz="2000" b="0" dirty="0"/>
              <a:t>(2 of 3)</a:t>
            </a:r>
            <a:endParaRPr lang="en-US" dirty="0"/>
          </a:p>
        </p:txBody>
      </p:sp>
      <p:sp>
        <p:nvSpPr>
          <p:cNvPr id="3" name="Text Placeholder 2"/>
          <p:cNvSpPr>
            <a:spLocks noGrp="1"/>
          </p:cNvSpPr>
          <p:nvPr>
            <p:ph type="body" idx="1"/>
          </p:nvPr>
        </p:nvSpPr>
        <p:spPr/>
        <p:txBody>
          <a:bodyPr/>
          <a:lstStyle/>
          <a:p>
            <a:pPr marL="0" indent="0">
              <a:buNone/>
            </a:pPr>
            <a:r>
              <a:rPr lang="en-US" sz="2400" b="1" dirty="0"/>
              <a:t>Critical Ethnographies</a:t>
            </a:r>
            <a:endParaRPr lang="en-US" altLang="en-US" sz="2400" b="1" dirty="0"/>
          </a:p>
          <a:p>
            <a:r>
              <a:rPr lang="en-US" altLang="en-US" sz="2400" dirty="0"/>
              <a:t>Used by politically minded researchers</a:t>
            </a:r>
          </a:p>
          <a:p>
            <a:r>
              <a:rPr lang="en-US" altLang="en-US" sz="2400" dirty="0"/>
              <a:t>Advocate against inequality and domination</a:t>
            </a:r>
          </a:p>
          <a:p>
            <a:r>
              <a:rPr lang="en-US" altLang="en-US" sz="2400" dirty="0"/>
              <a:t>Seek to empower people</a:t>
            </a:r>
          </a:p>
          <a:p>
            <a:r>
              <a:rPr lang="en-US" altLang="en-US" sz="2400" dirty="0"/>
              <a:t>Value laden </a:t>
            </a:r>
            <a:r>
              <a:rPr lang="en-US" altLang="en-US" sz="2400" dirty="0" smtClean="0"/>
              <a:t>orientation</a:t>
            </a:r>
            <a:endParaRPr lang="en-US" altLang="en-US" sz="2400" dirty="0"/>
          </a:p>
          <a:p>
            <a:r>
              <a:rPr lang="en-US" altLang="en-US" sz="2400" dirty="0"/>
              <a:t>Challenge status </a:t>
            </a:r>
            <a:r>
              <a:rPr lang="en-US" altLang="en-US" sz="2400" dirty="0" smtClean="0"/>
              <a:t>quo</a:t>
            </a:r>
            <a:endParaRPr lang="en-US" altLang="en-US" sz="2400" dirty="0"/>
          </a:p>
          <a:p>
            <a:r>
              <a:rPr lang="en-US" altLang="en-US" sz="2400" dirty="0"/>
              <a:t>Concerned about power and control</a:t>
            </a:r>
            <a:endParaRPr lang="en-US" sz="2400" dirty="0"/>
          </a:p>
        </p:txBody>
      </p:sp>
    </p:spTree>
    <p:extLst>
      <p:ext uri="{BB962C8B-B14F-4D97-AF65-F5344CB8AC3E}">
        <p14:creationId xmlns:p14="http://schemas.microsoft.com/office/powerpoint/2010/main" val="27400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Types of Ethnographic Design? </a:t>
            </a:r>
            <a:r>
              <a:rPr lang="en-US" altLang="en-US" sz="2000" b="0" dirty="0"/>
              <a:t>(3 of 3)</a:t>
            </a:r>
            <a:endParaRPr lang="en-US" dirty="0"/>
          </a:p>
        </p:txBody>
      </p:sp>
      <p:sp>
        <p:nvSpPr>
          <p:cNvPr id="3" name="Text Placeholder 2"/>
          <p:cNvSpPr>
            <a:spLocks noGrp="1"/>
          </p:cNvSpPr>
          <p:nvPr>
            <p:ph type="body" idx="1"/>
          </p:nvPr>
        </p:nvSpPr>
        <p:spPr/>
        <p:txBody>
          <a:bodyPr/>
          <a:lstStyle/>
          <a:p>
            <a:pPr marL="0" indent="0">
              <a:buNone/>
            </a:pPr>
            <a:r>
              <a:rPr lang="en-US" sz="2200" b="1" dirty="0"/>
              <a:t>Critical Ethnographies</a:t>
            </a:r>
            <a:endParaRPr lang="en-US" altLang="en-US" sz="2200" b="1" dirty="0"/>
          </a:p>
          <a:p>
            <a:r>
              <a:rPr lang="en-US" altLang="en-US" sz="2200" dirty="0"/>
              <a:t>Social issues include power, empowerment, inequity, dominance, repression, hegemony, victimization</a:t>
            </a:r>
          </a:p>
          <a:p>
            <a:r>
              <a:rPr lang="en-US" altLang="en-US" sz="2200" dirty="0"/>
              <a:t>Collaborate actively with participants and negotiate final report</a:t>
            </a:r>
          </a:p>
          <a:p>
            <a:r>
              <a:rPr lang="en-US" altLang="en-US" sz="2200" dirty="0"/>
              <a:t>Self-conscious about their own interpretation</a:t>
            </a:r>
          </a:p>
          <a:p>
            <a:r>
              <a:rPr lang="en-US" altLang="en-US" sz="2200" dirty="0"/>
              <a:t>Reflexive and self-aware of their role</a:t>
            </a:r>
          </a:p>
          <a:p>
            <a:r>
              <a:rPr lang="en-US" altLang="en-US" sz="2200" dirty="0"/>
              <a:t>Non-neutral position of researcher</a:t>
            </a:r>
          </a:p>
          <a:p>
            <a:r>
              <a:rPr lang="en-US" altLang="en-US" sz="2200" dirty="0"/>
              <a:t>Uses contradictions, imponderables, and tension (</a:t>
            </a:r>
            <a:r>
              <a:rPr lang="en-US" altLang="en-US" sz="2200" dirty="0" err="1"/>
              <a:t>Denzin</a:t>
            </a:r>
            <a:r>
              <a:rPr lang="en-US" altLang="en-US" sz="2200" dirty="0"/>
              <a:t>, 1997)</a:t>
            </a:r>
            <a:endParaRPr lang="en-US" sz="2200" dirty="0"/>
          </a:p>
        </p:txBody>
      </p:sp>
    </p:spTree>
    <p:extLst>
      <p:ext uri="{BB962C8B-B14F-4D97-AF65-F5344CB8AC3E}">
        <p14:creationId xmlns:p14="http://schemas.microsoft.com/office/powerpoint/2010/main" val="189721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(1 of </a:t>
            </a:r>
            <a:r>
              <a:rPr lang="en-US" altLang="en-US" sz="2000" b="0" dirty="0" smtClean="0"/>
              <a:t>9)</a:t>
            </a:r>
            <a:endParaRPr lang="en-US" dirty="0"/>
          </a:p>
        </p:txBody>
      </p:sp>
      <p:sp>
        <p:nvSpPr>
          <p:cNvPr id="3" name="Text Placeholder 2"/>
          <p:cNvSpPr>
            <a:spLocks noGrp="1"/>
          </p:cNvSpPr>
          <p:nvPr>
            <p:ph type="body" idx="1"/>
          </p:nvPr>
        </p:nvSpPr>
        <p:spPr/>
        <p:txBody>
          <a:bodyPr/>
          <a:lstStyle/>
          <a:p>
            <a:r>
              <a:rPr lang="en-US" altLang="en-US" sz="2400" dirty="0"/>
              <a:t>Cultural themes from cultural anthropology</a:t>
            </a:r>
          </a:p>
          <a:p>
            <a:r>
              <a:rPr lang="en-US" altLang="en-US" sz="2400" dirty="0"/>
              <a:t>A culture-sharing group</a:t>
            </a:r>
          </a:p>
          <a:p>
            <a:r>
              <a:rPr lang="en-US" altLang="en-US" sz="2400" dirty="0"/>
              <a:t>Examination of shared patterns of behavior, belief, and language</a:t>
            </a:r>
          </a:p>
          <a:p>
            <a:r>
              <a:rPr lang="en-US" altLang="en-US" sz="2400" dirty="0"/>
              <a:t>Data collection through fieldwork</a:t>
            </a:r>
          </a:p>
          <a:p>
            <a:r>
              <a:rPr lang="en-US" altLang="en-US" sz="2400" dirty="0"/>
              <a:t>Description, themes, interpretation</a:t>
            </a:r>
          </a:p>
          <a:p>
            <a:r>
              <a:rPr lang="en-US" altLang="en-US" sz="2400" dirty="0"/>
              <a:t>Context is the setting, situation, or environment</a:t>
            </a:r>
          </a:p>
          <a:p>
            <a:r>
              <a:rPr lang="en-US" altLang="en-US" sz="2400" dirty="0"/>
              <a:t>Researcher reflexivity</a:t>
            </a:r>
            <a:endParaRPr lang="en-US" sz="2400" dirty="0"/>
          </a:p>
        </p:txBody>
      </p:sp>
    </p:spTree>
    <p:extLst>
      <p:ext uri="{BB962C8B-B14F-4D97-AF65-F5344CB8AC3E}">
        <p14:creationId xmlns:p14="http://schemas.microsoft.com/office/powerpoint/2010/main" val="264734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(2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000" b="1" dirty="0"/>
              <a:t>Cultural Themes</a:t>
            </a:r>
            <a:endParaRPr lang="en-US" altLang="en-US" sz="2000" b="1" dirty="0"/>
          </a:p>
          <a:p>
            <a:r>
              <a:rPr lang="en-US" altLang="en-US" sz="2000" b="1" dirty="0"/>
              <a:t>Cultural Theme</a:t>
            </a:r>
            <a:r>
              <a:rPr lang="en-US" altLang="en-US" sz="2000" dirty="0"/>
              <a:t>: General position, declared or implied, that is openly approved or promoted in a society or </a:t>
            </a:r>
            <a:r>
              <a:rPr lang="en-US" altLang="en-US" sz="2000" dirty="0" smtClean="0"/>
              <a:t>group</a:t>
            </a:r>
            <a:endParaRPr lang="en-US" altLang="en-US" sz="2000" dirty="0"/>
          </a:p>
          <a:p>
            <a:r>
              <a:rPr lang="en-US" altLang="en-US" sz="2000" dirty="0"/>
              <a:t>Drawn from cultural anthropology or literature</a:t>
            </a:r>
          </a:p>
          <a:p>
            <a:r>
              <a:rPr lang="en-US" altLang="en-US" sz="2000" dirty="0"/>
              <a:t>Found in purpose statements or research questions as a central phenomenon</a:t>
            </a:r>
          </a:p>
          <a:p>
            <a:r>
              <a:rPr lang="en-US" altLang="en-US" sz="2000" dirty="0"/>
              <a:t>Examples:</a:t>
            </a:r>
          </a:p>
          <a:p>
            <a:pPr lvl="1"/>
            <a:r>
              <a:rPr lang="en-US" altLang="en-US" sz="2000" dirty="0"/>
              <a:t>Persistence</a:t>
            </a:r>
          </a:p>
          <a:p>
            <a:pPr lvl="1"/>
            <a:r>
              <a:rPr lang="en-US" altLang="en-US" sz="2000" dirty="0"/>
              <a:t>Identity development</a:t>
            </a:r>
          </a:p>
          <a:p>
            <a:pPr lvl="1"/>
            <a:r>
              <a:rPr lang="en-US" altLang="en-US" sz="2000" dirty="0"/>
              <a:t>Social skills</a:t>
            </a:r>
          </a:p>
          <a:p>
            <a:pPr lvl="1"/>
            <a:r>
              <a:rPr lang="en-US" altLang="en-US" sz="2000" dirty="0"/>
              <a:t>Enculturation</a:t>
            </a:r>
            <a:endParaRPr lang="en-US" sz="2000" dirty="0"/>
          </a:p>
        </p:txBody>
      </p:sp>
    </p:spTree>
    <p:extLst>
      <p:ext uri="{BB962C8B-B14F-4D97-AF65-F5344CB8AC3E}">
        <p14:creationId xmlns:p14="http://schemas.microsoft.com/office/powerpoint/2010/main" val="276559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a:t>
            </a:r>
            <a:r>
              <a:rPr lang="en-US" altLang="en-US" b="0" dirty="0"/>
              <a:t> </a:t>
            </a:r>
            <a:r>
              <a:rPr lang="en-US" altLang="en-US" sz="2000" b="0" dirty="0"/>
              <a:t>(3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400" b="1" dirty="0" smtClean="0"/>
              <a:t>A Culture-Sharing Group</a:t>
            </a:r>
            <a:endParaRPr lang="en-US" altLang="en-US" sz="2400" b="1" dirty="0" smtClean="0"/>
          </a:p>
          <a:p>
            <a:r>
              <a:rPr lang="en-US" altLang="en-US" sz="2400" dirty="0" smtClean="0"/>
              <a:t>Two more individuals who have shared</a:t>
            </a:r>
          </a:p>
          <a:p>
            <a:pPr lvl="1"/>
            <a:r>
              <a:rPr lang="en-US" altLang="en-US" sz="2400" dirty="0" smtClean="0"/>
              <a:t>Behaviors</a:t>
            </a:r>
          </a:p>
          <a:p>
            <a:pPr lvl="1"/>
            <a:r>
              <a:rPr lang="en-US" altLang="en-US" sz="2400" dirty="0" smtClean="0"/>
              <a:t>Beliefs</a:t>
            </a:r>
          </a:p>
          <a:p>
            <a:pPr lvl="1"/>
            <a:r>
              <a:rPr lang="en-US" altLang="en-US" sz="2400" dirty="0" smtClean="0"/>
              <a:t>Language</a:t>
            </a:r>
          </a:p>
          <a:p>
            <a:r>
              <a:rPr lang="en-US" altLang="en-US" sz="2400" dirty="0" smtClean="0"/>
              <a:t>Groups vary in size</a:t>
            </a:r>
          </a:p>
          <a:p>
            <a:r>
              <a:rPr lang="en-US" altLang="en-US" sz="2400" dirty="0" smtClean="0"/>
              <a:t>Individuals meet on regular basis</a:t>
            </a:r>
          </a:p>
          <a:p>
            <a:r>
              <a:rPr lang="en-US" altLang="en-US" sz="2400" dirty="0" smtClean="0"/>
              <a:t>Individuals interact over a period of time</a:t>
            </a:r>
          </a:p>
          <a:p>
            <a:r>
              <a:rPr lang="en-US" altLang="en-US" sz="2400" dirty="0" smtClean="0"/>
              <a:t>Representative of a larger group</a:t>
            </a:r>
            <a:endParaRPr lang="en-US" sz="2400" dirty="0"/>
          </a:p>
        </p:txBody>
      </p:sp>
    </p:spTree>
    <p:extLst>
      <p:ext uri="{BB962C8B-B14F-4D97-AF65-F5344CB8AC3E}">
        <p14:creationId xmlns:p14="http://schemas.microsoft.com/office/powerpoint/2010/main" val="289662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Table 14.2 Study of a Culture-Sharing Group in a Third-Grade Elementary Classroom</a:t>
            </a:r>
            <a:endParaRPr lang="en-US" sz="3200"/>
          </a:p>
        </p:txBody>
      </p:sp>
      <p:graphicFrame>
        <p:nvGraphicFramePr>
          <p:cNvPr id="6" name="Table 5"/>
          <p:cNvGraphicFramePr>
            <a:graphicFrameLocks noGrp="1"/>
          </p:cNvGraphicFramePr>
          <p:nvPr>
            <p:extLst>
              <p:ext uri="{D42A27DB-BD31-4B8C-83A1-F6EECF244321}">
                <p14:modId xmlns:p14="http://schemas.microsoft.com/office/powerpoint/2010/main" val="4164094925"/>
              </p:ext>
            </p:extLst>
          </p:nvPr>
        </p:nvGraphicFramePr>
        <p:xfrm>
          <a:off x="457200" y="1600200"/>
          <a:ext cx="8360230" cy="4495800"/>
        </p:xfrm>
        <a:graphic>
          <a:graphicData uri="http://schemas.openxmlformats.org/drawingml/2006/table">
            <a:tbl>
              <a:tblPr firstRow="1">
                <a:tableStyleId>{5940675A-B579-460E-94D1-54222C63F5DA}</a:tableStyleId>
              </a:tblPr>
              <a:tblGrid>
                <a:gridCol w="3023118">
                  <a:extLst>
                    <a:ext uri="{9D8B030D-6E8A-4147-A177-3AD203B41FA5}">
                      <a16:colId xmlns:a16="http://schemas.microsoft.com/office/drawing/2014/main" xmlns="" val="3534999864"/>
                    </a:ext>
                  </a:extLst>
                </a:gridCol>
                <a:gridCol w="5337112">
                  <a:extLst>
                    <a:ext uri="{9D8B030D-6E8A-4147-A177-3AD203B41FA5}">
                      <a16:colId xmlns:a16="http://schemas.microsoft.com/office/drawing/2014/main" xmlns="" val="211443915"/>
                    </a:ext>
                  </a:extLst>
                </a:gridCol>
              </a:tblGrid>
              <a:tr h="337073">
                <a:tc>
                  <a:txBody>
                    <a:bodyPr/>
                    <a:lstStyle/>
                    <a:p>
                      <a:pPr marL="0" marR="0">
                        <a:lnSpc>
                          <a:spcPct val="100000"/>
                        </a:lnSpc>
                        <a:spcBef>
                          <a:spcPts val="0"/>
                        </a:spcBef>
                        <a:spcAft>
                          <a:spcPts val="0"/>
                        </a:spcAft>
                        <a:tabLst>
                          <a:tab pos="2582545" algn="l"/>
                        </a:tabLst>
                      </a:pPr>
                      <a:r>
                        <a:rPr lang="en-US" sz="1600" b="1" dirty="0">
                          <a:effectLst/>
                        </a:rPr>
                        <a:t>Characteristics of a Culture-Sharing Group</a:t>
                      </a:r>
                      <a:endParaRPr lang="en-US" sz="16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600" b="1" dirty="0">
                          <a:effectLst/>
                        </a:rPr>
                        <a:t>An Example</a:t>
                      </a:r>
                      <a:endParaRPr lang="en-US" sz="1600" b="1" dirty="0">
                        <a:solidFill>
                          <a:schemeClr val="bg1"/>
                        </a:solidFill>
                        <a:effectLst/>
                        <a:latin typeface="+mn-lt"/>
                        <a:ea typeface="Times New Roman" charset="0"/>
                        <a:cs typeface="Optima LT Std Bold" charset="0"/>
                      </a:endParaRPr>
                    </a:p>
                  </a:txBody>
                  <a:tcPr marL="76200" marR="76200" marT="101600" marB="57150"/>
                </a:tc>
                <a:extLst>
                  <a:ext uri="{0D108BD9-81ED-4DB2-BD59-A6C34878D82A}">
                    <a16:rowId xmlns:a16="http://schemas.microsoft.com/office/drawing/2014/main" xmlns="" val="4270632496"/>
                  </a:ext>
                </a:extLst>
              </a:tr>
              <a:tr h="441043">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consists of two or more individuals, and it may be small or large.</a:t>
                      </a:r>
                      <a:endParaRPr lang="en-US" sz="16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600"/>
                        </a:spcBef>
                        <a:spcAft>
                          <a:spcPts val="0"/>
                        </a:spcAft>
                        <a:tabLst>
                          <a:tab pos="990600" algn="l"/>
                          <a:tab pos="2324100" algn="l"/>
                          <a:tab pos="3543300" algn="l"/>
                          <a:tab pos="4787265" algn="l"/>
                        </a:tabLst>
                      </a:pPr>
                      <a:r>
                        <a:rPr lang="en-US" sz="1600" dirty="0">
                          <a:effectLst/>
                        </a:rPr>
                        <a:t>A small group—two readers in a classroom.</a:t>
                      </a:r>
                    </a:p>
                    <a:p>
                      <a:pPr marL="0" marR="0">
                        <a:lnSpc>
                          <a:spcPct val="100000"/>
                        </a:lnSpc>
                        <a:spcBef>
                          <a:spcPts val="600"/>
                        </a:spcBef>
                        <a:spcAft>
                          <a:spcPts val="0"/>
                        </a:spcAft>
                        <a:tabLst>
                          <a:tab pos="990600" algn="l"/>
                          <a:tab pos="2324100" algn="l"/>
                          <a:tab pos="3543300" algn="l"/>
                          <a:tab pos="4787265" algn="l"/>
                        </a:tabLst>
                      </a:pPr>
                      <a:r>
                        <a:rPr lang="en-US" sz="1600" dirty="0">
                          <a:effectLst/>
                        </a:rPr>
                        <a:t>A larger group—6 to 10 readers in a classroom.</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1651185847"/>
                  </a:ext>
                </a:extLst>
              </a:tr>
              <a:tr h="313895">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interacts on a regular basis.</a:t>
                      </a:r>
                      <a:endParaRPr lang="en-US" sz="16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For a period three times a week, the group meets to discuss a reading.</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1205805750"/>
                  </a:ext>
                </a:extLst>
              </a:tr>
              <a:tr h="441043">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has interacted for some time.</a:t>
                      </a:r>
                      <a:endParaRPr lang="en-US" sz="16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Since the beginning of September, the reading group has met three times a week for three periods.</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2708547785"/>
                  </a:ext>
                </a:extLst>
              </a:tr>
              <a:tr h="313895">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is representative of some larger group.</a:t>
                      </a:r>
                      <a:endParaRPr lang="en-US" sz="16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small reading group is representative of third-grade readers.</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2725450087"/>
                  </a:ext>
                </a:extLst>
              </a:tr>
              <a:tr h="751627">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has adopted some shared patterns of behaving, thinking, or talking.</a:t>
                      </a:r>
                      <a:endParaRPr lang="en-US" sz="1600" dirty="0">
                        <a:solidFill>
                          <a:srgbClr val="000000"/>
                        </a:solidFill>
                        <a:effectLst/>
                        <a:latin typeface="+mn-lt"/>
                        <a:ea typeface="Times New Roman" charset="0"/>
                        <a:cs typeface="Helvetica LT Std" charset="0"/>
                      </a:endParaRPr>
                    </a:p>
                  </a:txBody>
                  <a:tcPr marL="76200" marR="76200" marT="69850" marB="152400"/>
                </a:tc>
                <a:tc>
                  <a:txBody>
                    <a:bodyPr/>
                    <a:lstStyle/>
                    <a:p>
                      <a:pPr marL="0" marR="0">
                        <a:lnSpc>
                          <a:spcPct val="100000"/>
                        </a:lnSpc>
                        <a:spcBef>
                          <a:spcPts val="0"/>
                        </a:spcBef>
                        <a:spcAft>
                          <a:spcPts val="0"/>
                        </a:spcAft>
                        <a:tabLst>
                          <a:tab pos="990600" algn="l"/>
                          <a:tab pos="2324100" algn="l"/>
                          <a:tab pos="3543300" algn="l"/>
                          <a:tab pos="4787265" algn="l"/>
                        </a:tabLst>
                      </a:pPr>
                      <a:r>
                        <a:rPr lang="en-US" sz="1600" dirty="0">
                          <a:effectLst/>
                        </a:rPr>
                        <a:t>The group has certain rituals they perform as they begin to read, such as sitting on the floor, opening their book to the assigned page, and waiting to speak until the teacher calls on them to answer a question.</a:t>
                      </a:r>
                      <a:endParaRPr lang="en-US" sz="1600" dirty="0">
                        <a:solidFill>
                          <a:srgbClr val="000000"/>
                        </a:solidFill>
                        <a:effectLst/>
                        <a:latin typeface="+mn-lt"/>
                        <a:ea typeface="Times New Roman" charset="0"/>
                        <a:cs typeface="Helvetica LT Std" charset="0"/>
                      </a:endParaRPr>
                    </a:p>
                  </a:txBody>
                  <a:tcPr marL="76200" marR="76200" marT="69850" marB="152400"/>
                </a:tc>
                <a:extLst>
                  <a:ext uri="{0D108BD9-81ED-4DB2-BD59-A6C34878D82A}">
                    <a16:rowId xmlns:a16="http://schemas.microsoft.com/office/drawing/2014/main" xmlns="" val="3314449884"/>
                  </a:ext>
                </a:extLst>
              </a:tr>
            </a:tbl>
          </a:graphicData>
        </a:graphic>
      </p:graphicFrame>
    </p:spTree>
    <p:extLst>
      <p:ext uri="{BB962C8B-B14F-4D97-AF65-F5344CB8AC3E}">
        <p14:creationId xmlns:p14="http://schemas.microsoft.com/office/powerpoint/2010/main" val="363083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(4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400" b="1"/>
              <a:t>Shared Patterns of Behavior, Belief, and Language</a:t>
            </a:r>
            <a:endParaRPr lang="en-US" altLang="en-US" sz="2400" b="1"/>
          </a:p>
          <a:p>
            <a:r>
              <a:rPr lang="en-US" altLang="en-US" sz="2400"/>
              <a:t>A shared pattern is a common social interaction that stabilizes as tacit rules and expectations of the group</a:t>
            </a:r>
          </a:p>
          <a:p>
            <a:pPr lvl="1"/>
            <a:r>
              <a:rPr lang="en-US" altLang="en-US" sz="2400"/>
              <a:t>Behavior: action taken by an individual in a cultural setting</a:t>
            </a:r>
          </a:p>
          <a:p>
            <a:pPr lvl="1"/>
            <a:r>
              <a:rPr lang="en-US" altLang="en-US" sz="2400"/>
              <a:t>Belief: how an individual thinks or perceives things in a cultural setting</a:t>
            </a:r>
          </a:p>
          <a:p>
            <a:pPr lvl="1"/>
            <a:r>
              <a:rPr lang="en-US" altLang="en-US" sz="2400"/>
              <a:t>Language: how an individual talks to others in a cultural setting</a:t>
            </a:r>
            <a:endParaRPr lang="en-US" sz="2400"/>
          </a:p>
        </p:txBody>
      </p:sp>
    </p:spTree>
    <p:extLst>
      <p:ext uri="{BB962C8B-B14F-4D97-AF65-F5344CB8AC3E}">
        <p14:creationId xmlns:p14="http://schemas.microsoft.com/office/powerpoint/2010/main" val="331678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(5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400" b="1" dirty="0"/>
              <a:t>Shared Patterns of Behavior, Belief, and Language</a:t>
            </a:r>
            <a:endParaRPr lang="en-US" altLang="en-US" sz="2400" b="1" dirty="0"/>
          </a:p>
          <a:p>
            <a:r>
              <a:rPr lang="en-US" altLang="en-US" sz="2400" dirty="0"/>
              <a:t>Types of patterns</a:t>
            </a:r>
          </a:p>
          <a:p>
            <a:pPr lvl="1"/>
            <a:r>
              <a:rPr lang="en-US" altLang="en-US" sz="2400" dirty="0"/>
              <a:t>Ideal: What </a:t>
            </a:r>
            <a:r>
              <a:rPr lang="en-US" altLang="en-US" sz="2400" b="1" dirty="0"/>
              <a:t>should </a:t>
            </a:r>
            <a:r>
              <a:rPr lang="en-US" altLang="en-US" sz="2400" dirty="0"/>
              <a:t>occur</a:t>
            </a:r>
          </a:p>
          <a:p>
            <a:pPr lvl="1"/>
            <a:r>
              <a:rPr lang="en-US" altLang="en-US" sz="2400" dirty="0"/>
              <a:t>Actual: What </a:t>
            </a:r>
            <a:r>
              <a:rPr lang="en-US" altLang="en-US" sz="2400" b="1" dirty="0"/>
              <a:t>did </a:t>
            </a:r>
            <a:r>
              <a:rPr lang="en-US" altLang="en-US" sz="2400" dirty="0"/>
              <a:t>occur</a:t>
            </a:r>
          </a:p>
          <a:p>
            <a:pPr lvl="1"/>
            <a:r>
              <a:rPr lang="en-US" altLang="en-US" sz="2400" dirty="0"/>
              <a:t>Projective: What </a:t>
            </a:r>
            <a:r>
              <a:rPr lang="en-US" altLang="en-US" sz="2400" b="1" dirty="0"/>
              <a:t>might</a:t>
            </a:r>
            <a:r>
              <a:rPr lang="en-US" altLang="en-US" sz="2400" dirty="0"/>
              <a:t> have occurred</a:t>
            </a:r>
            <a:endParaRPr lang="en-US" sz="2400" dirty="0"/>
          </a:p>
        </p:txBody>
      </p:sp>
    </p:spTree>
    <p:extLst>
      <p:ext uri="{BB962C8B-B14F-4D97-AF65-F5344CB8AC3E}">
        <p14:creationId xmlns:p14="http://schemas.microsoft.com/office/powerpoint/2010/main" val="136817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(6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200" b="1" dirty="0"/>
              <a:t>Fieldwork</a:t>
            </a:r>
            <a:endParaRPr lang="en-US" altLang="en-US" sz="2200" b="1" dirty="0"/>
          </a:p>
          <a:p>
            <a:r>
              <a:rPr lang="en-US" altLang="en-US" sz="2200" b="1" dirty="0"/>
              <a:t>Fieldwork</a:t>
            </a:r>
            <a:r>
              <a:rPr lang="en-US" altLang="en-US" sz="2200" dirty="0"/>
              <a:t>: The researcher gathers data in the setting where the participants are located and where their shared patterns can be </a:t>
            </a:r>
            <a:r>
              <a:rPr lang="en-US" altLang="en-US" sz="2200" dirty="0" smtClean="0"/>
              <a:t>studied</a:t>
            </a:r>
            <a:endParaRPr lang="en-US" altLang="en-US" sz="2200" dirty="0"/>
          </a:p>
          <a:p>
            <a:r>
              <a:rPr lang="en-US" altLang="en-US" sz="2200" dirty="0"/>
              <a:t>Types of data</a:t>
            </a:r>
          </a:p>
          <a:p>
            <a:pPr lvl="1">
              <a:spcBef>
                <a:spcPts val="400"/>
              </a:spcBef>
            </a:pPr>
            <a:r>
              <a:rPr lang="en-US" altLang="en-US" sz="2200" dirty="0"/>
              <a:t>Emic data: supplied by the participants</a:t>
            </a:r>
          </a:p>
          <a:p>
            <a:pPr lvl="1">
              <a:spcBef>
                <a:spcPts val="400"/>
              </a:spcBef>
            </a:pPr>
            <a:r>
              <a:rPr lang="en-US" altLang="en-US" sz="2200" dirty="0"/>
              <a:t>Etic data: </a:t>
            </a:r>
            <a:r>
              <a:rPr lang="en-US" altLang="en-US" sz="2200" dirty="0" smtClean="0"/>
              <a:t>ethnographer</a:t>
            </a:r>
            <a:r>
              <a:rPr lang="en-US" altLang="ja-JP" sz="2200" dirty="0" smtClean="0"/>
              <a:t>’s </a:t>
            </a:r>
            <a:r>
              <a:rPr lang="en-US" altLang="ja-JP" sz="2200" dirty="0"/>
              <a:t>interpretation of </a:t>
            </a:r>
            <a:r>
              <a:rPr lang="en-US" altLang="ja-JP" sz="2200" dirty="0" smtClean="0"/>
              <a:t>participant’s </a:t>
            </a:r>
            <a:r>
              <a:rPr lang="en-US" altLang="ja-JP" sz="2200" dirty="0"/>
              <a:t>perspectives</a:t>
            </a:r>
          </a:p>
          <a:p>
            <a:pPr lvl="1">
              <a:spcBef>
                <a:spcPts val="400"/>
              </a:spcBef>
            </a:pPr>
            <a:r>
              <a:rPr lang="en-US" altLang="en-US" sz="2200" dirty="0"/>
              <a:t>Negotiation data: information participants and researcher agree to use in a study</a:t>
            </a:r>
          </a:p>
          <a:p>
            <a:r>
              <a:rPr lang="en-US" altLang="en-US" sz="2200" dirty="0"/>
              <a:t>Popular forms of data: observations, interviews, documents</a:t>
            </a:r>
            <a:endParaRPr lang="en-US" sz="2200" dirty="0"/>
          </a:p>
        </p:txBody>
      </p:sp>
    </p:spTree>
    <p:extLst>
      <p:ext uri="{BB962C8B-B14F-4D97-AF65-F5344CB8AC3E}">
        <p14:creationId xmlns:p14="http://schemas.microsoft.com/office/powerpoint/2010/main" val="77244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Learning Objectives</a:t>
            </a:r>
          </a:p>
        </p:txBody>
      </p:sp>
      <p:sp>
        <p:nvSpPr>
          <p:cNvPr id="5" name="Content Placeholder 4"/>
          <p:cNvSpPr>
            <a:spLocks noGrp="1"/>
          </p:cNvSpPr>
          <p:nvPr>
            <p:ph idx="1"/>
          </p:nvPr>
        </p:nvSpPr>
        <p:spPr/>
        <p:txBody>
          <a:bodyPr/>
          <a:lstStyle/>
          <a:p>
            <a:pPr marL="0" indent="0">
              <a:buNone/>
            </a:pPr>
            <a:r>
              <a:rPr lang="en-US" sz="2400" b="1" dirty="0">
                <a:solidFill>
                  <a:srgbClr val="007FA3"/>
                </a:solidFill>
                <a:latin typeface="+mn-lt"/>
                <a:cs typeface="Times New Roman" panose="02020603050405020304" pitchFamily="18" charset="0"/>
              </a:rPr>
              <a:t>14.1</a:t>
            </a:r>
            <a:r>
              <a:rPr lang="en-US" sz="2400" dirty="0">
                <a:latin typeface="+mn-lt"/>
              </a:rPr>
              <a:t> </a:t>
            </a:r>
            <a:r>
              <a:rPr lang="en-US" altLang="en-US" sz="2400" dirty="0">
                <a:latin typeface="+mn-lt"/>
              </a:rPr>
              <a:t>Define ethnographic research, and describe when to use it, and how it developed</a:t>
            </a:r>
          </a:p>
          <a:p>
            <a:pPr marL="0" indent="0">
              <a:buNone/>
            </a:pPr>
            <a:r>
              <a:rPr lang="en-US" sz="2400" b="1" dirty="0">
                <a:solidFill>
                  <a:srgbClr val="007FA3"/>
                </a:solidFill>
                <a:latin typeface="+mn-lt"/>
                <a:cs typeface="Times New Roman" panose="02020603050405020304" pitchFamily="18" charset="0"/>
              </a:rPr>
              <a:t>14.2</a:t>
            </a:r>
            <a:r>
              <a:rPr lang="en-US" sz="2400" dirty="0">
                <a:latin typeface="+mn-lt"/>
              </a:rPr>
              <a:t> </a:t>
            </a:r>
            <a:r>
              <a:rPr lang="en-US" altLang="en-US" sz="2400" dirty="0">
                <a:latin typeface="+mn-lt"/>
              </a:rPr>
              <a:t>Identify three types of ethnographic designs</a:t>
            </a:r>
          </a:p>
          <a:p>
            <a:pPr marL="0" indent="0">
              <a:buNone/>
            </a:pPr>
            <a:r>
              <a:rPr lang="en-US" sz="2400" b="1" dirty="0">
                <a:solidFill>
                  <a:srgbClr val="007FA3"/>
                </a:solidFill>
                <a:latin typeface="+mn-lt"/>
                <a:cs typeface="Times New Roman" panose="02020603050405020304" pitchFamily="18" charset="0"/>
              </a:rPr>
              <a:t>14.3</a:t>
            </a:r>
            <a:r>
              <a:rPr lang="en-US" sz="2400" dirty="0">
                <a:latin typeface="+mn-lt"/>
              </a:rPr>
              <a:t> </a:t>
            </a:r>
            <a:r>
              <a:rPr lang="en-US" altLang="en-US" sz="2400" dirty="0">
                <a:latin typeface="+mn-lt"/>
              </a:rPr>
              <a:t>List the key characteristics of ethnographic research</a:t>
            </a:r>
          </a:p>
          <a:p>
            <a:pPr marL="0" indent="0">
              <a:buNone/>
            </a:pPr>
            <a:r>
              <a:rPr lang="en-US" sz="2400" b="1" dirty="0">
                <a:solidFill>
                  <a:srgbClr val="007FA3"/>
                </a:solidFill>
                <a:latin typeface="+mn-lt"/>
                <a:cs typeface="Times New Roman" panose="02020603050405020304" pitchFamily="18" charset="0"/>
              </a:rPr>
              <a:t>14.4</a:t>
            </a:r>
            <a:r>
              <a:rPr lang="en-US" sz="2400" dirty="0">
                <a:latin typeface="+mn-lt"/>
              </a:rPr>
              <a:t> </a:t>
            </a:r>
            <a:r>
              <a:rPr lang="en-US" altLang="en-US" sz="2400" dirty="0">
                <a:latin typeface="+mn-lt"/>
              </a:rPr>
              <a:t>Identify potential ethical issues in conducting an ethnography</a:t>
            </a:r>
          </a:p>
          <a:p>
            <a:pPr marL="0" indent="0">
              <a:buNone/>
            </a:pPr>
            <a:r>
              <a:rPr lang="en-US" sz="2400" b="1" dirty="0">
                <a:solidFill>
                  <a:srgbClr val="007FA3"/>
                </a:solidFill>
                <a:latin typeface="+mn-lt"/>
              </a:rPr>
              <a:t>14.5 </a:t>
            </a:r>
            <a:r>
              <a:rPr lang="en-US" altLang="en-US" sz="2400" dirty="0">
                <a:latin typeface="+mn-lt"/>
              </a:rPr>
              <a:t>Describe the steps in conducting an ethnography</a:t>
            </a:r>
          </a:p>
          <a:p>
            <a:pPr marL="0" indent="0">
              <a:buNone/>
            </a:pPr>
            <a:r>
              <a:rPr lang="en-US" sz="2400" b="1" dirty="0">
                <a:solidFill>
                  <a:srgbClr val="007FA3"/>
                </a:solidFill>
                <a:latin typeface="+mn-lt"/>
              </a:rPr>
              <a:t>14.6 </a:t>
            </a:r>
            <a:r>
              <a:rPr lang="en-US" altLang="en-US" sz="2400" dirty="0">
                <a:latin typeface="+mn-lt"/>
              </a:rPr>
              <a:t>List criteria useful for evaluating an ethnographic research study</a:t>
            </a:r>
          </a:p>
        </p:txBody>
      </p:sp>
    </p:spTree>
    <p:extLst>
      <p:ext uri="{BB962C8B-B14F-4D97-AF65-F5344CB8AC3E}">
        <p14:creationId xmlns:p14="http://schemas.microsoft.com/office/powerpoint/2010/main" val="401353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(7 of </a:t>
            </a:r>
            <a:r>
              <a:rPr lang="en-US" altLang="en-US" sz="2000" b="0" dirty="0" smtClean="0"/>
              <a:t>9)</a:t>
            </a:r>
            <a:endParaRPr lang="en-US" dirty="0"/>
          </a:p>
        </p:txBody>
      </p:sp>
      <p:sp>
        <p:nvSpPr>
          <p:cNvPr id="3" name="Text Placeholder 2"/>
          <p:cNvSpPr>
            <a:spLocks noGrp="1"/>
          </p:cNvSpPr>
          <p:nvPr>
            <p:ph type="body" idx="1"/>
          </p:nvPr>
        </p:nvSpPr>
        <p:spPr>
          <a:xfrm>
            <a:off x="457200" y="1600200"/>
            <a:ext cx="8229600" cy="4525963"/>
          </a:xfrm>
        </p:spPr>
        <p:txBody>
          <a:bodyPr/>
          <a:lstStyle/>
          <a:p>
            <a:pPr marL="0" indent="0">
              <a:buNone/>
            </a:pPr>
            <a:r>
              <a:rPr lang="en-US" sz="2200" b="1" dirty="0"/>
              <a:t>Description, Themes, and Interpretation</a:t>
            </a:r>
            <a:endParaRPr lang="en-US" altLang="en-US" sz="2200" b="1" dirty="0"/>
          </a:p>
          <a:p>
            <a:r>
              <a:rPr lang="en-US" altLang="en-US" sz="2200" b="1" dirty="0"/>
              <a:t>Description</a:t>
            </a:r>
            <a:r>
              <a:rPr lang="en-US" altLang="en-US" sz="2200" dirty="0"/>
              <a:t>: Detailed rendering of individuals and scenes to depict what is going on in the culture-sharing group (detailed, thick, rich)</a:t>
            </a:r>
          </a:p>
          <a:p>
            <a:r>
              <a:rPr lang="en-US" altLang="en-US" sz="2200" b="1" dirty="0"/>
              <a:t>Themes</a:t>
            </a:r>
            <a:r>
              <a:rPr lang="en-US" altLang="en-US" sz="2200" dirty="0"/>
              <a:t>: How things work and naming the essential features in themes in the cultural setting (shared patterns of behavior, thinking, talking)</a:t>
            </a:r>
          </a:p>
          <a:p>
            <a:r>
              <a:rPr lang="en-US" altLang="en-US" sz="2200" b="1" dirty="0"/>
              <a:t>Interpretation</a:t>
            </a:r>
            <a:r>
              <a:rPr lang="en-US" altLang="en-US" sz="2200" dirty="0" smtClean="0"/>
              <a:t>:</a:t>
            </a:r>
            <a:endParaRPr lang="en-US" altLang="en-US" sz="2200" dirty="0"/>
          </a:p>
          <a:p>
            <a:pPr lvl="1"/>
            <a:r>
              <a:rPr lang="en-US" altLang="en-US" sz="2200" dirty="0"/>
              <a:t>Inferences and conclusions about what was learned</a:t>
            </a:r>
          </a:p>
          <a:p>
            <a:pPr lvl="1"/>
            <a:r>
              <a:rPr lang="en-US" altLang="en-US" sz="2200" dirty="0"/>
              <a:t>Relates descriptions and themes back to what was learned</a:t>
            </a:r>
            <a:endParaRPr lang="en-US" sz="2200" dirty="0"/>
          </a:p>
        </p:txBody>
      </p:sp>
    </p:spTree>
    <p:extLst>
      <p:ext uri="{BB962C8B-B14F-4D97-AF65-F5344CB8AC3E}">
        <p14:creationId xmlns:p14="http://schemas.microsoft.com/office/powerpoint/2010/main" val="9920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Figure 14.2 Broad-to-Narrow Description in the Gunman Incident Case Study</a:t>
            </a:r>
          </a:p>
        </p:txBody>
      </p:sp>
      <p:sp>
        <p:nvSpPr>
          <p:cNvPr id="3" name="Text Placeholder 2"/>
          <p:cNvSpPr>
            <a:spLocks noGrp="1"/>
          </p:cNvSpPr>
          <p:nvPr>
            <p:ph type="body" idx="1"/>
          </p:nvPr>
        </p:nvSpPr>
        <p:spPr/>
        <p:txBody>
          <a:bodyPr/>
          <a:lstStyle/>
          <a:p>
            <a:pPr marL="0" indent="0">
              <a:buNone/>
            </a:pPr>
            <a:r>
              <a:rPr lang="en-US" sz="2200" b="1" dirty="0"/>
              <a:t>From a broad description to a specific description</a:t>
            </a:r>
            <a:r>
              <a:rPr lang="en-US" sz="2200" dirty="0"/>
              <a:t>: The Gunman Case </a:t>
            </a:r>
            <a:r>
              <a:rPr lang="en-US" sz="2200" dirty="0" smtClean="0"/>
              <a:t>Study</a:t>
            </a:r>
            <a:endParaRPr lang="en-US" sz="2200" dirty="0"/>
          </a:p>
          <a:p>
            <a:r>
              <a:rPr lang="en-US" sz="2200" b="1" dirty="0"/>
              <a:t>Brad description of the setting of the </a:t>
            </a:r>
            <a:r>
              <a:rPr lang="en-US" sz="2200" b="1" dirty="0" smtClean="0"/>
              <a:t>case</a:t>
            </a:r>
            <a:endParaRPr lang="en-US" sz="2200" b="1" dirty="0"/>
          </a:p>
          <a:p>
            <a:pPr lvl="1"/>
            <a:r>
              <a:rPr lang="en-US" sz="2200" dirty="0"/>
              <a:t>The town where the event </a:t>
            </a:r>
            <a:r>
              <a:rPr lang="en-US" sz="2200" dirty="0" smtClean="0"/>
              <a:t>occurred</a:t>
            </a:r>
            <a:endParaRPr lang="en-US" sz="2200" dirty="0"/>
          </a:p>
          <a:p>
            <a:r>
              <a:rPr lang="en-US" sz="2200" b="1" dirty="0"/>
              <a:t>Narrower description of the setting of the </a:t>
            </a:r>
            <a:r>
              <a:rPr lang="en-US" sz="2200" b="1" dirty="0" smtClean="0"/>
              <a:t>case</a:t>
            </a:r>
            <a:endParaRPr lang="en-US" sz="2200" b="1" dirty="0"/>
          </a:p>
          <a:p>
            <a:pPr lvl="1"/>
            <a:r>
              <a:rPr lang="en-US" sz="2200" dirty="0"/>
              <a:t>The building on the campus where the event </a:t>
            </a:r>
            <a:r>
              <a:rPr lang="en-US" sz="2200" dirty="0" smtClean="0"/>
              <a:t>occurred</a:t>
            </a:r>
            <a:endParaRPr lang="en-US" sz="2200" dirty="0"/>
          </a:p>
          <a:p>
            <a:r>
              <a:rPr lang="en-US" sz="2200" b="1" dirty="0"/>
              <a:t>Narrower yet description of the setting of the </a:t>
            </a:r>
            <a:r>
              <a:rPr lang="en-US" sz="2200" b="1" dirty="0" smtClean="0"/>
              <a:t>case</a:t>
            </a:r>
            <a:endParaRPr lang="en-US" sz="2200" b="1" dirty="0"/>
          </a:p>
          <a:p>
            <a:pPr lvl="1"/>
            <a:r>
              <a:rPr lang="en-US" sz="2200" dirty="0"/>
              <a:t>The classroom where the event </a:t>
            </a:r>
            <a:r>
              <a:rPr lang="en-US" sz="2200" dirty="0" smtClean="0"/>
              <a:t>occurred</a:t>
            </a:r>
            <a:endParaRPr lang="en-US" sz="2200" dirty="0"/>
          </a:p>
          <a:p>
            <a:r>
              <a:rPr lang="en-US" sz="2200" b="1" dirty="0"/>
              <a:t>Narrower yet description of the students in the </a:t>
            </a:r>
            <a:r>
              <a:rPr lang="en-US" sz="2200" b="1" dirty="0" smtClean="0"/>
              <a:t>case</a:t>
            </a:r>
            <a:endParaRPr lang="en-US" sz="2200" b="1" dirty="0"/>
          </a:p>
          <a:p>
            <a:pPr lvl="1"/>
            <a:r>
              <a:rPr lang="en-US" sz="2200" dirty="0"/>
              <a:t>The “gunman” and the students in the class</a:t>
            </a:r>
            <a:endParaRPr lang="en-US" dirty="0"/>
          </a:p>
        </p:txBody>
      </p:sp>
    </p:spTree>
    <p:extLst>
      <p:ext uri="{BB962C8B-B14F-4D97-AF65-F5344CB8AC3E}">
        <p14:creationId xmlns:p14="http://schemas.microsoft.com/office/powerpoint/2010/main" val="398550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(8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400" b="1" dirty="0"/>
              <a:t>Context or Setting</a:t>
            </a:r>
            <a:endParaRPr lang="en-US" altLang="en-US" sz="2400" b="1" dirty="0"/>
          </a:p>
          <a:p>
            <a:r>
              <a:rPr lang="en-US" altLang="en-US" sz="2400" dirty="0"/>
              <a:t>Setting, situation, or environment that surrounds the cultural group being </a:t>
            </a:r>
            <a:r>
              <a:rPr lang="en-US" altLang="en-US" sz="2400" dirty="0" smtClean="0"/>
              <a:t>studied</a:t>
            </a:r>
            <a:endParaRPr lang="en-US" altLang="en-US" sz="2400" dirty="0"/>
          </a:p>
          <a:p>
            <a:r>
              <a:rPr lang="en-US" altLang="en-US" sz="2400" dirty="0"/>
              <a:t>History, religion, politics, economy, the environment</a:t>
            </a:r>
            <a:endParaRPr lang="en-US" sz="2400" dirty="0"/>
          </a:p>
        </p:txBody>
      </p:sp>
    </p:spTree>
    <p:extLst>
      <p:ext uri="{BB962C8B-B14F-4D97-AF65-F5344CB8AC3E}">
        <p14:creationId xmlns:p14="http://schemas.microsoft.com/office/powerpoint/2010/main" val="362893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Ethnographic </a:t>
            </a:r>
            <a:r>
              <a:rPr lang="en-US" altLang="en-US" dirty="0"/>
              <a:t>Research? </a:t>
            </a:r>
            <a:r>
              <a:rPr lang="en-US" altLang="en-US" sz="2000" b="0" dirty="0"/>
              <a:t>(9 of </a:t>
            </a:r>
            <a:r>
              <a:rPr lang="en-US" altLang="en-US" sz="2000" b="0" dirty="0" smtClean="0"/>
              <a:t>9)</a:t>
            </a:r>
            <a:endParaRPr lang="en-US" dirty="0"/>
          </a:p>
        </p:txBody>
      </p:sp>
      <p:sp>
        <p:nvSpPr>
          <p:cNvPr id="3" name="Text Placeholder 2"/>
          <p:cNvSpPr>
            <a:spLocks noGrp="1"/>
          </p:cNvSpPr>
          <p:nvPr>
            <p:ph type="body" idx="1"/>
          </p:nvPr>
        </p:nvSpPr>
        <p:spPr/>
        <p:txBody>
          <a:bodyPr/>
          <a:lstStyle/>
          <a:p>
            <a:pPr marL="0" indent="0">
              <a:buNone/>
            </a:pPr>
            <a:r>
              <a:rPr lang="en-US" sz="2400" b="1" dirty="0"/>
              <a:t>Researcher Reflexivity</a:t>
            </a:r>
            <a:endParaRPr lang="en-US" altLang="en-US" sz="2400" b="1" dirty="0"/>
          </a:p>
          <a:p>
            <a:r>
              <a:rPr lang="en-US" altLang="en-US" sz="2400" dirty="0" smtClean="0"/>
              <a:t>Researchers</a:t>
            </a:r>
            <a:endParaRPr lang="en-US" altLang="en-US" sz="2400" dirty="0"/>
          </a:p>
          <a:p>
            <a:pPr lvl="1"/>
            <a:r>
              <a:rPr lang="en-US" altLang="en-US" sz="2400" dirty="0"/>
              <a:t>Openly discuss role in the study</a:t>
            </a:r>
          </a:p>
          <a:p>
            <a:pPr lvl="1"/>
            <a:r>
              <a:rPr lang="en-US" altLang="en-US" sz="2400" dirty="0"/>
              <a:t>Respect the participants and sites</a:t>
            </a:r>
          </a:p>
          <a:p>
            <a:pPr lvl="1"/>
            <a:r>
              <a:rPr lang="en-US" altLang="en-US" sz="2400" dirty="0"/>
              <a:t>Talk about themselves</a:t>
            </a:r>
          </a:p>
          <a:p>
            <a:pPr lvl="1"/>
            <a:r>
              <a:rPr lang="en-US" altLang="en-US" sz="2400" dirty="0"/>
              <a:t>Share their experiences</a:t>
            </a:r>
          </a:p>
          <a:p>
            <a:pPr lvl="1"/>
            <a:r>
              <a:rPr lang="en-US" altLang="en-US" sz="2400" dirty="0"/>
              <a:t>Identify how their interpretations shape their discussions about sites and groups</a:t>
            </a:r>
            <a:endParaRPr lang="en-US" sz="2400" dirty="0"/>
          </a:p>
        </p:txBody>
      </p:sp>
    </p:spTree>
    <p:extLst>
      <p:ext uri="{BB962C8B-B14F-4D97-AF65-F5344CB8AC3E}">
        <p14:creationId xmlns:p14="http://schemas.microsoft.com/office/powerpoint/2010/main" val="243162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Issues in Conducting </a:t>
            </a:r>
            <a:r>
              <a:rPr lang="en-US" altLang="en-US" dirty="0" smtClean="0"/>
              <a:t>Ethnographic </a:t>
            </a:r>
            <a:r>
              <a:rPr lang="en-US" altLang="en-US" dirty="0"/>
              <a:t>Research</a:t>
            </a:r>
            <a:endParaRPr lang="en-US" dirty="0"/>
          </a:p>
        </p:txBody>
      </p:sp>
      <p:sp>
        <p:nvSpPr>
          <p:cNvPr id="3" name="Text Placeholder 2"/>
          <p:cNvSpPr>
            <a:spLocks noGrp="1"/>
          </p:cNvSpPr>
          <p:nvPr>
            <p:ph type="body" idx="1"/>
          </p:nvPr>
        </p:nvSpPr>
        <p:spPr/>
        <p:txBody>
          <a:bodyPr/>
          <a:lstStyle/>
          <a:p>
            <a:r>
              <a:rPr lang="en-US" altLang="en-US" sz="2400" dirty="0"/>
              <a:t>Need to be open and transparent about gathering data</a:t>
            </a:r>
          </a:p>
          <a:p>
            <a:r>
              <a:rPr lang="en-US" altLang="en-US" sz="2400" dirty="0"/>
              <a:t>Need to study participants and sites respectfully</a:t>
            </a:r>
          </a:p>
          <a:p>
            <a:r>
              <a:rPr lang="en-US" altLang="en-US" sz="2400" dirty="0"/>
              <a:t>Need to have a responsibility to the scholarly community (e.g., falsifying evidence)</a:t>
            </a:r>
          </a:p>
          <a:p>
            <a:r>
              <a:rPr lang="en-US" altLang="en-US" sz="2400" dirty="0"/>
              <a:t>Need to give back to participants</a:t>
            </a:r>
          </a:p>
          <a:p>
            <a:r>
              <a:rPr lang="en-US" altLang="en-US" sz="2400" dirty="0"/>
              <a:t>Need to be aware of potential negative influences of presentations and publications</a:t>
            </a:r>
            <a:endParaRPr lang="en-US" sz="2400" dirty="0"/>
          </a:p>
        </p:txBody>
      </p:sp>
    </p:spTree>
    <p:extLst>
      <p:ext uri="{BB962C8B-B14F-4D97-AF65-F5344CB8AC3E}">
        <p14:creationId xmlns:p14="http://schemas.microsoft.com/office/powerpoint/2010/main" val="316225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Table 14.4 Procedures for Conducting a Realist Ethnography, a Case Study, and a Critical Ethnography </a:t>
            </a:r>
            <a:r>
              <a:rPr lang="en-US" sz="2000" b="0" dirty="0"/>
              <a:t>(1 of 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38897556"/>
              </p:ext>
            </p:extLst>
          </p:nvPr>
        </p:nvGraphicFramePr>
        <p:xfrm>
          <a:off x="457200" y="1600200"/>
          <a:ext cx="8229600" cy="2721610"/>
        </p:xfrm>
        <a:graphic>
          <a:graphicData uri="http://schemas.openxmlformats.org/drawingml/2006/table">
            <a:tbl>
              <a:tblPr firstRow="1">
                <a:tableStyleId>{5940675A-B579-460E-94D1-54222C63F5DA}</a:tableStyleId>
              </a:tblPr>
              <a:tblGrid>
                <a:gridCol w="2057400">
                  <a:extLst>
                    <a:ext uri="{9D8B030D-6E8A-4147-A177-3AD203B41FA5}">
                      <a16:colId xmlns:a16="http://schemas.microsoft.com/office/drawing/2014/main" xmlns="" val="4045975458"/>
                    </a:ext>
                  </a:extLst>
                </a:gridCol>
                <a:gridCol w="2057400">
                  <a:extLst>
                    <a:ext uri="{9D8B030D-6E8A-4147-A177-3AD203B41FA5}">
                      <a16:colId xmlns:a16="http://schemas.microsoft.com/office/drawing/2014/main" xmlns="" val="1442021211"/>
                    </a:ext>
                  </a:extLst>
                </a:gridCol>
                <a:gridCol w="2057400">
                  <a:extLst>
                    <a:ext uri="{9D8B030D-6E8A-4147-A177-3AD203B41FA5}">
                      <a16:colId xmlns:a16="http://schemas.microsoft.com/office/drawing/2014/main" xmlns="" val="3420206820"/>
                    </a:ext>
                  </a:extLst>
                </a:gridCol>
                <a:gridCol w="2057400">
                  <a:extLst>
                    <a:ext uri="{9D8B030D-6E8A-4147-A177-3AD203B41FA5}">
                      <a16:colId xmlns:a16="http://schemas.microsoft.com/office/drawing/2014/main" xmlns="" val="261896743"/>
                    </a:ext>
                  </a:extLst>
                </a:gridCol>
              </a:tblGrid>
              <a:tr h="331237">
                <a:tc>
                  <a:txBody>
                    <a:bodyPr/>
                    <a:lstStyle/>
                    <a:p>
                      <a:pPr marL="0" marR="0">
                        <a:lnSpc>
                          <a:spcPct val="100000"/>
                        </a:lnSpc>
                        <a:spcBef>
                          <a:spcPts val="0"/>
                        </a:spcBef>
                        <a:spcAft>
                          <a:spcPts val="0"/>
                        </a:spcAft>
                        <a:tabLst>
                          <a:tab pos="2582545" algn="l"/>
                        </a:tabLst>
                      </a:pPr>
                      <a:r>
                        <a:rPr lang="en-US" sz="1200" b="1" dirty="0">
                          <a:effectLst/>
                        </a:rPr>
                        <a:t>Procedures</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Realist Ethnography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Case Study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960"/>
                        </a:spcAft>
                        <a:tabLst>
                          <a:tab pos="2582545" algn="l"/>
                        </a:tabLst>
                      </a:pPr>
                      <a:r>
                        <a:rPr lang="en-US" sz="1200" b="1" dirty="0">
                          <a:effectLst/>
                        </a:rPr>
                        <a:t>Critical Ethnography</a:t>
                      </a:r>
                      <a:endParaRPr lang="en-US" sz="1200" b="1" dirty="0">
                        <a:solidFill>
                          <a:schemeClr val="bg1"/>
                        </a:solidFill>
                        <a:effectLst/>
                        <a:latin typeface="+mn-lt"/>
                        <a:ea typeface="Times New Roman" charset="0"/>
                        <a:cs typeface="Optima LT Std Bold" charset="0"/>
                      </a:endParaRPr>
                    </a:p>
                  </a:txBody>
                  <a:tcPr marL="76200" marR="76200" marT="101600" marB="57150"/>
                </a:tc>
                <a:extLst>
                  <a:ext uri="{0D108BD9-81ED-4DB2-BD59-A6C34878D82A}">
                    <a16:rowId xmlns:a16="http://schemas.microsoft.com/office/drawing/2014/main" xmlns="" val="300593770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200">
                          <a:effectLst/>
                        </a:rPr>
                        <a:t>Identify your intent, the appropriate design, and how intent relates to your research problem.</a:t>
                      </a:r>
                      <a:endParaRPr lang="en-US" sz="120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relates to a culture-sharing group and how it works.</a:t>
                      </a:r>
                    </a:p>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requires a detailed description of the daily lives of people.</a:t>
                      </a:r>
                    </a:p>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relates to understanding a cultural theme.</a:t>
                      </a:r>
                    </a:p>
                    <a:p>
                      <a:pPr marL="0" marR="0">
                        <a:lnSpc>
                          <a:spcPct val="100000"/>
                        </a:lnSpc>
                        <a:spcBef>
                          <a:spcPts val="0"/>
                        </a:spcBef>
                        <a:spcAft>
                          <a:spcPts val="960"/>
                        </a:spcAft>
                        <a:tabLst>
                          <a:tab pos="990600" algn="l"/>
                          <a:tab pos="2324100" algn="l"/>
                          <a:tab pos="3543300" algn="l"/>
                          <a:tab pos="4787265" algn="l"/>
                        </a:tabLst>
                      </a:pPr>
                      <a:r>
                        <a:rPr lang="en-US" sz="1200" dirty="0">
                          <a:effectLst/>
                        </a:rPr>
                        <a:t>Identify your cultural theme.</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relates to developing an in-depth understanding of a “case” or bounded system.</a:t>
                      </a:r>
                    </a:p>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relates to understanding an event, activity, process, or one or more individuals.</a:t>
                      </a:r>
                    </a:p>
                    <a:p>
                      <a:pPr marL="0" marR="0">
                        <a:lnSpc>
                          <a:spcPct val="100000"/>
                        </a:lnSpc>
                        <a:spcBef>
                          <a:spcPts val="0"/>
                        </a:spcBef>
                        <a:spcAft>
                          <a:spcPts val="960"/>
                        </a:spcAft>
                        <a:tabLst>
                          <a:tab pos="990600" algn="l"/>
                          <a:tab pos="2324100" algn="l"/>
                          <a:tab pos="3543300" algn="l"/>
                          <a:tab pos="4787265" algn="l"/>
                        </a:tabLst>
                      </a:pPr>
                      <a:r>
                        <a:rPr lang="en-US" sz="1200" dirty="0">
                          <a:effectLst/>
                        </a:rPr>
                        <a:t>Identify the type of “case,” such as intrinsic, instrumental, or collective.</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relates to a need to address inequities in our society or schools.</a:t>
                      </a:r>
                    </a:p>
                    <a:p>
                      <a:pPr marL="0" marR="0">
                        <a:lnSpc>
                          <a:spcPct val="100000"/>
                        </a:lnSpc>
                        <a:spcBef>
                          <a:spcPts val="0"/>
                        </a:spcBef>
                        <a:spcAft>
                          <a:spcPts val="960"/>
                        </a:spcAft>
                        <a:tabLst>
                          <a:tab pos="990600" algn="l"/>
                          <a:tab pos="2324100" algn="l"/>
                          <a:tab pos="3543300" algn="l"/>
                          <a:tab pos="4787265" algn="l"/>
                        </a:tabLst>
                      </a:pPr>
                      <a:r>
                        <a:rPr lang="en-US" sz="1200" dirty="0">
                          <a:effectLst/>
                        </a:rPr>
                        <a:t>The problem calls for action and advocacy. Identify the “critical” issue (e.g., inequality) that you wish to explore.</a:t>
                      </a:r>
                      <a:endParaRPr lang="en-US" sz="12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750717985"/>
                  </a:ext>
                </a:extLst>
              </a:tr>
            </a:tbl>
          </a:graphicData>
        </a:graphic>
      </p:graphicFrame>
    </p:spTree>
    <p:extLst>
      <p:ext uri="{BB962C8B-B14F-4D97-AF65-F5344CB8AC3E}">
        <p14:creationId xmlns:p14="http://schemas.microsoft.com/office/powerpoint/2010/main" val="326630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Table 14.4 Procedures for Conducting a Realist Ethnography, a Case Study, and a Critical </a:t>
            </a:r>
            <a:r>
              <a:rPr lang="en-US" sz="2800"/>
              <a:t>Ethnography </a:t>
            </a:r>
            <a:r>
              <a:rPr lang="en-US" sz="2000" b="0" smtClean="0"/>
              <a:t>(2 </a:t>
            </a:r>
            <a:r>
              <a:rPr lang="en-US" sz="2000" b="0" dirty="0"/>
              <a:t>of 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02320262"/>
              </p:ext>
            </p:extLst>
          </p:nvPr>
        </p:nvGraphicFramePr>
        <p:xfrm>
          <a:off x="457200" y="1600200"/>
          <a:ext cx="8229600" cy="4227830"/>
        </p:xfrm>
        <a:graphic>
          <a:graphicData uri="http://schemas.openxmlformats.org/drawingml/2006/table">
            <a:tbl>
              <a:tblPr firstRow="1">
                <a:tableStyleId>{5940675A-B579-460E-94D1-54222C63F5DA}</a:tableStyleId>
              </a:tblPr>
              <a:tblGrid>
                <a:gridCol w="2057400">
                  <a:extLst>
                    <a:ext uri="{9D8B030D-6E8A-4147-A177-3AD203B41FA5}">
                      <a16:colId xmlns:a16="http://schemas.microsoft.com/office/drawing/2014/main" xmlns="" val="4045975458"/>
                    </a:ext>
                  </a:extLst>
                </a:gridCol>
                <a:gridCol w="2057400">
                  <a:extLst>
                    <a:ext uri="{9D8B030D-6E8A-4147-A177-3AD203B41FA5}">
                      <a16:colId xmlns:a16="http://schemas.microsoft.com/office/drawing/2014/main" xmlns="" val="1442021211"/>
                    </a:ext>
                  </a:extLst>
                </a:gridCol>
                <a:gridCol w="2057400">
                  <a:extLst>
                    <a:ext uri="{9D8B030D-6E8A-4147-A177-3AD203B41FA5}">
                      <a16:colId xmlns:a16="http://schemas.microsoft.com/office/drawing/2014/main" xmlns="" val="3420206820"/>
                    </a:ext>
                  </a:extLst>
                </a:gridCol>
                <a:gridCol w="2057400">
                  <a:extLst>
                    <a:ext uri="{9D8B030D-6E8A-4147-A177-3AD203B41FA5}">
                      <a16:colId xmlns:a16="http://schemas.microsoft.com/office/drawing/2014/main" xmlns="" val="261896743"/>
                    </a:ext>
                  </a:extLst>
                </a:gridCol>
              </a:tblGrid>
              <a:tr h="331237">
                <a:tc>
                  <a:txBody>
                    <a:bodyPr/>
                    <a:lstStyle/>
                    <a:p>
                      <a:pPr marL="0" marR="0">
                        <a:lnSpc>
                          <a:spcPct val="100000"/>
                        </a:lnSpc>
                        <a:spcBef>
                          <a:spcPts val="0"/>
                        </a:spcBef>
                        <a:spcAft>
                          <a:spcPts val="0"/>
                        </a:spcAft>
                        <a:tabLst>
                          <a:tab pos="2582545" algn="l"/>
                        </a:tabLst>
                      </a:pPr>
                      <a:r>
                        <a:rPr lang="en-US" sz="1200" b="1" dirty="0">
                          <a:effectLst/>
                        </a:rPr>
                        <a:t>Procedures</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Realist Ethnography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Case Study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960"/>
                        </a:spcAft>
                        <a:tabLst>
                          <a:tab pos="2582545" algn="l"/>
                        </a:tabLst>
                      </a:pPr>
                      <a:r>
                        <a:rPr lang="en-US" sz="1200" b="1" dirty="0">
                          <a:effectLst/>
                        </a:rPr>
                        <a:t>Critical Ethnography</a:t>
                      </a:r>
                      <a:endParaRPr lang="en-US" sz="1200" b="1" dirty="0">
                        <a:solidFill>
                          <a:schemeClr val="bg1"/>
                        </a:solidFill>
                        <a:effectLst/>
                        <a:latin typeface="+mn-lt"/>
                        <a:ea typeface="Times New Roman" charset="0"/>
                        <a:cs typeface="Optima LT Std Bold" charset="0"/>
                      </a:endParaRPr>
                    </a:p>
                  </a:txBody>
                  <a:tcPr marL="76200" marR="76200" marT="101600" marB="57150"/>
                </a:tc>
                <a:extLst>
                  <a:ext uri="{0D108BD9-81ED-4DB2-BD59-A6C34878D82A}">
                    <a16:rowId xmlns:a16="http://schemas.microsoft.com/office/drawing/2014/main" xmlns="" val="300593770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Discuss how you plan to receive approval and gain access to study sites and participants.</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Receive approval from institutional review board.</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Locate a research site using purposeful sampling procedures.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a gatekeeper to provide access.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Guarantee provisions for respecting the site.</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Receive approval from institutional review board.</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Locate a research site using purposeful sampling procedures.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how many cases you plan to study.</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a gatekeeper to provide access.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Guarantee provisions for respecting the site.</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Receive approval from institutional review board.</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Locate a research site using purposeful sampling procedures.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a gatekeeper to provide access.</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Guarantee provisions for respecting the site.</a:t>
                      </a:r>
                      <a:endParaRPr lang="en-US" sz="12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750717985"/>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Collect appropriate data, emphasizing time in the field, multiple sources of information, and collaboration.</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Spend extensive time at the site and with the culture-sharing group.</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Enter the site slowly and build rapport.</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Plan to reciprocate for data provided.</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Emphasize observations and record field notes.</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Collect extensive data using multiple forms of data collection (observations, interviews, documents, and audiovisual materials).</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Collaborate with participants by actively involving them in data collection.</a:t>
                      </a:r>
                    </a:p>
                    <a:p>
                      <a:pPr marL="0" marR="0">
                        <a:lnSpc>
                          <a:spcPct val="100000"/>
                        </a:lnSpc>
                        <a:spcBef>
                          <a:spcPts val="0"/>
                        </a:spcBef>
                        <a:spcAft>
                          <a:spcPts val="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Collect multiple forms of data that individuals are willing to provide.</a:t>
                      </a:r>
                      <a:endParaRPr lang="en-US" sz="12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4235788678"/>
                  </a:ext>
                </a:extLst>
              </a:tr>
            </a:tbl>
          </a:graphicData>
        </a:graphic>
      </p:graphicFrame>
    </p:spTree>
    <p:extLst>
      <p:ext uri="{BB962C8B-B14F-4D97-AF65-F5344CB8AC3E}">
        <p14:creationId xmlns:p14="http://schemas.microsoft.com/office/powerpoint/2010/main" val="1168909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Table 14.4 Procedures for Conducting a Realist Ethnography, a Case Study, and a Critical </a:t>
            </a:r>
            <a:r>
              <a:rPr lang="en-US" sz="2800"/>
              <a:t>Ethnography </a:t>
            </a:r>
            <a:r>
              <a:rPr lang="en-US" sz="2000" b="0" smtClean="0"/>
              <a:t>(3 </a:t>
            </a:r>
            <a:r>
              <a:rPr lang="en-US" sz="2000" b="0" dirty="0"/>
              <a:t>of 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75300153"/>
              </p:ext>
            </p:extLst>
          </p:nvPr>
        </p:nvGraphicFramePr>
        <p:xfrm>
          <a:off x="457200" y="1600200"/>
          <a:ext cx="8229600" cy="3534410"/>
        </p:xfrm>
        <a:graphic>
          <a:graphicData uri="http://schemas.openxmlformats.org/drawingml/2006/table">
            <a:tbl>
              <a:tblPr firstRow="1">
                <a:tableStyleId>{5940675A-B579-460E-94D1-54222C63F5DA}</a:tableStyleId>
              </a:tblPr>
              <a:tblGrid>
                <a:gridCol w="2057400">
                  <a:extLst>
                    <a:ext uri="{9D8B030D-6E8A-4147-A177-3AD203B41FA5}">
                      <a16:colId xmlns:a16="http://schemas.microsoft.com/office/drawing/2014/main" xmlns="" val="4045975458"/>
                    </a:ext>
                  </a:extLst>
                </a:gridCol>
                <a:gridCol w="2057400">
                  <a:extLst>
                    <a:ext uri="{9D8B030D-6E8A-4147-A177-3AD203B41FA5}">
                      <a16:colId xmlns:a16="http://schemas.microsoft.com/office/drawing/2014/main" xmlns="" val="1442021211"/>
                    </a:ext>
                  </a:extLst>
                </a:gridCol>
                <a:gridCol w="2057400">
                  <a:extLst>
                    <a:ext uri="{9D8B030D-6E8A-4147-A177-3AD203B41FA5}">
                      <a16:colId xmlns:a16="http://schemas.microsoft.com/office/drawing/2014/main" xmlns="" val="3420206820"/>
                    </a:ext>
                  </a:extLst>
                </a:gridCol>
                <a:gridCol w="2057400">
                  <a:extLst>
                    <a:ext uri="{9D8B030D-6E8A-4147-A177-3AD203B41FA5}">
                      <a16:colId xmlns:a16="http://schemas.microsoft.com/office/drawing/2014/main" xmlns="" val="261896743"/>
                    </a:ext>
                  </a:extLst>
                </a:gridCol>
              </a:tblGrid>
              <a:tr h="331237">
                <a:tc>
                  <a:txBody>
                    <a:bodyPr/>
                    <a:lstStyle/>
                    <a:p>
                      <a:pPr marL="0" marR="0">
                        <a:lnSpc>
                          <a:spcPct val="100000"/>
                        </a:lnSpc>
                        <a:spcBef>
                          <a:spcPts val="0"/>
                        </a:spcBef>
                        <a:spcAft>
                          <a:spcPts val="0"/>
                        </a:spcAft>
                        <a:tabLst>
                          <a:tab pos="2582545" algn="l"/>
                        </a:tabLst>
                      </a:pPr>
                      <a:r>
                        <a:rPr lang="en-US" sz="1200" b="1" dirty="0">
                          <a:effectLst/>
                        </a:rPr>
                        <a:t>Procedures</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Realist Ethnography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Case Study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960"/>
                        </a:spcAft>
                        <a:tabLst>
                          <a:tab pos="2582545" algn="l"/>
                        </a:tabLst>
                      </a:pPr>
                      <a:r>
                        <a:rPr lang="en-US" sz="1200" b="1" dirty="0">
                          <a:effectLst/>
                        </a:rPr>
                        <a:t>Critical Ethnography</a:t>
                      </a:r>
                      <a:endParaRPr lang="en-US" sz="1200" b="1" dirty="0">
                        <a:solidFill>
                          <a:schemeClr val="bg1"/>
                        </a:solidFill>
                        <a:effectLst/>
                        <a:latin typeface="+mn-lt"/>
                        <a:ea typeface="Times New Roman" charset="0"/>
                        <a:cs typeface="Optima LT Std Bold" charset="0"/>
                      </a:endParaRPr>
                    </a:p>
                  </a:txBody>
                  <a:tcPr marL="76200" marR="76200" marT="101600" marB="57150"/>
                </a:tc>
                <a:extLst>
                  <a:ext uri="{0D108BD9-81ED-4DB2-BD59-A6C34878D82A}">
                    <a16:rowId xmlns:a16="http://schemas.microsoft.com/office/drawing/2014/main" xmlns="" val="300593770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Analyze and interpret your data within a design.</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Read through data to develop an overall understanding of it.</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Develop a detailed description of the cultural setting to establish a context for the group being studied.</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Develop themes about the culture-sharing group.</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Make interpretations in view of the cultural theme you are studying.</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Read through data to develop an overall understanding of it.</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Describe the case(s) in detail and establish a context for it. Develop issues or themes about the case(s).</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If more than one case is studied, consider a within-case analysis followed by a cross-case analysis.</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Read through data to develop an overall understanding of it.</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Develop a detailed description of the cultural setting to establish a context for the group being studied.</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Develop themes that relate to the “critical” issues being explored in the ethnography.</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changes that need to occur, advocate for specific changes, and advance a plan for change.</a:t>
                      </a:r>
                      <a:endParaRPr lang="en-US" sz="12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750717985"/>
                  </a:ext>
                </a:extLst>
              </a:tr>
            </a:tbl>
          </a:graphicData>
        </a:graphic>
      </p:graphicFrame>
    </p:spTree>
    <p:extLst>
      <p:ext uri="{BB962C8B-B14F-4D97-AF65-F5344CB8AC3E}">
        <p14:creationId xmlns:p14="http://schemas.microsoft.com/office/powerpoint/2010/main" val="1041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Table 14.4 Procedures for Conducting a Realist Ethnography, a Case Study, and a Critical </a:t>
            </a:r>
            <a:r>
              <a:rPr lang="en-US" sz="2800"/>
              <a:t>Ethnography </a:t>
            </a:r>
            <a:r>
              <a:rPr lang="en-US" sz="2000" b="0" smtClean="0"/>
              <a:t>(4 </a:t>
            </a:r>
            <a:r>
              <a:rPr lang="en-US" sz="2000" b="0" dirty="0"/>
              <a:t>of 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63199184"/>
              </p:ext>
            </p:extLst>
          </p:nvPr>
        </p:nvGraphicFramePr>
        <p:xfrm>
          <a:off x="457200" y="1600200"/>
          <a:ext cx="8229600" cy="2437130"/>
        </p:xfrm>
        <a:graphic>
          <a:graphicData uri="http://schemas.openxmlformats.org/drawingml/2006/table">
            <a:tbl>
              <a:tblPr firstRow="1">
                <a:tableStyleId>{5940675A-B579-460E-94D1-54222C63F5DA}</a:tableStyleId>
              </a:tblPr>
              <a:tblGrid>
                <a:gridCol w="2057400">
                  <a:extLst>
                    <a:ext uri="{9D8B030D-6E8A-4147-A177-3AD203B41FA5}">
                      <a16:colId xmlns:a16="http://schemas.microsoft.com/office/drawing/2014/main" xmlns="" val="4045975458"/>
                    </a:ext>
                  </a:extLst>
                </a:gridCol>
                <a:gridCol w="2057400">
                  <a:extLst>
                    <a:ext uri="{9D8B030D-6E8A-4147-A177-3AD203B41FA5}">
                      <a16:colId xmlns:a16="http://schemas.microsoft.com/office/drawing/2014/main" xmlns="" val="1442021211"/>
                    </a:ext>
                  </a:extLst>
                </a:gridCol>
                <a:gridCol w="2057400">
                  <a:extLst>
                    <a:ext uri="{9D8B030D-6E8A-4147-A177-3AD203B41FA5}">
                      <a16:colId xmlns:a16="http://schemas.microsoft.com/office/drawing/2014/main" xmlns="" val="3420206820"/>
                    </a:ext>
                  </a:extLst>
                </a:gridCol>
                <a:gridCol w="2057400">
                  <a:extLst>
                    <a:ext uri="{9D8B030D-6E8A-4147-A177-3AD203B41FA5}">
                      <a16:colId xmlns:a16="http://schemas.microsoft.com/office/drawing/2014/main" xmlns="" val="261896743"/>
                    </a:ext>
                  </a:extLst>
                </a:gridCol>
              </a:tblGrid>
              <a:tr h="331237">
                <a:tc>
                  <a:txBody>
                    <a:bodyPr/>
                    <a:lstStyle/>
                    <a:p>
                      <a:pPr marL="0" marR="0">
                        <a:lnSpc>
                          <a:spcPct val="100000"/>
                        </a:lnSpc>
                        <a:spcBef>
                          <a:spcPts val="0"/>
                        </a:spcBef>
                        <a:spcAft>
                          <a:spcPts val="0"/>
                        </a:spcAft>
                        <a:tabLst>
                          <a:tab pos="2582545" algn="l"/>
                        </a:tabLst>
                      </a:pPr>
                      <a:r>
                        <a:rPr lang="en-US" sz="1200" b="1" dirty="0">
                          <a:effectLst/>
                        </a:rPr>
                        <a:t>Procedures</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Realist Ethnography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0"/>
                        </a:spcAft>
                        <a:tabLst>
                          <a:tab pos="2582545" algn="l"/>
                        </a:tabLst>
                      </a:pPr>
                      <a:r>
                        <a:rPr lang="en-US" sz="1200" b="1" dirty="0">
                          <a:effectLst/>
                        </a:rPr>
                        <a:t>Case Study</a:t>
                      </a:r>
                      <a:endParaRPr lang="en-US" sz="1200" b="1" dirty="0">
                        <a:solidFill>
                          <a:schemeClr val="bg1"/>
                        </a:solidFill>
                        <a:effectLst/>
                        <a:latin typeface="+mn-lt"/>
                        <a:ea typeface="Times New Roman" charset="0"/>
                        <a:cs typeface="Optima LT Std Bold" charset="0"/>
                      </a:endParaRPr>
                    </a:p>
                  </a:txBody>
                  <a:tcPr marL="76200" marR="76200" marT="101600" marB="57150"/>
                </a:tc>
                <a:tc>
                  <a:txBody>
                    <a:bodyPr/>
                    <a:lstStyle/>
                    <a:p>
                      <a:pPr marL="0" marR="0">
                        <a:lnSpc>
                          <a:spcPct val="100000"/>
                        </a:lnSpc>
                        <a:spcBef>
                          <a:spcPts val="0"/>
                        </a:spcBef>
                        <a:spcAft>
                          <a:spcPts val="960"/>
                        </a:spcAft>
                        <a:tabLst>
                          <a:tab pos="2582545" algn="l"/>
                        </a:tabLst>
                      </a:pPr>
                      <a:r>
                        <a:rPr lang="en-US" sz="1200" b="1" dirty="0">
                          <a:effectLst/>
                        </a:rPr>
                        <a:t>Critical Ethnography</a:t>
                      </a:r>
                      <a:endParaRPr lang="en-US" sz="1200" b="1" dirty="0">
                        <a:solidFill>
                          <a:schemeClr val="bg1"/>
                        </a:solidFill>
                        <a:effectLst/>
                        <a:latin typeface="+mn-lt"/>
                        <a:ea typeface="Times New Roman" charset="0"/>
                        <a:cs typeface="Optima LT Std Bold" charset="0"/>
                      </a:endParaRPr>
                    </a:p>
                  </a:txBody>
                  <a:tcPr marL="76200" marR="76200" marT="101600" marB="57150"/>
                </a:tc>
                <a:extLst>
                  <a:ext uri="{0D108BD9-81ED-4DB2-BD59-A6C34878D82A}">
                    <a16:rowId xmlns:a16="http://schemas.microsoft.com/office/drawing/2014/main" xmlns="" val="300593770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Write and report your research so it is consistent with your design.</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Report it as an objective study.</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As a researcher, remain in the background within the written report.</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Keep your biases out.</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Identify how your exploration of the cultural theme advances knowledge.</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Report it based primarily on a description of the case, or weigh the description, analysis, and interpretation differently or equally.</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Choose to be objective or subjective in your reporting.</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Include your biases. Generalize to other cases.</a:t>
                      </a:r>
                      <a:endParaRPr lang="en-US" sz="1200" dirty="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Report it as a call to action to address the “critical” issue that you are studying.</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Include a specific plan of action for change based on your findings.</a:t>
                      </a:r>
                    </a:p>
                    <a:p>
                      <a:pPr marL="0" marR="0">
                        <a:lnSpc>
                          <a:spcPct val="100000"/>
                        </a:lnSpc>
                        <a:spcBef>
                          <a:spcPts val="0"/>
                        </a:spcBef>
                        <a:spcAft>
                          <a:spcPts val="360"/>
                        </a:spcAft>
                        <a:tabLst>
                          <a:tab pos="990600" algn="l"/>
                          <a:tab pos="2324100" algn="l"/>
                          <a:tab pos="3543300" algn="l"/>
                          <a:tab pos="4787265" algn="l"/>
                        </a:tabLst>
                      </a:pPr>
                      <a:r>
                        <a:rPr lang="en-US" sz="1200" dirty="0" smtClean="0">
                          <a:solidFill>
                            <a:srgbClr val="000000"/>
                          </a:solidFill>
                          <a:effectLst/>
                          <a:latin typeface="+mn-lt"/>
                          <a:ea typeface="Times New Roman" charset="0"/>
                          <a:cs typeface="Helvetica LT Std" charset="0"/>
                        </a:rPr>
                        <a:t>Discuss how you, as well as those you studied, changed (be reflexive).</a:t>
                      </a:r>
                      <a:endParaRPr lang="en-US" sz="12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xmlns="" val="750717985"/>
                  </a:ext>
                </a:extLst>
              </a:tr>
            </a:tbl>
          </a:graphicData>
        </a:graphic>
      </p:graphicFrame>
    </p:spTree>
    <p:extLst>
      <p:ext uri="{BB962C8B-B14F-4D97-AF65-F5344CB8AC3E}">
        <p14:creationId xmlns:p14="http://schemas.microsoft.com/office/powerpoint/2010/main" val="455809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Steps in Conducting an Ethnography? </a:t>
            </a:r>
            <a:r>
              <a:rPr lang="en-US" altLang="en-US" sz="2000" b="0" dirty="0"/>
              <a:t>(1 of 2)</a:t>
            </a:r>
            <a:endParaRPr lang="en-US" dirty="0"/>
          </a:p>
        </p:txBody>
      </p:sp>
      <p:sp>
        <p:nvSpPr>
          <p:cNvPr id="3" name="Text Placeholder 2"/>
          <p:cNvSpPr>
            <a:spLocks noGrp="1"/>
          </p:cNvSpPr>
          <p:nvPr>
            <p:ph type="body" idx="1"/>
          </p:nvPr>
        </p:nvSpPr>
        <p:spPr/>
        <p:txBody>
          <a:bodyPr/>
          <a:lstStyle/>
          <a:p>
            <a:r>
              <a:rPr lang="en-US" sz="2400" dirty="0" err="1"/>
              <a:t>Spradley’s</a:t>
            </a:r>
            <a:r>
              <a:rPr lang="en-US" sz="2400" dirty="0"/>
              <a:t> developmental research sequence begins with the researchers locating an informant (participants)</a:t>
            </a:r>
          </a:p>
          <a:p>
            <a:pPr lvl="1"/>
            <a:r>
              <a:rPr lang="en-US" sz="2400" dirty="0"/>
              <a:t>Highly structured </a:t>
            </a:r>
            <a:r>
              <a:rPr lang="en-US" sz="2400" dirty="0" smtClean="0"/>
              <a:t>approach</a:t>
            </a:r>
            <a:endParaRPr lang="en-US" sz="2400" dirty="0"/>
          </a:p>
          <a:p>
            <a:pPr lvl="1"/>
            <a:r>
              <a:rPr lang="en-US" sz="2400" dirty="0"/>
              <a:t>Cycles between collecting data and making analyses of various </a:t>
            </a:r>
            <a:r>
              <a:rPr lang="en-US" sz="2400" dirty="0" smtClean="0"/>
              <a:t>type</a:t>
            </a:r>
            <a:endParaRPr lang="en-US" sz="2400" dirty="0"/>
          </a:p>
          <a:p>
            <a:r>
              <a:rPr lang="en-US" sz="2400" dirty="0"/>
              <a:t>Also consider a set of steps as a general template</a:t>
            </a:r>
          </a:p>
        </p:txBody>
      </p:sp>
    </p:spTree>
    <p:extLst>
      <p:ext uri="{BB962C8B-B14F-4D97-AF65-F5344CB8AC3E}">
        <p14:creationId xmlns:p14="http://schemas.microsoft.com/office/powerpoint/2010/main" val="385797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1567" cy="1097279"/>
          </a:xfrm>
        </p:spPr>
        <p:txBody>
          <a:bodyPr/>
          <a:lstStyle/>
          <a:p>
            <a:r>
              <a:rPr lang="en-US" altLang="en-US" sz="3200" dirty="0"/>
              <a:t>What is Ethnographic Research, When Should You Use it, and How Did it Develop? </a:t>
            </a:r>
            <a:r>
              <a:rPr lang="en-US" altLang="en-US" sz="2000" b="0" dirty="0"/>
              <a:t>(1 of 4)</a:t>
            </a:r>
            <a:endParaRPr lang="en-US" sz="3200" dirty="0"/>
          </a:p>
        </p:txBody>
      </p:sp>
      <p:sp>
        <p:nvSpPr>
          <p:cNvPr id="3" name="Text Placeholder 2"/>
          <p:cNvSpPr>
            <a:spLocks noGrp="1"/>
          </p:cNvSpPr>
          <p:nvPr>
            <p:ph type="body" idx="1"/>
          </p:nvPr>
        </p:nvSpPr>
        <p:spPr/>
        <p:txBody>
          <a:bodyPr/>
          <a:lstStyle/>
          <a:p>
            <a:r>
              <a:rPr lang="en-US" altLang="en-US" sz="2400" b="1" dirty="0"/>
              <a:t>Ethnographic designs</a:t>
            </a:r>
            <a:r>
              <a:rPr lang="en-US" altLang="en-US" sz="2400" dirty="0"/>
              <a:t>: qualitative research procedures for describing, analyzing, and interpreting a culture-sharing group</a:t>
            </a:r>
            <a:r>
              <a:rPr lang="ja-JP" altLang="en-US" sz="2400" dirty="0"/>
              <a:t>’</a:t>
            </a:r>
            <a:r>
              <a:rPr lang="en-US" altLang="ja-JP" sz="2400" dirty="0"/>
              <a:t>s shared patterns of behavior, beliefs, and language that develops over time</a:t>
            </a:r>
          </a:p>
          <a:p>
            <a:r>
              <a:rPr lang="en-US" sz="2400" b="1" dirty="0"/>
              <a:t>Culture</a:t>
            </a:r>
            <a:r>
              <a:rPr lang="en-US" sz="2400" dirty="0"/>
              <a:t>: </a:t>
            </a:r>
            <a:r>
              <a:rPr lang="en-US" sz="2400" dirty="0" smtClean="0"/>
              <a:t>“everything </a:t>
            </a:r>
            <a:r>
              <a:rPr lang="en-US" sz="2400" dirty="0"/>
              <a:t>having to do with human behavior and </a:t>
            </a:r>
            <a:r>
              <a:rPr lang="en-US" sz="2400" dirty="0" smtClean="0"/>
              <a:t>belief”</a:t>
            </a:r>
            <a:endParaRPr lang="en-US" sz="2400" dirty="0"/>
          </a:p>
        </p:txBody>
      </p:sp>
    </p:spTree>
    <p:extLst>
      <p:ext uri="{BB962C8B-B14F-4D97-AF65-F5344CB8AC3E}">
        <p14:creationId xmlns:p14="http://schemas.microsoft.com/office/powerpoint/2010/main" val="2671131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Steps in Conducting an Ethnography? </a:t>
            </a:r>
            <a:r>
              <a:rPr lang="en-US" altLang="en-US" sz="2000" b="0"/>
              <a:t>(2 of 2)</a:t>
            </a:r>
            <a:endParaRPr lang="en-US"/>
          </a:p>
        </p:txBody>
      </p:sp>
      <p:sp>
        <p:nvSpPr>
          <p:cNvPr id="3" name="Text Placeholder 2"/>
          <p:cNvSpPr>
            <a:spLocks noGrp="1"/>
          </p:cNvSpPr>
          <p:nvPr>
            <p:ph type="body" idx="1"/>
          </p:nvPr>
        </p:nvSpPr>
        <p:spPr/>
        <p:txBody>
          <a:bodyPr/>
          <a:lstStyle/>
          <a:p>
            <a:pPr marL="432000" indent="-432000">
              <a:buFont typeface="+mj-lt"/>
              <a:buAutoNum type="arabicPeriod"/>
            </a:pPr>
            <a:r>
              <a:rPr lang="en-US" altLang="en-US" sz="2400" dirty="0"/>
              <a:t>Identify intent and type of design and </a:t>
            </a:r>
            <a:r>
              <a:rPr lang="en-US" altLang="en-US" sz="2400" dirty="0" smtClean="0"/>
              <a:t>relate intent </a:t>
            </a:r>
            <a:r>
              <a:rPr lang="en-US" altLang="en-US" sz="2400" dirty="0"/>
              <a:t>to your research problem</a:t>
            </a:r>
          </a:p>
          <a:p>
            <a:pPr marL="432000" indent="-432000">
              <a:buFont typeface="+mj-lt"/>
              <a:buAutoNum type="arabicPeriod"/>
            </a:pPr>
            <a:r>
              <a:rPr lang="en-US" altLang="en-US" sz="2400" dirty="0"/>
              <a:t>Discuss approval and access considerations</a:t>
            </a:r>
          </a:p>
          <a:p>
            <a:pPr marL="432000" indent="-432000">
              <a:buFont typeface="+mj-lt"/>
              <a:buAutoNum type="arabicPeriod"/>
            </a:pPr>
            <a:r>
              <a:rPr lang="en-US" altLang="en-US" sz="2400" dirty="0"/>
              <a:t>Use appropriate data collection procedures depending on design</a:t>
            </a:r>
          </a:p>
          <a:p>
            <a:pPr marL="432000" indent="-432000">
              <a:buFont typeface="+mj-lt"/>
              <a:buAutoNum type="arabicPeriod"/>
            </a:pPr>
            <a:r>
              <a:rPr lang="en-US" altLang="en-US" sz="2400" dirty="0"/>
              <a:t>Analyze and interpret data within a design</a:t>
            </a:r>
          </a:p>
          <a:p>
            <a:pPr marL="432000" indent="-432000">
              <a:buFont typeface="+mj-lt"/>
              <a:buAutoNum type="arabicPeriod"/>
            </a:pPr>
            <a:r>
              <a:rPr lang="en-US" altLang="en-US" sz="2400" dirty="0"/>
              <a:t>Write report consistent with your design</a:t>
            </a:r>
            <a:endParaRPr lang="en-US" sz="2400" dirty="0"/>
          </a:p>
        </p:txBody>
      </p:sp>
    </p:spTree>
    <p:extLst>
      <p:ext uri="{BB962C8B-B14F-4D97-AF65-F5344CB8AC3E}">
        <p14:creationId xmlns:p14="http://schemas.microsoft.com/office/powerpoint/2010/main" val="116591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32237" cy="1097279"/>
          </a:xfrm>
        </p:spPr>
        <p:txBody>
          <a:bodyPr/>
          <a:lstStyle/>
          <a:p>
            <a:r>
              <a:rPr lang="en-US" dirty="0"/>
              <a:t>How do you Evaluate an Ethnography? </a:t>
            </a:r>
            <a:r>
              <a:rPr lang="en-US" sz="2000" b="0" dirty="0"/>
              <a:t>(1 of 2)</a:t>
            </a:r>
            <a:endParaRPr lang="en-US" dirty="0"/>
          </a:p>
        </p:txBody>
      </p:sp>
      <p:sp>
        <p:nvSpPr>
          <p:cNvPr id="3" name="Text Placeholder 2"/>
          <p:cNvSpPr>
            <a:spLocks noGrp="1"/>
          </p:cNvSpPr>
          <p:nvPr>
            <p:ph type="body" idx="1"/>
          </p:nvPr>
        </p:nvSpPr>
        <p:spPr/>
        <p:txBody>
          <a:bodyPr/>
          <a:lstStyle/>
          <a:p>
            <a:pPr marL="0" indent="0">
              <a:buNone/>
            </a:pPr>
            <a:r>
              <a:rPr lang="en-US" sz="2400" dirty="0"/>
              <a:t>The ethnographer</a:t>
            </a:r>
          </a:p>
          <a:p>
            <a:r>
              <a:rPr lang="en-US" sz="2400" dirty="0"/>
              <a:t>Identifies a culture sharing group or case for study</a:t>
            </a:r>
          </a:p>
          <a:p>
            <a:r>
              <a:rPr lang="en-US" sz="2400" dirty="0"/>
              <a:t>Focuses on understanding cultural concept</a:t>
            </a:r>
          </a:p>
          <a:p>
            <a:r>
              <a:rPr lang="en-US" sz="2400" dirty="0"/>
              <a:t>Seeks to learn how the culture-sharing group establishes patterns of behavior, language, and beliefs over time</a:t>
            </a:r>
          </a:p>
        </p:txBody>
      </p:sp>
    </p:spTree>
    <p:extLst>
      <p:ext uri="{BB962C8B-B14F-4D97-AF65-F5344CB8AC3E}">
        <p14:creationId xmlns:p14="http://schemas.microsoft.com/office/powerpoint/2010/main" val="1090026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32237" cy="1097279"/>
          </a:xfrm>
        </p:spPr>
        <p:txBody>
          <a:bodyPr/>
          <a:lstStyle/>
          <a:p>
            <a:r>
              <a:rPr lang="en-US" dirty="0"/>
              <a:t>How do you Evaluate an Ethnography?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marL="0" indent="0">
              <a:buNone/>
            </a:pPr>
            <a:r>
              <a:rPr lang="en-US" sz="2400" dirty="0"/>
              <a:t>The </a:t>
            </a:r>
            <a:r>
              <a:rPr lang="en-US" sz="2400" dirty="0" smtClean="0"/>
              <a:t>ethnographer</a:t>
            </a:r>
            <a:endParaRPr lang="en-US" sz="2400" dirty="0"/>
          </a:p>
          <a:p>
            <a:r>
              <a:rPr lang="en-US" sz="2400" dirty="0"/>
              <a:t>Analyzes multiple sources of data including interviews and observations for patterns</a:t>
            </a:r>
          </a:p>
          <a:p>
            <a:r>
              <a:rPr lang="en-US" sz="2400" dirty="0"/>
              <a:t>Presents an analysis of the data through description, theme development, and interpretations as to how the culture-sharing group works</a:t>
            </a:r>
          </a:p>
          <a:p>
            <a:r>
              <a:rPr lang="en-US" sz="2400" dirty="0"/>
              <a:t>Reflects on their role in the study and how it shapes their interpretation</a:t>
            </a:r>
          </a:p>
        </p:txBody>
      </p:sp>
    </p:spTree>
    <p:extLst>
      <p:ext uri="{BB962C8B-B14F-4D97-AF65-F5344CB8AC3E}">
        <p14:creationId xmlns:p14="http://schemas.microsoft.com/office/powerpoint/2010/main" val="4074790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34049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22906" cy="1097279"/>
          </a:xfrm>
        </p:spPr>
        <p:txBody>
          <a:bodyPr/>
          <a:lstStyle/>
          <a:p>
            <a:r>
              <a:rPr lang="en-US" altLang="en-US" sz="3200" dirty="0"/>
              <a:t>What is Ethnographic Research, When Should You Use it, and How Did it Develop? </a:t>
            </a:r>
            <a:r>
              <a:rPr lang="en-US" altLang="en-US" sz="2000" b="0" dirty="0"/>
              <a:t>(2 of 4)</a:t>
            </a:r>
            <a:endParaRPr lang="en-US" dirty="0"/>
          </a:p>
        </p:txBody>
      </p:sp>
      <p:sp>
        <p:nvSpPr>
          <p:cNvPr id="3" name="Text Placeholder 2"/>
          <p:cNvSpPr>
            <a:spLocks noGrp="1"/>
          </p:cNvSpPr>
          <p:nvPr>
            <p:ph type="body" idx="1"/>
          </p:nvPr>
        </p:nvSpPr>
        <p:spPr/>
        <p:txBody>
          <a:bodyPr/>
          <a:lstStyle/>
          <a:p>
            <a:pPr marL="0" indent="0">
              <a:buNone/>
            </a:pPr>
            <a:r>
              <a:rPr lang="en-US" sz="2400" b="1" dirty="0"/>
              <a:t>When Do You Conduct an Ethnography?</a:t>
            </a:r>
            <a:endParaRPr lang="en-US" altLang="en-US" sz="2400" b="1" dirty="0"/>
          </a:p>
          <a:p>
            <a:r>
              <a:rPr lang="en-US" altLang="en-US" sz="2400" dirty="0"/>
              <a:t>When the study of a group helps you understand a larger issue</a:t>
            </a:r>
          </a:p>
          <a:p>
            <a:r>
              <a:rPr lang="en-US" altLang="en-US" sz="2400" dirty="0"/>
              <a:t>When you have a culture-sharing group to study</a:t>
            </a:r>
          </a:p>
          <a:p>
            <a:r>
              <a:rPr lang="en-US" altLang="en-US" sz="2400" dirty="0"/>
              <a:t>When you want a detailed day-to-day picture of the events</a:t>
            </a:r>
          </a:p>
          <a:p>
            <a:r>
              <a:rPr lang="en-US" altLang="en-US" sz="2400" dirty="0"/>
              <a:t>When you have long-term access to a culture-sharing group</a:t>
            </a:r>
            <a:endParaRPr lang="en-US" sz="2400" dirty="0"/>
          </a:p>
        </p:txBody>
      </p:sp>
    </p:spTree>
    <p:extLst>
      <p:ext uri="{BB962C8B-B14F-4D97-AF65-F5344CB8AC3E}">
        <p14:creationId xmlns:p14="http://schemas.microsoft.com/office/powerpoint/2010/main" val="159331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13576" cy="1097279"/>
          </a:xfrm>
        </p:spPr>
        <p:txBody>
          <a:bodyPr/>
          <a:lstStyle/>
          <a:p>
            <a:r>
              <a:rPr lang="en-US" altLang="en-US" sz="3200" dirty="0"/>
              <a:t>What is Ethnographic Research, When Should You Use it, and How Did it Develop? </a:t>
            </a:r>
            <a:r>
              <a:rPr lang="en-US" altLang="en-US" sz="2000" b="0" dirty="0"/>
              <a:t>(3 of 4)</a:t>
            </a:r>
            <a:endParaRPr lang="en-US" dirty="0"/>
          </a:p>
        </p:txBody>
      </p:sp>
      <p:sp>
        <p:nvSpPr>
          <p:cNvPr id="3" name="Text Placeholder 2"/>
          <p:cNvSpPr>
            <a:spLocks noGrp="1"/>
          </p:cNvSpPr>
          <p:nvPr>
            <p:ph type="body" idx="1"/>
          </p:nvPr>
        </p:nvSpPr>
        <p:spPr/>
        <p:txBody>
          <a:bodyPr/>
          <a:lstStyle/>
          <a:p>
            <a:pPr marL="0" indent="0">
              <a:buNone/>
            </a:pPr>
            <a:r>
              <a:rPr lang="en-US" sz="2400" b="1" dirty="0"/>
              <a:t>How Did Ethnographic Research Develop?</a:t>
            </a:r>
            <a:endParaRPr lang="en-US" altLang="en-US" sz="2400" b="1" dirty="0"/>
          </a:p>
          <a:p>
            <a:r>
              <a:rPr lang="en-US" altLang="en-US" sz="2400" dirty="0"/>
              <a:t>Ethnography has been shaped by cultural anthropology with an emphasis on writing about culture</a:t>
            </a:r>
          </a:p>
          <a:p>
            <a:r>
              <a:rPr lang="en-US" altLang="en-US" sz="2400" dirty="0"/>
              <a:t>1928: </a:t>
            </a:r>
            <a:r>
              <a:rPr lang="en-US" altLang="en-US" sz="2400" dirty="0" smtClean="0"/>
              <a:t>Mead</a:t>
            </a:r>
            <a:r>
              <a:rPr lang="en-US" altLang="ja-JP" sz="2400" dirty="0" smtClean="0"/>
              <a:t>’s </a:t>
            </a:r>
            <a:r>
              <a:rPr lang="en-US" altLang="ja-JP" sz="2400" dirty="0"/>
              <a:t>study of child rearing, adolescence, and influence of culture on personality in Samoa</a:t>
            </a:r>
          </a:p>
          <a:p>
            <a:r>
              <a:rPr lang="en-US" altLang="en-US" sz="2400" dirty="0"/>
              <a:t>1920s–1950s: Single-case emphasis at the University of Chicago</a:t>
            </a:r>
            <a:endParaRPr lang="en-US" sz="2400" dirty="0"/>
          </a:p>
        </p:txBody>
      </p:sp>
    </p:spTree>
    <p:extLst>
      <p:ext uri="{BB962C8B-B14F-4D97-AF65-F5344CB8AC3E}">
        <p14:creationId xmlns:p14="http://schemas.microsoft.com/office/powerpoint/2010/main" val="20726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94914" cy="1097279"/>
          </a:xfrm>
        </p:spPr>
        <p:txBody>
          <a:bodyPr/>
          <a:lstStyle/>
          <a:p>
            <a:r>
              <a:rPr lang="en-US" altLang="en-US" sz="3200" dirty="0"/>
              <a:t>What is Ethnographic Research, When Should You Use it, and How Did it Develop? </a:t>
            </a:r>
            <a:r>
              <a:rPr lang="en-US" altLang="en-US" sz="2000" b="0" dirty="0"/>
              <a:t>(4 of 4)</a:t>
            </a:r>
            <a:endParaRPr lang="en-US" dirty="0"/>
          </a:p>
        </p:txBody>
      </p:sp>
      <p:sp>
        <p:nvSpPr>
          <p:cNvPr id="3" name="Text Placeholder 2"/>
          <p:cNvSpPr>
            <a:spLocks noGrp="1"/>
          </p:cNvSpPr>
          <p:nvPr>
            <p:ph type="body" idx="1"/>
          </p:nvPr>
        </p:nvSpPr>
        <p:spPr/>
        <p:txBody>
          <a:bodyPr/>
          <a:lstStyle/>
          <a:p>
            <a:pPr marL="0" indent="0">
              <a:buNone/>
            </a:pPr>
            <a:r>
              <a:rPr lang="en-US" sz="2400" b="1" dirty="0"/>
              <a:t>How Did Ethnographic Research Develop?</a:t>
            </a:r>
            <a:endParaRPr lang="en-US" altLang="en-US" sz="2400" b="1" dirty="0"/>
          </a:p>
          <a:p>
            <a:r>
              <a:rPr lang="en-US" altLang="en-US" sz="2400" dirty="0"/>
              <a:t>1980s: Educational ethnographies</a:t>
            </a:r>
          </a:p>
          <a:p>
            <a:r>
              <a:rPr lang="en-US" altLang="en-US" sz="2400" dirty="0"/>
              <a:t>1997: Publication of </a:t>
            </a:r>
            <a:r>
              <a:rPr lang="en-US" altLang="en-US" sz="2400" b="1" dirty="0"/>
              <a:t>Writing Culture </a:t>
            </a:r>
            <a:r>
              <a:rPr lang="en-US" altLang="en-US" sz="2400" dirty="0"/>
              <a:t>that highlighted two major issues</a:t>
            </a:r>
          </a:p>
          <a:p>
            <a:pPr lvl="1"/>
            <a:r>
              <a:rPr lang="en-US" altLang="en-US" sz="2400" dirty="0"/>
              <a:t>Crisis of representation: How ethnographers interpret the groups they are studying</a:t>
            </a:r>
          </a:p>
          <a:p>
            <a:pPr lvl="1"/>
            <a:r>
              <a:rPr lang="en-US" altLang="en-US" sz="2400" dirty="0"/>
              <a:t>Crisis of </a:t>
            </a:r>
            <a:r>
              <a:rPr lang="en-US" altLang="ja-JP" sz="2400" dirty="0" smtClean="0"/>
              <a:t>“legitimacy”: </a:t>
            </a:r>
            <a:r>
              <a:rPr lang="en-US" altLang="ja-JP" sz="2400" dirty="0"/>
              <a:t>Standards do not come from </a:t>
            </a:r>
            <a:r>
              <a:rPr lang="en-US" altLang="ja-JP" sz="2400" dirty="0" smtClean="0"/>
              <a:t>“normal </a:t>
            </a:r>
            <a:r>
              <a:rPr lang="en-US" altLang="ja-JP" sz="2400" dirty="0"/>
              <a:t>science</a:t>
            </a:r>
            <a:r>
              <a:rPr lang="en-US" altLang="ja-JP" sz="2400" dirty="0" smtClean="0"/>
              <a:t>.” Studies </a:t>
            </a:r>
            <a:r>
              <a:rPr lang="en-US" altLang="ja-JP" sz="2400" dirty="0"/>
              <a:t>must be evaluated by standards within the </a:t>
            </a:r>
            <a:r>
              <a:rPr lang="en-US" altLang="ja-JP" sz="2400" dirty="0" smtClean="0"/>
              <a:t>participants’ </a:t>
            </a:r>
            <a:r>
              <a:rPr lang="en-US" altLang="ja-JP" sz="2400" dirty="0"/>
              <a:t>historical and cultural influences and interactive forces of race, gender, and class</a:t>
            </a:r>
            <a:endParaRPr lang="en-US" sz="2400" dirty="0"/>
          </a:p>
        </p:txBody>
      </p:sp>
    </p:spTree>
    <p:extLst>
      <p:ext uri="{BB962C8B-B14F-4D97-AF65-F5344CB8AC3E}">
        <p14:creationId xmlns:p14="http://schemas.microsoft.com/office/powerpoint/2010/main" val="54031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Types of Ethnographic Design?</a:t>
            </a:r>
            <a:endParaRPr lang="en-US" dirty="0"/>
          </a:p>
        </p:txBody>
      </p:sp>
      <p:sp>
        <p:nvSpPr>
          <p:cNvPr id="3" name="Text Placeholder 2"/>
          <p:cNvSpPr>
            <a:spLocks noGrp="1"/>
          </p:cNvSpPr>
          <p:nvPr>
            <p:ph type="body" idx="1"/>
          </p:nvPr>
        </p:nvSpPr>
        <p:spPr/>
        <p:txBody>
          <a:bodyPr/>
          <a:lstStyle/>
          <a:p>
            <a:pPr marL="0" indent="0">
              <a:buNone/>
            </a:pPr>
            <a:r>
              <a:rPr lang="en-US" sz="2400" b="1" dirty="0"/>
              <a:t>Realist Ethnographies</a:t>
            </a:r>
            <a:endParaRPr lang="en-US" altLang="en-US" sz="2400" b="1" dirty="0"/>
          </a:p>
          <a:p>
            <a:r>
              <a:rPr lang="en-US" altLang="en-US" sz="2400" dirty="0"/>
              <a:t>Realist ethnographer narrates study from the third-person voice reporting what is observed</a:t>
            </a:r>
          </a:p>
          <a:p>
            <a:r>
              <a:rPr lang="en-US" altLang="en-US" sz="2400" dirty="0"/>
              <a:t>Researcher reports objective data free from personal bias, political goals, or judgment</a:t>
            </a:r>
          </a:p>
          <a:p>
            <a:r>
              <a:rPr lang="en-US" altLang="en-US" sz="2400" dirty="0"/>
              <a:t>Researcher produces the </a:t>
            </a:r>
            <a:r>
              <a:rPr lang="en-US" altLang="en-US" sz="2400" dirty="0" smtClean="0"/>
              <a:t>participants</a:t>
            </a:r>
            <a:r>
              <a:rPr lang="en-US" altLang="ja-JP" sz="2400" dirty="0" smtClean="0"/>
              <a:t>’ </a:t>
            </a:r>
            <a:r>
              <a:rPr lang="en-US" altLang="ja-JP" sz="2400" dirty="0"/>
              <a:t>views through closely edited quotes and has the final word on how the culture is to be interpreted and presented</a:t>
            </a:r>
            <a:endParaRPr lang="en-US" sz="2400" dirty="0"/>
          </a:p>
        </p:txBody>
      </p:sp>
    </p:spTree>
    <p:extLst>
      <p:ext uri="{BB962C8B-B14F-4D97-AF65-F5344CB8AC3E}">
        <p14:creationId xmlns:p14="http://schemas.microsoft.com/office/powerpoint/2010/main" val="75131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14.1 Types of Ethnographies</a:t>
            </a:r>
          </a:p>
        </p:txBody>
      </p:sp>
      <p:graphicFrame>
        <p:nvGraphicFramePr>
          <p:cNvPr id="5" name="Table 4"/>
          <p:cNvGraphicFramePr>
            <a:graphicFrameLocks noGrp="1"/>
          </p:cNvGraphicFramePr>
          <p:nvPr>
            <p:extLst>
              <p:ext uri="{D42A27DB-BD31-4B8C-83A1-F6EECF244321}">
                <p14:modId xmlns:p14="http://schemas.microsoft.com/office/powerpoint/2010/main" val="974462873"/>
              </p:ext>
            </p:extLst>
          </p:nvPr>
        </p:nvGraphicFramePr>
        <p:xfrm>
          <a:off x="457200" y="1600200"/>
          <a:ext cx="8229600" cy="4632960"/>
        </p:xfrm>
        <a:graphic>
          <a:graphicData uri="http://schemas.openxmlformats.org/drawingml/2006/table">
            <a:tbl>
              <a:tblPr firstRow="1">
                <a:tableStyleId>{616DA210-FB5B-4158-B5E0-FEB733F419BA}</a:tableStyleId>
              </a:tblPr>
              <a:tblGrid>
                <a:gridCol w="3806890">
                  <a:extLst>
                    <a:ext uri="{9D8B030D-6E8A-4147-A177-3AD203B41FA5}">
                      <a16:colId xmlns:a16="http://schemas.microsoft.com/office/drawing/2014/main" xmlns="" val="2013038906"/>
                    </a:ext>
                  </a:extLst>
                </a:gridCol>
                <a:gridCol w="4422710">
                  <a:extLst>
                    <a:ext uri="{9D8B030D-6E8A-4147-A177-3AD203B41FA5}">
                      <a16:colId xmlns:a16="http://schemas.microsoft.com/office/drawing/2014/main" xmlns="" val="4074001549"/>
                    </a:ext>
                  </a:extLst>
                </a:gridCol>
              </a:tblGrid>
              <a:tr h="704461">
                <a:tc>
                  <a:txBody>
                    <a:bodyPr/>
                    <a:lstStyle/>
                    <a:p>
                      <a:pPr marL="0" marR="0" indent="0">
                        <a:spcBef>
                          <a:spcPts val="0"/>
                        </a:spcBef>
                        <a:spcAft>
                          <a:spcPts val="0"/>
                        </a:spcAft>
                        <a:buFont typeface="Arial" panose="020B0604020202020204" pitchFamily="34" charset="0"/>
                        <a:buNone/>
                        <a:tabLst/>
                      </a:pPr>
                      <a:r>
                        <a:rPr lang="en-US" sz="1600" b="0" dirty="0">
                          <a:effectLst/>
                        </a:rPr>
                        <a:t>Realist ethnography—an objective, scientifically written ethnography</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r>
                        <a:rPr lang="en-US" sz="1600" b="0" dirty="0" smtClean="0">
                          <a:effectLst/>
                        </a:rPr>
                        <a:t>Critical </a:t>
                      </a:r>
                      <a:r>
                        <a:rPr lang="en-US" sz="1600" b="0" dirty="0">
                          <a:effectLst/>
                        </a:rPr>
                        <a:t>ethnography—a study of the shared patterns of a marginalized group with the aim of advocacy about issues of power and authority</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719662"/>
                  </a:ext>
                </a:extLst>
              </a:tr>
              <a:tr h="685800">
                <a:tc>
                  <a:txBody>
                    <a:bodyPr/>
                    <a:lstStyle/>
                    <a:p>
                      <a:pPr marL="0" marR="0" indent="0">
                        <a:spcBef>
                          <a:spcPts val="0"/>
                        </a:spcBef>
                        <a:spcAft>
                          <a:spcPts val="0"/>
                        </a:spcAft>
                        <a:buFont typeface="Arial" panose="020B0604020202020204" pitchFamily="34" charset="0"/>
                        <a:buNone/>
                      </a:pPr>
                      <a:r>
                        <a:rPr lang="en-US" sz="1600" dirty="0" smtClean="0">
                          <a:effectLst/>
                        </a:rPr>
                        <a:t>Confessional </a:t>
                      </a:r>
                      <a:r>
                        <a:rPr lang="en-US" sz="1600" dirty="0">
                          <a:effectLst/>
                        </a:rPr>
                        <a:t>ethnography—a report of the ethnographer’s fieldwork experiences</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r>
                        <a:rPr lang="en-US" sz="1600" dirty="0" smtClean="0">
                          <a:effectLst/>
                        </a:rPr>
                        <a:t>Feminist </a:t>
                      </a:r>
                      <a:r>
                        <a:rPr lang="en-US" sz="1600" dirty="0">
                          <a:effectLst/>
                        </a:rPr>
                        <a:t>ethnography—a study of women and the cultural practices that serve to disempower and oppress them</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27314388"/>
                  </a:ext>
                </a:extLst>
              </a:tr>
              <a:tr h="881743">
                <a:tc>
                  <a:txBody>
                    <a:bodyPr/>
                    <a:lstStyle/>
                    <a:p>
                      <a:pPr marL="0" marR="0" indent="0">
                        <a:spcBef>
                          <a:spcPts val="0"/>
                        </a:spcBef>
                        <a:spcAft>
                          <a:spcPts val="0"/>
                        </a:spcAft>
                        <a:buFont typeface="Arial" panose="020B0604020202020204" pitchFamily="34" charset="0"/>
                        <a:buNone/>
                      </a:pPr>
                      <a:r>
                        <a:rPr lang="en-US" sz="1600" dirty="0" smtClean="0">
                          <a:effectLst/>
                        </a:rPr>
                        <a:t>Life </a:t>
                      </a:r>
                      <a:r>
                        <a:rPr lang="en-US" sz="1600" dirty="0">
                          <a:effectLst/>
                        </a:rPr>
                        <a:t>history—a study of one individual situated within the cultural context of his or her life</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r>
                        <a:rPr lang="en-US" sz="1600" dirty="0" smtClean="0">
                          <a:effectLst/>
                        </a:rPr>
                        <a:t>Postmodern </a:t>
                      </a:r>
                      <a:r>
                        <a:rPr lang="en-US" sz="1600" dirty="0">
                          <a:effectLst/>
                        </a:rPr>
                        <a:t>ethnography—an ethnography written to challenge the problems in our society that have emerged from a modern emphasis on progress and marginalizing individuals</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27479115"/>
                  </a:ext>
                </a:extLst>
              </a:tr>
              <a:tr h="716280">
                <a:tc>
                  <a:txBody>
                    <a:bodyPr/>
                    <a:lstStyle/>
                    <a:p>
                      <a:pPr marL="0" marR="0" indent="0">
                        <a:spcBef>
                          <a:spcPts val="0"/>
                        </a:spcBef>
                        <a:spcAft>
                          <a:spcPts val="0"/>
                        </a:spcAft>
                        <a:buFont typeface="Arial" panose="020B0604020202020204" pitchFamily="34" charset="0"/>
                        <a:buNone/>
                      </a:pPr>
                      <a:r>
                        <a:rPr lang="en-US" sz="1600" dirty="0" smtClean="0">
                          <a:effectLst/>
                        </a:rPr>
                        <a:t>Autoethnography—a </a:t>
                      </a:r>
                      <a:r>
                        <a:rPr lang="en-US" sz="1600" dirty="0">
                          <a:effectLst/>
                        </a:rPr>
                        <a:t>reflective self-examination by an individual set within his or her cultural context</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r>
                        <a:rPr lang="en-US" sz="1600" dirty="0" smtClean="0">
                          <a:effectLst/>
                        </a:rPr>
                        <a:t>Ethnographic </a:t>
                      </a:r>
                      <a:r>
                        <a:rPr lang="en-US" sz="1600" dirty="0">
                          <a:effectLst/>
                        </a:rPr>
                        <a:t>novels—a fictional work focused on cultural aspects of a group</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4007920"/>
                  </a:ext>
                </a:extLst>
              </a:tr>
              <a:tr h="533400">
                <a:tc>
                  <a:txBody>
                    <a:bodyPr/>
                    <a:lstStyle/>
                    <a:p>
                      <a:pPr marL="0" marR="0" indent="0">
                        <a:spcBef>
                          <a:spcPts val="0"/>
                        </a:spcBef>
                        <a:spcAft>
                          <a:spcPts val="0"/>
                        </a:spcAft>
                        <a:buFont typeface="Arial" panose="020B0604020202020204" pitchFamily="34" charset="0"/>
                        <a:buNone/>
                      </a:pPr>
                      <a:r>
                        <a:rPr lang="en-US" sz="1600" dirty="0" smtClean="0">
                          <a:effectLst/>
                        </a:rPr>
                        <a:t>Microethnography—a </a:t>
                      </a:r>
                      <a:r>
                        <a:rPr lang="en-US" sz="1600" dirty="0">
                          <a:effectLst/>
                        </a:rPr>
                        <a:t>study focused on a specific aspect of a cultural group and setting</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smtClean="0">
                          <a:solidFill>
                            <a:schemeClr val="bg1"/>
                          </a:solidFill>
                          <a:effectLst/>
                          <a:latin typeface="+mn-lt"/>
                          <a:ea typeface="Calibri" charset="0"/>
                          <a:cs typeface="Times New Roman" charset="0"/>
                        </a:rPr>
                        <a:t>Blank</a:t>
                      </a:r>
                      <a:endParaRPr lang="en-US" sz="1600" b="0" dirty="0">
                        <a:solidFill>
                          <a:schemeClr val="bg1"/>
                        </a:solidFill>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3234716"/>
                  </a:ext>
                </a:extLst>
              </a:tr>
              <a:tr h="370840">
                <a:tc>
                  <a:txBody>
                    <a:bodyPr/>
                    <a:lstStyle/>
                    <a:p>
                      <a:pPr marL="0" marR="0" indent="0">
                        <a:spcBef>
                          <a:spcPts val="0"/>
                        </a:spcBef>
                        <a:spcAft>
                          <a:spcPts val="0"/>
                        </a:spcAft>
                        <a:buFont typeface="Arial" panose="020B0604020202020204" pitchFamily="34" charset="0"/>
                        <a:buNone/>
                      </a:pPr>
                      <a:r>
                        <a:rPr lang="en-US" sz="1600" dirty="0" smtClean="0">
                          <a:effectLst/>
                        </a:rPr>
                        <a:t>Ethnographic </a:t>
                      </a:r>
                      <a:r>
                        <a:rPr lang="en-US" sz="1600" dirty="0">
                          <a:effectLst/>
                        </a:rPr>
                        <a:t>case study—a case analysis of a person, event, activity, or process set within a cultural perspective</a:t>
                      </a:r>
                      <a:endParaRPr lang="en-US" sz="1600" b="0" dirty="0">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smtClean="0">
                          <a:solidFill>
                            <a:schemeClr val="bg1"/>
                          </a:solidFill>
                          <a:effectLst/>
                          <a:latin typeface="+mn-lt"/>
                          <a:ea typeface="Calibri" charset="0"/>
                          <a:cs typeface="Times New Roman" charset="0"/>
                        </a:rPr>
                        <a:t>Blank</a:t>
                      </a:r>
                      <a:endParaRPr lang="en-US" sz="1600" b="0" dirty="0">
                        <a:solidFill>
                          <a:schemeClr val="bg1"/>
                        </a:solidFill>
                        <a:effectLst/>
                        <a:latin typeface="+mn-lt"/>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65978448"/>
                  </a:ext>
                </a:extLst>
              </a:tr>
            </a:tbl>
          </a:graphicData>
        </a:graphic>
      </p:graphicFrame>
    </p:spTree>
    <p:extLst>
      <p:ext uri="{BB962C8B-B14F-4D97-AF65-F5344CB8AC3E}">
        <p14:creationId xmlns:p14="http://schemas.microsoft.com/office/powerpoint/2010/main" val="288190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Types of Ethnographic Design? </a:t>
            </a:r>
            <a:r>
              <a:rPr lang="en-US" altLang="en-US" sz="2000" b="0" dirty="0"/>
              <a:t>(1 of 3)</a:t>
            </a:r>
            <a:endParaRPr lang="en-US" dirty="0"/>
          </a:p>
        </p:txBody>
      </p:sp>
      <p:sp>
        <p:nvSpPr>
          <p:cNvPr id="3" name="Text Placeholder 2"/>
          <p:cNvSpPr>
            <a:spLocks noGrp="1"/>
          </p:cNvSpPr>
          <p:nvPr>
            <p:ph type="body" idx="1"/>
          </p:nvPr>
        </p:nvSpPr>
        <p:spPr>
          <a:xfrm>
            <a:off x="457200" y="1600200"/>
            <a:ext cx="8229600" cy="4669971"/>
          </a:xfrm>
        </p:spPr>
        <p:txBody>
          <a:bodyPr/>
          <a:lstStyle/>
          <a:p>
            <a:pPr marL="0" indent="0">
              <a:buNone/>
            </a:pPr>
            <a:r>
              <a:rPr lang="en-US" sz="2400" b="1" dirty="0"/>
              <a:t>Case Studies</a:t>
            </a:r>
            <a:endParaRPr lang="en-US" altLang="en-US" sz="2400" b="1" dirty="0"/>
          </a:p>
          <a:p>
            <a:r>
              <a:rPr lang="en-US" altLang="en-US" sz="2400" dirty="0"/>
              <a:t>A case study is an in-depth exploration of a bounded system (e.g., activity, event, process, individuals)</a:t>
            </a:r>
          </a:p>
          <a:p>
            <a:r>
              <a:rPr lang="en-US" altLang="en-US" sz="2400" dirty="0"/>
              <a:t>Types of cases</a:t>
            </a:r>
          </a:p>
          <a:p>
            <a:pPr lvl="1"/>
            <a:r>
              <a:rPr lang="en-US" altLang="en-US" sz="2400" dirty="0"/>
              <a:t>Individual or several individuals</a:t>
            </a:r>
          </a:p>
          <a:p>
            <a:pPr lvl="1"/>
            <a:r>
              <a:rPr lang="en-US" altLang="en-US" sz="2400" dirty="0"/>
              <a:t>Series of steps that form a sequence of activities</a:t>
            </a:r>
          </a:p>
          <a:p>
            <a:r>
              <a:rPr lang="en-US" altLang="en-US" sz="2400" dirty="0"/>
              <a:t>Researcher develops understanding of the case by collecting multiple forms of data</a:t>
            </a:r>
          </a:p>
          <a:p>
            <a:r>
              <a:rPr lang="en-US" altLang="en-US" sz="2400" dirty="0"/>
              <a:t>Researcher locates the </a:t>
            </a:r>
            <a:r>
              <a:rPr lang="en-US" altLang="ja-JP" sz="2400" dirty="0" smtClean="0"/>
              <a:t>“case” </a:t>
            </a:r>
            <a:r>
              <a:rPr lang="en-US" altLang="ja-JP" sz="2400" dirty="0"/>
              <a:t>or </a:t>
            </a:r>
            <a:r>
              <a:rPr lang="en-US" altLang="ja-JP" sz="2400" dirty="0" smtClean="0"/>
              <a:t>“cases” </a:t>
            </a:r>
            <a:r>
              <a:rPr lang="en-US" altLang="ja-JP" sz="2400" dirty="0"/>
              <a:t>within their larger context</a:t>
            </a:r>
            <a:endParaRPr lang="en-US" sz="2400" dirty="0"/>
          </a:p>
        </p:txBody>
      </p:sp>
    </p:spTree>
    <p:extLst>
      <p:ext uri="{BB962C8B-B14F-4D97-AF65-F5344CB8AC3E}">
        <p14:creationId xmlns:p14="http://schemas.microsoft.com/office/powerpoint/2010/main" val="65855472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8563</TotalTime>
  <Words>2695</Words>
  <Application>Microsoft Office PowerPoint</Application>
  <PresentationFormat>On-screen Show (4:3)</PresentationFormat>
  <Paragraphs>274</Paragraphs>
  <Slides>33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Helvetica LT Std</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is Ethnographic Research, When Should You Use it, and How Did it Develop? (1 of 4)</vt:lpstr>
      <vt:lpstr>What is Ethnographic Research, When Should You Use it, and How Did it Develop? (2 of 4)</vt:lpstr>
      <vt:lpstr>What is Ethnographic Research, When Should You Use it, and How Did it Develop? (3 of 4)</vt:lpstr>
      <vt:lpstr>What is Ethnographic Research, When Should You Use it, and How Did it Develop? (4 of 4)</vt:lpstr>
      <vt:lpstr>What Are the Types of Ethnographic Design?</vt:lpstr>
      <vt:lpstr>Table 14.1 Types of Ethnographies</vt:lpstr>
      <vt:lpstr>What Are the Types of Ethnographic Design? (1 of 3)</vt:lpstr>
      <vt:lpstr>Figure 14.1 Types of Qualitative Case Studies</vt:lpstr>
      <vt:lpstr>What Are the Types of Ethnographic Design? (2 of 3)</vt:lpstr>
      <vt:lpstr>What Are the Types of Ethnographic Design? (3 of 3)</vt:lpstr>
      <vt:lpstr>What are the Key Characteristics of Ethnographic Research? (1 of 9)</vt:lpstr>
      <vt:lpstr>What are the Key Characteristics of Ethnographic Research? (2 of 9)</vt:lpstr>
      <vt:lpstr>What are the Key Characteristics of Ethnographic Research? (3 of 9)</vt:lpstr>
      <vt:lpstr>Table 14.2 Study of a Culture-Sharing Group in a Third-Grade Elementary Classroom</vt:lpstr>
      <vt:lpstr>What are the Key Characteristics of Ethnographic Research? (4 of 9)</vt:lpstr>
      <vt:lpstr>What are the Key Characteristics of Ethnographic Research? (5 of 9)</vt:lpstr>
      <vt:lpstr>What are the Key Characteristics of Ethnographic Research? (6 of 9)</vt:lpstr>
      <vt:lpstr>What are the Key Characteristics of Ethnographic Research? (7 of 9)</vt:lpstr>
      <vt:lpstr>Figure 14.2 Broad-to-Narrow Description in the Gunman Incident Case Study</vt:lpstr>
      <vt:lpstr>What are the Key Characteristics of Ethnographic Research? (8 of 9)</vt:lpstr>
      <vt:lpstr>What are the Key Characteristics of Ethnographic Research? (9 of 9)</vt:lpstr>
      <vt:lpstr>Ethical Issues in Conducting Ethnographic Research</vt:lpstr>
      <vt:lpstr>Table 14.4 Procedures for Conducting a Realist Ethnography, a Case Study, and a Critical Ethnography (1 of 4)</vt:lpstr>
      <vt:lpstr>Table 14.4 Procedures for Conducting a Realist Ethnography, a Case Study, and a Critical Ethnography (2 of 4)</vt:lpstr>
      <vt:lpstr>Table 14.4 Procedures for Conducting a Realist Ethnography, a Case Study, and a Critical Ethnography (3 of 4)</vt:lpstr>
      <vt:lpstr>Table 14.4 Procedures for Conducting a Realist Ethnography, a Case Study, and a Critical Ethnography (4 of 4)</vt:lpstr>
      <vt:lpstr>What are the Steps in Conducting an Ethnography? (1 of 2)</vt:lpstr>
      <vt:lpstr>What are the Steps in Conducting an Ethnography? (2 of 2)</vt:lpstr>
      <vt:lpstr>How do you Evaluate an Ethnography? (1 of 2)</vt:lpstr>
      <vt:lpstr>How do you Evaluate an Ethnography?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Jean  Acabal</cp:lastModifiedBy>
  <cp:revision>909</cp:revision>
  <dcterms:modified xsi:type="dcterms:W3CDTF">2018-04-24T11:36:24Z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