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1"/>
  </p:notesMasterIdLst>
  <p:handoutMasterIdLst>
    <p:handoutMasterId r:id="rId42"/>
  </p:handoutMasterIdLst>
  <p:sldIdLst>
    <p:sldId id="332" r:id="rId3"/>
    <p:sldId id="363" r:id="rId4"/>
    <p:sldId id="364" r:id="rId5"/>
    <p:sldId id="365" r:id="rId6"/>
    <p:sldId id="366" r:id="rId7"/>
    <p:sldId id="367" r:id="rId8"/>
    <p:sldId id="368" r:id="rId9"/>
    <p:sldId id="369" r:id="rId10"/>
    <p:sldId id="370" r:id="rId11"/>
    <p:sldId id="371" r:id="rId12"/>
    <p:sldId id="372" r:id="rId13"/>
    <p:sldId id="373" r:id="rId14"/>
    <p:sldId id="374" r:id="rId15"/>
    <p:sldId id="376" r:id="rId16"/>
    <p:sldId id="375" r:id="rId17"/>
    <p:sldId id="377" r:id="rId18"/>
    <p:sldId id="378" r:id="rId19"/>
    <p:sldId id="379" r:id="rId20"/>
    <p:sldId id="380" r:id="rId21"/>
    <p:sldId id="381" r:id="rId22"/>
    <p:sldId id="382" r:id="rId23"/>
    <p:sldId id="383" r:id="rId24"/>
    <p:sldId id="384" r:id="rId25"/>
    <p:sldId id="385" r:id="rId26"/>
    <p:sldId id="386" r:id="rId27"/>
    <p:sldId id="387" r:id="rId28"/>
    <p:sldId id="388" r:id="rId29"/>
    <p:sldId id="389" r:id="rId30"/>
    <p:sldId id="390" r:id="rId31"/>
    <p:sldId id="391" r:id="rId32"/>
    <p:sldId id="392" r:id="rId33"/>
    <p:sldId id="393" r:id="rId34"/>
    <p:sldId id="394" r:id="rId35"/>
    <p:sldId id="395" r:id="rId36"/>
    <p:sldId id="396" r:id="rId37"/>
    <p:sldId id="397" r:id="rId38"/>
    <p:sldId id="398" r:id="rId39"/>
    <p:sldId id="362" r:id="rId4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278" autoAdjust="0"/>
    <p:restoredTop sz="92907" autoAdjust="0"/>
  </p:normalViewPr>
  <p:slideViewPr>
    <p:cSldViewPr snapToGrid="0" snapToObjects="1">
      <p:cViewPr varScale="1">
        <p:scale>
          <a:sx n="103" d="100"/>
          <a:sy n="103" d="100"/>
        </p:scale>
        <p:origin x="1842" y="114"/>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3/16/2018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534547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646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2019, 2015, 2012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t"/>
          <a:lstStyle/>
          <a:p>
            <a:pPr>
              <a:defRPr/>
            </a:pPr>
            <a:r>
              <a:rPr lang="en-US" sz="3000" dirty="0"/>
              <a:t>Educational Research: Planning, Conducting, and Evaluating Quantitative and Qualitative Research</a:t>
            </a:r>
            <a:endParaRPr lang="en-US" altLang="en-US" sz="300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229600" cy="389592"/>
          </a:xfrm>
        </p:spPr>
        <p:txBody>
          <a:bodyPr/>
          <a:lstStyle/>
          <a:p>
            <a:r>
              <a:rPr lang="en-US" dirty="0">
                <a:latin typeface="+mn-lt"/>
              </a:rPr>
              <a:t>Sixth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a:latin typeface="+mn-lt"/>
              </a:rPr>
              <a:t>Chapter </a:t>
            </a:r>
            <a:r>
              <a:rPr lang="en-US" b="1" smtClean="0">
                <a:latin typeface="+mn-lt"/>
              </a:rPr>
              <a:t>15</a:t>
            </a:r>
            <a:endParaRPr lang="en-US" b="1" dirty="0">
              <a:latin typeface="+mn-lt"/>
            </a:endParaRPr>
          </a:p>
        </p:txBody>
      </p:sp>
      <p:sp>
        <p:nvSpPr>
          <p:cNvPr id="5" name="Text Placeholder 4"/>
          <p:cNvSpPr>
            <a:spLocks noGrp="1"/>
          </p:cNvSpPr>
          <p:nvPr>
            <p:ph type="body" idx="3"/>
          </p:nvPr>
        </p:nvSpPr>
        <p:spPr>
          <a:xfrm>
            <a:off x="4773168" y="3114461"/>
            <a:ext cx="3913631" cy="1158959"/>
          </a:xfrm>
        </p:spPr>
        <p:txBody>
          <a:bodyPr/>
          <a:lstStyle/>
          <a:p>
            <a:pPr algn="ctr"/>
            <a:r>
              <a:rPr lang="en-US" altLang="en-US">
                <a:latin typeface="+mn-lt"/>
              </a:rPr>
              <a:t>Narrative Research Designs</a:t>
            </a:r>
            <a:endParaRPr lang="en-US" dirty="0">
              <a:latin typeface="+mn-lt"/>
            </a:endParaRPr>
          </a:p>
        </p:txBody>
      </p:sp>
      <p:pic>
        <p:nvPicPr>
          <p:cNvPr id="8" name="Picture 7" descr="Front Cover: Educational Research: Planning, Conducting, and Evaluating Quantitative and Qualitative Research Sixth Edition by Creswell and Guetterm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35" y="1933284"/>
            <a:ext cx="3471558" cy="4339449"/>
          </a:xfrm>
          <a:prstGeom prst="rect">
            <a:avLst/>
          </a:prstGeom>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2019, 2015, 2012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585788" cy="1097279"/>
          </a:xfrm>
        </p:spPr>
        <p:txBody>
          <a:bodyPr/>
          <a:lstStyle/>
          <a:p>
            <a:r>
              <a:rPr lang="en-US" altLang="en-US" dirty="0"/>
              <a:t>What Are the Types of </a:t>
            </a:r>
            <a:r>
              <a:rPr lang="en-US" altLang="en-US" dirty="0" smtClean="0"/>
              <a:t>Narrative Design</a:t>
            </a:r>
            <a:r>
              <a:rPr lang="en-US" altLang="en-US" dirty="0"/>
              <a:t>? </a:t>
            </a:r>
            <a:r>
              <a:rPr lang="en-US" altLang="en-US" sz="2000" b="0" dirty="0"/>
              <a:t>(5 of 6)</a:t>
            </a:r>
            <a:endParaRPr lang="en-US" dirty="0"/>
          </a:p>
        </p:txBody>
      </p:sp>
      <p:sp>
        <p:nvSpPr>
          <p:cNvPr id="3" name="Text Placeholder 2"/>
          <p:cNvSpPr>
            <a:spLocks noGrp="1"/>
          </p:cNvSpPr>
          <p:nvPr>
            <p:ph type="body" idx="1"/>
          </p:nvPr>
        </p:nvSpPr>
        <p:spPr/>
        <p:txBody>
          <a:bodyPr/>
          <a:lstStyle/>
          <a:p>
            <a:pPr marL="0" indent="0">
              <a:buNone/>
            </a:pPr>
            <a:r>
              <a:rPr lang="en-US" sz="2400" b="1" dirty="0"/>
              <a:t>Is a Theoretical Lens Being Used?</a:t>
            </a:r>
          </a:p>
          <a:p>
            <a:r>
              <a:rPr lang="en-US" sz="2400" dirty="0"/>
              <a:t>Theoretical lens: guiding perspective or ideology that provides structure for advocating for groups or individuals in the written </a:t>
            </a:r>
            <a:r>
              <a:rPr lang="en-US" sz="2400" dirty="0" smtClean="0"/>
              <a:t>report</a:t>
            </a:r>
            <a:endParaRPr lang="en-US" sz="2400" dirty="0"/>
          </a:p>
          <a:p>
            <a:r>
              <a:rPr lang="en-US" sz="2400" dirty="0"/>
              <a:t>Lens may be to </a:t>
            </a:r>
            <a:r>
              <a:rPr lang="en-US" sz="2400" dirty="0" smtClean="0"/>
              <a:t>advocate</a:t>
            </a:r>
            <a:endParaRPr lang="en-US" sz="2400" dirty="0"/>
          </a:p>
          <a:p>
            <a:pPr lvl="1"/>
            <a:r>
              <a:rPr lang="en-US" sz="2400" dirty="0"/>
              <a:t>Testimonies</a:t>
            </a:r>
          </a:p>
          <a:p>
            <a:pPr lvl="1"/>
            <a:r>
              <a:rPr lang="en-US" sz="2400" dirty="0"/>
              <a:t>Stories of women through feminist lens</a:t>
            </a:r>
          </a:p>
          <a:p>
            <a:pPr lvl="1"/>
            <a:r>
              <a:rPr lang="en-US" sz="2400" dirty="0"/>
              <a:t>Stories of marginalized individuals</a:t>
            </a:r>
          </a:p>
          <a:p>
            <a:pPr lvl="1"/>
            <a:r>
              <a:rPr lang="en-US" sz="2400" dirty="0"/>
              <a:t>Provide voice for those seldom heard</a:t>
            </a:r>
          </a:p>
        </p:txBody>
      </p:sp>
    </p:spTree>
    <p:extLst>
      <p:ext uri="{BB962C8B-B14F-4D97-AF65-F5344CB8AC3E}">
        <p14:creationId xmlns:p14="http://schemas.microsoft.com/office/powerpoint/2010/main" val="398210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753739" cy="1097279"/>
          </a:xfrm>
        </p:spPr>
        <p:txBody>
          <a:bodyPr/>
          <a:lstStyle/>
          <a:p>
            <a:r>
              <a:rPr lang="en-US" altLang="en-US" dirty="0"/>
              <a:t>What Are the Types of Narrative </a:t>
            </a:r>
            <a:r>
              <a:rPr lang="en-US" altLang="en-US" dirty="0" smtClean="0"/>
              <a:t>Design</a:t>
            </a:r>
            <a:r>
              <a:rPr lang="en-US" altLang="en-US" dirty="0"/>
              <a:t>? </a:t>
            </a:r>
            <a:r>
              <a:rPr lang="en-US" altLang="en-US" sz="2000" b="0" dirty="0"/>
              <a:t>(6 of 6)</a:t>
            </a:r>
            <a:endParaRPr lang="en-US" dirty="0"/>
          </a:p>
        </p:txBody>
      </p:sp>
      <p:sp>
        <p:nvSpPr>
          <p:cNvPr id="3" name="Text Placeholder 2"/>
          <p:cNvSpPr>
            <a:spLocks noGrp="1"/>
          </p:cNvSpPr>
          <p:nvPr>
            <p:ph type="body" idx="1"/>
          </p:nvPr>
        </p:nvSpPr>
        <p:spPr/>
        <p:txBody>
          <a:bodyPr/>
          <a:lstStyle/>
          <a:p>
            <a:pPr marL="0" indent="0">
              <a:buNone/>
            </a:pPr>
            <a:r>
              <a:rPr lang="en-US" sz="2400" b="1" dirty="0"/>
              <a:t>Can Narrative Forms Be Combined?</a:t>
            </a:r>
          </a:p>
          <a:p>
            <a:r>
              <a:rPr lang="en-US" sz="2400" dirty="0"/>
              <a:t>Possible to have different elements</a:t>
            </a:r>
          </a:p>
          <a:p>
            <a:r>
              <a:rPr lang="en-US" sz="2400" dirty="0"/>
              <a:t>Example</a:t>
            </a:r>
          </a:p>
          <a:p>
            <a:pPr lvl="1"/>
            <a:r>
              <a:rPr lang="en-US" sz="2400" dirty="0"/>
              <a:t>Biographical and a personal study of an educator</a:t>
            </a:r>
          </a:p>
          <a:p>
            <a:pPr lvl="1"/>
            <a:r>
              <a:rPr lang="en-US" sz="2400" dirty="0"/>
              <a:t>Also addresses life event of someone who decides to leave their profession</a:t>
            </a:r>
          </a:p>
          <a:p>
            <a:pPr lvl="1"/>
            <a:r>
              <a:rPr lang="en-US" sz="2400" dirty="0"/>
              <a:t>Might also include a feminist narrative to examine power and control issues</a:t>
            </a:r>
          </a:p>
        </p:txBody>
      </p:sp>
    </p:spTree>
    <p:extLst>
      <p:ext uri="{BB962C8B-B14F-4D97-AF65-F5344CB8AC3E}">
        <p14:creationId xmlns:p14="http://schemas.microsoft.com/office/powerpoint/2010/main" val="1423048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the Key Characteristics of Narrative Design? </a:t>
            </a:r>
            <a:r>
              <a:rPr lang="en-US" altLang="en-US" sz="2000" b="0"/>
              <a:t>(1 of 10)</a:t>
            </a:r>
            <a:endParaRPr lang="en-US"/>
          </a:p>
        </p:txBody>
      </p:sp>
      <p:sp>
        <p:nvSpPr>
          <p:cNvPr id="3" name="Text Placeholder 2"/>
          <p:cNvSpPr>
            <a:spLocks noGrp="1"/>
          </p:cNvSpPr>
          <p:nvPr>
            <p:ph type="body" idx="1"/>
          </p:nvPr>
        </p:nvSpPr>
        <p:spPr/>
        <p:txBody>
          <a:bodyPr/>
          <a:lstStyle/>
          <a:p>
            <a:r>
              <a:rPr lang="en-US" altLang="en-US" sz="2400" dirty="0"/>
              <a:t>Individual experiences</a:t>
            </a:r>
          </a:p>
          <a:p>
            <a:r>
              <a:rPr lang="en-US" altLang="en-US" sz="2400" dirty="0"/>
              <a:t>Chronology of the experiences</a:t>
            </a:r>
          </a:p>
          <a:p>
            <a:r>
              <a:rPr lang="en-US" altLang="en-US" sz="2400" dirty="0"/>
              <a:t>Collecting individual stories</a:t>
            </a:r>
          </a:p>
          <a:p>
            <a:r>
              <a:rPr lang="en-US" altLang="en-US" sz="2400" dirty="0"/>
              <a:t>Restorying</a:t>
            </a:r>
          </a:p>
          <a:p>
            <a:r>
              <a:rPr lang="en-US" altLang="en-US" sz="2400" dirty="0"/>
              <a:t>Coding for themes</a:t>
            </a:r>
          </a:p>
          <a:p>
            <a:r>
              <a:rPr lang="en-US" altLang="en-US" sz="2400" dirty="0"/>
              <a:t>Context or setting</a:t>
            </a:r>
          </a:p>
          <a:p>
            <a:r>
              <a:rPr lang="en-US" altLang="en-US" sz="2400" dirty="0"/>
              <a:t>Collaboration with participants</a:t>
            </a:r>
            <a:endParaRPr lang="en-US" sz="2400" dirty="0"/>
          </a:p>
        </p:txBody>
      </p:sp>
    </p:spTree>
    <p:extLst>
      <p:ext uri="{BB962C8B-B14F-4D97-AF65-F5344CB8AC3E}">
        <p14:creationId xmlns:p14="http://schemas.microsoft.com/office/powerpoint/2010/main" val="1119123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nchor="ctr"/>
          <a:lstStyle/>
          <a:p>
            <a:r>
              <a:rPr lang="en-US" sz="2800" dirty="0"/>
              <a:t>Table 15.1 The Research Process, Qualitative Characteristics, and Narrative Research </a:t>
            </a:r>
            <a:r>
              <a:rPr lang="en-US" sz="2800" dirty="0" smtClean="0"/>
              <a:t>Characteristics </a:t>
            </a:r>
            <a:r>
              <a:rPr lang="en-US" sz="2000" b="0" dirty="0"/>
              <a:t>(1 of 5)</a:t>
            </a:r>
            <a:endParaRPr lang="en-US" dirty="0"/>
          </a:p>
        </p:txBody>
      </p:sp>
      <p:graphicFrame>
        <p:nvGraphicFramePr>
          <p:cNvPr id="7" name="Table 6"/>
          <p:cNvGraphicFramePr>
            <a:graphicFrameLocks noGrp="1"/>
          </p:cNvGraphicFramePr>
          <p:nvPr/>
        </p:nvGraphicFramePr>
        <p:xfrm>
          <a:off x="457200" y="1600200"/>
          <a:ext cx="8229604" cy="3145790"/>
        </p:xfrm>
        <a:graphic>
          <a:graphicData uri="http://schemas.openxmlformats.org/drawingml/2006/table">
            <a:tbl>
              <a:tblPr firstRow="1">
                <a:tableStyleId>{5940675A-B579-460E-94D1-54222C63F5DA}</a:tableStyleId>
              </a:tblPr>
              <a:tblGrid>
                <a:gridCol w="2438400">
                  <a:extLst>
                    <a:ext uri="{9D8B030D-6E8A-4147-A177-3AD203B41FA5}">
                      <a16:colId xmlns:a16="http://schemas.microsoft.com/office/drawing/2014/main" val="3329893209"/>
                    </a:ext>
                  </a:extLst>
                </a:gridCol>
                <a:gridCol w="2964024">
                  <a:extLst>
                    <a:ext uri="{9D8B030D-6E8A-4147-A177-3AD203B41FA5}">
                      <a16:colId xmlns:a16="http://schemas.microsoft.com/office/drawing/2014/main" val="2725921820"/>
                    </a:ext>
                  </a:extLst>
                </a:gridCol>
                <a:gridCol w="2827180">
                  <a:extLst>
                    <a:ext uri="{9D8B030D-6E8A-4147-A177-3AD203B41FA5}">
                      <a16:colId xmlns:a16="http://schemas.microsoft.com/office/drawing/2014/main" val="164066757"/>
                    </a:ext>
                  </a:extLst>
                </a:gridCol>
              </a:tblGrid>
              <a:tr h="370840">
                <a:tc>
                  <a:txBody>
                    <a:bodyPr/>
                    <a:lstStyle/>
                    <a:p>
                      <a:pPr marL="0" marR="0">
                        <a:lnSpc>
                          <a:spcPct val="100000"/>
                        </a:lnSpc>
                        <a:spcBef>
                          <a:spcPts val="0"/>
                        </a:spcBef>
                        <a:spcAft>
                          <a:spcPts val="960"/>
                        </a:spcAft>
                        <a:tabLst>
                          <a:tab pos="2582545" algn="l"/>
                        </a:tabLst>
                      </a:pPr>
                      <a:r>
                        <a:rPr lang="en-US" sz="1600" b="1" dirty="0">
                          <a:effectLst/>
                        </a:rPr>
                        <a:t>The Research Process</a:t>
                      </a:r>
                      <a:endParaRPr lang="en-US" sz="1600" b="1" dirty="0">
                        <a:solidFill>
                          <a:schemeClr val="bg1"/>
                        </a:solidFill>
                        <a:effectLst/>
                        <a:latin typeface="+mn-lt"/>
                        <a:ea typeface="Times New Roman" charset="0"/>
                        <a:cs typeface="Optima LT Std Bold" charset="0"/>
                      </a:endParaRPr>
                    </a:p>
                  </a:txBody>
                  <a:tcPr marL="76200" marR="457200" marT="101600" marB="57150" anchor="b"/>
                </a:tc>
                <a:tc>
                  <a:txBody>
                    <a:bodyPr/>
                    <a:lstStyle/>
                    <a:p>
                      <a:pPr marL="0" marR="0">
                        <a:lnSpc>
                          <a:spcPct val="100000"/>
                        </a:lnSpc>
                        <a:spcBef>
                          <a:spcPts val="0"/>
                        </a:spcBef>
                        <a:spcAft>
                          <a:spcPts val="960"/>
                        </a:spcAft>
                        <a:tabLst>
                          <a:tab pos="2582545" algn="l"/>
                        </a:tabLst>
                      </a:pPr>
                      <a:r>
                        <a:rPr lang="en-US" sz="1600" b="1" dirty="0">
                          <a:effectLst/>
                        </a:rPr>
                        <a:t>Qualitative Characteristics</a:t>
                      </a:r>
                      <a:endParaRPr lang="en-US" sz="1600" b="1" dirty="0">
                        <a:solidFill>
                          <a:schemeClr val="bg1"/>
                        </a:solidFill>
                        <a:effectLst/>
                        <a:latin typeface="+mn-lt"/>
                        <a:ea typeface="Times New Roman" charset="0"/>
                        <a:cs typeface="Optima LT Std Bold" charset="0"/>
                      </a:endParaRPr>
                    </a:p>
                  </a:txBody>
                  <a:tcPr marL="76200" marR="457200" marT="101600" marB="57150" anchor="b"/>
                </a:tc>
                <a:tc>
                  <a:txBody>
                    <a:bodyPr/>
                    <a:lstStyle/>
                    <a:p>
                      <a:pPr marL="0" marR="0">
                        <a:lnSpc>
                          <a:spcPct val="100000"/>
                        </a:lnSpc>
                        <a:spcBef>
                          <a:spcPts val="0"/>
                        </a:spcBef>
                        <a:spcAft>
                          <a:spcPts val="960"/>
                        </a:spcAft>
                        <a:tabLst>
                          <a:tab pos="2582545" algn="l"/>
                        </a:tabLst>
                      </a:pPr>
                      <a:r>
                        <a:rPr lang="en-US" sz="1600" b="1" dirty="0">
                          <a:effectLst/>
                        </a:rPr>
                        <a:t>Narrative Research Characteristics</a:t>
                      </a:r>
                      <a:endParaRPr lang="en-US" sz="1600" b="1" dirty="0">
                        <a:solidFill>
                          <a:schemeClr val="bg1"/>
                        </a:solidFill>
                        <a:effectLst/>
                        <a:latin typeface="+mn-lt"/>
                        <a:ea typeface="Times New Roman" charset="0"/>
                        <a:cs typeface="Optima LT Std Bold" charset="0"/>
                      </a:endParaRPr>
                    </a:p>
                  </a:txBody>
                  <a:tcPr marL="76200" marR="139700" marT="101600" marB="57150" anchor="b"/>
                </a:tc>
                <a:extLst>
                  <a:ext uri="{0D108BD9-81ED-4DB2-BD59-A6C34878D82A}">
                    <a16:rowId xmlns:a16="http://schemas.microsoft.com/office/drawing/2014/main" val="220717166"/>
                  </a:ext>
                </a:extLst>
              </a:tr>
              <a:tr h="370840">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effectLst/>
                        </a:rPr>
                        <a:t>Identify a research problem</a:t>
                      </a:r>
                      <a:endParaRPr lang="en-US" sz="1600" dirty="0">
                        <a:solidFill>
                          <a:srgbClr val="000000"/>
                        </a:solidFill>
                        <a:effectLst/>
                        <a:latin typeface="+mn-lt"/>
                        <a:ea typeface="Times New Roman" charset="0"/>
                        <a:cs typeface="Helvetica LT Std" charset="0"/>
                      </a:endParaRPr>
                    </a:p>
                  </a:txBody>
                  <a:tcPr marL="76200" marR="457200" marT="69850" marB="44450"/>
                </a:tc>
                <a:tc>
                  <a:txBody>
                    <a:bodyPr/>
                    <a:lstStyle/>
                    <a:p>
                      <a:pPr marL="0" marR="0" indent="0">
                        <a:lnSpc>
                          <a:spcPct val="100000"/>
                        </a:lnSpc>
                        <a:spcBef>
                          <a:spcPts val="0"/>
                        </a:spcBef>
                        <a:spcAft>
                          <a:spcPts val="0"/>
                        </a:spcAft>
                        <a:tabLst>
                          <a:tab pos="990600" algn="l"/>
                          <a:tab pos="2324100" algn="l"/>
                          <a:tab pos="3543300" algn="l"/>
                          <a:tab pos="4787265" algn="l"/>
                        </a:tabLst>
                      </a:pPr>
                      <a:r>
                        <a:rPr lang="en-US" sz="1600" dirty="0" smtClean="0">
                          <a:effectLst/>
                        </a:rPr>
                        <a:t>A </a:t>
                      </a:r>
                      <a:r>
                        <a:rPr lang="en-US" sz="1600" dirty="0">
                          <a:effectLst/>
                        </a:rPr>
                        <a:t>qualitative problem </a:t>
                      </a:r>
                      <a:r>
                        <a:rPr lang="en-US" sz="1600" dirty="0" smtClean="0">
                          <a:effectLst/>
                        </a:rPr>
                        <a:t>requires </a:t>
                      </a:r>
                      <a:r>
                        <a:rPr lang="en-US" sz="1600" dirty="0">
                          <a:effectLst/>
                        </a:rPr>
                        <a:t>exploration and understanding.</a:t>
                      </a:r>
                      <a:endParaRPr lang="en-US" sz="1600" dirty="0">
                        <a:solidFill>
                          <a:srgbClr val="000000"/>
                        </a:solidFill>
                        <a:effectLst/>
                        <a:latin typeface="+mn-lt"/>
                        <a:ea typeface="Times New Roman" charset="0"/>
                        <a:cs typeface="Helvetica LT Std" charset="0"/>
                      </a:endParaRPr>
                    </a:p>
                  </a:txBody>
                  <a:tcPr marL="76200" marR="457200" marT="69850" marB="44450"/>
                </a:tc>
                <a:tc>
                  <a:txBody>
                    <a:bodyPr/>
                    <a:lstStyle/>
                    <a:p>
                      <a:pPr marL="0" marR="0" indent="0">
                        <a:lnSpc>
                          <a:spcPct val="100000"/>
                        </a:lnSpc>
                        <a:spcBef>
                          <a:spcPts val="0"/>
                        </a:spcBef>
                        <a:spcAft>
                          <a:spcPts val="0"/>
                        </a:spcAft>
                        <a:tabLst>
                          <a:tab pos="990600" algn="l"/>
                          <a:tab pos="2324100" algn="l"/>
                          <a:tab pos="3543300" algn="l"/>
                          <a:tab pos="4787265" algn="l"/>
                        </a:tabLst>
                      </a:pPr>
                      <a:r>
                        <a:rPr lang="en-US" sz="1600" dirty="0" smtClean="0">
                          <a:effectLst/>
                        </a:rPr>
                        <a:t>Seeks </a:t>
                      </a:r>
                      <a:r>
                        <a:rPr lang="en-US" sz="1600" dirty="0">
                          <a:effectLst/>
                        </a:rPr>
                        <a:t>to understand and represent experiences through the stories individual(s) live and tell.</a:t>
                      </a:r>
                      <a:endParaRPr lang="en-US" sz="1600" dirty="0">
                        <a:solidFill>
                          <a:srgbClr val="000000"/>
                        </a:solidFill>
                        <a:effectLst/>
                        <a:latin typeface="+mn-lt"/>
                        <a:ea typeface="Times New Roman" charset="0"/>
                        <a:cs typeface="Helvetica LT Std" charset="0"/>
                      </a:endParaRPr>
                    </a:p>
                  </a:txBody>
                  <a:tcPr marL="76200" marR="139700" marT="69850" marB="44450"/>
                </a:tc>
                <a:extLst>
                  <a:ext uri="{0D108BD9-81ED-4DB2-BD59-A6C34878D82A}">
                    <a16:rowId xmlns:a16="http://schemas.microsoft.com/office/drawing/2014/main" val="2396162011"/>
                  </a:ext>
                </a:extLst>
              </a:tr>
              <a:tr h="370840">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effectLst/>
                        </a:rPr>
                        <a:t>Review the literature</a:t>
                      </a:r>
                      <a:endParaRPr lang="en-US" sz="1600" dirty="0">
                        <a:solidFill>
                          <a:srgbClr val="000000"/>
                        </a:solidFill>
                        <a:effectLst/>
                        <a:latin typeface="+mn-lt"/>
                        <a:ea typeface="Times New Roman" charset="0"/>
                        <a:cs typeface="Helvetica LT Std" charset="0"/>
                      </a:endParaRPr>
                    </a:p>
                  </a:txBody>
                  <a:tcPr marL="76200" marR="457200" marT="69850" marB="44450"/>
                </a:tc>
                <a:tc>
                  <a:txBody>
                    <a:bodyPr/>
                    <a:lstStyle/>
                    <a:p>
                      <a:pPr marL="0" marR="0" indent="0">
                        <a:lnSpc>
                          <a:spcPct val="100000"/>
                        </a:lnSpc>
                        <a:spcBef>
                          <a:spcPts val="0"/>
                        </a:spcBef>
                        <a:spcAft>
                          <a:spcPts val="0"/>
                        </a:spcAft>
                        <a:tabLst>
                          <a:tab pos="990600" algn="l"/>
                          <a:tab pos="2324100" algn="l"/>
                          <a:tab pos="3543300" algn="l"/>
                          <a:tab pos="4787265" algn="l"/>
                        </a:tabLst>
                      </a:pPr>
                      <a:r>
                        <a:rPr lang="en-US" sz="1600" dirty="0" smtClean="0">
                          <a:effectLst/>
                        </a:rPr>
                        <a:t>The </a:t>
                      </a:r>
                      <a:r>
                        <a:rPr lang="en-US" sz="1600" dirty="0">
                          <a:effectLst/>
                        </a:rPr>
                        <a:t>qualitative literature plays a minor role</a:t>
                      </a:r>
                      <a:r>
                        <a:rPr lang="en-US" sz="1600" dirty="0" smtClean="0">
                          <a:effectLst/>
                        </a:rPr>
                        <a:t>.</a:t>
                      </a:r>
                    </a:p>
                    <a:p>
                      <a:pPr marL="0" marR="0" indent="0">
                        <a:lnSpc>
                          <a:spcPct val="100000"/>
                        </a:lnSpc>
                        <a:spcBef>
                          <a:spcPts val="600"/>
                        </a:spcBef>
                        <a:spcAft>
                          <a:spcPts val="0"/>
                        </a:spcAft>
                        <a:tabLst>
                          <a:tab pos="990600" algn="l"/>
                          <a:tab pos="2324100" algn="l"/>
                          <a:tab pos="3543300" algn="l"/>
                          <a:tab pos="4787265" algn="l"/>
                        </a:tabLst>
                      </a:pPr>
                      <a:r>
                        <a:rPr lang="en-US" sz="1600" dirty="0" smtClean="0">
                          <a:effectLst/>
                        </a:rPr>
                        <a:t>The qualitative literature justifies the research problem.</a:t>
                      </a:r>
                      <a:endParaRPr lang="en-US" sz="1600" dirty="0">
                        <a:solidFill>
                          <a:srgbClr val="000000"/>
                        </a:solidFill>
                        <a:effectLst/>
                        <a:latin typeface="+mn-lt"/>
                        <a:ea typeface="Times New Roman" charset="0"/>
                        <a:cs typeface="Helvetica LT Std" charset="0"/>
                      </a:endParaRPr>
                    </a:p>
                  </a:txBody>
                  <a:tcPr marL="76200" marR="457200" marT="69850" marB="44450"/>
                </a:tc>
                <a:tc>
                  <a:txBody>
                    <a:bodyPr/>
                    <a:lstStyle/>
                    <a:p>
                      <a:pPr marL="0" marR="0" indent="0">
                        <a:lnSpc>
                          <a:spcPct val="100000"/>
                        </a:lnSpc>
                        <a:spcBef>
                          <a:spcPts val="0"/>
                        </a:spcBef>
                        <a:spcAft>
                          <a:spcPts val="0"/>
                        </a:spcAft>
                        <a:tabLst>
                          <a:tab pos="990600" algn="l"/>
                          <a:tab pos="2324100" algn="l"/>
                          <a:tab pos="3543300" algn="l"/>
                          <a:tab pos="4787265" algn="l"/>
                        </a:tabLst>
                      </a:pPr>
                      <a:r>
                        <a:rPr lang="en-US" sz="1600" dirty="0" smtClean="0">
                          <a:effectLst/>
                        </a:rPr>
                        <a:t>Seeks </a:t>
                      </a:r>
                      <a:r>
                        <a:rPr lang="en-US" sz="1600" dirty="0">
                          <a:effectLst/>
                        </a:rPr>
                        <a:t>to minimize the use of literature and focuses on the experiences of the individual(s).</a:t>
                      </a:r>
                      <a:endParaRPr lang="en-US" sz="1600" dirty="0">
                        <a:solidFill>
                          <a:srgbClr val="000000"/>
                        </a:solidFill>
                        <a:effectLst/>
                        <a:latin typeface="+mn-lt"/>
                        <a:ea typeface="Times New Roman" charset="0"/>
                        <a:cs typeface="Helvetica LT Std" charset="0"/>
                      </a:endParaRPr>
                    </a:p>
                  </a:txBody>
                  <a:tcPr marL="76200" marR="139700" marT="69850" marB="44450"/>
                </a:tc>
                <a:extLst>
                  <a:ext uri="{0D108BD9-81ED-4DB2-BD59-A6C34878D82A}">
                    <a16:rowId xmlns:a16="http://schemas.microsoft.com/office/drawing/2014/main" val="335819994"/>
                  </a:ext>
                </a:extLst>
              </a:tr>
            </a:tbl>
          </a:graphicData>
        </a:graphic>
      </p:graphicFrame>
    </p:spTree>
    <p:extLst>
      <p:ext uri="{BB962C8B-B14F-4D97-AF65-F5344CB8AC3E}">
        <p14:creationId xmlns:p14="http://schemas.microsoft.com/office/powerpoint/2010/main" val="1680802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nchor="ctr"/>
          <a:lstStyle/>
          <a:p>
            <a:r>
              <a:rPr lang="en-US" sz="2800" dirty="0"/>
              <a:t>Table 15.1 The Research Process, Qualitative Characteristics, and Narrative Research </a:t>
            </a:r>
            <a:r>
              <a:rPr lang="en-US" sz="2800" smtClean="0"/>
              <a:t>Characteristics </a:t>
            </a:r>
            <a:r>
              <a:rPr lang="en-US" sz="2000" b="0" smtClean="0"/>
              <a:t>(2 </a:t>
            </a:r>
            <a:r>
              <a:rPr lang="en-US" sz="2000" b="0" dirty="0"/>
              <a:t>of 5)</a:t>
            </a:r>
            <a:endParaRPr lang="en-US" dirty="0"/>
          </a:p>
        </p:txBody>
      </p:sp>
      <p:graphicFrame>
        <p:nvGraphicFramePr>
          <p:cNvPr id="3" name="Table 2"/>
          <p:cNvGraphicFramePr>
            <a:graphicFrameLocks noGrp="1"/>
          </p:cNvGraphicFramePr>
          <p:nvPr/>
        </p:nvGraphicFramePr>
        <p:xfrm>
          <a:off x="457200" y="1600200"/>
          <a:ext cx="8229604" cy="2787650"/>
        </p:xfrm>
        <a:graphic>
          <a:graphicData uri="http://schemas.openxmlformats.org/drawingml/2006/table">
            <a:tbl>
              <a:tblPr firstRow="1">
                <a:tableStyleId>{5940675A-B579-460E-94D1-54222C63F5DA}</a:tableStyleId>
              </a:tblPr>
              <a:tblGrid>
                <a:gridCol w="2438400">
                  <a:extLst>
                    <a:ext uri="{9D8B030D-6E8A-4147-A177-3AD203B41FA5}">
                      <a16:colId xmlns:a16="http://schemas.microsoft.com/office/drawing/2014/main" val="1424673136"/>
                    </a:ext>
                  </a:extLst>
                </a:gridCol>
                <a:gridCol w="2964024">
                  <a:extLst>
                    <a:ext uri="{9D8B030D-6E8A-4147-A177-3AD203B41FA5}">
                      <a16:colId xmlns:a16="http://schemas.microsoft.com/office/drawing/2014/main" val="4039453216"/>
                    </a:ext>
                  </a:extLst>
                </a:gridCol>
                <a:gridCol w="2827180">
                  <a:extLst>
                    <a:ext uri="{9D8B030D-6E8A-4147-A177-3AD203B41FA5}">
                      <a16:colId xmlns:a16="http://schemas.microsoft.com/office/drawing/2014/main" val="2015644640"/>
                    </a:ext>
                  </a:extLst>
                </a:gridCol>
              </a:tblGrid>
              <a:tr h="370840">
                <a:tc>
                  <a:txBody>
                    <a:bodyPr/>
                    <a:lstStyle/>
                    <a:p>
                      <a:pPr marL="0" marR="0">
                        <a:lnSpc>
                          <a:spcPct val="100000"/>
                        </a:lnSpc>
                        <a:spcBef>
                          <a:spcPts val="0"/>
                        </a:spcBef>
                        <a:spcAft>
                          <a:spcPts val="960"/>
                        </a:spcAft>
                        <a:tabLst>
                          <a:tab pos="2582545" algn="l"/>
                        </a:tabLst>
                      </a:pPr>
                      <a:r>
                        <a:rPr lang="en-US" sz="1600" b="1" dirty="0">
                          <a:effectLst/>
                        </a:rPr>
                        <a:t>The Research Process</a:t>
                      </a:r>
                      <a:endParaRPr lang="en-US" sz="1600" b="1" dirty="0">
                        <a:solidFill>
                          <a:schemeClr val="bg1"/>
                        </a:solidFill>
                        <a:effectLst/>
                        <a:latin typeface="+mn-lt"/>
                        <a:ea typeface="Times New Roman" charset="0"/>
                        <a:cs typeface="Optima LT Std Bold" charset="0"/>
                      </a:endParaRPr>
                    </a:p>
                  </a:txBody>
                  <a:tcPr marL="76200" marR="457200" marT="101600" marB="57150" anchor="b"/>
                </a:tc>
                <a:tc>
                  <a:txBody>
                    <a:bodyPr/>
                    <a:lstStyle/>
                    <a:p>
                      <a:pPr marL="0" marR="0">
                        <a:lnSpc>
                          <a:spcPct val="100000"/>
                        </a:lnSpc>
                        <a:spcBef>
                          <a:spcPts val="0"/>
                        </a:spcBef>
                        <a:spcAft>
                          <a:spcPts val="960"/>
                        </a:spcAft>
                        <a:tabLst>
                          <a:tab pos="2582545" algn="l"/>
                        </a:tabLst>
                      </a:pPr>
                      <a:r>
                        <a:rPr lang="en-US" sz="1600" b="1" dirty="0">
                          <a:effectLst/>
                        </a:rPr>
                        <a:t>Qualitative Characteristics</a:t>
                      </a:r>
                      <a:endParaRPr lang="en-US" sz="1600" b="1" dirty="0">
                        <a:solidFill>
                          <a:schemeClr val="bg1"/>
                        </a:solidFill>
                        <a:effectLst/>
                        <a:latin typeface="+mn-lt"/>
                        <a:ea typeface="Times New Roman" charset="0"/>
                        <a:cs typeface="Optima LT Std Bold" charset="0"/>
                      </a:endParaRPr>
                    </a:p>
                  </a:txBody>
                  <a:tcPr marL="76200" marR="457200" marT="101600" marB="57150" anchor="b"/>
                </a:tc>
                <a:tc>
                  <a:txBody>
                    <a:bodyPr/>
                    <a:lstStyle/>
                    <a:p>
                      <a:pPr marL="0" marR="0">
                        <a:lnSpc>
                          <a:spcPct val="100000"/>
                        </a:lnSpc>
                        <a:spcBef>
                          <a:spcPts val="0"/>
                        </a:spcBef>
                        <a:spcAft>
                          <a:spcPts val="960"/>
                        </a:spcAft>
                        <a:tabLst>
                          <a:tab pos="2582545" algn="l"/>
                        </a:tabLst>
                      </a:pPr>
                      <a:r>
                        <a:rPr lang="en-US" sz="1600" b="1" dirty="0">
                          <a:effectLst/>
                        </a:rPr>
                        <a:t>Narrative Research Characteristics</a:t>
                      </a:r>
                      <a:endParaRPr lang="en-US" sz="1600" b="1" dirty="0">
                        <a:solidFill>
                          <a:schemeClr val="bg1"/>
                        </a:solidFill>
                        <a:effectLst/>
                        <a:latin typeface="+mn-lt"/>
                        <a:ea typeface="Times New Roman" charset="0"/>
                        <a:cs typeface="Optima LT Std Bold" charset="0"/>
                      </a:endParaRPr>
                    </a:p>
                  </a:txBody>
                  <a:tcPr marL="76200" marR="139700" marT="101600" marB="57150" anchor="b"/>
                </a:tc>
                <a:extLst>
                  <a:ext uri="{0D108BD9-81ED-4DB2-BD59-A6C34878D82A}">
                    <a16:rowId xmlns:a16="http://schemas.microsoft.com/office/drawing/2014/main" val="1447510994"/>
                  </a:ext>
                </a:extLst>
              </a:tr>
              <a:tr h="370840">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smtClean="0">
                          <a:solidFill>
                            <a:srgbClr val="000000"/>
                          </a:solidFill>
                          <a:effectLst/>
                          <a:latin typeface="+mn-lt"/>
                          <a:ea typeface="Times New Roman" charset="0"/>
                          <a:cs typeface="Helvetica LT Std" charset="0"/>
                        </a:rPr>
                        <a:t>Develop a purpose</a:t>
                      </a:r>
                      <a:r>
                        <a:rPr lang="en-US" sz="1600" baseline="0" dirty="0" smtClean="0">
                          <a:solidFill>
                            <a:srgbClr val="000000"/>
                          </a:solidFill>
                          <a:effectLst/>
                          <a:latin typeface="+mn-lt"/>
                          <a:ea typeface="Times New Roman" charset="0"/>
                          <a:cs typeface="Helvetica LT Std" charset="0"/>
                        </a:rPr>
                        <a:t> </a:t>
                      </a:r>
                      <a:r>
                        <a:rPr lang="en-US" sz="1600" dirty="0" smtClean="0">
                          <a:solidFill>
                            <a:srgbClr val="000000"/>
                          </a:solidFill>
                          <a:effectLst/>
                          <a:latin typeface="+mn-lt"/>
                          <a:ea typeface="Times New Roman" charset="0"/>
                          <a:cs typeface="Helvetica LT Std" charset="0"/>
                        </a:rPr>
                        <a:t>statement and research questions</a:t>
                      </a:r>
                      <a:endParaRPr lang="en-US" sz="1600" dirty="0">
                        <a:solidFill>
                          <a:srgbClr val="000000"/>
                        </a:solidFill>
                        <a:effectLst/>
                        <a:latin typeface="+mn-lt"/>
                        <a:ea typeface="Times New Roman" charset="0"/>
                        <a:cs typeface="Helvetica LT Std" charset="0"/>
                      </a:endParaRPr>
                    </a:p>
                  </a:txBody>
                  <a:tcPr marL="76200" marR="457200" marT="69850" marB="44450"/>
                </a:tc>
                <a:tc>
                  <a:txBody>
                    <a:bodyPr/>
                    <a:lstStyle/>
                    <a:p>
                      <a:pPr marL="0" marR="0" indent="0">
                        <a:lnSpc>
                          <a:spcPct val="100000"/>
                        </a:lnSpc>
                        <a:spcBef>
                          <a:spcPts val="600"/>
                        </a:spcBef>
                        <a:spcAft>
                          <a:spcPts val="0"/>
                        </a:spcAft>
                        <a:tabLst>
                          <a:tab pos="990600" algn="l"/>
                          <a:tab pos="2324100" algn="l"/>
                          <a:tab pos="3543300" algn="l"/>
                          <a:tab pos="4787265" algn="l"/>
                        </a:tabLst>
                      </a:pPr>
                      <a:r>
                        <a:rPr lang="en-US" sz="1600" dirty="0" smtClean="0">
                          <a:solidFill>
                            <a:srgbClr val="000000"/>
                          </a:solidFill>
                          <a:effectLst/>
                          <a:latin typeface="+mn-lt"/>
                          <a:ea typeface="Times New Roman" charset="0"/>
                          <a:cs typeface="Helvetica LT Std" charset="0"/>
                        </a:rPr>
                        <a:t>The qualitative purpose statement and research questions are broad and general.</a:t>
                      </a:r>
                    </a:p>
                    <a:p>
                      <a:pPr marL="0" marR="0" indent="0">
                        <a:lnSpc>
                          <a:spcPct val="100000"/>
                        </a:lnSpc>
                        <a:spcBef>
                          <a:spcPts val="600"/>
                        </a:spcBef>
                        <a:spcAft>
                          <a:spcPts val="0"/>
                        </a:spcAft>
                        <a:tabLst>
                          <a:tab pos="990600" algn="l"/>
                          <a:tab pos="2324100" algn="l"/>
                          <a:tab pos="3543300" algn="l"/>
                          <a:tab pos="4787265" algn="l"/>
                        </a:tabLst>
                      </a:pPr>
                      <a:r>
                        <a:rPr lang="en-US" sz="1600" dirty="0" smtClean="0">
                          <a:solidFill>
                            <a:srgbClr val="000000"/>
                          </a:solidFill>
                          <a:effectLst/>
                          <a:latin typeface="+mn-lt"/>
                          <a:ea typeface="Times New Roman" charset="0"/>
                          <a:cs typeface="Helvetica LT Std" charset="0"/>
                        </a:rPr>
                        <a:t>The qualitative purpose statement and research questions seek participants’ experiences.</a:t>
                      </a:r>
                      <a:endParaRPr lang="en-US" sz="1600" dirty="0">
                        <a:solidFill>
                          <a:srgbClr val="000000"/>
                        </a:solidFill>
                        <a:effectLst/>
                        <a:latin typeface="+mn-lt"/>
                        <a:ea typeface="Times New Roman" charset="0"/>
                        <a:cs typeface="Helvetica LT Std" charset="0"/>
                      </a:endParaRPr>
                    </a:p>
                  </a:txBody>
                  <a:tcPr marL="76200" marR="457200" marT="69850" marB="44450"/>
                </a:tc>
                <a:tc>
                  <a:txBody>
                    <a:bodyPr/>
                    <a:lstStyle/>
                    <a:p>
                      <a:pPr marL="0" marR="0" indent="0">
                        <a:lnSpc>
                          <a:spcPct val="100000"/>
                        </a:lnSpc>
                        <a:spcBef>
                          <a:spcPts val="0"/>
                        </a:spcBef>
                        <a:spcAft>
                          <a:spcPts val="0"/>
                        </a:spcAft>
                        <a:tabLst>
                          <a:tab pos="990600" algn="l"/>
                          <a:tab pos="2324100" algn="l"/>
                          <a:tab pos="3543300" algn="l"/>
                          <a:tab pos="4787265" algn="l"/>
                        </a:tabLst>
                      </a:pPr>
                      <a:r>
                        <a:rPr lang="en-US" sz="1600" dirty="0" smtClean="0">
                          <a:solidFill>
                            <a:srgbClr val="000000"/>
                          </a:solidFill>
                          <a:effectLst/>
                          <a:latin typeface="+mn-lt"/>
                          <a:ea typeface="Times New Roman" charset="0"/>
                          <a:cs typeface="Helvetica LT Std" charset="0"/>
                        </a:rPr>
                        <a:t>Seeks to explore the meaning of the individual’s experiences as told through a story or stories.</a:t>
                      </a:r>
                      <a:endParaRPr lang="en-US" sz="1600" dirty="0">
                        <a:solidFill>
                          <a:srgbClr val="000000"/>
                        </a:solidFill>
                        <a:effectLst/>
                        <a:latin typeface="+mn-lt"/>
                        <a:ea typeface="Times New Roman" charset="0"/>
                        <a:cs typeface="Helvetica LT Std" charset="0"/>
                      </a:endParaRPr>
                    </a:p>
                  </a:txBody>
                  <a:tcPr marL="76200" marR="139700" marT="69850" marB="44450"/>
                </a:tc>
                <a:extLst>
                  <a:ext uri="{0D108BD9-81ED-4DB2-BD59-A6C34878D82A}">
                    <a16:rowId xmlns:a16="http://schemas.microsoft.com/office/drawing/2014/main" val="864511181"/>
                  </a:ext>
                </a:extLst>
              </a:tr>
            </a:tbl>
          </a:graphicData>
        </a:graphic>
      </p:graphicFrame>
    </p:spTree>
    <p:extLst>
      <p:ext uri="{BB962C8B-B14F-4D97-AF65-F5344CB8AC3E}">
        <p14:creationId xmlns:p14="http://schemas.microsoft.com/office/powerpoint/2010/main" val="2707775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nchor="ctr"/>
          <a:lstStyle/>
          <a:p>
            <a:r>
              <a:rPr lang="en-US" sz="2800" dirty="0"/>
              <a:t>Table 15.1 The Research Process, Qualitative Characteristics, and Narrative Research </a:t>
            </a:r>
            <a:r>
              <a:rPr lang="en-US" sz="2800" dirty="0" smtClean="0"/>
              <a:t>Characteristics </a:t>
            </a:r>
            <a:r>
              <a:rPr lang="en-US" sz="2000" b="0" dirty="0" smtClean="0"/>
              <a:t>(3 </a:t>
            </a:r>
            <a:r>
              <a:rPr lang="en-US" sz="2000" b="0" dirty="0"/>
              <a:t>of 5)</a:t>
            </a:r>
            <a:endParaRPr lang="en-US" dirty="0"/>
          </a:p>
        </p:txBody>
      </p:sp>
      <p:graphicFrame>
        <p:nvGraphicFramePr>
          <p:cNvPr id="3" name="Table 2"/>
          <p:cNvGraphicFramePr>
            <a:graphicFrameLocks noGrp="1"/>
          </p:cNvGraphicFramePr>
          <p:nvPr/>
        </p:nvGraphicFramePr>
        <p:xfrm>
          <a:off x="457200" y="1600200"/>
          <a:ext cx="8229604" cy="3595370"/>
        </p:xfrm>
        <a:graphic>
          <a:graphicData uri="http://schemas.openxmlformats.org/drawingml/2006/table">
            <a:tbl>
              <a:tblPr firstRow="1">
                <a:tableStyleId>{5940675A-B579-460E-94D1-54222C63F5DA}</a:tableStyleId>
              </a:tblPr>
              <a:tblGrid>
                <a:gridCol w="2438400">
                  <a:extLst>
                    <a:ext uri="{9D8B030D-6E8A-4147-A177-3AD203B41FA5}">
                      <a16:colId xmlns:a16="http://schemas.microsoft.com/office/drawing/2014/main" val="1363608697"/>
                    </a:ext>
                  </a:extLst>
                </a:gridCol>
                <a:gridCol w="2964024">
                  <a:extLst>
                    <a:ext uri="{9D8B030D-6E8A-4147-A177-3AD203B41FA5}">
                      <a16:colId xmlns:a16="http://schemas.microsoft.com/office/drawing/2014/main" val="4187217075"/>
                    </a:ext>
                  </a:extLst>
                </a:gridCol>
                <a:gridCol w="2827180">
                  <a:extLst>
                    <a:ext uri="{9D8B030D-6E8A-4147-A177-3AD203B41FA5}">
                      <a16:colId xmlns:a16="http://schemas.microsoft.com/office/drawing/2014/main" val="572158444"/>
                    </a:ext>
                  </a:extLst>
                </a:gridCol>
              </a:tblGrid>
              <a:tr h="370840">
                <a:tc>
                  <a:txBody>
                    <a:bodyPr/>
                    <a:lstStyle/>
                    <a:p>
                      <a:pPr marL="0" marR="0">
                        <a:lnSpc>
                          <a:spcPct val="100000"/>
                        </a:lnSpc>
                        <a:spcBef>
                          <a:spcPts val="0"/>
                        </a:spcBef>
                        <a:spcAft>
                          <a:spcPts val="960"/>
                        </a:spcAft>
                        <a:tabLst>
                          <a:tab pos="2582545" algn="l"/>
                        </a:tabLst>
                      </a:pPr>
                      <a:r>
                        <a:rPr lang="en-US" sz="1600" b="1" dirty="0">
                          <a:effectLst/>
                        </a:rPr>
                        <a:t>The Research Process</a:t>
                      </a:r>
                      <a:endParaRPr lang="en-US" sz="1600" b="1" dirty="0">
                        <a:solidFill>
                          <a:schemeClr val="bg1"/>
                        </a:solidFill>
                        <a:effectLst/>
                        <a:latin typeface="+mn-lt"/>
                        <a:ea typeface="Times New Roman" charset="0"/>
                        <a:cs typeface="Optima LT Std Bold" charset="0"/>
                      </a:endParaRPr>
                    </a:p>
                  </a:txBody>
                  <a:tcPr marL="76200" marR="457200" marT="101600" marB="57150" anchor="b"/>
                </a:tc>
                <a:tc>
                  <a:txBody>
                    <a:bodyPr/>
                    <a:lstStyle/>
                    <a:p>
                      <a:pPr marL="0" marR="0">
                        <a:lnSpc>
                          <a:spcPct val="100000"/>
                        </a:lnSpc>
                        <a:spcBef>
                          <a:spcPts val="0"/>
                        </a:spcBef>
                        <a:spcAft>
                          <a:spcPts val="960"/>
                        </a:spcAft>
                        <a:tabLst>
                          <a:tab pos="2582545" algn="l"/>
                        </a:tabLst>
                      </a:pPr>
                      <a:r>
                        <a:rPr lang="en-US" sz="1600" b="1" dirty="0">
                          <a:effectLst/>
                        </a:rPr>
                        <a:t>Qualitative Characteristics</a:t>
                      </a:r>
                      <a:endParaRPr lang="en-US" sz="1600" b="1" dirty="0">
                        <a:solidFill>
                          <a:schemeClr val="bg1"/>
                        </a:solidFill>
                        <a:effectLst/>
                        <a:latin typeface="+mn-lt"/>
                        <a:ea typeface="Times New Roman" charset="0"/>
                        <a:cs typeface="Optima LT Std Bold" charset="0"/>
                      </a:endParaRPr>
                    </a:p>
                  </a:txBody>
                  <a:tcPr marL="76200" marR="457200" marT="101600" marB="57150" anchor="b"/>
                </a:tc>
                <a:tc>
                  <a:txBody>
                    <a:bodyPr/>
                    <a:lstStyle/>
                    <a:p>
                      <a:pPr marL="0" marR="0">
                        <a:lnSpc>
                          <a:spcPct val="100000"/>
                        </a:lnSpc>
                        <a:spcBef>
                          <a:spcPts val="0"/>
                        </a:spcBef>
                        <a:spcAft>
                          <a:spcPts val="960"/>
                        </a:spcAft>
                        <a:tabLst>
                          <a:tab pos="2582545" algn="l"/>
                        </a:tabLst>
                      </a:pPr>
                      <a:r>
                        <a:rPr lang="en-US" sz="1600" b="1" dirty="0">
                          <a:effectLst/>
                        </a:rPr>
                        <a:t>Narrative Research Characteristics</a:t>
                      </a:r>
                      <a:endParaRPr lang="en-US" sz="1600" b="1" dirty="0">
                        <a:solidFill>
                          <a:schemeClr val="bg1"/>
                        </a:solidFill>
                        <a:effectLst/>
                        <a:latin typeface="+mn-lt"/>
                        <a:ea typeface="Times New Roman" charset="0"/>
                        <a:cs typeface="Optima LT Std Bold" charset="0"/>
                      </a:endParaRPr>
                    </a:p>
                  </a:txBody>
                  <a:tcPr marL="76200" marR="139700" marT="101600" marB="57150" anchor="b"/>
                </a:tc>
                <a:extLst>
                  <a:ext uri="{0D108BD9-81ED-4DB2-BD59-A6C34878D82A}">
                    <a16:rowId xmlns:a16="http://schemas.microsoft.com/office/drawing/2014/main" val="2815459995"/>
                  </a:ext>
                </a:extLst>
              </a:tr>
              <a:tr h="370840">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smtClean="0">
                          <a:solidFill>
                            <a:srgbClr val="000000"/>
                          </a:solidFill>
                          <a:effectLst/>
                          <a:latin typeface="+mn-lt"/>
                          <a:ea typeface="Times New Roman" charset="0"/>
                          <a:cs typeface="Helvetica LT Std" charset="0"/>
                        </a:rPr>
                        <a:t>Collect qualitative data</a:t>
                      </a:r>
                      <a:endParaRPr lang="en-US" sz="1600" dirty="0">
                        <a:solidFill>
                          <a:srgbClr val="000000"/>
                        </a:solidFill>
                        <a:effectLst/>
                        <a:latin typeface="+mn-lt"/>
                        <a:ea typeface="Times New Roman" charset="0"/>
                        <a:cs typeface="Helvetica LT Std" charset="0"/>
                      </a:endParaRPr>
                    </a:p>
                  </a:txBody>
                  <a:tcPr marL="76200" marR="457200" marT="69850" marB="44450"/>
                </a:tc>
                <a:tc>
                  <a:txBody>
                    <a:bodyPr/>
                    <a:lstStyle/>
                    <a:p>
                      <a:pPr marL="0" marR="0" indent="0">
                        <a:lnSpc>
                          <a:spcPct val="100000"/>
                        </a:lnSpc>
                        <a:spcBef>
                          <a:spcPts val="0"/>
                        </a:spcBef>
                        <a:spcAft>
                          <a:spcPts val="0"/>
                        </a:spcAft>
                        <a:tabLst>
                          <a:tab pos="990600" algn="l"/>
                          <a:tab pos="2324100" algn="l"/>
                          <a:tab pos="3543300" algn="l"/>
                          <a:tab pos="4787265" algn="l"/>
                        </a:tabLst>
                      </a:pPr>
                      <a:r>
                        <a:rPr lang="en-US" sz="1600" dirty="0" smtClean="0">
                          <a:solidFill>
                            <a:srgbClr val="000000"/>
                          </a:solidFill>
                          <a:effectLst/>
                          <a:latin typeface="+mn-lt"/>
                          <a:ea typeface="Times New Roman" charset="0"/>
                          <a:cs typeface="Helvetica LT Std" charset="0"/>
                        </a:rPr>
                        <a:t>Qualitative data collection is based on using protocols developed during the study.</a:t>
                      </a:r>
                    </a:p>
                    <a:p>
                      <a:pPr marL="0" marR="0" indent="0">
                        <a:lnSpc>
                          <a:spcPct val="100000"/>
                        </a:lnSpc>
                        <a:spcBef>
                          <a:spcPts val="600"/>
                        </a:spcBef>
                        <a:spcAft>
                          <a:spcPts val="0"/>
                        </a:spcAft>
                        <a:tabLst>
                          <a:tab pos="990600" algn="l"/>
                          <a:tab pos="2324100" algn="l"/>
                          <a:tab pos="3543300" algn="l"/>
                          <a:tab pos="4787265" algn="l"/>
                        </a:tabLst>
                      </a:pPr>
                      <a:r>
                        <a:rPr lang="en-US" sz="1600" dirty="0" smtClean="0">
                          <a:solidFill>
                            <a:srgbClr val="000000"/>
                          </a:solidFill>
                          <a:effectLst/>
                          <a:latin typeface="+mn-lt"/>
                          <a:ea typeface="Times New Roman" charset="0"/>
                          <a:cs typeface="Helvetica LT Std" charset="0"/>
                        </a:rPr>
                        <a:t>Qualitative data collection involves gathering text or image data.</a:t>
                      </a:r>
                    </a:p>
                    <a:p>
                      <a:pPr marL="0" marR="0" indent="0">
                        <a:lnSpc>
                          <a:spcPct val="100000"/>
                        </a:lnSpc>
                        <a:spcBef>
                          <a:spcPts val="600"/>
                        </a:spcBef>
                        <a:spcAft>
                          <a:spcPts val="0"/>
                        </a:spcAft>
                        <a:tabLst>
                          <a:tab pos="990600" algn="l"/>
                          <a:tab pos="2324100" algn="l"/>
                          <a:tab pos="3543300" algn="l"/>
                          <a:tab pos="4787265" algn="l"/>
                        </a:tabLst>
                      </a:pPr>
                      <a:r>
                        <a:rPr lang="en-US" sz="1600" dirty="0" smtClean="0">
                          <a:solidFill>
                            <a:srgbClr val="000000"/>
                          </a:solidFill>
                          <a:effectLst/>
                          <a:latin typeface="+mn-lt"/>
                          <a:ea typeface="Times New Roman" charset="0"/>
                          <a:cs typeface="Helvetica LT Std" charset="0"/>
                        </a:rPr>
                        <a:t>Qualitative data collection involves studying a small number of individuals or sites.</a:t>
                      </a:r>
                      <a:endParaRPr lang="en-US" sz="1600" dirty="0">
                        <a:solidFill>
                          <a:srgbClr val="000000"/>
                        </a:solidFill>
                        <a:effectLst/>
                        <a:latin typeface="+mn-lt"/>
                        <a:ea typeface="Times New Roman" charset="0"/>
                        <a:cs typeface="Helvetica LT Std" charset="0"/>
                      </a:endParaRPr>
                    </a:p>
                  </a:txBody>
                  <a:tcPr marL="76200" marR="457200" marT="69850" marB="44450"/>
                </a:tc>
                <a:tc>
                  <a:txBody>
                    <a:bodyPr/>
                    <a:lstStyle/>
                    <a:p>
                      <a:pPr marL="0" marR="0" indent="0">
                        <a:lnSpc>
                          <a:spcPct val="100000"/>
                        </a:lnSpc>
                        <a:spcBef>
                          <a:spcPts val="0"/>
                        </a:spcBef>
                        <a:spcAft>
                          <a:spcPts val="0"/>
                        </a:spcAft>
                        <a:tabLst>
                          <a:tab pos="990600" algn="l"/>
                          <a:tab pos="2324100" algn="l"/>
                          <a:tab pos="3543300" algn="l"/>
                          <a:tab pos="4787265" algn="l"/>
                        </a:tabLst>
                      </a:pPr>
                      <a:r>
                        <a:rPr lang="en-US" sz="1600" dirty="0" smtClean="0">
                          <a:solidFill>
                            <a:srgbClr val="000000"/>
                          </a:solidFill>
                          <a:effectLst/>
                          <a:latin typeface="+mn-lt"/>
                          <a:ea typeface="Times New Roman" charset="0"/>
                          <a:cs typeface="Helvetica LT Std" charset="0"/>
                        </a:rPr>
                        <a:t>Seeks to collect field texts that document the individual’s story in his or her own words.</a:t>
                      </a:r>
                      <a:endParaRPr lang="en-US" sz="1600" dirty="0">
                        <a:solidFill>
                          <a:srgbClr val="000000"/>
                        </a:solidFill>
                        <a:effectLst/>
                        <a:latin typeface="+mn-lt"/>
                        <a:ea typeface="Times New Roman" charset="0"/>
                        <a:cs typeface="Helvetica LT Std" charset="0"/>
                      </a:endParaRPr>
                    </a:p>
                  </a:txBody>
                  <a:tcPr marL="76200" marR="139700" marT="69850" marB="44450"/>
                </a:tc>
                <a:extLst>
                  <a:ext uri="{0D108BD9-81ED-4DB2-BD59-A6C34878D82A}">
                    <a16:rowId xmlns:a16="http://schemas.microsoft.com/office/drawing/2014/main" val="159960257"/>
                  </a:ext>
                </a:extLst>
              </a:tr>
            </a:tbl>
          </a:graphicData>
        </a:graphic>
      </p:graphicFrame>
    </p:spTree>
    <p:extLst>
      <p:ext uri="{BB962C8B-B14F-4D97-AF65-F5344CB8AC3E}">
        <p14:creationId xmlns:p14="http://schemas.microsoft.com/office/powerpoint/2010/main" val="4004209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nchor="ctr"/>
          <a:lstStyle/>
          <a:p>
            <a:r>
              <a:rPr lang="en-US" sz="2800" dirty="0"/>
              <a:t>Table 15.1 The Research Process, Qualitative Characteristics, and Narrative Research </a:t>
            </a:r>
            <a:r>
              <a:rPr lang="en-US" sz="2800" dirty="0" smtClean="0"/>
              <a:t>Characteristics </a:t>
            </a:r>
            <a:r>
              <a:rPr lang="en-US" sz="2000" b="0" dirty="0" smtClean="0"/>
              <a:t>(4 </a:t>
            </a:r>
            <a:r>
              <a:rPr lang="en-US" sz="2000" b="0" dirty="0"/>
              <a:t>of 5)</a:t>
            </a:r>
            <a:endParaRPr lang="en-US" dirty="0"/>
          </a:p>
        </p:txBody>
      </p:sp>
      <p:graphicFrame>
        <p:nvGraphicFramePr>
          <p:cNvPr id="3" name="Table 2"/>
          <p:cNvGraphicFramePr>
            <a:graphicFrameLocks noGrp="1"/>
          </p:cNvGraphicFramePr>
          <p:nvPr/>
        </p:nvGraphicFramePr>
        <p:xfrm>
          <a:off x="457200" y="1600200"/>
          <a:ext cx="8229604" cy="3915410"/>
        </p:xfrm>
        <a:graphic>
          <a:graphicData uri="http://schemas.openxmlformats.org/drawingml/2006/table">
            <a:tbl>
              <a:tblPr firstRow="1">
                <a:tableStyleId>{5940675A-B579-460E-94D1-54222C63F5DA}</a:tableStyleId>
              </a:tblPr>
              <a:tblGrid>
                <a:gridCol w="2438400">
                  <a:extLst>
                    <a:ext uri="{9D8B030D-6E8A-4147-A177-3AD203B41FA5}">
                      <a16:colId xmlns:a16="http://schemas.microsoft.com/office/drawing/2014/main" val="2007465618"/>
                    </a:ext>
                  </a:extLst>
                </a:gridCol>
                <a:gridCol w="2964024">
                  <a:extLst>
                    <a:ext uri="{9D8B030D-6E8A-4147-A177-3AD203B41FA5}">
                      <a16:colId xmlns:a16="http://schemas.microsoft.com/office/drawing/2014/main" val="2538837576"/>
                    </a:ext>
                  </a:extLst>
                </a:gridCol>
                <a:gridCol w="2827180">
                  <a:extLst>
                    <a:ext uri="{9D8B030D-6E8A-4147-A177-3AD203B41FA5}">
                      <a16:colId xmlns:a16="http://schemas.microsoft.com/office/drawing/2014/main" val="3558226794"/>
                    </a:ext>
                  </a:extLst>
                </a:gridCol>
              </a:tblGrid>
              <a:tr h="370840">
                <a:tc>
                  <a:txBody>
                    <a:bodyPr/>
                    <a:lstStyle/>
                    <a:p>
                      <a:pPr marL="0" marR="0">
                        <a:lnSpc>
                          <a:spcPct val="100000"/>
                        </a:lnSpc>
                        <a:spcBef>
                          <a:spcPts val="0"/>
                        </a:spcBef>
                        <a:spcAft>
                          <a:spcPts val="960"/>
                        </a:spcAft>
                        <a:tabLst>
                          <a:tab pos="2582545" algn="l"/>
                        </a:tabLst>
                      </a:pPr>
                      <a:r>
                        <a:rPr lang="en-US" sz="1600" b="1" dirty="0">
                          <a:effectLst/>
                        </a:rPr>
                        <a:t>The Research Process</a:t>
                      </a:r>
                      <a:endParaRPr lang="en-US" sz="1600" b="1" dirty="0">
                        <a:solidFill>
                          <a:schemeClr val="bg1"/>
                        </a:solidFill>
                        <a:effectLst/>
                        <a:latin typeface="+mn-lt"/>
                        <a:ea typeface="Times New Roman" charset="0"/>
                        <a:cs typeface="Optima LT Std Bold" charset="0"/>
                      </a:endParaRPr>
                    </a:p>
                  </a:txBody>
                  <a:tcPr marL="76200" marR="457200" marT="101600" marB="57150" anchor="b"/>
                </a:tc>
                <a:tc>
                  <a:txBody>
                    <a:bodyPr/>
                    <a:lstStyle/>
                    <a:p>
                      <a:pPr marL="0" marR="0">
                        <a:lnSpc>
                          <a:spcPct val="100000"/>
                        </a:lnSpc>
                        <a:spcBef>
                          <a:spcPts val="0"/>
                        </a:spcBef>
                        <a:spcAft>
                          <a:spcPts val="960"/>
                        </a:spcAft>
                        <a:tabLst>
                          <a:tab pos="2582545" algn="l"/>
                        </a:tabLst>
                      </a:pPr>
                      <a:r>
                        <a:rPr lang="en-US" sz="1600" b="1" dirty="0">
                          <a:effectLst/>
                        </a:rPr>
                        <a:t>Qualitative Characteristics</a:t>
                      </a:r>
                      <a:endParaRPr lang="en-US" sz="1600" b="1" dirty="0">
                        <a:solidFill>
                          <a:schemeClr val="bg1"/>
                        </a:solidFill>
                        <a:effectLst/>
                        <a:latin typeface="+mn-lt"/>
                        <a:ea typeface="Times New Roman" charset="0"/>
                        <a:cs typeface="Optima LT Std Bold" charset="0"/>
                      </a:endParaRPr>
                    </a:p>
                  </a:txBody>
                  <a:tcPr marL="76200" marR="457200" marT="101600" marB="57150" anchor="b"/>
                </a:tc>
                <a:tc>
                  <a:txBody>
                    <a:bodyPr/>
                    <a:lstStyle/>
                    <a:p>
                      <a:pPr marL="0" marR="0">
                        <a:lnSpc>
                          <a:spcPct val="100000"/>
                        </a:lnSpc>
                        <a:spcBef>
                          <a:spcPts val="0"/>
                        </a:spcBef>
                        <a:spcAft>
                          <a:spcPts val="960"/>
                        </a:spcAft>
                        <a:tabLst>
                          <a:tab pos="2582545" algn="l"/>
                        </a:tabLst>
                      </a:pPr>
                      <a:r>
                        <a:rPr lang="en-US" sz="1600" b="1" dirty="0">
                          <a:effectLst/>
                        </a:rPr>
                        <a:t>Narrative Research Characteristics</a:t>
                      </a:r>
                      <a:endParaRPr lang="en-US" sz="1600" b="1" dirty="0">
                        <a:solidFill>
                          <a:schemeClr val="bg1"/>
                        </a:solidFill>
                        <a:effectLst/>
                        <a:latin typeface="+mn-lt"/>
                        <a:ea typeface="Times New Roman" charset="0"/>
                        <a:cs typeface="Optima LT Std Bold" charset="0"/>
                      </a:endParaRPr>
                    </a:p>
                  </a:txBody>
                  <a:tcPr marL="76200" marR="139700" marT="101600" marB="57150" anchor="b"/>
                </a:tc>
                <a:extLst>
                  <a:ext uri="{0D108BD9-81ED-4DB2-BD59-A6C34878D82A}">
                    <a16:rowId xmlns:a16="http://schemas.microsoft.com/office/drawing/2014/main" val="1072906606"/>
                  </a:ext>
                </a:extLst>
              </a:tr>
              <a:tr h="370840">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smtClean="0">
                          <a:solidFill>
                            <a:srgbClr val="000000"/>
                          </a:solidFill>
                          <a:effectLst/>
                          <a:latin typeface="+mn-lt"/>
                          <a:ea typeface="Times New Roman" charset="0"/>
                          <a:cs typeface="Helvetica LT Std" charset="0"/>
                        </a:rPr>
                        <a:t>Analyze /</a:t>
                      </a:r>
                      <a:r>
                        <a:rPr lang="en-US" sz="1600" baseline="0" dirty="0" smtClean="0">
                          <a:solidFill>
                            <a:srgbClr val="000000"/>
                          </a:solidFill>
                          <a:effectLst/>
                          <a:latin typeface="+mn-lt"/>
                          <a:ea typeface="Times New Roman" charset="0"/>
                          <a:cs typeface="Helvetica LT Std" charset="0"/>
                        </a:rPr>
                        <a:t> </a:t>
                      </a:r>
                      <a:r>
                        <a:rPr lang="en-US" sz="1600" dirty="0" smtClean="0">
                          <a:solidFill>
                            <a:srgbClr val="000000"/>
                          </a:solidFill>
                          <a:effectLst/>
                          <a:latin typeface="+mn-lt"/>
                          <a:ea typeface="Times New Roman" charset="0"/>
                          <a:cs typeface="Helvetica LT Std" charset="0"/>
                        </a:rPr>
                        <a:t>interpret qualitative data</a:t>
                      </a:r>
                      <a:endParaRPr lang="en-US" sz="1600" dirty="0">
                        <a:solidFill>
                          <a:srgbClr val="000000"/>
                        </a:solidFill>
                        <a:effectLst/>
                        <a:latin typeface="+mn-lt"/>
                        <a:ea typeface="Times New Roman" charset="0"/>
                        <a:cs typeface="Helvetica LT Std" charset="0"/>
                      </a:endParaRPr>
                    </a:p>
                  </a:txBody>
                  <a:tcPr marL="76200" marR="457200" marT="69850" marB="44450"/>
                </a:tc>
                <a:tc>
                  <a:txBody>
                    <a:bodyPr/>
                    <a:lstStyle/>
                    <a:p>
                      <a:pPr marL="0" marR="0" indent="0">
                        <a:lnSpc>
                          <a:spcPct val="100000"/>
                        </a:lnSpc>
                        <a:spcBef>
                          <a:spcPts val="600"/>
                        </a:spcBef>
                        <a:spcAft>
                          <a:spcPts val="0"/>
                        </a:spcAft>
                        <a:tabLst>
                          <a:tab pos="990600" algn="l"/>
                          <a:tab pos="2324100" algn="l"/>
                          <a:tab pos="3543300" algn="l"/>
                          <a:tab pos="4787265" algn="l"/>
                        </a:tabLst>
                      </a:pPr>
                      <a:r>
                        <a:rPr lang="en-US" sz="1600" dirty="0" smtClean="0">
                          <a:solidFill>
                            <a:srgbClr val="000000"/>
                          </a:solidFill>
                          <a:effectLst/>
                          <a:latin typeface="+mn-lt"/>
                          <a:ea typeface="Times New Roman" charset="0"/>
                          <a:cs typeface="Helvetica LT Std" charset="0"/>
                        </a:rPr>
                        <a:t>Qualitative data analysis consists of text analysis.</a:t>
                      </a:r>
                    </a:p>
                    <a:p>
                      <a:pPr marL="0" marR="0" indent="0">
                        <a:lnSpc>
                          <a:spcPct val="100000"/>
                        </a:lnSpc>
                        <a:spcBef>
                          <a:spcPts val="600"/>
                        </a:spcBef>
                        <a:spcAft>
                          <a:spcPts val="0"/>
                        </a:spcAft>
                        <a:tabLst>
                          <a:tab pos="990600" algn="l"/>
                          <a:tab pos="2324100" algn="l"/>
                          <a:tab pos="3543300" algn="l"/>
                          <a:tab pos="4787265" algn="l"/>
                        </a:tabLst>
                      </a:pPr>
                      <a:r>
                        <a:rPr lang="en-US" sz="1600" dirty="0" smtClean="0">
                          <a:solidFill>
                            <a:srgbClr val="000000"/>
                          </a:solidFill>
                          <a:effectLst/>
                          <a:latin typeface="+mn-lt"/>
                          <a:ea typeface="Times New Roman" charset="0"/>
                          <a:cs typeface="Helvetica LT Std" charset="0"/>
                        </a:rPr>
                        <a:t>Qualitative data analysis consists of describing information and of developing themes.</a:t>
                      </a:r>
                    </a:p>
                  </a:txBody>
                  <a:tcPr marL="76200" marR="457200" marT="69850" marB="44450"/>
                </a:tc>
                <a:tc>
                  <a:txBody>
                    <a:bodyPr/>
                    <a:lstStyle/>
                    <a:p>
                      <a:pPr marL="0" marR="0" indent="0">
                        <a:lnSpc>
                          <a:spcPct val="100000"/>
                        </a:lnSpc>
                        <a:spcBef>
                          <a:spcPts val="600"/>
                        </a:spcBef>
                        <a:spcAft>
                          <a:spcPts val="0"/>
                        </a:spcAft>
                        <a:tabLst>
                          <a:tab pos="990600" algn="l"/>
                          <a:tab pos="2324100" algn="l"/>
                          <a:tab pos="3543300" algn="l"/>
                          <a:tab pos="4787265" algn="l"/>
                        </a:tabLst>
                      </a:pPr>
                      <a:r>
                        <a:rPr lang="en-US" sz="1600" dirty="0" smtClean="0">
                          <a:solidFill>
                            <a:srgbClr val="000000"/>
                          </a:solidFill>
                          <a:effectLst/>
                          <a:latin typeface="+mn-lt"/>
                          <a:ea typeface="Times New Roman" charset="0"/>
                          <a:cs typeface="Helvetica LT Std" charset="0"/>
                        </a:rPr>
                        <a:t>Seeks to analyze the stories by retelling the individual’s story.</a:t>
                      </a:r>
                    </a:p>
                    <a:p>
                      <a:pPr marL="0" marR="0" indent="0">
                        <a:lnSpc>
                          <a:spcPct val="100000"/>
                        </a:lnSpc>
                        <a:spcBef>
                          <a:spcPts val="600"/>
                        </a:spcBef>
                        <a:spcAft>
                          <a:spcPts val="0"/>
                        </a:spcAft>
                        <a:tabLst>
                          <a:tab pos="990600" algn="l"/>
                          <a:tab pos="2324100" algn="l"/>
                          <a:tab pos="3543300" algn="l"/>
                          <a:tab pos="4787265" algn="l"/>
                        </a:tabLst>
                      </a:pPr>
                      <a:r>
                        <a:rPr lang="en-US" sz="1600" dirty="0" smtClean="0">
                          <a:solidFill>
                            <a:srgbClr val="000000"/>
                          </a:solidFill>
                          <a:effectLst/>
                          <a:latin typeface="+mn-lt"/>
                          <a:ea typeface="Times New Roman" charset="0"/>
                          <a:cs typeface="Helvetica LT Std" charset="0"/>
                        </a:rPr>
                        <a:t>Seeks to analyze the stories by identifying themes or categories of information.</a:t>
                      </a:r>
                    </a:p>
                    <a:p>
                      <a:pPr marL="0" marR="0" indent="0">
                        <a:lnSpc>
                          <a:spcPct val="100000"/>
                        </a:lnSpc>
                        <a:spcBef>
                          <a:spcPts val="600"/>
                        </a:spcBef>
                        <a:spcAft>
                          <a:spcPts val="0"/>
                        </a:spcAft>
                        <a:tabLst>
                          <a:tab pos="990600" algn="l"/>
                          <a:tab pos="2324100" algn="l"/>
                          <a:tab pos="3543300" algn="l"/>
                          <a:tab pos="4787265" algn="l"/>
                        </a:tabLst>
                      </a:pPr>
                      <a:r>
                        <a:rPr lang="en-US" sz="1600" dirty="0" smtClean="0">
                          <a:solidFill>
                            <a:srgbClr val="000000"/>
                          </a:solidFill>
                          <a:effectLst/>
                          <a:latin typeface="+mn-lt"/>
                          <a:ea typeface="Times New Roman" charset="0"/>
                          <a:cs typeface="Helvetica LT Std" charset="0"/>
                        </a:rPr>
                        <a:t>Seeks to situate the story within its place or setting.</a:t>
                      </a:r>
                    </a:p>
                    <a:p>
                      <a:pPr marL="0" marR="0" indent="0">
                        <a:lnSpc>
                          <a:spcPct val="100000"/>
                        </a:lnSpc>
                        <a:spcBef>
                          <a:spcPts val="600"/>
                        </a:spcBef>
                        <a:spcAft>
                          <a:spcPts val="0"/>
                        </a:spcAft>
                        <a:tabLst>
                          <a:tab pos="990600" algn="l"/>
                          <a:tab pos="2324100" algn="l"/>
                          <a:tab pos="3543300" algn="l"/>
                          <a:tab pos="4787265" algn="l"/>
                        </a:tabLst>
                      </a:pPr>
                      <a:r>
                        <a:rPr lang="en-US" sz="1600" dirty="0" smtClean="0">
                          <a:solidFill>
                            <a:srgbClr val="000000"/>
                          </a:solidFill>
                          <a:effectLst/>
                          <a:latin typeface="+mn-lt"/>
                          <a:ea typeface="Times New Roman" charset="0"/>
                          <a:cs typeface="Helvetica LT Std" charset="0"/>
                        </a:rPr>
                        <a:t>Seeks to analyze the story for chronological information about the individual’s past, present, and future.</a:t>
                      </a:r>
                      <a:endParaRPr lang="en-US" sz="1600" dirty="0">
                        <a:solidFill>
                          <a:srgbClr val="000000"/>
                        </a:solidFill>
                        <a:effectLst/>
                        <a:latin typeface="+mn-lt"/>
                        <a:ea typeface="Times New Roman" charset="0"/>
                        <a:cs typeface="Helvetica LT Std" charset="0"/>
                      </a:endParaRPr>
                    </a:p>
                  </a:txBody>
                  <a:tcPr marL="76200" marR="139700" marT="69850" marB="44450"/>
                </a:tc>
                <a:extLst>
                  <a:ext uri="{0D108BD9-81ED-4DB2-BD59-A6C34878D82A}">
                    <a16:rowId xmlns:a16="http://schemas.microsoft.com/office/drawing/2014/main" val="1813792766"/>
                  </a:ext>
                </a:extLst>
              </a:tr>
            </a:tbl>
          </a:graphicData>
        </a:graphic>
      </p:graphicFrame>
    </p:spTree>
    <p:extLst>
      <p:ext uri="{BB962C8B-B14F-4D97-AF65-F5344CB8AC3E}">
        <p14:creationId xmlns:p14="http://schemas.microsoft.com/office/powerpoint/2010/main" val="1980221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nchor="ctr"/>
          <a:lstStyle/>
          <a:p>
            <a:r>
              <a:rPr lang="en-US" sz="2800" dirty="0"/>
              <a:t>Table 15.1 The Research Process, Qualitative Characteristics, and Narrative Research </a:t>
            </a:r>
            <a:r>
              <a:rPr lang="en-US" sz="2800" dirty="0" smtClean="0"/>
              <a:t>Characteristics </a:t>
            </a:r>
            <a:r>
              <a:rPr lang="en-US" sz="2000" b="0" dirty="0" smtClean="0"/>
              <a:t>(5 </a:t>
            </a:r>
            <a:r>
              <a:rPr lang="en-US" sz="2000" b="0" dirty="0"/>
              <a:t>of 5)</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95884638"/>
              </p:ext>
            </p:extLst>
          </p:nvPr>
        </p:nvGraphicFramePr>
        <p:xfrm>
          <a:off x="457200" y="1600200"/>
          <a:ext cx="8229604" cy="3107690"/>
        </p:xfrm>
        <a:graphic>
          <a:graphicData uri="http://schemas.openxmlformats.org/drawingml/2006/table">
            <a:tbl>
              <a:tblPr firstRow="1">
                <a:tableStyleId>{5940675A-B579-460E-94D1-54222C63F5DA}</a:tableStyleId>
              </a:tblPr>
              <a:tblGrid>
                <a:gridCol w="2438400">
                  <a:extLst>
                    <a:ext uri="{9D8B030D-6E8A-4147-A177-3AD203B41FA5}">
                      <a16:colId xmlns:a16="http://schemas.microsoft.com/office/drawing/2014/main" val="2447146416"/>
                    </a:ext>
                  </a:extLst>
                </a:gridCol>
                <a:gridCol w="2964024">
                  <a:extLst>
                    <a:ext uri="{9D8B030D-6E8A-4147-A177-3AD203B41FA5}">
                      <a16:colId xmlns:a16="http://schemas.microsoft.com/office/drawing/2014/main" val="3650419167"/>
                    </a:ext>
                  </a:extLst>
                </a:gridCol>
                <a:gridCol w="2827180">
                  <a:extLst>
                    <a:ext uri="{9D8B030D-6E8A-4147-A177-3AD203B41FA5}">
                      <a16:colId xmlns:a16="http://schemas.microsoft.com/office/drawing/2014/main" val="3275778019"/>
                    </a:ext>
                  </a:extLst>
                </a:gridCol>
              </a:tblGrid>
              <a:tr h="370840">
                <a:tc>
                  <a:txBody>
                    <a:bodyPr/>
                    <a:lstStyle/>
                    <a:p>
                      <a:pPr marL="0" marR="0">
                        <a:lnSpc>
                          <a:spcPct val="100000"/>
                        </a:lnSpc>
                        <a:spcBef>
                          <a:spcPts val="0"/>
                        </a:spcBef>
                        <a:spcAft>
                          <a:spcPts val="960"/>
                        </a:spcAft>
                        <a:tabLst>
                          <a:tab pos="2582545" algn="l"/>
                        </a:tabLst>
                      </a:pPr>
                      <a:r>
                        <a:rPr lang="en-US" sz="1600" b="1" dirty="0">
                          <a:effectLst/>
                        </a:rPr>
                        <a:t>The Research Process</a:t>
                      </a:r>
                      <a:endParaRPr lang="en-US" sz="1600" b="1" dirty="0">
                        <a:solidFill>
                          <a:schemeClr val="bg1"/>
                        </a:solidFill>
                        <a:effectLst/>
                        <a:latin typeface="+mn-lt"/>
                        <a:ea typeface="Times New Roman" charset="0"/>
                        <a:cs typeface="Optima LT Std Bold" charset="0"/>
                      </a:endParaRPr>
                    </a:p>
                  </a:txBody>
                  <a:tcPr marL="76200" marR="457200" marT="101600" marB="57150" anchor="b"/>
                </a:tc>
                <a:tc>
                  <a:txBody>
                    <a:bodyPr/>
                    <a:lstStyle/>
                    <a:p>
                      <a:pPr marL="0" marR="0">
                        <a:lnSpc>
                          <a:spcPct val="100000"/>
                        </a:lnSpc>
                        <a:spcBef>
                          <a:spcPts val="0"/>
                        </a:spcBef>
                        <a:spcAft>
                          <a:spcPts val="960"/>
                        </a:spcAft>
                        <a:tabLst>
                          <a:tab pos="2582545" algn="l"/>
                        </a:tabLst>
                      </a:pPr>
                      <a:r>
                        <a:rPr lang="en-US" sz="1600" b="1" dirty="0">
                          <a:effectLst/>
                        </a:rPr>
                        <a:t>Qualitative Characteristics</a:t>
                      </a:r>
                      <a:endParaRPr lang="en-US" sz="1600" b="1" dirty="0">
                        <a:solidFill>
                          <a:schemeClr val="bg1"/>
                        </a:solidFill>
                        <a:effectLst/>
                        <a:latin typeface="+mn-lt"/>
                        <a:ea typeface="Times New Roman" charset="0"/>
                        <a:cs typeface="Optima LT Std Bold" charset="0"/>
                      </a:endParaRPr>
                    </a:p>
                  </a:txBody>
                  <a:tcPr marL="76200" marR="457200" marT="101600" marB="57150" anchor="b"/>
                </a:tc>
                <a:tc>
                  <a:txBody>
                    <a:bodyPr/>
                    <a:lstStyle/>
                    <a:p>
                      <a:pPr marL="0" marR="0">
                        <a:lnSpc>
                          <a:spcPct val="100000"/>
                        </a:lnSpc>
                        <a:spcBef>
                          <a:spcPts val="0"/>
                        </a:spcBef>
                        <a:spcAft>
                          <a:spcPts val="960"/>
                        </a:spcAft>
                        <a:tabLst>
                          <a:tab pos="2582545" algn="l"/>
                        </a:tabLst>
                      </a:pPr>
                      <a:r>
                        <a:rPr lang="en-US" sz="1600" b="1" dirty="0">
                          <a:effectLst/>
                        </a:rPr>
                        <a:t>Narrative Research Characteristics</a:t>
                      </a:r>
                      <a:endParaRPr lang="en-US" sz="1600" b="1" dirty="0">
                        <a:solidFill>
                          <a:schemeClr val="bg1"/>
                        </a:solidFill>
                        <a:effectLst/>
                        <a:latin typeface="+mn-lt"/>
                        <a:ea typeface="Times New Roman" charset="0"/>
                        <a:cs typeface="Optima LT Std Bold" charset="0"/>
                      </a:endParaRPr>
                    </a:p>
                  </a:txBody>
                  <a:tcPr marL="76200" marR="139700" marT="101600" marB="57150" anchor="b"/>
                </a:tc>
                <a:extLst>
                  <a:ext uri="{0D108BD9-81ED-4DB2-BD59-A6C34878D82A}">
                    <a16:rowId xmlns:a16="http://schemas.microsoft.com/office/drawing/2014/main" val="1743551371"/>
                  </a:ext>
                </a:extLst>
              </a:tr>
              <a:tr h="370840">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smtClean="0">
                          <a:solidFill>
                            <a:srgbClr val="000000"/>
                          </a:solidFill>
                          <a:effectLst/>
                          <a:latin typeface="+mn-lt"/>
                          <a:ea typeface="Times New Roman" charset="0"/>
                          <a:cs typeface="Helvetica LT Std" charset="0"/>
                        </a:rPr>
                        <a:t>Write and evaluate a study</a:t>
                      </a:r>
                      <a:endParaRPr lang="en-US" sz="1600" dirty="0">
                        <a:solidFill>
                          <a:srgbClr val="000000"/>
                        </a:solidFill>
                        <a:effectLst/>
                        <a:latin typeface="+mn-lt"/>
                        <a:ea typeface="Times New Roman" charset="0"/>
                        <a:cs typeface="Helvetica LT Std" charset="0"/>
                      </a:endParaRPr>
                    </a:p>
                  </a:txBody>
                  <a:tcPr marL="76200" marR="457200" marT="69850" marB="44450"/>
                </a:tc>
                <a:tc>
                  <a:txBody>
                    <a:bodyPr/>
                    <a:lstStyle/>
                    <a:p>
                      <a:pPr marL="0" marR="0" indent="0">
                        <a:lnSpc>
                          <a:spcPct val="100000"/>
                        </a:lnSpc>
                        <a:spcBef>
                          <a:spcPts val="600"/>
                        </a:spcBef>
                        <a:spcAft>
                          <a:spcPts val="0"/>
                        </a:spcAft>
                        <a:tabLst>
                          <a:tab pos="990600" algn="l"/>
                          <a:tab pos="2324100" algn="l"/>
                          <a:tab pos="3543300" algn="l"/>
                          <a:tab pos="4787265" algn="l"/>
                        </a:tabLst>
                      </a:pPr>
                      <a:r>
                        <a:rPr lang="en-US" sz="1600" dirty="0" smtClean="0">
                          <a:solidFill>
                            <a:srgbClr val="000000"/>
                          </a:solidFill>
                          <a:effectLst/>
                          <a:latin typeface="+mn-lt"/>
                          <a:ea typeface="Times New Roman" charset="0"/>
                          <a:cs typeface="Helvetica LT Std" charset="0"/>
                        </a:rPr>
                        <a:t>Qualitative research reports use flexible and emerging structures and evaluation criteria.</a:t>
                      </a:r>
                    </a:p>
                    <a:p>
                      <a:pPr marL="0" marR="0" indent="0">
                        <a:lnSpc>
                          <a:spcPct val="100000"/>
                        </a:lnSpc>
                        <a:spcBef>
                          <a:spcPts val="600"/>
                        </a:spcBef>
                        <a:spcAft>
                          <a:spcPts val="0"/>
                        </a:spcAft>
                        <a:tabLst>
                          <a:tab pos="990600" algn="l"/>
                          <a:tab pos="2324100" algn="l"/>
                          <a:tab pos="3543300" algn="l"/>
                          <a:tab pos="4787265" algn="l"/>
                        </a:tabLst>
                      </a:pPr>
                      <a:r>
                        <a:rPr lang="en-US" sz="1600" dirty="0" smtClean="0">
                          <a:solidFill>
                            <a:srgbClr val="000000"/>
                          </a:solidFill>
                          <a:effectLst/>
                          <a:latin typeface="+mn-lt"/>
                          <a:ea typeface="Times New Roman" charset="0"/>
                          <a:cs typeface="Helvetica LT Std" charset="0"/>
                        </a:rPr>
                        <a:t>Qualitative researchers take a reflexive and biased approach.</a:t>
                      </a:r>
                    </a:p>
                  </a:txBody>
                  <a:tcPr marL="76200" marR="457200" marT="69850" marB="44450"/>
                </a:tc>
                <a:tc>
                  <a:txBody>
                    <a:bodyPr/>
                    <a:lstStyle/>
                    <a:p>
                      <a:pPr marL="0" marR="0" indent="0">
                        <a:lnSpc>
                          <a:spcPct val="100000"/>
                        </a:lnSpc>
                        <a:spcBef>
                          <a:spcPts val="600"/>
                        </a:spcBef>
                        <a:spcAft>
                          <a:spcPts val="0"/>
                        </a:spcAft>
                        <a:tabLst>
                          <a:tab pos="990600" algn="l"/>
                          <a:tab pos="2324100" algn="l"/>
                          <a:tab pos="3543300" algn="l"/>
                          <a:tab pos="4787265" algn="l"/>
                        </a:tabLst>
                      </a:pPr>
                      <a:r>
                        <a:rPr lang="en-US" sz="1600" dirty="0" smtClean="0">
                          <a:solidFill>
                            <a:srgbClr val="000000"/>
                          </a:solidFill>
                          <a:effectLst/>
                          <a:latin typeface="+mn-lt"/>
                          <a:ea typeface="Times New Roman" charset="0"/>
                          <a:cs typeface="Helvetica LT Std" charset="0"/>
                        </a:rPr>
                        <a:t>Seeks to collaborate with the participant when writing the research study.</a:t>
                      </a:r>
                    </a:p>
                    <a:p>
                      <a:pPr marL="0" marR="0" indent="0">
                        <a:lnSpc>
                          <a:spcPct val="100000"/>
                        </a:lnSpc>
                        <a:spcBef>
                          <a:spcPts val="600"/>
                        </a:spcBef>
                        <a:spcAft>
                          <a:spcPts val="0"/>
                        </a:spcAft>
                        <a:tabLst>
                          <a:tab pos="990600" algn="l"/>
                          <a:tab pos="2324100" algn="l"/>
                          <a:tab pos="3543300" algn="l"/>
                          <a:tab pos="4787265" algn="l"/>
                        </a:tabLst>
                      </a:pPr>
                      <a:r>
                        <a:rPr lang="en-US" sz="1600" dirty="0" smtClean="0">
                          <a:solidFill>
                            <a:srgbClr val="000000"/>
                          </a:solidFill>
                          <a:effectLst/>
                          <a:latin typeface="+mn-lt"/>
                          <a:ea typeface="Times New Roman" charset="0"/>
                          <a:cs typeface="Helvetica LT Std" charset="0"/>
                        </a:rPr>
                        <a:t>Seeks to write the study in a flexible storytelling mode.</a:t>
                      </a:r>
                    </a:p>
                    <a:p>
                      <a:pPr marL="0" marR="0" indent="0">
                        <a:lnSpc>
                          <a:spcPct val="100000"/>
                        </a:lnSpc>
                        <a:spcBef>
                          <a:spcPts val="600"/>
                        </a:spcBef>
                        <a:spcAft>
                          <a:spcPts val="0"/>
                        </a:spcAft>
                        <a:tabLst>
                          <a:tab pos="990600" algn="l"/>
                          <a:tab pos="2324100" algn="l"/>
                          <a:tab pos="3543300" algn="l"/>
                          <a:tab pos="4787265" algn="l"/>
                        </a:tabLst>
                      </a:pPr>
                      <a:r>
                        <a:rPr lang="en-US" sz="1600" dirty="0" smtClean="0">
                          <a:solidFill>
                            <a:srgbClr val="000000"/>
                          </a:solidFill>
                          <a:effectLst/>
                          <a:latin typeface="+mn-lt"/>
                          <a:ea typeface="Times New Roman" charset="0"/>
                          <a:cs typeface="Helvetica LT Std" charset="0"/>
                        </a:rPr>
                        <a:t>Seeks to evaluate the study based on the depth, accuracy, persuasiveness, and realism of the account.</a:t>
                      </a:r>
                      <a:endParaRPr lang="en-US" sz="1600" dirty="0">
                        <a:solidFill>
                          <a:srgbClr val="000000"/>
                        </a:solidFill>
                        <a:effectLst/>
                        <a:latin typeface="+mn-lt"/>
                        <a:ea typeface="Times New Roman" charset="0"/>
                        <a:cs typeface="Helvetica LT Std" charset="0"/>
                      </a:endParaRPr>
                    </a:p>
                  </a:txBody>
                  <a:tcPr marL="76200" marR="139700" marT="69850" marB="44450"/>
                </a:tc>
                <a:extLst>
                  <a:ext uri="{0D108BD9-81ED-4DB2-BD59-A6C34878D82A}">
                    <a16:rowId xmlns:a16="http://schemas.microsoft.com/office/drawing/2014/main" val="225544382"/>
                  </a:ext>
                </a:extLst>
              </a:tr>
            </a:tbl>
          </a:graphicData>
        </a:graphic>
      </p:graphicFrame>
    </p:spTree>
    <p:extLst>
      <p:ext uri="{BB962C8B-B14F-4D97-AF65-F5344CB8AC3E}">
        <p14:creationId xmlns:p14="http://schemas.microsoft.com/office/powerpoint/2010/main" val="55705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the Key Characteristics of Narrative Design? </a:t>
            </a:r>
            <a:r>
              <a:rPr lang="en-US" altLang="en-US" sz="2000" b="0"/>
              <a:t>(2 of 10)</a:t>
            </a:r>
            <a:endParaRPr lang="en-US"/>
          </a:p>
        </p:txBody>
      </p:sp>
      <p:sp>
        <p:nvSpPr>
          <p:cNvPr id="3" name="Text Placeholder 2"/>
          <p:cNvSpPr>
            <a:spLocks noGrp="1"/>
          </p:cNvSpPr>
          <p:nvPr>
            <p:ph type="body" idx="1"/>
          </p:nvPr>
        </p:nvSpPr>
        <p:spPr/>
        <p:txBody>
          <a:bodyPr/>
          <a:lstStyle/>
          <a:p>
            <a:pPr marL="0" indent="0">
              <a:buNone/>
            </a:pPr>
            <a:r>
              <a:rPr lang="en-US" sz="2400" b="1" dirty="0"/>
              <a:t>Individual Experiences</a:t>
            </a:r>
            <a:endParaRPr lang="en-US" altLang="en-US" sz="2400" b="1" dirty="0"/>
          </a:p>
          <a:p>
            <a:r>
              <a:rPr lang="en-US" altLang="en-US" sz="2400" dirty="0"/>
              <a:t>The narrative </a:t>
            </a:r>
            <a:r>
              <a:rPr lang="en-US" altLang="en-US" sz="2400" dirty="0" smtClean="0"/>
              <a:t>researcher</a:t>
            </a:r>
            <a:endParaRPr lang="en-US" altLang="en-US" sz="2400" dirty="0"/>
          </a:p>
          <a:p>
            <a:pPr lvl="1"/>
            <a:r>
              <a:rPr lang="en-US" altLang="en-US" sz="2400" dirty="0"/>
              <a:t>Explores </a:t>
            </a:r>
            <a:r>
              <a:rPr lang="en-US" altLang="en-US" sz="2400" b="1" dirty="0"/>
              <a:t>experiences</a:t>
            </a:r>
            <a:r>
              <a:rPr lang="en-US" altLang="en-US" sz="2400" dirty="0"/>
              <a:t> of a single individual typically</a:t>
            </a:r>
          </a:p>
          <a:p>
            <a:pPr lvl="1"/>
            <a:r>
              <a:rPr lang="en-US" altLang="en-US" sz="2400" dirty="0"/>
              <a:t>Is interested in understanding individual history and how it contributes to present and future experiences</a:t>
            </a:r>
          </a:p>
          <a:p>
            <a:pPr lvl="1"/>
            <a:r>
              <a:rPr lang="en-US" altLang="en-US" sz="2400" dirty="0"/>
              <a:t>Is also interested in how the individual interacts with others</a:t>
            </a:r>
            <a:endParaRPr lang="en-US" sz="2400" dirty="0"/>
          </a:p>
        </p:txBody>
      </p:sp>
    </p:spTree>
    <p:extLst>
      <p:ext uri="{BB962C8B-B14F-4D97-AF65-F5344CB8AC3E}">
        <p14:creationId xmlns:p14="http://schemas.microsoft.com/office/powerpoint/2010/main" val="3097426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the Key Characteristics of Narrative Design? </a:t>
            </a:r>
            <a:r>
              <a:rPr lang="en-US" altLang="en-US" sz="2000" b="0"/>
              <a:t>(3 of 10)</a:t>
            </a:r>
            <a:endParaRPr lang="en-US"/>
          </a:p>
        </p:txBody>
      </p:sp>
      <p:sp>
        <p:nvSpPr>
          <p:cNvPr id="3" name="Text Placeholder 2"/>
          <p:cNvSpPr>
            <a:spLocks noGrp="1"/>
          </p:cNvSpPr>
          <p:nvPr>
            <p:ph type="body" idx="1"/>
          </p:nvPr>
        </p:nvSpPr>
        <p:spPr/>
        <p:txBody>
          <a:bodyPr/>
          <a:lstStyle/>
          <a:p>
            <a:pPr marL="0" indent="0">
              <a:buNone/>
            </a:pPr>
            <a:r>
              <a:rPr lang="en-US" sz="2400" b="1" dirty="0"/>
              <a:t>Chronology of the Experiences</a:t>
            </a:r>
            <a:endParaRPr lang="en-US" altLang="en-US" sz="2400" b="1" dirty="0"/>
          </a:p>
          <a:p>
            <a:r>
              <a:rPr lang="en-US" altLang="en-US" sz="2400" dirty="0"/>
              <a:t>The narrative </a:t>
            </a:r>
            <a:r>
              <a:rPr lang="en-US" altLang="en-US" sz="2400" dirty="0" smtClean="0"/>
              <a:t>researcher</a:t>
            </a:r>
            <a:endParaRPr lang="en-US" altLang="en-US" sz="2400" dirty="0"/>
          </a:p>
          <a:p>
            <a:pPr lvl="1"/>
            <a:r>
              <a:rPr lang="en-US" altLang="en-US" sz="2400" dirty="0"/>
              <a:t>Analyzes and reports a chronology of an individual’s experiences</a:t>
            </a:r>
          </a:p>
          <a:p>
            <a:pPr lvl="1"/>
            <a:r>
              <a:rPr lang="en-US" altLang="en-US" sz="2400" dirty="0"/>
              <a:t>Emphasizes the </a:t>
            </a:r>
            <a:r>
              <a:rPr lang="en-US" altLang="en-US" sz="2400" b="1" dirty="0"/>
              <a:t>chronology</a:t>
            </a:r>
            <a:r>
              <a:rPr lang="en-US" altLang="en-US" sz="2400" dirty="0"/>
              <a:t> of an individual’s life using a time sequence of events</a:t>
            </a:r>
            <a:endParaRPr lang="en-US" sz="2400" dirty="0"/>
          </a:p>
        </p:txBody>
      </p:sp>
    </p:spTree>
    <p:extLst>
      <p:ext uri="{BB962C8B-B14F-4D97-AF65-F5344CB8AC3E}">
        <p14:creationId xmlns:p14="http://schemas.microsoft.com/office/powerpoint/2010/main" val="3625842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2"/>
                </a:solidFill>
              </a:rPr>
              <a:t>Learning Objectives</a:t>
            </a:r>
          </a:p>
        </p:txBody>
      </p:sp>
      <p:sp>
        <p:nvSpPr>
          <p:cNvPr id="3" name="Content Placeholder 2"/>
          <p:cNvSpPr>
            <a:spLocks noGrp="1"/>
          </p:cNvSpPr>
          <p:nvPr>
            <p:ph idx="1"/>
          </p:nvPr>
        </p:nvSpPr>
        <p:spPr/>
        <p:txBody>
          <a:bodyPr/>
          <a:lstStyle/>
          <a:p>
            <a:pPr marL="0" indent="0">
              <a:buNone/>
            </a:pPr>
            <a:r>
              <a:rPr lang="en-US" sz="2400" b="1" dirty="0">
                <a:solidFill>
                  <a:srgbClr val="007FA3"/>
                </a:solidFill>
                <a:latin typeface="+mn-lt"/>
                <a:cs typeface="Times New Roman" panose="02020603050405020304" pitchFamily="18" charset="0"/>
              </a:rPr>
              <a:t>15.1</a:t>
            </a:r>
            <a:r>
              <a:rPr lang="en-US" sz="2400" dirty="0">
                <a:latin typeface="+mn-lt"/>
              </a:rPr>
              <a:t> </a:t>
            </a:r>
            <a:r>
              <a:rPr lang="en-US" altLang="en-US" sz="2400" dirty="0">
                <a:latin typeface="+mn-lt"/>
              </a:rPr>
              <a:t>Describe narrative research, and describe when to use it, and how it developed</a:t>
            </a:r>
          </a:p>
          <a:p>
            <a:pPr marL="0" indent="0">
              <a:buNone/>
            </a:pPr>
            <a:r>
              <a:rPr lang="en-US" sz="2400" b="1" dirty="0">
                <a:solidFill>
                  <a:srgbClr val="007FA3"/>
                </a:solidFill>
                <a:latin typeface="+mn-lt"/>
                <a:cs typeface="Times New Roman" panose="02020603050405020304" pitchFamily="18" charset="0"/>
              </a:rPr>
              <a:t>15.2</a:t>
            </a:r>
            <a:r>
              <a:rPr lang="en-US" sz="2400" dirty="0">
                <a:latin typeface="+mn-lt"/>
              </a:rPr>
              <a:t> </a:t>
            </a:r>
            <a:r>
              <a:rPr lang="en-US" altLang="en-US" sz="2400" dirty="0">
                <a:latin typeface="+mn-lt"/>
              </a:rPr>
              <a:t>Identify the types of narrative designs</a:t>
            </a:r>
          </a:p>
          <a:p>
            <a:pPr marL="0" indent="0">
              <a:buNone/>
            </a:pPr>
            <a:r>
              <a:rPr lang="en-US" sz="2400" b="1" dirty="0">
                <a:solidFill>
                  <a:srgbClr val="007FA3"/>
                </a:solidFill>
                <a:latin typeface="+mn-lt"/>
                <a:cs typeface="Times New Roman" panose="02020603050405020304" pitchFamily="18" charset="0"/>
              </a:rPr>
              <a:t>15.3</a:t>
            </a:r>
            <a:r>
              <a:rPr lang="en-US" sz="2400" dirty="0">
                <a:latin typeface="+mn-lt"/>
              </a:rPr>
              <a:t> </a:t>
            </a:r>
            <a:r>
              <a:rPr lang="en-US" altLang="en-US" sz="2400" dirty="0">
                <a:latin typeface="+mn-lt"/>
              </a:rPr>
              <a:t>Describe the key characteristics of narrative designs</a:t>
            </a:r>
          </a:p>
          <a:p>
            <a:pPr marL="0" indent="0">
              <a:buNone/>
            </a:pPr>
            <a:r>
              <a:rPr lang="en-US" sz="2400" b="1" dirty="0">
                <a:solidFill>
                  <a:srgbClr val="007FA3"/>
                </a:solidFill>
                <a:latin typeface="+mn-lt"/>
                <a:cs typeface="Times New Roman" panose="02020603050405020304" pitchFamily="18" charset="0"/>
              </a:rPr>
              <a:t>15.4</a:t>
            </a:r>
            <a:r>
              <a:rPr lang="en-US" sz="2400" dirty="0">
                <a:latin typeface="+mn-lt"/>
              </a:rPr>
              <a:t> </a:t>
            </a:r>
            <a:r>
              <a:rPr lang="en-US" altLang="en-US" sz="2400" dirty="0">
                <a:latin typeface="+mn-lt"/>
              </a:rPr>
              <a:t>Identify some potential ethical issues in gathering stories</a:t>
            </a:r>
          </a:p>
          <a:p>
            <a:pPr marL="0" indent="0">
              <a:buNone/>
            </a:pPr>
            <a:r>
              <a:rPr lang="en-US" sz="2400" b="1" dirty="0">
                <a:solidFill>
                  <a:srgbClr val="007FA3"/>
                </a:solidFill>
                <a:latin typeface="+mn-lt"/>
                <a:cs typeface="Times New Roman" panose="02020603050405020304" pitchFamily="18" charset="0"/>
              </a:rPr>
              <a:t>15.5</a:t>
            </a:r>
            <a:r>
              <a:rPr lang="en-US" sz="2400" dirty="0">
                <a:latin typeface="+mn-lt"/>
              </a:rPr>
              <a:t> </a:t>
            </a:r>
            <a:r>
              <a:rPr lang="en-US" altLang="en-US" sz="2400" dirty="0">
                <a:latin typeface="+mn-lt"/>
              </a:rPr>
              <a:t>Understand the steps used in conducting narrative research</a:t>
            </a:r>
          </a:p>
          <a:p>
            <a:pPr marL="0" indent="0">
              <a:buNone/>
            </a:pPr>
            <a:r>
              <a:rPr lang="en-US" sz="2400" b="1" dirty="0">
                <a:solidFill>
                  <a:srgbClr val="007FA3"/>
                </a:solidFill>
                <a:latin typeface="+mn-lt"/>
                <a:cs typeface="Times New Roman" panose="02020603050405020304" pitchFamily="18" charset="0"/>
              </a:rPr>
              <a:t>15.6</a:t>
            </a:r>
            <a:r>
              <a:rPr lang="en-US" sz="2400" dirty="0">
                <a:latin typeface="+mn-lt"/>
              </a:rPr>
              <a:t> </a:t>
            </a:r>
            <a:r>
              <a:rPr lang="en-US" altLang="en-US" sz="2400" dirty="0">
                <a:latin typeface="+mn-lt"/>
              </a:rPr>
              <a:t>List criteria for evaluating a narrative study</a:t>
            </a:r>
            <a:endParaRPr lang="en-US" sz="2400" dirty="0">
              <a:latin typeface="+mn-lt"/>
            </a:endParaRPr>
          </a:p>
        </p:txBody>
      </p:sp>
    </p:spTree>
    <p:extLst>
      <p:ext uri="{BB962C8B-B14F-4D97-AF65-F5344CB8AC3E}">
        <p14:creationId xmlns:p14="http://schemas.microsoft.com/office/powerpoint/2010/main" val="3294299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the Key Characteristics of Narrative Design? </a:t>
            </a:r>
            <a:r>
              <a:rPr lang="en-US" altLang="en-US" sz="2000" b="0"/>
              <a:t>(4 of 10)</a:t>
            </a:r>
            <a:endParaRPr lang="en-US"/>
          </a:p>
        </p:txBody>
      </p:sp>
      <p:sp>
        <p:nvSpPr>
          <p:cNvPr id="3" name="Text Placeholder 2"/>
          <p:cNvSpPr>
            <a:spLocks noGrp="1"/>
          </p:cNvSpPr>
          <p:nvPr>
            <p:ph type="body" idx="1"/>
          </p:nvPr>
        </p:nvSpPr>
        <p:spPr/>
        <p:txBody>
          <a:bodyPr/>
          <a:lstStyle/>
          <a:p>
            <a:pPr marL="0" indent="0">
              <a:spcBef>
                <a:spcPts val="1000"/>
              </a:spcBef>
              <a:buNone/>
            </a:pPr>
            <a:r>
              <a:rPr lang="en-US" sz="2200" b="1" dirty="0"/>
              <a:t>Collecting Individual Stories</a:t>
            </a:r>
            <a:endParaRPr lang="en-US" altLang="en-US" sz="2200" b="1" dirty="0"/>
          </a:p>
          <a:p>
            <a:r>
              <a:rPr lang="en-US" altLang="en-US" sz="2200" b="1" dirty="0"/>
              <a:t>Story</a:t>
            </a:r>
            <a:r>
              <a:rPr lang="en-US" altLang="en-US" sz="2200" dirty="0"/>
              <a:t>: first-person oral telling or retelling of an </a:t>
            </a:r>
            <a:r>
              <a:rPr lang="en-US" altLang="en-US" sz="2200" dirty="0" smtClean="0"/>
              <a:t>individual</a:t>
            </a:r>
            <a:r>
              <a:rPr lang="en-US" altLang="ja-JP" sz="2200" dirty="0" smtClean="0"/>
              <a:t>’s </a:t>
            </a:r>
            <a:r>
              <a:rPr lang="en-US" altLang="ja-JP" sz="2200" dirty="0"/>
              <a:t>experiences</a:t>
            </a:r>
          </a:p>
          <a:p>
            <a:r>
              <a:rPr lang="en-US" altLang="en-US" sz="2200" dirty="0"/>
              <a:t>Stories:</a:t>
            </a:r>
          </a:p>
          <a:p>
            <a:pPr lvl="1"/>
            <a:r>
              <a:rPr lang="en-US" altLang="en-US" sz="2200" dirty="0"/>
              <a:t>Have a beginning, middle, and end</a:t>
            </a:r>
          </a:p>
          <a:p>
            <a:pPr lvl="1"/>
            <a:r>
              <a:rPr lang="en-US" altLang="en-US" sz="2200" dirty="0"/>
              <a:t>Involve a predicament, conflict, or struggle; a protagonist or character; and a sequence with implied causality (a plot) during which the predicament is resolved in some fashion</a:t>
            </a:r>
          </a:p>
          <a:p>
            <a:pPr lvl="1"/>
            <a:r>
              <a:rPr lang="en-US" altLang="en-US" sz="2200" dirty="0"/>
              <a:t>Like novels, have time, place, plot, and scene</a:t>
            </a:r>
          </a:p>
          <a:p>
            <a:r>
              <a:rPr lang="en-US" altLang="en-US" sz="2200" b="1" dirty="0"/>
              <a:t>Field texts</a:t>
            </a:r>
            <a:r>
              <a:rPr lang="en-US" altLang="en-US" sz="2200" dirty="0"/>
              <a:t>: information collected from different sources</a:t>
            </a:r>
            <a:endParaRPr lang="en-US" sz="2200" dirty="0"/>
          </a:p>
        </p:txBody>
      </p:sp>
    </p:spTree>
    <p:extLst>
      <p:ext uri="{BB962C8B-B14F-4D97-AF65-F5344CB8AC3E}">
        <p14:creationId xmlns:p14="http://schemas.microsoft.com/office/powerpoint/2010/main" val="2331584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the Key Characteristics of Narrative Design? </a:t>
            </a:r>
            <a:r>
              <a:rPr lang="en-US" altLang="en-US" sz="2000" b="0"/>
              <a:t>(5 of 10)</a:t>
            </a:r>
            <a:endParaRPr lang="en-US"/>
          </a:p>
        </p:txBody>
      </p:sp>
      <p:sp>
        <p:nvSpPr>
          <p:cNvPr id="3" name="Text Placeholder 2"/>
          <p:cNvSpPr>
            <a:spLocks noGrp="1"/>
          </p:cNvSpPr>
          <p:nvPr>
            <p:ph type="body" idx="1"/>
          </p:nvPr>
        </p:nvSpPr>
        <p:spPr/>
        <p:txBody>
          <a:bodyPr/>
          <a:lstStyle/>
          <a:p>
            <a:pPr marL="0" indent="0">
              <a:buNone/>
            </a:pPr>
            <a:r>
              <a:rPr lang="en-US" sz="2400" b="1" dirty="0"/>
              <a:t>Restorying</a:t>
            </a:r>
            <a:endParaRPr lang="en-US" altLang="en-US" sz="2400" dirty="0"/>
          </a:p>
          <a:p>
            <a:r>
              <a:rPr lang="en-US" altLang="en-US" sz="2400" b="1" dirty="0"/>
              <a:t>Restorying</a:t>
            </a:r>
            <a:r>
              <a:rPr lang="en-US" altLang="en-US" sz="2400" dirty="0"/>
              <a:t> the individual stories</a:t>
            </a:r>
          </a:p>
          <a:p>
            <a:pPr lvl="1"/>
            <a:r>
              <a:rPr lang="en-US" altLang="en-US" sz="2400" dirty="0"/>
              <a:t>Researcher gathers stories and analyzes them for elements of the story.</a:t>
            </a:r>
          </a:p>
          <a:p>
            <a:pPr lvl="1"/>
            <a:r>
              <a:rPr lang="en-US" altLang="en-US" sz="2400" dirty="0"/>
              <a:t>Researcher rewrites the story to place it in a chronological sequence.</a:t>
            </a:r>
          </a:p>
          <a:p>
            <a:pPr lvl="1"/>
            <a:r>
              <a:rPr lang="en-US" altLang="en-US" sz="2400" dirty="0"/>
              <a:t>Restorying provides a causal link among ideas</a:t>
            </a:r>
            <a:r>
              <a:rPr lang="en-US" altLang="en-US" sz="2400" dirty="0" smtClean="0"/>
              <a:t>.</a:t>
            </a:r>
            <a:endParaRPr lang="en-US" altLang="en-US" sz="2400" dirty="0"/>
          </a:p>
          <a:p>
            <a:pPr lvl="1"/>
            <a:r>
              <a:rPr lang="en-US" altLang="en-US" sz="2400" dirty="0"/>
              <a:t>Information would include interaction, continuity, and situation.</a:t>
            </a:r>
            <a:endParaRPr lang="en-US" sz="2400" dirty="0"/>
          </a:p>
        </p:txBody>
      </p:sp>
    </p:spTree>
    <p:extLst>
      <p:ext uri="{BB962C8B-B14F-4D97-AF65-F5344CB8AC3E}">
        <p14:creationId xmlns:p14="http://schemas.microsoft.com/office/powerpoint/2010/main" val="3771207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the Key Characteristics of Narrative Design? </a:t>
            </a:r>
            <a:r>
              <a:rPr lang="en-US" altLang="en-US" sz="2000" b="0"/>
              <a:t>(6 of 10)</a:t>
            </a:r>
            <a:endParaRPr lang="en-US"/>
          </a:p>
        </p:txBody>
      </p:sp>
      <p:sp>
        <p:nvSpPr>
          <p:cNvPr id="3" name="Text Placeholder 2"/>
          <p:cNvSpPr>
            <a:spLocks noGrp="1"/>
          </p:cNvSpPr>
          <p:nvPr>
            <p:ph type="body" idx="1"/>
          </p:nvPr>
        </p:nvSpPr>
        <p:spPr/>
        <p:txBody>
          <a:bodyPr/>
          <a:lstStyle/>
          <a:p>
            <a:pPr marL="0" indent="0">
              <a:buNone/>
            </a:pPr>
            <a:r>
              <a:rPr lang="en-US" sz="2400" b="1" dirty="0"/>
              <a:t>Restorying</a:t>
            </a:r>
            <a:endParaRPr lang="en-US" altLang="en-US" sz="2400" b="1" dirty="0"/>
          </a:p>
          <a:p>
            <a:r>
              <a:rPr lang="en-US" altLang="en-US" sz="2400" dirty="0"/>
              <a:t>Transcription</a:t>
            </a:r>
          </a:p>
          <a:p>
            <a:pPr lvl="1"/>
            <a:r>
              <a:rPr lang="en-US" altLang="en-US" sz="2400" dirty="0"/>
              <a:t>Conducts the interview and transcribes the recording</a:t>
            </a:r>
          </a:p>
          <a:p>
            <a:r>
              <a:rPr lang="en-US" altLang="en-US" sz="2400" dirty="0"/>
              <a:t>Retranscription</a:t>
            </a:r>
          </a:p>
          <a:p>
            <a:pPr lvl="1"/>
            <a:r>
              <a:rPr lang="en-US" altLang="en-US" sz="2400" dirty="0"/>
              <a:t>Identifies the story’s key elements (setting, characters, </a:t>
            </a:r>
            <a:r>
              <a:rPr lang="en-US" altLang="ja-JP" sz="2400" dirty="0"/>
              <a:t>actions, problem, and resolution) from the transcript</a:t>
            </a:r>
          </a:p>
          <a:p>
            <a:r>
              <a:rPr lang="en-US" altLang="en-US" sz="2400" dirty="0"/>
              <a:t>Restorying</a:t>
            </a:r>
          </a:p>
          <a:p>
            <a:pPr lvl="1"/>
            <a:r>
              <a:rPr lang="en-US" altLang="en-US" sz="2400" dirty="0"/>
              <a:t>Organizes the key codes into a sequence</a:t>
            </a:r>
            <a:endParaRPr lang="en-US" sz="2400" dirty="0"/>
          </a:p>
        </p:txBody>
      </p:sp>
    </p:spTree>
    <p:extLst>
      <p:ext uri="{BB962C8B-B14F-4D97-AF65-F5344CB8AC3E}">
        <p14:creationId xmlns:p14="http://schemas.microsoft.com/office/powerpoint/2010/main" val="736383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the Key Characteristics of Narrative Design? </a:t>
            </a:r>
            <a:r>
              <a:rPr lang="en-US" altLang="en-US" sz="2000" b="0"/>
              <a:t>(7 of 10)</a:t>
            </a:r>
            <a:endParaRPr lang="en-US"/>
          </a:p>
        </p:txBody>
      </p:sp>
      <p:sp>
        <p:nvSpPr>
          <p:cNvPr id="3" name="Text Placeholder 2"/>
          <p:cNvSpPr>
            <a:spLocks noGrp="1"/>
          </p:cNvSpPr>
          <p:nvPr>
            <p:ph type="body" idx="1"/>
          </p:nvPr>
        </p:nvSpPr>
        <p:spPr/>
        <p:txBody>
          <a:bodyPr/>
          <a:lstStyle/>
          <a:p>
            <a:pPr marL="0" indent="0">
              <a:buNone/>
            </a:pPr>
            <a:r>
              <a:rPr lang="en-US" sz="2200" b="1" dirty="0"/>
              <a:t>Restorying</a:t>
            </a:r>
            <a:endParaRPr lang="en-US" altLang="en-US" sz="2200" dirty="0"/>
          </a:p>
          <a:p>
            <a:r>
              <a:rPr lang="en-US" altLang="en-US" sz="2200" b="1" dirty="0"/>
              <a:t>Setting</a:t>
            </a:r>
            <a:r>
              <a:rPr lang="en-US" altLang="en-US" sz="2200" dirty="0"/>
              <a:t>: Context, environment, conditions, time, place locale, year, and era</a:t>
            </a:r>
          </a:p>
          <a:p>
            <a:r>
              <a:rPr lang="en-US" altLang="en-US" sz="2200" b="1" dirty="0"/>
              <a:t>Characters</a:t>
            </a:r>
            <a:r>
              <a:rPr lang="en-US" altLang="en-US" sz="2200" dirty="0"/>
              <a:t>: Individuals in the story described as archetypes, personalities, their behaviors, style, and patterns</a:t>
            </a:r>
          </a:p>
          <a:p>
            <a:r>
              <a:rPr lang="en-US" altLang="en-US" sz="2200" b="1" dirty="0"/>
              <a:t>Actions</a:t>
            </a:r>
            <a:r>
              <a:rPr lang="en-US" altLang="en-US" sz="2200" dirty="0"/>
              <a:t>: Movements of individuals through the story illustrating characters’ thinking or behavior</a:t>
            </a:r>
          </a:p>
          <a:p>
            <a:r>
              <a:rPr lang="en-US" altLang="en-US" sz="2200" b="1" dirty="0"/>
              <a:t>Problem</a:t>
            </a:r>
            <a:r>
              <a:rPr lang="en-US" altLang="en-US" sz="2200" dirty="0"/>
              <a:t>: Questions to be answered</a:t>
            </a:r>
          </a:p>
          <a:p>
            <a:r>
              <a:rPr lang="en-US" altLang="en-US" sz="2200" b="1" dirty="0"/>
              <a:t>Resolution</a:t>
            </a:r>
            <a:r>
              <a:rPr lang="en-US" altLang="en-US" sz="2200" dirty="0"/>
              <a:t>: Answers to the questions</a:t>
            </a:r>
            <a:endParaRPr lang="en-US" sz="2200" dirty="0"/>
          </a:p>
        </p:txBody>
      </p:sp>
    </p:spTree>
    <p:extLst>
      <p:ext uri="{BB962C8B-B14F-4D97-AF65-F5344CB8AC3E}">
        <p14:creationId xmlns:p14="http://schemas.microsoft.com/office/powerpoint/2010/main" val="1623281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15.4 Three-Dimensional-Space Narrative Structure</a:t>
            </a:r>
          </a:p>
        </p:txBody>
      </p:sp>
      <p:graphicFrame>
        <p:nvGraphicFramePr>
          <p:cNvPr id="3" name="Table 2"/>
          <p:cNvGraphicFramePr>
            <a:graphicFrameLocks noGrp="1"/>
          </p:cNvGraphicFramePr>
          <p:nvPr>
            <p:extLst>
              <p:ext uri="{D42A27DB-BD31-4B8C-83A1-F6EECF244321}">
                <p14:modId xmlns:p14="http://schemas.microsoft.com/office/powerpoint/2010/main" val="133114838"/>
              </p:ext>
            </p:extLst>
          </p:nvPr>
        </p:nvGraphicFramePr>
        <p:xfrm>
          <a:off x="457200" y="1600200"/>
          <a:ext cx="8117633" cy="3788410"/>
        </p:xfrm>
        <a:graphic>
          <a:graphicData uri="http://schemas.openxmlformats.org/drawingml/2006/table">
            <a:tbl>
              <a:tblPr firstRow="1">
                <a:tableStyleId>{616DA210-FB5B-4158-B5E0-FEB733F419BA}</a:tableStyleId>
              </a:tblPr>
              <a:tblGrid>
                <a:gridCol w="1343608">
                  <a:extLst>
                    <a:ext uri="{9D8B030D-6E8A-4147-A177-3AD203B41FA5}">
                      <a16:colId xmlns:a16="http://schemas.microsoft.com/office/drawing/2014/main" val="846755254"/>
                    </a:ext>
                  </a:extLst>
                </a:gridCol>
                <a:gridCol w="1314183">
                  <a:extLst>
                    <a:ext uri="{9D8B030D-6E8A-4147-A177-3AD203B41FA5}">
                      <a16:colId xmlns:a16="http://schemas.microsoft.com/office/drawing/2014/main" val="3833122648"/>
                    </a:ext>
                  </a:extLst>
                </a:gridCol>
                <a:gridCol w="1298242">
                  <a:extLst>
                    <a:ext uri="{9D8B030D-6E8A-4147-A177-3AD203B41FA5}">
                      <a16:colId xmlns:a16="http://schemas.microsoft.com/office/drawing/2014/main" val="3001773515"/>
                    </a:ext>
                  </a:extLst>
                </a:gridCol>
                <a:gridCol w="1250449">
                  <a:extLst>
                    <a:ext uri="{9D8B030D-6E8A-4147-A177-3AD203B41FA5}">
                      <a16:colId xmlns:a16="http://schemas.microsoft.com/office/drawing/2014/main" val="3103253515"/>
                    </a:ext>
                  </a:extLst>
                </a:gridCol>
                <a:gridCol w="1278294">
                  <a:extLst>
                    <a:ext uri="{9D8B030D-6E8A-4147-A177-3AD203B41FA5}">
                      <a16:colId xmlns:a16="http://schemas.microsoft.com/office/drawing/2014/main" val="1107242725"/>
                    </a:ext>
                  </a:extLst>
                </a:gridCol>
                <a:gridCol w="1632857">
                  <a:extLst>
                    <a:ext uri="{9D8B030D-6E8A-4147-A177-3AD203B41FA5}">
                      <a16:colId xmlns:a16="http://schemas.microsoft.com/office/drawing/2014/main" val="2629409677"/>
                    </a:ext>
                  </a:extLst>
                </a:gridCol>
              </a:tblGrid>
              <a:tr h="370840">
                <a:tc>
                  <a:txBody>
                    <a:bodyPr/>
                    <a:lstStyle/>
                    <a:p>
                      <a:pPr marL="0" marR="0" algn="r">
                        <a:lnSpc>
                          <a:spcPct val="100000"/>
                        </a:lnSpc>
                        <a:spcBef>
                          <a:spcPts val="0"/>
                        </a:spcBef>
                        <a:spcAft>
                          <a:spcPts val="960"/>
                        </a:spcAft>
                        <a:tabLst>
                          <a:tab pos="2582545" algn="l"/>
                        </a:tabLst>
                      </a:pPr>
                      <a:r>
                        <a:rPr lang="en-US" sz="1600" dirty="0">
                          <a:effectLst/>
                        </a:rPr>
                        <a:t>Interaction</a:t>
                      </a:r>
                      <a:endParaRPr lang="en-US" sz="1600" b="1" dirty="0">
                        <a:solidFill>
                          <a:schemeClr val="bg1"/>
                        </a:solidFill>
                        <a:effectLst/>
                        <a:latin typeface="+mn-lt"/>
                        <a:ea typeface="Times New Roman" charset="0"/>
                        <a:cs typeface="Optima LT Std Bold" charset="0"/>
                      </a:endParaRPr>
                    </a:p>
                  </a:txBody>
                  <a:tcPr marL="68580" marR="153670" marT="101600" marB="5715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bg1"/>
                          </a:solidFill>
                          <a:effectLst/>
                        </a:rPr>
                        <a:t>Interaction</a:t>
                      </a:r>
                      <a:endParaRPr lang="en-US" dirty="0">
                        <a:solidFill>
                          <a:schemeClr val="bg1"/>
                        </a:solidFill>
                      </a:endParaRPr>
                    </a:p>
                  </a:txBody>
                  <a:tcPr marL="68580" marR="153670" marT="101600" marB="5715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960"/>
                        </a:spcAft>
                        <a:tabLst>
                          <a:tab pos="2582545" algn="l"/>
                        </a:tabLst>
                      </a:pPr>
                      <a:r>
                        <a:rPr lang="en-US" sz="1600" dirty="0">
                          <a:solidFill>
                            <a:schemeClr val="bg1"/>
                          </a:solidFill>
                          <a:effectLst/>
                        </a:rPr>
                        <a:t>Continuity</a:t>
                      </a:r>
                      <a:endParaRPr lang="en-US" sz="1600" b="1" dirty="0">
                        <a:solidFill>
                          <a:schemeClr val="bg1"/>
                        </a:solidFill>
                        <a:effectLst/>
                        <a:latin typeface="+mn-lt"/>
                        <a:ea typeface="Times New Roman" charset="0"/>
                        <a:cs typeface="Optima LT Std Bold" charset="0"/>
                      </a:endParaRPr>
                    </a:p>
                  </a:txBody>
                  <a:tcPr marL="68580" marR="153670" marT="101600" marB="5715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960"/>
                        </a:spcAft>
                        <a:tabLst>
                          <a:tab pos="2582545" algn="l"/>
                        </a:tabLst>
                      </a:pPr>
                      <a:r>
                        <a:rPr lang="en-US" sz="1600" dirty="0" smtClean="0">
                          <a:effectLst/>
                        </a:rPr>
                        <a:t>Continuity</a:t>
                      </a:r>
                      <a:endParaRPr lang="en-US" sz="1600" b="1" dirty="0">
                        <a:solidFill>
                          <a:schemeClr val="bg1"/>
                        </a:solidFill>
                        <a:effectLst/>
                        <a:latin typeface="+mn-lt"/>
                        <a:ea typeface="Times New Roman" charset="0"/>
                        <a:cs typeface="Optima LT Std Bold" charset="0"/>
                      </a:endParaRPr>
                    </a:p>
                  </a:txBody>
                  <a:tcPr marL="68580" marR="153670" marT="101600" marB="5715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960"/>
                        </a:spcAft>
                        <a:tabLst>
                          <a:tab pos="2582545" algn="l"/>
                        </a:tabLst>
                      </a:pPr>
                      <a:r>
                        <a:rPr lang="en-US" sz="1600" dirty="0" smtClean="0">
                          <a:solidFill>
                            <a:schemeClr val="bg1"/>
                          </a:solidFill>
                          <a:effectLst/>
                        </a:rPr>
                        <a:t>Continuity</a:t>
                      </a:r>
                      <a:endParaRPr lang="en-US" sz="1600" b="1" dirty="0">
                        <a:solidFill>
                          <a:schemeClr val="bg1"/>
                        </a:solidFill>
                        <a:effectLst/>
                        <a:latin typeface="+mn-lt"/>
                        <a:ea typeface="Times New Roman" charset="0"/>
                        <a:cs typeface="Optima LT Std Bold" charset="0"/>
                      </a:endParaRPr>
                    </a:p>
                  </a:txBody>
                  <a:tcPr marL="68580" marR="153670" marT="101600" marB="5715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960"/>
                        </a:spcAft>
                        <a:tabLst>
                          <a:tab pos="2582545" algn="l"/>
                        </a:tabLst>
                      </a:pPr>
                      <a:r>
                        <a:rPr lang="en-US" sz="1600" dirty="0">
                          <a:effectLst/>
                        </a:rPr>
                        <a:t>Situation</a:t>
                      </a:r>
                      <a:endParaRPr lang="en-US" sz="1600" b="1" dirty="0">
                        <a:solidFill>
                          <a:schemeClr val="bg1"/>
                        </a:solidFill>
                        <a:effectLst/>
                        <a:latin typeface="+mn-lt"/>
                        <a:ea typeface="Times New Roman" charset="0"/>
                        <a:cs typeface="Optima LT Std Bold" charset="0"/>
                      </a:endParaRPr>
                    </a:p>
                  </a:txBody>
                  <a:tcPr marL="68580" marR="152400" marT="10160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4771017"/>
                  </a:ext>
                </a:extLst>
              </a:tr>
              <a:tr h="370840">
                <a:tc>
                  <a:txBody>
                    <a:bodyPr/>
                    <a:lstStyle/>
                    <a:p>
                      <a:pPr marL="0" marR="0">
                        <a:lnSpc>
                          <a:spcPct val="100000"/>
                        </a:lnSpc>
                        <a:spcBef>
                          <a:spcPts val="0"/>
                        </a:spcBef>
                        <a:spcAft>
                          <a:spcPts val="960"/>
                        </a:spcAft>
                        <a:tabLst>
                          <a:tab pos="2582545" algn="l"/>
                        </a:tabLst>
                      </a:pPr>
                      <a:r>
                        <a:rPr lang="en-US" sz="1600" b="1" dirty="0">
                          <a:effectLst/>
                        </a:rPr>
                        <a:t>Personal</a:t>
                      </a:r>
                      <a:endParaRPr lang="en-US" sz="1600" b="1" dirty="0">
                        <a:solidFill>
                          <a:schemeClr val="bg1"/>
                        </a:solidFill>
                        <a:effectLst/>
                        <a:latin typeface="+mn-lt"/>
                        <a:ea typeface="Times New Roman" charset="0"/>
                        <a:cs typeface="Optima LT Std Bold" charset="0"/>
                      </a:endParaRPr>
                    </a:p>
                  </a:txBody>
                  <a:tcPr marL="68580" marR="153670" marT="10160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960"/>
                        </a:spcAft>
                        <a:tabLst>
                          <a:tab pos="2582545" algn="l"/>
                        </a:tabLst>
                      </a:pPr>
                      <a:r>
                        <a:rPr lang="en-US" sz="1600" b="1" dirty="0">
                          <a:effectLst/>
                        </a:rPr>
                        <a:t>Social</a:t>
                      </a:r>
                      <a:endParaRPr lang="en-US" sz="1600" b="1" dirty="0">
                        <a:solidFill>
                          <a:schemeClr val="bg1"/>
                        </a:solidFill>
                        <a:effectLst/>
                        <a:latin typeface="+mn-lt"/>
                        <a:ea typeface="Times New Roman" charset="0"/>
                        <a:cs typeface="Optima LT Std Bold" charset="0"/>
                      </a:endParaRPr>
                    </a:p>
                  </a:txBody>
                  <a:tcPr marL="68580" marR="153670" marT="10160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960"/>
                        </a:spcAft>
                        <a:tabLst>
                          <a:tab pos="2582545" algn="l"/>
                        </a:tabLst>
                      </a:pPr>
                      <a:r>
                        <a:rPr lang="en-US" sz="1600" b="1" dirty="0">
                          <a:effectLst/>
                        </a:rPr>
                        <a:t>Past</a:t>
                      </a:r>
                      <a:endParaRPr lang="en-US" sz="1600" b="1" dirty="0">
                        <a:solidFill>
                          <a:schemeClr val="bg1"/>
                        </a:solidFill>
                        <a:effectLst/>
                        <a:latin typeface="+mn-lt"/>
                        <a:ea typeface="Times New Roman" charset="0"/>
                        <a:cs typeface="Optima LT Std Bold" charset="0"/>
                      </a:endParaRPr>
                    </a:p>
                  </a:txBody>
                  <a:tcPr marL="68580" marR="153670" marT="10160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960"/>
                        </a:spcAft>
                        <a:tabLst>
                          <a:tab pos="2582545" algn="l"/>
                        </a:tabLst>
                      </a:pPr>
                      <a:r>
                        <a:rPr lang="en-US" sz="1600" b="1" dirty="0">
                          <a:effectLst/>
                        </a:rPr>
                        <a:t>Present</a:t>
                      </a:r>
                      <a:endParaRPr lang="en-US" sz="1600" b="1" dirty="0">
                        <a:solidFill>
                          <a:schemeClr val="bg1"/>
                        </a:solidFill>
                        <a:effectLst/>
                        <a:latin typeface="+mn-lt"/>
                        <a:ea typeface="Times New Roman" charset="0"/>
                        <a:cs typeface="Optima LT Std Bold" charset="0"/>
                      </a:endParaRPr>
                    </a:p>
                  </a:txBody>
                  <a:tcPr marL="68580" marR="153670" marT="10160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960"/>
                        </a:spcAft>
                        <a:tabLst>
                          <a:tab pos="2582545" algn="l"/>
                        </a:tabLst>
                      </a:pPr>
                      <a:r>
                        <a:rPr lang="en-US" sz="1600" b="1" dirty="0">
                          <a:effectLst/>
                        </a:rPr>
                        <a:t>Future</a:t>
                      </a:r>
                      <a:endParaRPr lang="en-US" sz="1600" b="1" dirty="0">
                        <a:solidFill>
                          <a:schemeClr val="bg1"/>
                        </a:solidFill>
                        <a:effectLst/>
                        <a:latin typeface="+mn-lt"/>
                        <a:ea typeface="Times New Roman" charset="0"/>
                        <a:cs typeface="Optima LT Std Bold" charset="0"/>
                      </a:endParaRPr>
                    </a:p>
                  </a:txBody>
                  <a:tcPr marL="68580" marR="153670" marT="10160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960"/>
                        </a:spcAft>
                        <a:tabLst>
                          <a:tab pos="2582545" algn="l"/>
                        </a:tabLst>
                      </a:pPr>
                      <a:r>
                        <a:rPr lang="en-US" sz="1600" b="1" dirty="0">
                          <a:effectLst/>
                        </a:rPr>
                        <a:t>Place</a:t>
                      </a:r>
                      <a:endParaRPr lang="en-US" sz="1600" b="1" dirty="0">
                        <a:solidFill>
                          <a:schemeClr val="bg1"/>
                        </a:solidFill>
                        <a:effectLst/>
                        <a:latin typeface="+mn-lt"/>
                        <a:ea typeface="Times New Roman" charset="0"/>
                        <a:cs typeface="Optima LT Std Bold" charset="0"/>
                      </a:endParaRPr>
                    </a:p>
                  </a:txBody>
                  <a:tcPr marL="68580" marR="152400" marT="10160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841253"/>
                  </a:ext>
                </a:extLst>
              </a:tr>
              <a:tr h="370840">
                <a:tc>
                  <a:txBody>
                    <a:bodyPr/>
                    <a:lstStyle/>
                    <a:p>
                      <a:pPr marL="0" marR="0">
                        <a:lnSpc>
                          <a:spcPct val="100000"/>
                        </a:lnSpc>
                        <a:spcBef>
                          <a:spcPts val="0"/>
                        </a:spcBef>
                        <a:spcAft>
                          <a:spcPts val="960"/>
                        </a:spcAft>
                        <a:tabLst>
                          <a:tab pos="990600" algn="l"/>
                          <a:tab pos="2324100" algn="l"/>
                          <a:tab pos="3543300" algn="l"/>
                          <a:tab pos="4787265" algn="l"/>
                        </a:tabLst>
                      </a:pPr>
                      <a:r>
                        <a:rPr lang="en-US" sz="1400" dirty="0">
                          <a:effectLst/>
                        </a:rPr>
                        <a:t>Look inward to internal conditions, feelings, hopes, aesthetic reactions, moral dispositions</a:t>
                      </a:r>
                      <a:endParaRPr lang="en-US" sz="1400" dirty="0">
                        <a:solidFill>
                          <a:srgbClr val="000000"/>
                        </a:solidFill>
                        <a:effectLst/>
                        <a:latin typeface="+mn-lt"/>
                        <a:ea typeface="Times New Roman" charset="0"/>
                        <a:cs typeface="Helvetica LT Std" charset="0"/>
                      </a:endParaRPr>
                    </a:p>
                  </a:txBody>
                  <a:tcPr marL="76200" marR="153670" marT="69850" marB="139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400" dirty="0">
                          <a:effectLst/>
                        </a:rPr>
                        <a:t>Look outward to existential conditions in the environment with other people and their intentions, purposes, </a:t>
                      </a:r>
                      <a:r>
                        <a:rPr lang="en-US" sz="1400" dirty="0" smtClean="0">
                          <a:effectLst/>
                        </a:rPr>
                        <a:t>assumption, </a:t>
                      </a:r>
                      <a:r>
                        <a:rPr lang="en-US" sz="1400" dirty="0">
                          <a:effectLst/>
                        </a:rPr>
                        <a:t>and points of view</a:t>
                      </a:r>
                      <a:endParaRPr lang="en-US" sz="1400" dirty="0">
                        <a:solidFill>
                          <a:srgbClr val="000000"/>
                        </a:solidFill>
                        <a:effectLst/>
                        <a:latin typeface="+mn-lt"/>
                        <a:ea typeface="Times New Roman" charset="0"/>
                        <a:cs typeface="Helvetica LT Std" charset="0"/>
                      </a:endParaRPr>
                    </a:p>
                  </a:txBody>
                  <a:tcPr marL="76200" marR="153670" marT="69850" marB="139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400" dirty="0">
                          <a:effectLst/>
                        </a:rPr>
                        <a:t>Look backward to remembered stories and experiences from earlier times</a:t>
                      </a:r>
                      <a:endParaRPr lang="en-US" sz="1400" dirty="0">
                        <a:solidFill>
                          <a:srgbClr val="000000"/>
                        </a:solidFill>
                        <a:effectLst/>
                        <a:latin typeface="+mn-lt"/>
                        <a:ea typeface="Times New Roman" charset="0"/>
                        <a:cs typeface="Helvetica LT Std" charset="0"/>
                      </a:endParaRPr>
                    </a:p>
                  </a:txBody>
                  <a:tcPr marL="76200" marR="153670" marT="69850" marB="139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400" dirty="0">
                          <a:effectLst/>
                        </a:rPr>
                        <a:t>Look at current stories and experiences relating to actions of an event</a:t>
                      </a:r>
                      <a:endParaRPr lang="en-US" sz="1400" dirty="0">
                        <a:solidFill>
                          <a:srgbClr val="000000"/>
                        </a:solidFill>
                        <a:effectLst/>
                        <a:latin typeface="+mn-lt"/>
                        <a:ea typeface="Times New Roman" charset="0"/>
                        <a:cs typeface="Helvetica LT Std" charset="0"/>
                      </a:endParaRPr>
                    </a:p>
                  </a:txBody>
                  <a:tcPr marL="76200" marR="153670" marT="69850" marB="139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400" dirty="0">
                          <a:effectLst/>
                        </a:rPr>
                        <a:t>Look forward to implied and possible </a:t>
                      </a:r>
                      <a:r>
                        <a:rPr lang="en-US" sz="1400" dirty="0" smtClean="0">
                          <a:effectLst/>
                        </a:rPr>
                        <a:t>experiences </a:t>
                      </a:r>
                      <a:r>
                        <a:rPr lang="en-US" sz="1400" dirty="0">
                          <a:effectLst/>
                        </a:rPr>
                        <a:t>and plotlines</a:t>
                      </a:r>
                      <a:endParaRPr lang="en-US" sz="1400" dirty="0">
                        <a:solidFill>
                          <a:srgbClr val="000000"/>
                        </a:solidFill>
                        <a:effectLst/>
                        <a:latin typeface="+mn-lt"/>
                        <a:ea typeface="Times New Roman" charset="0"/>
                        <a:cs typeface="Helvetica LT Std" charset="0"/>
                      </a:endParaRPr>
                    </a:p>
                  </a:txBody>
                  <a:tcPr marL="76200" marR="153670" marT="69850" marB="139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400" dirty="0">
                          <a:effectLst/>
                        </a:rPr>
                        <a:t>Look at context, time, and place situated in a physical landscape or in a setting bounded by characters’ intentions, purposes, and different points of view</a:t>
                      </a:r>
                      <a:endParaRPr lang="en-US" sz="1400" dirty="0">
                        <a:solidFill>
                          <a:srgbClr val="000000"/>
                        </a:solidFill>
                        <a:effectLst/>
                        <a:latin typeface="+mn-lt"/>
                        <a:ea typeface="Times New Roman" charset="0"/>
                        <a:cs typeface="Helvetica LT Std" charset="0"/>
                      </a:endParaRPr>
                    </a:p>
                  </a:txBody>
                  <a:tcPr marL="76200" marR="152400" marT="69850" marB="139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7520892"/>
                  </a:ext>
                </a:extLst>
              </a:tr>
            </a:tbl>
          </a:graphicData>
        </a:graphic>
      </p:graphicFrame>
    </p:spTree>
    <p:extLst>
      <p:ext uri="{BB962C8B-B14F-4D97-AF65-F5344CB8AC3E}">
        <p14:creationId xmlns:p14="http://schemas.microsoft.com/office/powerpoint/2010/main" val="2978203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the Key Characteristics of Narrative Design? </a:t>
            </a:r>
            <a:r>
              <a:rPr lang="en-US" altLang="en-US" sz="2000" b="0"/>
              <a:t>(8 of 10)</a:t>
            </a:r>
            <a:endParaRPr lang="en-US"/>
          </a:p>
        </p:txBody>
      </p:sp>
      <p:sp>
        <p:nvSpPr>
          <p:cNvPr id="3" name="Text Placeholder 2"/>
          <p:cNvSpPr>
            <a:spLocks noGrp="1"/>
          </p:cNvSpPr>
          <p:nvPr>
            <p:ph type="body" idx="1"/>
          </p:nvPr>
        </p:nvSpPr>
        <p:spPr/>
        <p:txBody>
          <a:bodyPr/>
          <a:lstStyle/>
          <a:p>
            <a:pPr marL="0" indent="0">
              <a:buNone/>
            </a:pPr>
            <a:r>
              <a:rPr lang="en-US" sz="2400" b="1" dirty="0"/>
              <a:t>Coding for Themes</a:t>
            </a:r>
            <a:endParaRPr lang="en-US" altLang="en-US" sz="2400" b="1" dirty="0"/>
          </a:p>
          <a:p>
            <a:r>
              <a:rPr lang="en-US" altLang="en-US" sz="2400" dirty="0" smtClean="0"/>
              <a:t>Themes</a:t>
            </a:r>
            <a:endParaRPr lang="en-US" altLang="en-US" sz="2400" dirty="0"/>
          </a:p>
          <a:p>
            <a:pPr lvl="1"/>
            <a:r>
              <a:rPr lang="en-US" altLang="en-US" sz="2400" dirty="0"/>
              <a:t>Provide the complexity of the story</a:t>
            </a:r>
          </a:p>
          <a:p>
            <a:pPr lvl="1"/>
            <a:r>
              <a:rPr lang="en-US" altLang="en-US" sz="2400" dirty="0"/>
              <a:t>Add depth to the insight about understanding an </a:t>
            </a:r>
            <a:r>
              <a:rPr lang="en-US" altLang="en-US" sz="2400" dirty="0" smtClean="0"/>
              <a:t>individual</a:t>
            </a:r>
            <a:r>
              <a:rPr lang="en-US" altLang="ja-JP" sz="2400" dirty="0" smtClean="0"/>
              <a:t>’s </a:t>
            </a:r>
            <a:r>
              <a:rPr lang="en-US" altLang="ja-JP" sz="2400" dirty="0"/>
              <a:t>experiences</a:t>
            </a:r>
          </a:p>
          <a:p>
            <a:pPr lvl="1"/>
            <a:r>
              <a:rPr lang="en-US" altLang="en-US" sz="2400" dirty="0"/>
              <a:t>Can be incorporated into the passage retelling the individual’</a:t>
            </a:r>
            <a:r>
              <a:rPr lang="en-US" altLang="ja-JP" sz="2400" dirty="0"/>
              <a:t>s experience or as a separate section of the study</a:t>
            </a:r>
            <a:endParaRPr lang="en-US" sz="2400" dirty="0"/>
          </a:p>
        </p:txBody>
      </p:sp>
    </p:spTree>
    <p:extLst>
      <p:ext uri="{BB962C8B-B14F-4D97-AF65-F5344CB8AC3E}">
        <p14:creationId xmlns:p14="http://schemas.microsoft.com/office/powerpoint/2010/main" val="4259579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the Key Characteristics of Narrative Design? </a:t>
            </a:r>
            <a:r>
              <a:rPr lang="en-US" altLang="en-US" sz="2000" b="0"/>
              <a:t>(9 of 10)</a:t>
            </a:r>
            <a:endParaRPr lang="en-US"/>
          </a:p>
        </p:txBody>
      </p:sp>
      <p:sp>
        <p:nvSpPr>
          <p:cNvPr id="3" name="Text Placeholder 2"/>
          <p:cNvSpPr>
            <a:spLocks noGrp="1"/>
          </p:cNvSpPr>
          <p:nvPr>
            <p:ph type="body" idx="1"/>
          </p:nvPr>
        </p:nvSpPr>
        <p:spPr/>
        <p:txBody>
          <a:bodyPr/>
          <a:lstStyle/>
          <a:p>
            <a:pPr marL="0" indent="0">
              <a:buNone/>
            </a:pPr>
            <a:r>
              <a:rPr lang="en-US" sz="2400" b="1"/>
              <a:t>Context or Setting</a:t>
            </a:r>
            <a:endParaRPr lang="en-US" altLang="en-US" sz="2400" b="1"/>
          </a:p>
          <a:p>
            <a:r>
              <a:rPr lang="en-US" altLang="en-US" sz="2400"/>
              <a:t>Describes the context or setting for the individual stories:</a:t>
            </a:r>
          </a:p>
          <a:p>
            <a:pPr lvl="1"/>
            <a:r>
              <a:rPr lang="en-US" altLang="en-US" sz="2400"/>
              <a:t>Includes the people involved in the story</a:t>
            </a:r>
          </a:p>
          <a:p>
            <a:pPr lvl="1"/>
            <a:r>
              <a:rPr lang="en-US" altLang="en-US" sz="2400"/>
              <a:t>Includes the physical setting</a:t>
            </a:r>
          </a:p>
          <a:p>
            <a:pPr lvl="1"/>
            <a:r>
              <a:rPr lang="en-US" altLang="en-US" sz="2400"/>
              <a:t>Setting may be described before events or actions, or can be woven throughout the study</a:t>
            </a:r>
            <a:endParaRPr lang="en-US" sz="2400"/>
          </a:p>
        </p:txBody>
      </p:sp>
    </p:spTree>
    <p:extLst>
      <p:ext uri="{BB962C8B-B14F-4D97-AF65-F5344CB8AC3E}">
        <p14:creationId xmlns:p14="http://schemas.microsoft.com/office/powerpoint/2010/main" val="4069627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Key Characteristics of Narrative Design? </a:t>
            </a:r>
            <a:r>
              <a:rPr lang="en-US" altLang="en-US" sz="2000" b="0" dirty="0"/>
              <a:t>(10 of 10)</a:t>
            </a:r>
            <a:endParaRPr lang="en-US" dirty="0"/>
          </a:p>
        </p:txBody>
      </p:sp>
      <p:sp>
        <p:nvSpPr>
          <p:cNvPr id="3" name="Text Placeholder 2"/>
          <p:cNvSpPr>
            <a:spLocks noGrp="1"/>
          </p:cNvSpPr>
          <p:nvPr>
            <p:ph type="body" idx="1"/>
          </p:nvPr>
        </p:nvSpPr>
        <p:spPr/>
        <p:txBody>
          <a:bodyPr/>
          <a:lstStyle/>
          <a:p>
            <a:pPr marL="0" indent="0">
              <a:buNone/>
            </a:pPr>
            <a:r>
              <a:rPr lang="en-US" sz="2400" b="1"/>
              <a:t>Collaborating with Participants</a:t>
            </a:r>
            <a:endParaRPr lang="en-US" altLang="en-US" sz="2400" b="1"/>
          </a:p>
          <a:p>
            <a:r>
              <a:rPr lang="en-US" altLang="en-US" sz="2400" b="1"/>
              <a:t>Collaboration</a:t>
            </a:r>
            <a:r>
              <a:rPr lang="en-US" altLang="en-US" sz="2400"/>
              <a:t>: Inquirer actively involves the participant in the inquiry as it unfolds</a:t>
            </a:r>
          </a:p>
          <a:p>
            <a:r>
              <a:rPr lang="en-US" altLang="en-US" sz="2400"/>
              <a:t>Strategies</a:t>
            </a:r>
          </a:p>
          <a:p>
            <a:pPr lvl="1"/>
            <a:r>
              <a:rPr lang="en-US" altLang="en-US" sz="2400"/>
              <a:t>Negotiating relationships</a:t>
            </a:r>
          </a:p>
          <a:p>
            <a:pPr lvl="1"/>
            <a:r>
              <a:rPr lang="en-US" altLang="en-US" sz="2400"/>
              <a:t>Explaining the purpose of the inquiry</a:t>
            </a:r>
          </a:p>
          <a:p>
            <a:pPr lvl="1"/>
            <a:r>
              <a:rPr lang="en-US" altLang="en-US" sz="2400"/>
              <a:t>Negotiating transitions in the research process</a:t>
            </a:r>
          </a:p>
          <a:p>
            <a:pPr lvl="1"/>
            <a:r>
              <a:rPr lang="en-US" altLang="en-US" sz="2400"/>
              <a:t>Arranging ways to intermingle with participants</a:t>
            </a:r>
            <a:endParaRPr lang="en-US" sz="2400"/>
          </a:p>
        </p:txBody>
      </p:sp>
    </p:spTree>
    <p:extLst>
      <p:ext uri="{BB962C8B-B14F-4D97-AF65-F5344CB8AC3E}">
        <p14:creationId xmlns:p14="http://schemas.microsoft.com/office/powerpoint/2010/main" val="3949859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Some Potential Ethical Issues in </a:t>
            </a:r>
            <a:br>
              <a:rPr lang="en-US" altLang="en-US"/>
            </a:br>
            <a:r>
              <a:rPr lang="en-US" altLang="en-US"/>
              <a:t>Gathering Stories?</a:t>
            </a:r>
            <a:endParaRPr lang="en-US"/>
          </a:p>
        </p:txBody>
      </p:sp>
      <p:sp>
        <p:nvSpPr>
          <p:cNvPr id="3" name="Text Placeholder 2"/>
          <p:cNvSpPr>
            <a:spLocks noGrp="1"/>
          </p:cNvSpPr>
          <p:nvPr>
            <p:ph type="body" idx="1"/>
          </p:nvPr>
        </p:nvSpPr>
        <p:spPr/>
        <p:txBody>
          <a:bodyPr/>
          <a:lstStyle/>
          <a:p>
            <a:r>
              <a:rPr lang="en-US" altLang="en-US" sz="2400" dirty="0"/>
              <a:t>Is the story authentic? </a:t>
            </a:r>
            <a:r>
              <a:rPr lang="en-US" altLang="en-US" sz="2400" dirty="0" smtClean="0"/>
              <a:t>(</a:t>
            </a:r>
            <a:r>
              <a:rPr lang="en-US" altLang="ja-JP" sz="2400" dirty="0" smtClean="0"/>
              <a:t>“Faking </a:t>
            </a:r>
            <a:r>
              <a:rPr lang="en-US" altLang="ja-JP" sz="2400" dirty="0"/>
              <a:t>the </a:t>
            </a:r>
            <a:r>
              <a:rPr lang="en-US" altLang="ja-JP" sz="2400" dirty="0" smtClean="0"/>
              <a:t>data” </a:t>
            </a:r>
            <a:r>
              <a:rPr lang="en-US" altLang="ja-JP" sz="2400" dirty="0"/>
              <a:t>is possible.)</a:t>
            </a:r>
          </a:p>
          <a:p>
            <a:r>
              <a:rPr lang="en-US" altLang="en-US" sz="2400" dirty="0"/>
              <a:t>Is the story </a:t>
            </a:r>
            <a:r>
              <a:rPr lang="en-US" altLang="ja-JP" sz="2400" dirty="0"/>
              <a:t>“</a:t>
            </a:r>
            <a:r>
              <a:rPr lang="en-US" altLang="ja-JP" sz="2400" dirty="0" smtClean="0"/>
              <a:t>real”? </a:t>
            </a:r>
            <a:r>
              <a:rPr lang="en-US" altLang="ja-JP" sz="2400" dirty="0"/>
              <a:t>(Participants may not be able to tell the </a:t>
            </a:r>
            <a:r>
              <a:rPr lang="en-US" altLang="ja-JP" sz="2400" dirty="0" smtClean="0"/>
              <a:t>“real </a:t>
            </a:r>
            <a:r>
              <a:rPr lang="en-US" altLang="ja-JP" sz="2400" dirty="0"/>
              <a:t>story</a:t>
            </a:r>
            <a:r>
              <a:rPr lang="en-US" altLang="ja-JP" sz="2400" dirty="0" smtClean="0"/>
              <a:t>.”)</a:t>
            </a:r>
            <a:endParaRPr lang="en-US" altLang="ja-JP" sz="2400" dirty="0"/>
          </a:p>
          <a:p>
            <a:r>
              <a:rPr lang="en-US" altLang="en-US" sz="2400" dirty="0"/>
              <a:t>Who </a:t>
            </a:r>
            <a:r>
              <a:rPr lang="en-US" altLang="ja-JP" sz="2400" dirty="0" smtClean="0"/>
              <a:t>“owns” </a:t>
            </a:r>
            <a:r>
              <a:rPr lang="en-US" altLang="ja-JP" sz="2400" dirty="0"/>
              <a:t>the story? (Does the researcher have permission to share it?)</a:t>
            </a:r>
          </a:p>
          <a:p>
            <a:r>
              <a:rPr lang="en-US" altLang="en-US" sz="2400" dirty="0"/>
              <a:t>Is participant</a:t>
            </a:r>
            <a:r>
              <a:rPr lang="ja-JP" altLang="en-US" sz="2400" dirty="0"/>
              <a:t>’</a:t>
            </a:r>
            <a:r>
              <a:rPr lang="en-US" altLang="ja-JP" sz="2400" dirty="0"/>
              <a:t>s voice lost?</a:t>
            </a:r>
          </a:p>
          <a:p>
            <a:r>
              <a:rPr lang="en-US" altLang="en-US" sz="2400" dirty="0"/>
              <a:t>Does the researcher gain at the expense of the participant?</a:t>
            </a:r>
            <a:endParaRPr lang="en-US" sz="2400" dirty="0"/>
          </a:p>
        </p:txBody>
      </p:sp>
    </p:spTree>
    <p:extLst>
      <p:ext uri="{BB962C8B-B14F-4D97-AF65-F5344CB8AC3E}">
        <p14:creationId xmlns:p14="http://schemas.microsoft.com/office/powerpoint/2010/main" val="2342985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Figure 15.3 </a:t>
            </a:r>
            <a:r>
              <a:rPr lang="en-US"/>
              <a:t>Steps in Conducting Narrative Research</a:t>
            </a:r>
          </a:p>
        </p:txBody>
      </p:sp>
      <p:pic>
        <p:nvPicPr>
          <p:cNvPr id="4" name="Picture 3" descr="The seven steps are as follows. Step 1, Identify a phenomenon to explore that addresses an educational problem. Step 2, Purposefully select an individual from whom you can learn about the phenomenon. Step 3, Collect stories from that individual and reflect personal and social experiences. This branches out into have them tell their story and Collect Other field texts. Step 4, Restory or retell the individual's story. It is derived through four ways. Build in past, present, future, build in place or setting, describe their story, and analyze their story for themes. Step 5, Collaborate with the participant storyteller in all phases or research. Step 6, Write a story about the participant's personal and social experiences. Step 7, Validate the accuracy of the report."/>
          <p:cNvPicPr>
            <a:picLocks noChangeAspect="1"/>
          </p:cNvPicPr>
          <p:nvPr/>
        </p:nvPicPr>
        <p:blipFill>
          <a:blip r:embed="rId2"/>
          <a:stretch>
            <a:fillRect/>
          </a:stretch>
        </p:blipFill>
        <p:spPr>
          <a:xfrm>
            <a:off x="712897" y="1614196"/>
            <a:ext cx="7718205" cy="4523624"/>
          </a:xfrm>
          <a:prstGeom prst="rect">
            <a:avLst/>
          </a:prstGeom>
        </p:spPr>
      </p:pic>
    </p:spTree>
    <p:extLst>
      <p:ext uri="{BB962C8B-B14F-4D97-AF65-F5344CB8AC3E}">
        <p14:creationId xmlns:p14="http://schemas.microsoft.com/office/powerpoint/2010/main" val="36601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t>
            </a:r>
            <a:r>
              <a:rPr lang="en-US" altLang="en-US" dirty="0" smtClean="0"/>
              <a:t>is </a:t>
            </a:r>
            <a:r>
              <a:rPr lang="en-US" altLang="en-US" dirty="0"/>
              <a:t>Narrative Research, When Do You Use It, and How Did It Develop? </a:t>
            </a:r>
            <a:r>
              <a:rPr lang="en-US" altLang="en-US" sz="2000" b="0" dirty="0"/>
              <a:t>(1 of 3)</a:t>
            </a:r>
            <a:endParaRPr lang="en-US" dirty="0"/>
          </a:p>
        </p:txBody>
      </p:sp>
      <p:sp>
        <p:nvSpPr>
          <p:cNvPr id="3" name="Text Placeholder 2"/>
          <p:cNvSpPr>
            <a:spLocks noGrp="1"/>
          </p:cNvSpPr>
          <p:nvPr>
            <p:ph type="body" idx="1"/>
          </p:nvPr>
        </p:nvSpPr>
        <p:spPr/>
        <p:txBody>
          <a:bodyPr/>
          <a:lstStyle/>
          <a:p>
            <a:r>
              <a:rPr lang="en-US" altLang="en-US" sz="2400" b="1" dirty="0"/>
              <a:t>Narrative research</a:t>
            </a:r>
            <a:r>
              <a:rPr lang="en-US" altLang="en-US" sz="2400" dirty="0"/>
              <a:t>: describe the lives of individuals, collect and tell stories about </a:t>
            </a:r>
            <a:r>
              <a:rPr lang="en-US" altLang="en-US" sz="2400" dirty="0" smtClean="0"/>
              <a:t>people</a:t>
            </a:r>
            <a:r>
              <a:rPr lang="en-US" altLang="ja-JP" sz="2400" dirty="0" smtClean="0"/>
              <a:t>’s </a:t>
            </a:r>
            <a:r>
              <a:rPr lang="en-US" altLang="ja-JP" sz="2400" dirty="0"/>
              <a:t>lives, and write narratives of individual </a:t>
            </a:r>
            <a:r>
              <a:rPr lang="en-US" altLang="ja-JP" sz="2400" dirty="0" smtClean="0"/>
              <a:t>experiences</a:t>
            </a:r>
            <a:endParaRPr lang="en-US" altLang="ja-JP" sz="2400" dirty="0"/>
          </a:p>
          <a:p>
            <a:r>
              <a:rPr lang="en-US" altLang="ja-JP" sz="2400" dirty="0"/>
              <a:t>Narrative focuses on</a:t>
            </a:r>
          </a:p>
          <a:p>
            <a:pPr lvl="1"/>
            <a:r>
              <a:rPr lang="en-US" altLang="ja-JP" sz="2400" dirty="0"/>
              <a:t>studying a single person</a:t>
            </a:r>
          </a:p>
          <a:p>
            <a:pPr lvl="1"/>
            <a:r>
              <a:rPr lang="en-US" altLang="ja-JP" sz="2400" dirty="0"/>
              <a:t>gathering data through the collection of stories</a:t>
            </a:r>
          </a:p>
          <a:p>
            <a:pPr lvl="1"/>
            <a:r>
              <a:rPr lang="en-US" altLang="ja-JP" sz="2400" dirty="0"/>
              <a:t>reporting individual experiences</a:t>
            </a:r>
          </a:p>
          <a:p>
            <a:pPr lvl="1"/>
            <a:r>
              <a:rPr lang="en-US" altLang="ja-JP" sz="2400" dirty="0"/>
              <a:t>discussing the meaning of those experiences for the individual</a:t>
            </a:r>
            <a:endParaRPr lang="en-US" sz="2400" dirty="0"/>
          </a:p>
        </p:txBody>
      </p:sp>
    </p:spTree>
    <p:extLst>
      <p:ext uri="{BB962C8B-B14F-4D97-AF65-F5344CB8AC3E}">
        <p14:creationId xmlns:p14="http://schemas.microsoft.com/office/powerpoint/2010/main" val="1743742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Steps in Conducting Narrative Research? </a:t>
            </a:r>
            <a:r>
              <a:rPr lang="en-US" altLang="en-US" sz="2000" b="0"/>
              <a:t>(1 of 7)</a:t>
            </a:r>
            <a:endParaRPr lang="en-US"/>
          </a:p>
        </p:txBody>
      </p:sp>
      <p:sp>
        <p:nvSpPr>
          <p:cNvPr id="3" name="Text Placeholder 2"/>
          <p:cNvSpPr>
            <a:spLocks noGrp="1"/>
          </p:cNvSpPr>
          <p:nvPr>
            <p:ph type="body" idx="1"/>
          </p:nvPr>
        </p:nvSpPr>
        <p:spPr>
          <a:xfrm>
            <a:off x="457200" y="1600200"/>
            <a:ext cx="8229600" cy="4632649"/>
          </a:xfrm>
        </p:spPr>
        <p:txBody>
          <a:bodyPr/>
          <a:lstStyle/>
          <a:p>
            <a:pPr marL="0" indent="0">
              <a:buNone/>
            </a:pPr>
            <a:r>
              <a:rPr lang="en-US" sz="2200" b="1" dirty="0"/>
              <a:t>Step 1. Identify a Phenomenon to Explore That Addresses an Educational Problem</a:t>
            </a:r>
          </a:p>
          <a:p>
            <a:r>
              <a:rPr lang="en-US" sz="2200" dirty="0"/>
              <a:t>Process begins by focusing on a research problem to study and identifying, in qualitative research, a central phenomenon to </a:t>
            </a:r>
            <a:r>
              <a:rPr lang="en-US" sz="2200" dirty="0" smtClean="0"/>
              <a:t>explore</a:t>
            </a:r>
            <a:endParaRPr lang="en-US" sz="2200" dirty="0"/>
          </a:p>
          <a:p>
            <a:r>
              <a:rPr lang="en-US" sz="2200" dirty="0"/>
              <a:t>Identify an issue or </a:t>
            </a:r>
            <a:r>
              <a:rPr lang="en-US" sz="2200" dirty="0" smtClean="0"/>
              <a:t>concern</a:t>
            </a:r>
            <a:endParaRPr lang="en-US" sz="2200" dirty="0"/>
          </a:p>
          <a:p>
            <a:r>
              <a:rPr lang="en-US" sz="2200" dirty="0"/>
              <a:t>Example</a:t>
            </a:r>
          </a:p>
          <a:p>
            <a:pPr lvl="1"/>
            <a:r>
              <a:rPr lang="en-US" sz="2200" dirty="0"/>
              <a:t>Stories about teachers having difficulty meeting diverse needs of students</a:t>
            </a:r>
          </a:p>
          <a:p>
            <a:r>
              <a:rPr lang="en-US" sz="2200" dirty="0"/>
              <a:t>Understand personal or social experiences of one or more individuals</a:t>
            </a:r>
          </a:p>
        </p:txBody>
      </p:sp>
    </p:spTree>
    <p:extLst>
      <p:ext uri="{BB962C8B-B14F-4D97-AF65-F5344CB8AC3E}">
        <p14:creationId xmlns:p14="http://schemas.microsoft.com/office/powerpoint/2010/main" val="538859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Steps in Conducting Narrative Research? </a:t>
            </a:r>
            <a:r>
              <a:rPr lang="en-US" altLang="en-US" sz="2000" b="0"/>
              <a:t>(2 of 7)</a:t>
            </a:r>
            <a:endParaRPr lang="en-US"/>
          </a:p>
        </p:txBody>
      </p:sp>
      <p:sp>
        <p:nvSpPr>
          <p:cNvPr id="3" name="Text Placeholder 2"/>
          <p:cNvSpPr>
            <a:spLocks noGrp="1"/>
          </p:cNvSpPr>
          <p:nvPr>
            <p:ph type="body" idx="1"/>
          </p:nvPr>
        </p:nvSpPr>
        <p:spPr/>
        <p:txBody>
          <a:bodyPr/>
          <a:lstStyle/>
          <a:p>
            <a:pPr marL="0" indent="0">
              <a:buNone/>
            </a:pPr>
            <a:r>
              <a:rPr lang="en-US" sz="2400" b="1" dirty="0"/>
              <a:t>Step 2. Purposefully Select an Individual from Whom You Can Learn about the Phenomenon</a:t>
            </a:r>
          </a:p>
          <a:p>
            <a:r>
              <a:rPr lang="en-US" sz="2400" dirty="0"/>
              <a:t>Who can provide understanding of phenomenon?</a:t>
            </a:r>
          </a:p>
          <a:p>
            <a:r>
              <a:rPr lang="en-US" sz="2400" dirty="0"/>
              <a:t>Typical </a:t>
            </a:r>
            <a:r>
              <a:rPr lang="en-US" sz="2400" dirty="0" smtClean="0"/>
              <a:t>individual</a:t>
            </a:r>
            <a:endParaRPr lang="en-US" sz="2400" dirty="0"/>
          </a:p>
          <a:p>
            <a:r>
              <a:rPr lang="en-US" sz="2400" dirty="0"/>
              <a:t>Someone who is critical to study because of experiences</a:t>
            </a:r>
          </a:p>
          <a:p>
            <a:r>
              <a:rPr lang="en-US" sz="2400" dirty="0"/>
              <a:t>My gather stories from several individuals</a:t>
            </a:r>
          </a:p>
        </p:txBody>
      </p:sp>
    </p:spTree>
    <p:extLst>
      <p:ext uri="{BB962C8B-B14F-4D97-AF65-F5344CB8AC3E}">
        <p14:creationId xmlns:p14="http://schemas.microsoft.com/office/powerpoint/2010/main" val="1497710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Steps in Conducting Narrative Research? </a:t>
            </a:r>
            <a:r>
              <a:rPr lang="en-US" altLang="en-US" sz="2000" b="0"/>
              <a:t>(3 of 7)</a:t>
            </a:r>
            <a:endParaRPr lang="en-US"/>
          </a:p>
        </p:txBody>
      </p:sp>
      <p:sp>
        <p:nvSpPr>
          <p:cNvPr id="3" name="Text Placeholder 2"/>
          <p:cNvSpPr>
            <a:spLocks noGrp="1"/>
          </p:cNvSpPr>
          <p:nvPr>
            <p:ph type="body" idx="1"/>
          </p:nvPr>
        </p:nvSpPr>
        <p:spPr/>
        <p:txBody>
          <a:bodyPr/>
          <a:lstStyle/>
          <a:p>
            <a:pPr marL="0" indent="0">
              <a:buNone/>
            </a:pPr>
            <a:r>
              <a:rPr lang="en-US" sz="2200" b="1" dirty="0" smtClean="0"/>
              <a:t>Step 3. Collect the Story from That Individual</a:t>
            </a:r>
          </a:p>
          <a:p>
            <a:pPr>
              <a:spcBef>
                <a:spcPts val="1000"/>
              </a:spcBef>
            </a:pPr>
            <a:r>
              <a:rPr lang="en-US" sz="2200" dirty="0" smtClean="0"/>
              <a:t>Have the individual record story in a journal or diary</a:t>
            </a:r>
          </a:p>
          <a:p>
            <a:pPr>
              <a:spcBef>
                <a:spcPts val="1000"/>
              </a:spcBef>
            </a:pPr>
            <a:r>
              <a:rPr lang="en-US" sz="2200" dirty="0" smtClean="0"/>
              <a:t>Observe the individual and record field notes</a:t>
            </a:r>
          </a:p>
          <a:p>
            <a:pPr>
              <a:spcBef>
                <a:spcPts val="1000"/>
              </a:spcBef>
            </a:pPr>
            <a:r>
              <a:rPr lang="en-US" sz="2200" dirty="0" smtClean="0"/>
              <a:t>Collect letters sent by the individual</a:t>
            </a:r>
          </a:p>
          <a:p>
            <a:pPr>
              <a:spcBef>
                <a:spcPts val="1000"/>
              </a:spcBef>
            </a:pPr>
            <a:r>
              <a:rPr lang="en-US" sz="2200" dirty="0" smtClean="0"/>
              <a:t>Assemble stories about the individual from family members</a:t>
            </a:r>
          </a:p>
          <a:p>
            <a:pPr>
              <a:spcBef>
                <a:spcPts val="1000"/>
              </a:spcBef>
            </a:pPr>
            <a:r>
              <a:rPr lang="en-US" sz="2200" dirty="0" smtClean="0"/>
              <a:t>Gather documents, such as memos or official correspondence, about the individual</a:t>
            </a:r>
          </a:p>
          <a:p>
            <a:pPr>
              <a:spcBef>
                <a:spcPts val="1000"/>
              </a:spcBef>
            </a:pPr>
            <a:r>
              <a:rPr lang="en-US" sz="2200" dirty="0" smtClean="0"/>
              <a:t>Obtain photographs, memory boxes, and other personal/family/social artifacts</a:t>
            </a:r>
          </a:p>
          <a:p>
            <a:pPr>
              <a:spcBef>
                <a:spcPts val="1000"/>
              </a:spcBef>
            </a:pPr>
            <a:r>
              <a:rPr lang="en-US" sz="2200" dirty="0" smtClean="0"/>
              <a:t>Record the individual’s life experiences</a:t>
            </a:r>
            <a:endParaRPr lang="en-US" sz="2200" dirty="0"/>
          </a:p>
        </p:txBody>
      </p:sp>
    </p:spTree>
    <p:extLst>
      <p:ext uri="{BB962C8B-B14F-4D97-AF65-F5344CB8AC3E}">
        <p14:creationId xmlns:p14="http://schemas.microsoft.com/office/powerpoint/2010/main" val="277635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Steps in Conducting Narrative Research? </a:t>
            </a:r>
            <a:r>
              <a:rPr lang="en-US" altLang="en-US" sz="2000" b="0"/>
              <a:t>(4 of 7)</a:t>
            </a:r>
            <a:endParaRPr lang="en-US"/>
          </a:p>
        </p:txBody>
      </p:sp>
      <p:sp>
        <p:nvSpPr>
          <p:cNvPr id="3" name="Text Placeholder 2"/>
          <p:cNvSpPr>
            <a:spLocks noGrp="1"/>
          </p:cNvSpPr>
          <p:nvPr>
            <p:ph type="body" idx="1"/>
          </p:nvPr>
        </p:nvSpPr>
        <p:spPr/>
        <p:txBody>
          <a:bodyPr/>
          <a:lstStyle/>
          <a:p>
            <a:pPr marL="0" indent="0">
              <a:buNone/>
            </a:pPr>
            <a:r>
              <a:rPr lang="en-US" sz="2400" b="1"/>
              <a:t>Step 4. Restory or Retell the Individual’s Story</a:t>
            </a:r>
          </a:p>
          <a:p>
            <a:r>
              <a:rPr lang="en-US" sz="2400"/>
              <a:t>Examine raw data (individuals do not often tell in order)</a:t>
            </a:r>
          </a:p>
          <a:p>
            <a:r>
              <a:rPr lang="en-US" sz="2400"/>
              <a:t>Identify elements of story</a:t>
            </a:r>
          </a:p>
          <a:p>
            <a:r>
              <a:rPr lang="en-US" sz="2400"/>
              <a:t>Sequence the elements into story to present</a:t>
            </a:r>
          </a:p>
          <a:p>
            <a:r>
              <a:rPr lang="en-US" sz="2400"/>
              <a:t>Might present time, place, plot (events or actions), and scene</a:t>
            </a:r>
          </a:p>
        </p:txBody>
      </p:sp>
    </p:spTree>
    <p:extLst>
      <p:ext uri="{BB962C8B-B14F-4D97-AF65-F5344CB8AC3E}">
        <p14:creationId xmlns:p14="http://schemas.microsoft.com/office/powerpoint/2010/main" val="4071356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Steps in Conducting Narrative Research? </a:t>
            </a:r>
            <a:r>
              <a:rPr lang="en-US" altLang="en-US" sz="2000" b="0"/>
              <a:t>(5 of 7)</a:t>
            </a:r>
            <a:endParaRPr lang="en-US"/>
          </a:p>
        </p:txBody>
      </p:sp>
      <p:sp>
        <p:nvSpPr>
          <p:cNvPr id="3" name="Text Placeholder 2"/>
          <p:cNvSpPr>
            <a:spLocks noGrp="1"/>
          </p:cNvSpPr>
          <p:nvPr>
            <p:ph type="body" idx="1"/>
          </p:nvPr>
        </p:nvSpPr>
        <p:spPr/>
        <p:txBody>
          <a:bodyPr/>
          <a:lstStyle/>
          <a:p>
            <a:pPr marL="0" indent="0">
              <a:buNone/>
            </a:pPr>
            <a:r>
              <a:rPr lang="en-US" sz="2400" b="1"/>
              <a:t>Step 5. Collaborate with the Participant–Storyteller</a:t>
            </a:r>
          </a:p>
          <a:p>
            <a:r>
              <a:rPr lang="en-US" sz="2400"/>
              <a:t>Interacts with all other steps</a:t>
            </a:r>
          </a:p>
          <a:p>
            <a:r>
              <a:rPr lang="en-US" sz="2400"/>
              <a:t>Actively work with participant during process</a:t>
            </a:r>
          </a:p>
          <a:p>
            <a:pPr lvl="1"/>
            <a:r>
              <a:rPr lang="en-US" sz="2400"/>
              <a:t>Entry to site and participant</a:t>
            </a:r>
          </a:p>
          <a:p>
            <a:pPr lvl="1"/>
            <a:r>
              <a:rPr lang="en-US" sz="2400"/>
              <a:t>Obtain field texts</a:t>
            </a:r>
          </a:p>
          <a:p>
            <a:pPr lvl="1"/>
            <a:r>
              <a:rPr lang="en-US" sz="2400"/>
              <a:t>Write and tell</a:t>
            </a:r>
          </a:p>
        </p:txBody>
      </p:sp>
    </p:spTree>
    <p:extLst>
      <p:ext uri="{BB962C8B-B14F-4D97-AF65-F5344CB8AC3E}">
        <p14:creationId xmlns:p14="http://schemas.microsoft.com/office/powerpoint/2010/main" val="41382247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Steps in Conducting Narrative Research? </a:t>
            </a:r>
            <a:r>
              <a:rPr lang="en-US" altLang="en-US" sz="2000" b="0"/>
              <a:t>(6 of 7)</a:t>
            </a:r>
            <a:endParaRPr lang="en-US"/>
          </a:p>
        </p:txBody>
      </p:sp>
      <p:sp>
        <p:nvSpPr>
          <p:cNvPr id="3" name="Text Placeholder 2"/>
          <p:cNvSpPr>
            <a:spLocks noGrp="1"/>
          </p:cNvSpPr>
          <p:nvPr>
            <p:ph type="body" idx="1"/>
          </p:nvPr>
        </p:nvSpPr>
        <p:spPr/>
        <p:txBody>
          <a:bodyPr/>
          <a:lstStyle/>
          <a:p>
            <a:pPr marL="0" indent="0">
              <a:buNone/>
            </a:pPr>
            <a:r>
              <a:rPr lang="en-US" sz="2400" b="1"/>
              <a:t>Step 6. Write a Story about the Participant’s Experiences</a:t>
            </a:r>
          </a:p>
          <a:p>
            <a:r>
              <a:rPr lang="en-US" sz="2400"/>
              <a:t>Include features of narrative for reader to better understand</a:t>
            </a:r>
          </a:p>
          <a:p>
            <a:r>
              <a:rPr lang="en-US" sz="2400"/>
              <a:t>Analysis to highlight themes</a:t>
            </a:r>
          </a:p>
          <a:p>
            <a:r>
              <a:rPr lang="en-US" sz="2400"/>
              <a:t>Incorporate literature into final sections</a:t>
            </a:r>
          </a:p>
        </p:txBody>
      </p:sp>
    </p:spTree>
    <p:extLst>
      <p:ext uri="{BB962C8B-B14F-4D97-AF65-F5344CB8AC3E}">
        <p14:creationId xmlns:p14="http://schemas.microsoft.com/office/powerpoint/2010/main" val="463348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Steps in Conducting Narrative Research? </a:t>
            </a:r>
            <a:r>
              <a:rPr lang="en-US" altLang="en-US" sz="2000" b="0"/>
              <a:t>(7 of 7)</a:t>
            </a:r>
            <a:endParaRPr lang="en-US"/>
          </a:p>
        </p:txBody>
      </p:sp>
      <p:sp>
        <p:nvSpPr>
          <p:cNvPr id="3" name="Text Placeholder 2"/>
          <p:cNvSpPr>
            <a:spLocks noGrp="1"/>
          </p:cNvSpPr>
          <p:nvPr>
            <p:ph type="body" idx="1"/>
          </p:nvPr>
        </p:nvSpPr>
        <p:spPr/>
        <p:txBody>
          <a:bodyPr/>
          <a:lstStyle/>
          <a:p>
            <a:pPr marL="0" indent="0">
              <a:buNone/>
            </a:pPr>
            <a:r>
              <a:rPr lang="en-US" sz="2400" b="1"/>
              <a:t>Step 7. Validate the Accuracy of the Report</a:t>
            </a:r>
          </a:p>
          <a:p>
            <a:r>
              <a:rPr lang="en-US" sz="2400"/>
              <a:t>Collaborating with participants</a:t>
            </a:r>
          </a:p>
          <a:p>
            <a:r>
              <a:rPr lang="en-US" sz="2400"/>
              <a:t>Member checking</a:t>
            </a:r>
          </a:p>
          <a:p>
            <a:r>
              <a:rPr lang="en-US" sz="2400"/>
              <a:t>Triangulating data sources</a:t>
            </a:r>
          </a:p>
          <a:p>
            <a:r>
              <a:rPr lang="en-US" sz="2400"/>
              <a:t>Searching for disconfirming evidence</a:t>
            </a:r>
          </a:p>
        </p:txBody>
      </p:sp>
    </p:spTree>
    <p:extLst>
      <p:ext uri="{BB962C8B-B14F-4D97-AF65-F5344CB8AC3E}">
        <p14:creationId xmlns:p14="http://schemas.microsoft.com/office/powerpoint/2010/main" val="1742993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How do You Evaluate Narrative Research?</a:t>
            </a:r>
            <a:endParaRPr lang="en-US"/>
          </a:p>
        </p:txBody>
      </p:sp>
      <p:sp>
        <p:nvSpPr>
          <p:cNvPr id="3" name="Text Placeholder 2"/>
          <p:cNvSpPr>
            <a:spLocks noGrp="1"/>
          </p:cNvSpPr>
          <p:nvPr>
            <p:ph type="body" idx="1"/>
          </p:nvPr>
        </p:nvSpPr>
        <p:spPr/>
        <p:txBody>
          <a:bodyPr/>
          <a:lstStyle/>
          <a:p>
            <a:pPr marL="0" indent="0">
              <a:buNone/>
            </a:pPr>
            <a:r>
              <a:rPr lang="en-US" sz="2200" dirty="0"/>
              <a:t>The researcher</a:t>
            </a:r>
          </a:p>
          <a:p>
            <a:r>
              <a:rPr lang="en-US" sz="2200" dirty="0"/>
              <a:t>Focuses on a single individual or two </a:t>
            </a:r>
          </a:p>
          <a:p>
            <a:r>
              <a:rPr lang="en-US" sz="2200" dirty="0"/>
              <a:t>Reports life experiences of individuals through their stories</a:t>
            </a:r>
          </a:p>
          <a:p>
            <a:r>
              <a:rPr lang="en-US" sz="2200" dirty="0"/>
              <a:t>Takes stories and restories them, possibly developing a chronology of events</a:t>
            </a:r>
          </a:p>
          <a:p>
            <a:r>
              <a:rPr lang="en-US" sz="2200" dirty="0"/>
              <a:t>Describes the context of the story, setting, and people involved in the final report</a:t>
            </a:r>
          </a:p>
          <a:p>
            <a:r>
              <a:rPr lang="en-US" sz="2200" dirty="0"/>
              <a:t>Reports themes that arise out of the story</a:t>
            </a:r>
          </a:p>
          <a:p>
            <a:r>
              <a:rPr lang="en-US" sz="2200" dirty="0"/>
              <a:t>Collaborates with participants</a:t>
            </a:r>
          </a:p>
        </p:txBody>
      </p:sp>
    </p:spTree>
    <p:extLst>
      <p:ext uri="{BB962C8B-B14F-4D97-AF65-F5344CB8AC3E}">
        <p14:creationId xmlns:p14="http://schemas.microsoft.com/office/powerpoint/2010/main" val="26793856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Copyright</a:t>
            </a:r>
            <a:endParaRPr lang="en-US" altLang="en-US" sz="2000" b="0" kern="1200" dirty="0">
              <a:latin typeface="Times New Roman" panose="02020603050405020304" pitchFamily="18" charset="0"/>
              <a:ea typeface="+mj-ea"/>
              <a:cs typeface="Times New Roman" panose="02020603050405020304" pitchFamily="18" charset="0"/>
            </a:endParaRPr>
          </a:p>
        </p:txBody>
      </p:sp>
      <p:pic>
        <p:nvPicPr>
          <p:cNvPr id="5"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2340497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Narrative Research, When Do You Use It, and How Did It Develop? </a:t>
            </a:r>
            <a:r>
              <a:rPr lang="en-US" altLang="en-US" sz="2000" b="0" dirty="0"/>
              <a:t>(2 of 3)</a:t>
            </a:r>
            <a:endParaRPr lang="en-US" dirty="0"/>
          </a:p>
        </p:txBody>
      </p:sp>
      <p:sp>
        <p:nvSpPr>
          <p:cNvPr id="3" name="Text Placeholder 2"/>
          <p:cNvSpPr>
            <a:spLocks noGrp="1"/>
          </p:cNvSpPr>
          <p:nvPr>
            <p:ph type="body" idx="1"/>
          </p:nvPr>
        </p:nvSpPr>
        <p:spPr/>
        <p:txBody>
          <a:bodyPr/>
          <a:lstStyle/>
          <a:p>
            <a:pPr marL="0" indent="0">
              <a:buNone/>
            </a:pPr>
            <a:r>
              <a:rPr lang="en-US" sz="2400" b="1" dirty="0"/>
              <a:t>When Do You Use Narrative Research?</a:t>
            </a:r>
            <a:endParaRPr lang="en-US" altLang="en-US" sz="2400" b="1" dirty="0"/>
          </a:p>
          <a:p>
            <a:r>
              <a:rPr lang="en-US" altLang="en-US" sz="2400" dirty="0"/>
              <a:t>When individuals</a:t>
            </a:r>
            <a:r>
              <a:rPr lang="en-US" altLang="en-US" sz="2400" dirty="0" smtClean="0"/>
              <a:t>:</a:t>
            </a:r>
            <a:endParaRPr lang="en-US" altLang="en-US" sz="2400" dirty="0"/>
          </a:p>
          <a:p>
            <a:pPr lvl="1"/>
            <a:r>
              <a:rPr lang="en-US" altLang="en-US" sz="2400" dirty="0"/>
              <a:t>Are willing to tell their stories</a:t>
            </a:r>
          </a:p>
          <a:p>
            <a:pPr lvl="1"/>
            <a:r>
              <a:rPr lang="en-US" altLang="en-US" sz="2400" dirty="0"/>
              <a:t>Want their story to be heard</a:t>
            </a:r>
          </a:p>
          <a:p>
            <a:r>
              <a:rPr lang="en-US" altLang="en-US" sz="2400" dirty="0"/>
              <a:t>When you:</a:t>
            </a:r>
          </a:p>
          <a:p>
            <a:pPr lvl="1"/>
            <a:r>
              <a:rPr lang="en-US" altLang="en-US" sz="2400" dirty="0"/>
              <a:t>Want to report personal experiences in a particular setting</a:t>
            </a:r>
          </a:p>
          <a:p>
            <a:pPr lvl="1"/>
            <a:r>
              <a:rPr lang="en-US" altLang="en-US" sz="2400" dirty="0"/>
              <a:t>Want a close bond with participants</a:t>
            </a:r>
          </a:p>
          <a:p>
            <a:pPr lvl="1"/>
            <a:r>
              <a:rPr lang="en-US" altLang="en-US" sz="2400" dirty="0"/>
              <a:t>Have a chronology of events</a:t>
            </a:r>
          </a:p>
          <a:p>
            <a:pPr lvl="1"/>
            <a:r>
              <a:rPr lang="en-US" altLang="en-US" sz="2400" dirty="0"/>
              <a:t>Want to write in a persuasive, literary form</a:t>
            </a:r>
            <a:endParaRPr lang="en-US" sz="2400" dirty="0"/>
          </a:p>
        </p:txBody>
      </p:sp>
    </p:spTree>
    <p:extLst>
      <p:ext uri="{BB962C8B-B14F-4D97-AF65-F5344CB8AC3E}">
        <p14:creationId xmlns:p14="http://schemas.microsoft.com/office/powerpoint/2010/main" val="3051918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Narrative Research, When Do You Use It, and How Did It Develop</a:t>
            </a:r>
            <a:r>
              <a:rPr lang="en-US" altLang="en-US"/>
              <a:t>? </a:t>
            </a:r>
            <a:r>
              <a:rPr lang="en-US" altLang="en-US" sz="2000" b="0" dirty="0" smtClean="0"/>
              <a:t>(3 </a:t>
            </a:r>
            <a:r>
              <a:rPr lang="en-US" altLang="en-US" sz="2000" b="0" dirty="0"/>
              <a:t>of 3)</a:t>
            </a:r>
            <a:endParaRPr lang="en-US" dirty="0"/>
          </a:p>
        </p:txBody>
      </p:sp>
      <p:sp>
        <p:nvSpPr>
          <p:cNvPr id="3" name="Text Placeholder 2"/>
          <p:cNvSpPr>
            <a:spLocks noGrp="1"/>
          </p:cNvSpPr>
          <p:nvPr>
            <p:ph type="body" idx="1"/>
          </p:nvPr>
        </p:nvSpPr>
        <p:spPr/>
        <p:txBody>
          <a:bodyPr/>
          <a:lstStyle/>
          <a:p>
            <a:pPr marL="0" indent="0">
              <a:buNone/>
            </a:pPr>
            <a:r>
              <a:rPr lang="en-US" sz="2400" b="1"/>
              <a:t>How Did Narrative Research Develop?</a:t>
            </a:r>
            <a:endParaRPr lang="en-US" altLang="en-US" sz="2400" b="1"/>
          </a:p>
          <a:p>
            <a:r>
              <a:rPr lang="en-US" altLang="en-US" sz="2400"/>
              <a:t>1990 Clandinin and Connelly provided first overview of narrative research in education</a:t>
            </a:r>
          </a:p>
          <a:p>
            <a:r>
              <a:rPr lang="en-US" altLang="en-US" sz="2400"/>
              <a:t>Trends influencing the development of narrative research</a:t>
            </a:r>
          </a:p>
          <a:p>
            <a:pPr lvl="1"/>
            <a:r>
              <a:rPr lang="en-US" altLang="en-US" sz="2400"/>
              <a:t>Increased emphasis on teacher reflection</a:t>
            </a:r>
          </a:p>
          <a:p>
            <a:pPr lvl="1"/>
            <a:r>
              <a:rPr lang="en-US" altLang="en-US" sz="2400"/>
              <a:t>Emphasis placed on teachers’ knowledge</a:t>
            </a:r>
          </a:p>
          <a:p>
            <a:pPr lvl="1"/>
            <a:r>
              <a:rPr lang="en-US" altLang="en-US" sz="2400"/>
              <a:t>Attempt to bring teachers’</a:t>
            </a:r>
            <a:r>
              <a:rPr lang="en-US" altLang="ja-JP" sz="2400"/>
              <a:t> voices to the forefront</a:t>
            </a:r>
            <a:endParaRPr lang="en-US" sz="2400"/>
          </a:p>
        </p:txBody>
      </p:sp>
    </p:spTree>
    <p:extLst>
      <p:ext uri="{BB962C8B-B14F-4D97-AF65-F5344CB8AC3E}">
        <p14:creationId xmlns:p14="http://schemas.microsoft.com/office/powerpoint/2010/main" val="389489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744408" cy="1097279"/>
          </a:xfrm>
        </p:spPr>
        <p:txBody>
          <a:bodyPr/>
          <a:lstStyle/>
          <a:p>
            <a:r>
              <a:rPr lang="en-US" altLang="en-US" dirty="0"/>
              <a:t>What Are the Types of Narrative </a:t>
            </a:r>
            <a:r>
              <a:rPr lang="en-US" altLang="en-US" dirty="0" smtClean="0"/>
              <a:t>Design</a:t>
            </a:r>
            <a:r>
              <a:rPr lang="en-US" altLang="en-US" dirty="0"/>
              <a:t>? </a:t>
            </a:r>
            <a:r>
              <a:rPr lang="en-US" altLang="en-US" sz="2000" b="0" dirty="0"/>
              <a:t>(1 of 6)</a:t>
            </a:r>
            <a:endParaRPr lang="en-US" dirty="0"/>
          </a:p>
        </p:txBody>
      </p:sp>
      <p:sp>
        <p:nvSpPr>
          <p:cNvPr id="3" name="Text Placeholder 2"/>
          <p:cNvSpPr>
            <a:spLocks noGrp="1"/>
          </p:cNvSpPr>
          <p:nvPr>
            <p:ph type="body" idx="1"/>
          </p:nvPr>
        </p:nvSpPr>
        <p:spPr/>
        <p:txBody>
          <a:bodyPr/>
          <a:lstStyle/>
          <a:p>
            <a:r>
              <a:rPr lang="en-US" altLang="en-US" sz="2400" dirty="0"/>
              <a:t>Who writes or records the story? (biography, autobiography)</a:t>
            </a:r>
          </a:p>
          <a:p>
            <a:r>
              <a:rPr lang="en-US" altLang="en-US" sz="2400" dirty="0"/>
              <a:t>How much of a life is recorded or presented? (life history, personal experience story)</a:t>
            </a:r>
          </a:p>
          <a:p>
            <a:r>
              <a:rPr lang="en-US" altLang="en-US" sz="2400" dirty="0"/>
              <a:t>Who provides the story? (e.g., teachers’ stories)</a:t>
            </a:r>
          </a:p>
          <a:p>
            <a:r>
              <a:rPr lang="en-US" altLang="en-US" sz="2400" dirty="0"/>
              <a:t>Is a theoretical lens being used? (ideology that provides structure)</a:t>
            </a:r>
          </a:p>
          <a:p>
            <a:r>
              <a:rPr lang="en-US" altLang="en-US" sz="2400" dirty="0"/>
              <a:t>When can narrative forms be combined? (biography and personal account)</a:t>
            </a:r>
            <a:endParaRPr lang="en-US" sz="2400" dirty="0"/>
          </a:p>
        </p:txBody>
      </p:sp>
    </p:spTree>
    <p:extLst>
      <p:ext uri="{BB962C8B-B14F-4D97-AF65-F5344CB8AC3E}">
        <p14:creationId xmlns:p14="http://schemas.microsoft.com/office/powerpoint/2010/main" val="3972219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455159" cy="1097279"/>
          </a:xfrm>
        </p:spPr>
        <p:txBody>
          <a:bodyPr/>
          <a:lstStyle/>
          <a:p>
            <a:r>
              <a:rPr lang="en-US" altLang="en-US" dirty="0"/>
              <a:t>What Are the Types of </a:t>
            </a:r>
            <a:r>
              <a:rPr lang="en-US" altLang="en-US" dirty="0" smtClean="0"/>
              <a:t>Narrative Design</a:t>
            </a:r>
            <a:r>
              <a:rPr lang="en-US" altLang="en-US" dirty="0"/>
              <a:t>? </a:t>
            </a:r>
            <a:r>
              <a:rPr lang="en-US" altLang="en-US" sz="2000" b="0" dirty="0"/>
              <a:t>(2 of 6)</a:t>
            </a:r>
            <a:endParaRPr lang="en-US" dirty="0"/>
          </a:p>
        </p:txBody>
      </p:sp>
      <p:sp>
        <p:nvSpPr>
          <p:cNvPr id="3" name="Text Placeholder 2"/>
          <p:cNvSpPr>
            <a:spLocks noGrp="1"/>
          </p:cNvSpPr>
          <p:nvPr>
            <p:ph type="body" idx="1"/>
          </p:nvPr>
        </p:nvSpPr>
        <p:spPr/>
        <p:txBody>
          <a:bodyPr/>
          <a:lstStyle/>
          <a:p>
            <a:pPr marL="0" indent="0">
              <a:buNone/>
            </a:pPr>
            <a:r>
              <a:rPr lang="en-US" sz="2400" b="1" dirty="0"/>
              <a:t>Who Writes or Records the Story?</a:t>
            </a:r>
          </a:p>
          <a:p>
            <a:r>
              <a:rPr lang="en-US" sz="2400" dirty="0"/>
              <a:t>Distinguishes narrative studies</a:t>
            </a:r>
          </a:p>
          <a:p>
            <a:r>
              <a:rPr lang="en-US" sz="2400" b="1" dirty="0"/>
              <a:t>Biography</a:t>
            </a:r>
            <a:r>
              <a:rPr lang="en-US" sz="2400" dirty="0"/>
              <a:t>: form of narrative study in which the researcher writes and records the experiences of another person’s </a:t>
            </a:r>
            <a:r>
              <a:rPr lang="en-US" sz="2400" dirty="0" smtClean="0"/>
              <a:t>life</a:t>
            </a:r>
            <a:endParaRPr lang="en-US" sz="2400" dirty="0"/>
          </a:p>
          <a:p>
            <a:r>
              <a:rPr lang="en-US" sz="2400" b="1" dirty="0"/>
              <a:t>Autobiography</a:t>
            </a:r>
            <a:r>
              <a:rPr lang="en-US" sz="2400" dirty="0"/>
              <a:t>: individual who is the subject of the study writes the account</a:t>
            </a:r>
          </a:p>
        </p:txBody>
      </p:sp>
    </p:spTree>
    <p:extLst>
      <p:ext uri="{BB962C8B-B14F-4D97-AF65-F5344CB8AC3E}">
        <p14:creationId xmlns:p14="http://schemas.microsoft.com/office/powerpoint/2010/main" val="3360293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763069" cy="1097279"/>
          </a:xfrm>
        </p:spPr>
        <p:txBody>
          <a:bodyPr/>
          <a:lstStyle/>
          <a:p>
            <a:r>
              <a:rPr lang="en-US" altLang="en-US" dirty="0"/>
              <a:t>What Are the Types of </a:t>
            </a:r>
            <a:r>
              <a:rPr lang="en-US" altLang="en-US" dirty="0" smtClean="0"/>
              <a:t>Narrative Design</a:t>
            </a:r>
            <a:r>
              <a:rPr lang="en-US" altLang="en-US" dirty="0"/>
              <a:t>? </a:t>
            </a:r>
            <a:r>
              <a:rPr lang="en-US" altLang="en-US" sz="2000" b="0" dirty="0"/>
              <a:t>(3 of 6)</a:t>
            </a:r>
            <a:endParaRPr lang="en-US" dirty="0"/>
          </a:p>
        </p:txBody>
      </p:sp>
      <p:sp>
        <p:nvSpPr>
          <p:cNvPr id="3" name="Text Placeholder 2"/>
          <p:cNvSpPr>
            <a:spLocks noGrp="1"/>
          </p:cNvSpPr>
          <p:nvPr>
            <p:ph type="body" idx="1"/>
          </p:nvPr>
        </p:nvSpPr>
        <p:spPr/>
        <p:txBody>
          <a:bodyPr/>
          <a:lstStyle/>
          <a:p>
            <a:pPr marL="0" indent="0">
              <a:buNone/>
            </a:pPr>
            <a:r>
              <a:rPr lang="en-US" sz="2400" b="1" dirty="0"/>
              <a:t>How Much of a Life Is Recorded and Presented?</a:t>
            </a:r>
          </a:p>
          <a:p>
            <a:r>
              <a:rPr lang="en-US" sz="2400" b="1" dirty="0"/>
              <a:t>Life history</a:t>
            </a:r>
            <a:r>
              <a:rPr lang="en-US" sz="2400" dirty="0"/>
              <a:t>: narrative story of the entire life experiences of a </a:t>
            </a:r>
            <a:r>
              <a:rPr lang="en-US" sz="2400" dirty="0" smtClean="0"/>
              <a:t>person</a:t>
            </a:r>
            <a:endParaRPr lang="en-US" sz="2400" dirty="0"/>
          </a:p>
          <a:p>
            <a:pPr lvl="1"/>
            <a:r>
              <a:rPr lang="en-US" sz="2400" dirty="0"/>
              <a:t>Focus on turning points or significant events</a:t>
            </a:r>
          </a:p>
          <a:p>
            <a:r>
              <a:rPr lang="en-US" sz="2400" b="1" dirty="0"/>
              <a:t>Personal experience story</a:t>
            </a:r>
            <a:r>
              <a:rPr lang="en-US" sz="2400" dirty="0"/>
              <a:t>: individual’s personal experience found in single or multiple episodes, private situations, or communal </a:t>
            </a:r>
            <a:r>
              <a:rPr lang="en-US" sz="2400" dirty="0" smtClean="0"/>
              <a:t>folklore</a:t>
            </a:r>
            <a:endParaRPr lang="en-US" sz="2400" dirty="0"/>
          </a:p>
          <a:p>
            <a:pPr lvl="1"/>
            <a:r>
              <a:rPr lang="en-US" sz="2400" dirty="0"/>
              <a:t>May be individual or social</a:t>
            </a:r>
          </a:p>
        </p:txBody>
      </p:sp>
    </p:spTree>
    <p:extLst>
      <p:ext uri="{BB962C8B-B14F-4D97-AF65-F5344CB8AC3E}">
        <p14:creationId xmlns:p14="http://schemas.microsoft.com/office/powerpoint/2010/main" val="3010507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791061" cy="1097279"/>
          </a:xfrm>
        </p:spPr>
        <p:txBody>
          <a:bodyPr/>
          <a:lstStyle/>
          <a:p>
            <a:r>
              <a:rPr lang="en-US" altLang="en-US" dirty="0"/>
              <a:t>What Are the Types of Narrative </a:t>
            </a:r>
            <a:r>
              <a:rPr lang="en-US" altLang="en-US" dirty="0" smtClean="0"/>
              <a:t>Design</a:t>
            </a:r>
            <a:r>
              <a:rPr lang="en-US" altLang="en-US" dirty="0"/>
              <a:t>? </a:t>
            </a:r>
            <a:r>
              <a:rPr lang="en-US" altLang="en-US" sz="2000" b="0" dirty="0"/>
              <a:t>(4 of 6)</a:t>
            </a:r>
            <a:endParaRPr lang="en-US" dirty="0"/>
          </a:p>
        </p:txBody>
      </p:sp>
      <p:sp>
        <p:nvSpPr>
          <p:cNvPr id="3" name="Text Placeholder 2"/>
          <p:cNvSpPr>
            <a:spLocks noGrp="1"/>
          </p:cNvSpPr>
          <p:nvPr>
            <p:ph type="body" idx="1"/>
          </p:nvPr>
        </p:nvSpPr>
        <p:spPr/>
        <p:txBody>
          <a:bodyPr/>
          <a:lstStyle/>
          <a:p>
            <a:pPr marL="0" indent="0">
              <a:buNone/>
            </a:pPr>
            <a:r>
              <a:rPr lang="en-US" sz="2400" b="1"/>
              <a:t>Who Provides the Story?</a:t>
            </a:r>
          </a:p>
          <a:p>
            <a:r>
              <a:rPr lang="en-US" sz="2400"/>
              <a:t>Different individuals in the setting can provide the story</a:t>
            </a:r>
          </a:p>
          <a:p>
            <a:r>
              <a:rPr lang="en-US" sz="2400"/>
              <a:t>Accounts of professionals (teachers, educators, nurses, counselors, etc.)</a:t>
            </a:r>
          </a:p>
          <a:p>
            <a:r>
              <a:rPr lang="en-US" sz="2400"/>
              <a:t>Accounts of children</a:t>
            </a:r>
          </a:p>
        </p:txBody>
      </p:sp>
    </p:spTree>
    <p:extLst>
      <p:ext uri="{BB962C8B-B14F-4D97-AF65-F5344CB8AC3E}">
        <p14:creationId xmlns:p14="http://schemas.microsoft.com/office/powerpoint/2010/main" val="3997653624"/>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8590</TotalTime>
  <Words>2378</Words>
  <Application>Microsoft Office PowerPoint</Application>
  <PresentationFormat>On-screen Show (4:3)</PresentationFormat>
  <Paragraphs>277</Paragraphs>
  <Slides>38</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38</vt:i4>
      </vt:variant>
    </vt:vector>
  </HeadingPairs>
  <TitlesOfParts>
    <vt:vector size="46" baseType="lpstr">
      <vt:lpstr>Arial</vt:lpstr>
      <vt:lpstr>Helvetica LT Std</vt:lpstr>
      <vt:lpstr>Noto Sans Symbols</vt:lpstr>
      <vt:lpstr>Optima LT Std Bold</vt:lpstr>
      <vt:lpstr>Times New Roman</vt:lpstr>
      <vt:lpstr>Verdana</vt:lpstr>
      <vt:lpstr>508 Lecture</vt:lpstr>
      <vt:lpstr>1_508 Lecture</vt:lpstr>
      <vt:lpstr>Educational Research: Planning, Conducting, and Evaluating Quantitative and Qualitative Research</vt:lpstr>
      <vt:lpstr>Learning Objectives</vt:lpstr>
      <vt:lpstr>What is Narrative Research, When Do You Use It, and How Did It Develop? (1 of 3)</vt:lpstr>
      <vt:lpstr>What is Narrative Research, When Do You Use It, and How Did It Develop? (2 of 3)</vt:lpstr>
      <vt:lpstr>What is Narrative Research, When Do You Use It, and How Did It Develop? (3 of 3)</vt:lpstr>
      <vt:lpstr>What Are the Types of Narrative Design? (1 of 6)</vt:lpstr>
      <vt:lpstr>What Are the Types of Narrative Design? (2 of 6)</vt:lpstr>
      <vt:lpstr>What Are the Types of Narrative Design? (3 of 6)</vt:lpstr>
      <vt:lpstr>What Are the Types of Narrative Design? (4 of 6)</vt:lpstr>
      <vt:lpstr>What Are the Types of Narrative Design? (5 of 6)</vt:lpstr>
      <vt:lpstr>What Are the Types of Narrative Design? (6 of 6)</vt:lpstr>
      <vt:lpstr>What Are the Key Characteristics of Narrative Design? (1 of 10)</vt:lpstr>
      <vt:lpstr>Table 15.1 The Research Process, Qualitative Characteristics, and Narrative Research Characteristics (1 of 5)</vt:lpstr>
      <vt:lpstr>Table 15.1 The Research Process, Qualitative Characteristics, and Narrative Research Characteristics (2 of 5)</vt:lpstr>
      <vt:lpstr>Table 15.1 The Research Process, Qualitative Characteristics, and Narrative Research Characteristics (3 of 5)</vt:lpstr>
      <vt:lpstr>Table 15.1 The Research Process, Qualitative Characteristics, and Narrative Research Characteristics (4 of 5)</vt:lpstr>
      <vt:lpstr>Table 15.1 The Research Process, Qualitative Characteristics, and Narrative Research Characteristics (5 of 5)</vt:lpstr>
      <vt:lpstr>What Are the Key Characteristics of Narrative Design? (2 of 10)</vt:lpstr>
      <vt:lpstr>What Are the Key Characteristics of Narrative Design? (3 of 10)</vt:lpstr>
      <vt:lpstr>What Are the Key Characteristics of Narrative Design? (4 of 10)</vt:lpstr>
      <vt:lpstr>What Are the Key Characteristics of Narrative Design? (5 of 10)</vt:lpstr>
      <vt:lpstr>What Are the Key Characteristics of Narrative Design? (6 of 10)</vt:lpstr>
      <vt:lpstr>What Are the Key Characteristics of Narrative Design? (7 of 10)</vt:lpstr>
      <vt:lpstr>Table 15.4 Three-Dimensional-Space Narrative Structure</vt:lpstr>
      <vt:lpstr>What Are the Key Characteristics of Narrative Design? (8 of 10)</vt:lpstr>
      <vt:lpstr>What Are the Key Characteristics of Narrative Design? (9 of 10)</vt:lpstr>
      <vt:lpstr>What Are the Key Characteristics of Narrative Design? (10 of 10)</vt:lpstr>
      <vt:lpstr>What Are Some Potential Ethical Issues in  Gathering Stories?</vt:lpstr>
      <vt:lpstr>Figure 15.3 Steps in Conducting Narrative Research</vt:lpstr>
      <vt:lpstr>What Are the Steps in Conducting Narrative Research? (1 of 7)</vt:lpstr>
      <vt:lpstr>What Are the Steps in Conducting Narrative Research? (2 of 7)</vt:lpstr>
      <vt:lpstr>What Are the Steps in Conducting Narrative Research? (3 of 7)</vt:lpstr>
      <vt:lpstr>What Are the Steps in Conducting Narrative Research? (4 of 7)</vt:lpstr>
      <vt:lpstr>What Are the Steps in Conducting Narrative Research? (5 of 7)</vt:lpstr>
      <vt:lpstr>What Are the Steps in Conducting Narrative Research? (6 of 7)</vt:lpstr>
      <vt:lpstr>What Are the Steps in Conducting Narrative Research? (7 of 7)</vt:lpstr>
      <vt:lpstr>How do You Evaluate Narrative Research?</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Research: Planning, Conducting, and Evaluating Quantitative and Qualitative Research, Sixth Edition</dc:title>
  <dc:subject>TED/Careers</dc:subject>
  <dc:creator>Creswell/Guetterman</dc:creator>
  <cp:keywords>Educational Research</cp:keywords>
  <cp:lastModifiedBy>V, Ramamoorthy (Cognizant)</cp:lastModifiedBy>
  <cp:revision>955</cp:revision>
  <dcterms:modified xsi:type="dcterms:W3CDTF">2018-03-16T06:45:27Z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