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1"/>
  </p:notesMasterIdLst>
  <p:handoutMasterIdLst>
    <p:handoutMasterId r:id="rId62"/>
  </p:handoutMasterIdLst>
  <p:sldIdLst>
    <p:sldId id="33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362"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94" autoAdjust="0"/>
    <p:restoredTop sz="92907" autoAdjust="0"/>
  </p:normalViewPr>
  <p:slideViewPr>
    <p:cSldViewPr snapToGrid="0" snapToObjects="1">
      <p:cViewPr varScale="1">
        <p:scale>
          <a:sx n="103" d="100"/>
          <a:sy n="103" d="100"/>
        </p:scale>
        <p:origin x="2424"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3454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646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16</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a:latin typeface="+mn-lt"/>
              </a:rPr>
              <a:t>Mixed Methods Designs</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16.1 </a:t>
            </a:r>
            <a:r>
              <a:rPr lang="en-US"/>
              <a:t>Notation System for a Mixed Methods Study</a:t>
            </a:r>
          </a:p>
        </p:txBody>
      </p:sp>
      <p:pic>
        <p:nvPicPr>
          <p:cNvPr id="4" name="Picture 3" descr="Study number 1. Uppercase Q U A L plus Uppercase Q U A N where plus indicates the simultaneous or concurrent collection of quantitative and qualitative data. Study number 2. A rightward arrow points from Uppercase Q U A N to Lowercase Q U A L. An arrow depicts the sequential collection of quantitative and qualitative data. Uppercase letters indicate a priority or increased weight for either the quantitative or qualitative data. The lowercase letters indicate a lower priority or weight for either the quantitative or qualitative data."/>
          <p:cNvPicPr>
            <a:picLocks noChangeAspect="1"/>
          </p:cNvPicPr>
          <p:nvPr/>
        </p:nvPicPr>
        <p:blipFill>
          <a:blip r:embed="rId2"/>
          <a:stretch>
            <a:fillRect/>
          </a:stretch>
        </p:blipFill>
        <p:spPr>
          <a:xfrm>
            <a:off x="1670052" y="1717695"/>
            <a:ext cx="5803895" cy="4523624"/>
          </a:xfrm>
          <a:prstGeom prst="rect">
            <a:avLst/>
          </a:prstGeom>
        </p:spPr>
      </p:pic>
    </p:spTree>
    <p:extLst>
      <p:ext uri="{BB962C8B-B14F-4D97-AF65-F5344CB8AC3E}">
        <p14:creationId xmlns:p14="http://schemas.microsoft.com/office/powerpoint/2010/main" val="39755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 </a:t>
            </a:r>
            <a:r>
              <a:rPr lang="en-US" altLang="en-US" sz="2000" b="0" dirty="0" smtClean="0"/>
              <a:t>(8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400" b="1" dirty="0"/>
              <a:t>How Did Mixed Methods Research Develop? Advocating for a Distinct Design</a:t>
            </a:r>
          </a:p>
          <a:p>
            <a:r>
              <a:rPr lang="en-US" sz="2400" dirty="0"/>
              <a:t>Viewing mixed methods as a distinct design along with experiments, grounded theory, etc.</a:t>
            </a:r>
          </a:p>
          <a:p>
            <a:r>
              <a:rPr lang="en-US" sz="2400" dirty="0"/>
              <a:t>Refinements in the process of analysis</a:t>
            </a:r>
          </a:p>
          <a:p>
            <a:r>
              <a:rPr lang="en-US" sz="2400" dirty="0"/>
              <a:t>The use of computer program for merging data</a:t>
            </a:r>
          </a:p>
        </p:txBody>
      </p:sp>
    </p:spTree>
    <p:extLst>
      <p:ext uri="{BB962C8B-B14F-4D97-AF65-F5344CB8AC3E}">
        <p14:creationId xmlns:p14="http://schemas.microsoft.com/office/powerpoint/2010/main" val="312379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a:t>
            </a:r>
            <a:r>
              <a:rPr lang="en-US" altLang="en-US"/>
              <a:t>? </a:t>
            </a:r>
            <a:r>
              <a:rPr lang="en-US" altLang="en-US" sz="2000" b="0" dirty="0" smtClean="0"/>
              <a:t>(9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400" b="1" dirty="0"/>
              <a:t>How Did Mixed Methods Research Develop? Reflective Period</a:t>
            </a:r>
          </a:p>
          <a:p>
            <a:pPr>
              <a:spcBef>
                <a:spcPts val="1000"/>
              </a:spcBef>
            </a:pPr>
            <a:r>
              <a:rPr lang="en-US" sz="2400" dirty="0"/>
              <a:t>In 2010s, current assessment or mapping the field</a:t>
            </a:r>
          </a:p>
          <a:p>
            <a:pPr>
              <a:spcBef>
                <a:spcPts val="1000"/>
              </a:spcBef>
            </a:pPr>
            <a:r>
              <a:rPr lang="en-US" sz="2400" dirty="0"/>
              <a:t>Constructive criticism and reassessment</a:t>
            </a:r>
          </a:p>
          <a:p>
            <a:pPr>
              <a:spcBef>
                <a:spcPts val="1000"/>
              </a:spcBef>
            </a:pPr>
            <a:r>
              <a:rPr lang="en-US" sz="2400" dirty="0"/>
              <a:t>Expansion across many disciplines and countries</a:t>
            </a:r>
          </a:p>
          <a:p>
            <a:pPr>
              <a:spcBef>
                <a:spcPts val="1000"/>
              </a:spcBef>
            </a:pPr>
            <a:r>
              <a:rPr lang="en-US" sz="2400" dirty="0"/>
              <a:t>Growth in social and health sciences including increased funding</a:t>
            </a:r>
          </a:p>
          <a:p>
            <a:pPr>
              <a:spcBef>
                <a:spcPts val="1000"/>
              </a:spcBef>
            </a:pPr>
            <a:r>
              <a:rPr lang="en-US" sz="2400" dirty="0"/>
              <a:t>Journal of Mixed Methods Research</a:t>
            </a:r>
          </a:p>
          <a:p>
            <a:pPr>
              <a:spcBef>
                <a:spcPts val="1000"/>
              </a:spcBef>
            </a:pPr>
            <a:r>
              <a:rPr lang="en-US" sz="2400" dirty="0"/>
              <a:t>Mixed Methods International Research Association (mmira.org) as scholarly community</a:t>
            </a:r>
          </a:p>
        </p:txBody>
      </p:sp>
    </p:spTree>
    <p:extLst>
      <p:ext uri="{BB962C8B-B14F-4D97-AF65-F5344CB8AC3E}">
        <p14:creationId xmlns:p14="http://schemas.microsoft.com/office/powerpoint/2010/main" val="58949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 of 15)</a:t>
            </a:r>
            <a:endParaRPr lang="en-US"/>
          </a:p>
        </p:txBody>
      </p:sp>
      <p:sp>
        <p:nvSpPr>
          <p:cNvPr id="3" name="Text Placeholder 2"/>
          <p:cNvSpPr>
            <a:spLocks noGrp="1"/>
          </p:cNvSpPr>
          <p:nvPr>
            <p:ph type="body" idx="1"/>
          </p:nvPr>
        </p:nvSpPr>
        <p:spPr/>
        <p:txBody>
          <a:bodyPr/>
          <a:lstStyle/>
          <a:p>
            <a:pPr marL="0" indent="0">
              <a:buNone/>
            </a:pPr>
            <a:r>
              <a:rPr lang="en-US" altLang="en-US" sz="2400" dirty="0"/>
              <a:t>To identify a mixed methods study</a:t>
            </a:r>
          </a:p>
          <a:p>
            <a:r>
              <a:rPr lang="en-US" altLang="en-US" sz="2400" dirty="0"/>
              <a:t>Look for evidence in the title</a:t>
            </a:r>
          </a:p>
          <a:p>
            <a:r>
              <a:rPr lang="en-US" altLang="en-US" sz="2400" dirty="0"/>
              <a:t>In the methods section, determine if quantitative and qualitative data are collected</a:t>
            </a:r>
          </a:p>
          <a:p>
            <a:r>
              <a:rPr lang="en-US" altLang="en-US" sz="2400" dirty="0"/>
              <a:t>Examine the purpose statement and research questions for the intent to use both quantitative and qualitative data</a:t>
            </a:r>
            <a:endParaRPr lang="en-US" sz="2400" dirty="0"/>
          </a:p>
        </p:txBody>
      </p:sp>
    </p:spTree>
    <p:extLst>
      <p:ext uri="{BB962C8B-B14F-4D97-AF65-F5344CB8AC3E}">
        <p14:creationId xmlns:p14="http://schemas.microsoft.com/office/powerpoint/2010/main" val="217775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Types of Mixed Methods Designs? </a:t>
            </a:r>
            <a:r>
              <a:rPr lang="en-US" altLang="en-US" sz="2000" b="0" dirty="0"/>
              <a:t>(2 of 15)</a:t>
            </a:r>
            <a:endParaRPr lang="en-US" dirty="0"/>
          </a:p>
        </p:txBody>
      </p:sp>
      <p:sp>
        <p:nvSpPr>
          <p:cNvPr id="3" name="Text Placeholder 2"/>
          <p:cNvSpPr>
            <a:spLocks noGrp="1"/>
          </p:cNvSpPr>
          <p:nvPr>
            <p:ph type="body" idx="1"/>
          </p:nvPr>
        </p:nvSpPr>
        <p:spPr/>
        <p:txBody>
          <a:bodyPr/>
          <a:lstStyle/>
          <a:p>
            <a:pPr marL="0" indent="0">
              <a:buNone/>
            </a:pPr>
            <a:r>
              <a:rPr lang="en-US" altLang="en-US" sz="2200" dirty="0"/>
              <a:t>To determine the mixed methods design:</a:t>
            </a:r>
          </a:p>
          <a:p>
            <a:r>
              <a:rPr lang="en-US" altLang="en-US" sz="2200" dirty="0"/>
              <a:t>What is the intent for combining quantitative and qualitative data?</a:t>
            </a:r>
          </a:p>
          <a:p>
            <a:pPr lvl="1"/>
            <a:r>
              <a:rPr lang="en-US" altLang="en-US" sz="2200" dirty="0"/>
              <a:t>Compare, validate one with the other, gain more complete understanding</a:t>
            </a:r>
          </a:p>
          <a:p>
            <a:r>
              <a:rPr lang="en-US" altLang="en-US" sz="2200" dirty="0"/>
              <a:t>What is the sequence of collecting qualitative and quantitative data</a:t>
            </a:r>
            <a:r>
              <a:rPr lang="en-US" altLang="en-US" sz="2200" dirty="0" smtClean="0"/>
              <a:t>?</a:t>
            </a:r>
            <a:endParaRPr lang="en-US" altLang="en-US" sz="2200" dirty="0"/>
          </a:p>
          <a:p>
            <a:pPr lvl="1"/>
            <a:r>
              <a:rPr lang="en-US" altLang="en-US" sz="2200" dirty="0"/>
              <a:t>Qualitative (or quantitative) comes first or concurrently</a:t>
            </a:r>
          </a:p>
          <a:p>
            <a:r>
              <a:rPr lang="en-US" altLang="en-US" sz="2200" dirty="0"/>
              <a:t>What priority or weight does the researcher give to the quantitative and quantitative data?</a:t>
            </a:r>
          </a:p>
          <a:p>
            <a:pPr lvl="1"/>
            <a:r>
              <a:rPr lang="en-US" altLang="en-US" sz="2200" dirty="0"/>
              <a:t>One is emphasized or equal emphasis</a:t>
            </a:r>
            <a:endParaRPr lang="en-US" sz="2200" dirty="0"/>
          </a:p>
        </p:txBody>
      </p:sp>
    </p:spTree>
    <p:extLst>
      <p:ext uri="{BB962C8B-B14F-4D97-AF65-F5344CB8AC3E}">
        <p14:creationId xmlns:p14="http://schemas.microsoft.com/office/powerpoint/2010/main" val="279987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16.2 </a:t>
            </a:r>
            <a:r>
              <a:rPr lang="en-US"/>
              <a:t>Mixed Methods Basic and Advanced Designs</a:t>
            </a:r>
          </a:p>
        </p:txBody>
      </p:sp>
      <p:pic>
        <p:nvPicPr>
          <p:cNvPr id="4" name="Picture 3" descr="Framework. Experiment, Social Justice, Program Evaluation. Basic Designs include Convergent Design, Explanatory Sequential Design, and Exploratory Sequential Design Basic Design plus Framework equals Advanced Design."/>
          <p:cNvPicPr>
            <a:picLocks noChangeAspect="1"/>
          </p:cNvPicPr>
          <p:nvPr/>
        </p:nvPicPr>
        <p:blipFill>
          <a:blip r:embed="rId2"/>
          <a:stretch>
            <a:fillRect/>
          </a:stretch>
        </p:blipFill>
        <p:spPr>
          <a:xfrm>
            <a:off x="822635" y="1672789"/>
            <a:ext cx="7498730" cy="4389500"/>
          </a:xfrm>
          <a:prstGeom prst="rect">
            <a:avLst/>
          </a:prstGeom>
        </p:spPr>
      </p:pic>
    </p:spTree>
    <p:extLst>
      <p:ext uri="{BB962C8B-B14F-4D97-AF65-F5344CB8AC3E}">
        <p14:creationId xmlns:p14="http://schemas.microsoft.com/office/powerpoint/2010/main" val="115690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(3 of 15)</a:t>
            </a:r>
            <a:endParaRPr lang="en-US"/>
          </a:p>
        </p:txBody>
      </p:sp>
      <p:sp>
        <p:nvSpPr>
          <p:cNvPr id="3" name="Text Placeholder 2"/>
          <p:cNvSpPr>
            <a:spLocks noGrp="1"/>
          </p:cNvSpPr>
          <p:nvPr>
            <p:ph type="body" idx="1"/>
          </p:nvPr>
        </p:nvSpPr>
        <p:spPr/>
        <p:txBody>
          <a:bodyPr/>
          <a:lstStyle/>
          <a:p>
            <a:r>
              <a:rPr lang="en-US" altLang="en-US" sz="2400"/>
              <a:t>The basic designs</a:t>
            </a:r>
          </a:p>
          <a:p>
            <a:pPr lvl="1"/>
            <a:r>
              <a:rPr lang="en-US" altLang="en-US" sz="2400"/>
              <a:t>The convergent design</a:t>
            </a:r>
          </a:p>
          <a:p>
            <a:pPr lvl="1"/>
            <a:r>
              <a:rPr lang="en-US" altLang="en-US" sz="2400"/>
              <a:t>The explanatory sequential design</a:t>
            </a:r>
          </a:p>
          <a:p>
            <a:pPr lvl="1"/>
            <a:r>
              <a:rPr lang="en-US" altLang="en-US" sz="2400"/>
              <a:t>The exploratory sequential design</a:t>
            </a:r>
          </a:p>
          <a:p>
            <a:r>
              <a:rPr lang="en-US" altLang="en-US" sz="2400"/>
              <a:t>The complex (advanced) designs</a:t>
            </a:r>
          </a:p>
          <a:p>
            <a:pPr lvl="1"/>
            <a:r>
              <a:rPr lang="en-US" altLang="en-US" sz="2400"/>
              <a:t>The experimental design</a:t>
            </a:r>
          </a:p>
          <a:p>
            <a:pPr lvl="1"/>
            <a:r>
              <a:rPr lang="en-US" altLang="en-US" sz="2400"/>
              <a:t>The social justice design</a:t>
            </a:r>
          </a:p>
          <a:p>
            <a:pPr lvl="1"/>
            <a:r>
              <a:rPr lang="en-US" altLang="en-US" sz="2400"/>
              <a:t>The multistage evaluation design</a:t>
            </a:r>
            <a:endParaRPr lang="en-US" sz="2400"/>
          </a:p>
        </p:txBody>
      </p:sp>
    </p:spTree>
    <p:extLst>
      <p:ext uri="{BB962C8B-B14F-4D97-AF65-F5344CB8AC3E}">
        <p14:creationId xmlns:p14="http://schemas.microsoft.com/office/powerpoint/2010/main" val="1627802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(4 of 15)</a:t>
            </a:r>
            <a:endParaRPr lang="en-US"/>
          </a:p>
        </p:txBody>
      </p:sp>
      <p:sp>
        <p:nvSpPr>
          <p:cNvPr id="3" name="Text Placeholder 2"/>
          <p:cNvSpPr>
            <a:spLocks noGrp="1"/>
          </p:cNvSpPr>
          <p:nvPr>
            <p:ph type="body" idx="1"/>
          </p:nvPr>
        </p:nvSpPr>
        <p:spPr>
          <a:xfrm>
            <a:off x="457200" y="1600200"/>
            <a:ext cx="8229600" cy="4725955"/>
          </a:xfrm>
        </p:spPr>
        <p:txBody>
          <a:bodyPr/>
          <a:lstStyle/>
          <a:p>
            <a:pPr marL="0" indent="0">
              <a:buNone/>
            </a:pPr>
            <a:r>
              <a:rPr lang="en-US" sz="2400" b="1" dirty="0"/>
              <a:t>The Convergent Design</a:t>
            </a:r>
          </a:p>
          <a:p>
            <a:r>
              <a:rPr lang="en-US" sz="2400" dirty="0"/>
              <a:t>Collect both qualitative and quantitative data at the same time, merge the data, compare results, explain </a:t>
            </a:r>
            <a:r>
              <a:rPr lang="en-US" sz="2400" dirty="0" smtClean="0"/>
              <a:t>discrepancies</a:t>
            </a:r>
            <a:endParaRPr lang="en-US" sz="2400" dirty="0"/>
          </a:p>
          <a:p>
            <a:r>
              <a:rPr lang="en-US" sz="2400" dirty="0"/>
              <a:t>Both forms have strengths and weaknesses</a:t>
            </a:r>
          </a:p>
          <a:p>
            <a:pPr lvl="1"/>
            <a:r>
              <a:rPr lang="en-US" sz="2400" dirty="0"/>
              <a:t>Quantitative data is generalizable, but lacks detail</a:t>
            </a:r>
          </a:p>
          <a:p>
            <a:pPr lvl="1"/>
            <a:r>
              <a:rPr lang="en-US" sz="2400" dirty="0"/>
              <a:t>Qualitative data gives detailed understanding, but small sample</a:t>
            </a:r>
          </a:p>
          <a:p>
            <a:r>
              <a:rPr lang="en-US" sz="2400" dirty="0"/>
              <a:t>Advantage: combining strengths of each form</a:t>
            </a:r>
          </a:p>
          <a:p>
            <a:r>
              <a:rPr lang="en-US" sz="2400" dirty="0"/>
              <a:t>Challenge: how to integrate and dealing with divergence</a:t>
            </a:r>
          </a:p>
        </p:txBody>
      </p:sp>
    </p:spTree>
    <p:extLst>
      <p:ext uri="{BB962C8B-B14F-4D97-AF65-F5344CB8AC3E}">
        <p14:creationId xmlns:p14="http://schemas.microsoft.com/office/powerpoint/2010/main" val="33575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16.3 </a:t>
            </a:r>
            <a:r>
              <a:rPr lang="en-US"/>
              <a:t>Basic Mixed Methods Designs:</a:t>
            </a:r>
            <a:br>
              <a:rPr lang="en-US"/>
            </a:br>
            <a:r>
              <a:rPr lang="en-US"/>
              <a:t>Convergent Design</a:t>
            </a:r>
          </a:p>
        </p:txBody>
      </p:sp>
      <p:pic>
        <p:nvPicPr>
          <p:cNvPr id="4" name="Picture 3" descr="Convergent Design consists of two components and their subsequent steps. 1, Quantitative Data Collection and Analysis, Quantitative Results, Merge Results for Comparison, Interpret or Explain, Convergence or Divergence. 2, Qualitative Data Collection and Analysis, Qualitative Results, Merge Results for Comparison, Interpret or Explain Convergence or Divergence."/>
          <p:cNvPicPr>
            <a:picLocks noChangeAspect="1"/>
          </p:cNvPicPr>
          <p:nvPr/>
        </p:nvPicPr>
        <p:blipFill>
          <a:blip r:embed="rId2"/>
          <a:stretch>
            <a:fillRect/>
          </a:stretch>
        </p:blipFill>
        <p:spPr>
          <a:xfrm>
            <a:off x="457200" y="1931302"/>
            <a:ext cx="8230313" cy="1670449"/>
          </a:xfrm>
          <a:prstGeom prst="rect">
            <a:avLst/>
          </a:prstGeom>
        </p:spPr>
      </p:pic>
      <p:sp>
        <p:nvSpPr>
          <p:cNvPr id="3" name="Text Placeholder 2"/>
          <p:cNvSpPr>
            <a:spLocks noGrp="1"/>
          </p:cNvSpPr>
          <p:nvPr>
            <p:ph type="body" idx="1"/>
          </p:nvPr>
        </p:nvSpPr>
        <p:spPr>
          <a:xfrm>
            <a:off x="457200" y="3788228"/>
            <a:ext cx="7911548" cy="2528595"/>
          </a:xfrm>
        </p:spPr>
        <p:txBody>
          <a:bodyPr/>
          <a:lstStyle/>
          <a:p>
            <a:r>
              <a:rPr lang="en-US" altLang="en-US" sz="2400" dirty="0"/>
              <a:t>Intent: to compare quantitative and qualitative results</a:t>
            </a:r>
          </a:p>
          <a:p>
            <a:r>
              <a:rPr lang="en-US" altLang="en-US" sz="2400" dirty="0"/>
              <a:t>Priority: equal to quantitative (</a:t>
            </a:r>
            <a:r>
              <a:rPr lang="en-US" altLang="en-US" sz="2400" dirty="0" smtClean="0"/>
              <a:t>Q</a:t>
            </a:r>
            <a:r>
              <a:rPr lang="en-US" altLang="en-US" sz="100" dirty="0" smtClean="0"/>
              <a:t> </a:t>
            </a:r>
            <a:r>
              <a:rPr lang="en-US" altLang="en-US" sz="2400" dirty="0" smtClean="0"/>
              <a:t>U</a:t>
            </a:r>
            <a:r>
              <a:rPr lang="en-US" altLang="en-US" sz="100" dirty="0" smtClean="0"/>
              <a:t> </a:t>
            </a:r>
            <a:r>
              <a:rPr lang="en-US" altLang="en-US" sz="2400" dirty="0" smtClean="0"/>
              <a:t>A</a:t>
            </a:r>
            <a:r>
              <a:rPr lang="en-US" altLang="en-US" sz="100" dirty="0" smtClean="0"/>
              <a:t> </a:t>
            </a:r>
            <a:r>
              <a:rPr lang="en-US" altLang="en-US" sz="2400" dirty="0" smtClean="0"/>
              <a:t>N</a:t>
            </a:r>
            <a:r>
              <a:rPr lang="en-US" altLang="en-US" sz="2400" dirty="0"/>
              <a:t>) and qualitative (</a:t>
            </a:r>
            <a:r>
              <a:rPr lang="en-US" altLang="en-US" sz="2400" dirty="0" smtClean="0"/>
              <a:t>Q</a:t>
            </a:r>
            <a:r>
              <a:rPr lang="en-US" altLang="en-US" sz="100" dirty="0" smtClean="0"/>
              <a:t> </a:t>
            </a:r>
            <a:r>
              <a:rPr lang="en-US" altLang="en-US" sz="2400" dirty="0" smtClean="0"/>
              <a:t>U</a:t>
            </a:r>
            <a:r>
              <a:rPr lang="en-US" altLang="en-US" sz="100" dirty="0" smtClean="0"/>
              <a:t> </a:t>
            </a:r>
            <a:r>
              <a:rPr lang="en-US" altLang="en-US" sz="2400" dirty="0" smtClean="0"/>
              <a:t>A</a:t>
            </a:r>
            <a:r>
              <a:rPr lang="en-US" altLang="en-US" sz="100" dirty="0" smtClean="0"/>
              <a:t> </a:t>
            </a:r>
            <a:r>
              <a:rPr lang="en-US" altLang="en-US" sz="2400" dirty="0" smtClean="0"/>
              <a:t>L</a:t>
            </a:r>
            <a:r>
              <a:rPr lang="en-US" altLang="en-US" sz="2400" dirty="0"/>
              <a:t>)</a:t>
            </a:r>
          </a:p>
          <a:p>
            <a:r>
              <a:rPr lang="en-US" altLang="en-US" sz="2400" dirty="0"/>
              <a:t>Collect quantitative and qualitative data concurrently</a:t>
            </a:r>
          </a:p>
          <a:p>
            <a:r>
              <a:rPr lang="en-US" altLang="en-US" sz="2400" dirty="0"/>
              <a:t>Compares the results to determine </a:t>
            </a:r>
            <a:r>
              <a:rPr lang="en-US" altLang="en-US" sz="2400" dirty="0" smtClean="0"/>
              <a:t>similarity/</a:t>
            </a:r>
            <a:r>
              <a:rPr lang="en-US" altLang="en-US" sz="2400" dirty="0" err="1" smtClean="0"/>
              <a:t>disimilarity</a:t>
            </a:r>
            <a:endParaRPr lang="en-US" sz="2400" dirty="0"/>
          </a:p>
        </p:txBody>
      </p:sp>
    </p:spTree>
    <p:extLst>
      <p:ext uri="{BB962C8B-B14F-4D97-AF65-F5344CB8AC3E}">
        <p14:creationId xmlns:p14="http://schemas.microsoft.com/office/powerpoint/2010/main" val="385490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(5 of 15)</a:t>
            </a:r>
            <a:endParaRPr lang="en-US"/>
          </a:p>
        </p:txBody>
      </p:sp>
      <p:sp>
        <p:nvSpPr>
          <p:cNvPr id="3" name="Text Placeholder 2"/>
          <p:cNvSpPr>
            <a:spLocks noGrp="1"/>
          </p:cNvSpPr>
          <p:nvPr>
            <p:ph type="body" idx="1"/>
          </p:nvPr>
        </p:nvSpPr>
        <p:spPr/>
        <p:txBody>
          <a:bodyPr/>
          <a:lstStyle/>
          <a:p>
            <a:pPr marL="0" indent="0">
              <a:buNone/>
            </a:pPr>
            <a:r>
              <a:rPr lang="en-US" sz="2400" b="1" dirty="0"/>
              <a:t>The Convergent Design</a:t>
            </a:r>
          </a:p>
          <a:p>
            <a:pPr marL="0" indent="0">
              <a:buNone/>
            </a:pPr>
            <a:r>
              <a:rPr lang="en-US" sz="2400" dirty="0"/>
              <a:t>Example:</a:t>
            </a:r>
          </a:p>
          <a:p>
            <a:r>
              <a:rPr lang="en-US" sz="2400" dirty="0"/>
              <a:t>Guetterman and Mitchell (2016) examined role of leadership and culture in promoting faculty assessment practices</a:t>
            </a:r>
          </a:p>
          <a:p>
            <a:r>
              <a:rPr lang="en-US" sz="2400" dirty="0"/>
              <a:t>Quantitative outcomes measured pre-post, </a:t>
            </a:r>
            <a:r>
              <a:rPr lang="en-US" sz="2400" b="1" dirty="0" smtClean="0"/>
              <a:t>Anova</a:t>
            </a:r>
            <a:r>
              <a:rPr lang="en-US" sz="2400" dirty="0" smtClean="0"/>
              <a:t> test</a:t>
            </a:r>
            <a:endParaRPr lang="en-US" sz="2400" dirty="0"/>
          </a:p>
          <a:p>
            <a:r>
              <a:rPr lang="en-US" sz="2400" dirty="0"/>
              <a:t>Qualitative sources from surveys, written responses</a:t>
            </a:r>
          </a:p>
          <a:p>
            <a:r>
              <a:rPr lang="en-US" sz="2400" dirty="0"/>
              <a:t>Integrating gave context about how faculty view assessment and learn from it</a:t>
            </a:r>
          </a:p>
        </p:txBody>
      </p:sp>
    </p:spTree>
    <p:extLst>
      <p:ext uri="{BB962C8B-B14F-4D97-AF65-F5344CB8AC3E}">
        <p14:creationId xmlns:p14="http://schemas.microsoft.com/office/powerpoint/2010/main" val="98555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olidFill>
              </a:rPr>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latin typeface="+mn-lt"/>
                <a:cs typeface="Times New Roman" panose="02020603050405020304" pitchFamily="18" charset="0"/>
              </a:rPr>
              <a:t>16.1</a:t>
            </a:r>
            <a:r>
              <a:rPr lang="en-US" sz="2400" dirty="0">
                <a:latin typeface="+mn-lt"/>
              </a:rPr>
              <a:t> </a:t>
            </a:r>
            <a:r>
              <a:rPr lang="en-US" altLang="en-US" sz="2400" dirty="0">
                <a:latin typeface="+mn-lt"/>
              </a:rPr>
              <a:t>Describe mixed methods, its use, and its development</a:t>
            </a:r>
          </a:p>
          <a:p>
            <a:pPr marL="0" indent="0">
              <a:buNone/>
            </a:pPr>
            <a:r>
              <a:rPr lang="en-US" sz="2400" b="1" dirty="0">
                <a:solidFill>
                  <a:srgbClr val="007FA3"/>
                </a:solidFill>
                <a:latin typeface="+mn-lt"/>
                <a:cs typeface="Times New Roman" panose="02020603050405020304" pitchFamily="18" charset="0"/>
              </a:rPr>
              <a:t>16.2</a:t>
            </a:r>
            <a:r>
              <a:rPr lang="en-US" sz="2400" dirty="0">
                <a:latin typeface="+mn-lt"/>
              </a:rPr>
              <a:t> </a:t>
            </a:r>
            <a:r>
              <a:rPr lang="en-US" altLang="en-US" sz="2400" dirty="0">
                <a:latin typeface="+mn-lt"/>
              </a:rPr>
              <a:t>Identify the major types of mixed methods designs</a:t>
            </a:r>
          </a:p>
          <a:p>
            <a:pPr marL="0" indent="0">
              <a:buNone/>
            </a:pPr>
            <a:r>
              <a:rPr lang="en-US" sz="2400" b="1" dirty="0">
                <a:solidFill>
                  <a:srgbClr val="007FA3"/>
                </a:solidFill>
                <a:latin typeface="+mn-lt"/>
                <a:cs typeface="Times New Roman" panose="02020603050405020304" pitchFamily="18" charset="0"/>
              </a:rPr>
              <a:t>16.3</a:t>
            </a:r>
            <a:r>
              <a:rPr lang="en-US" sz="2400" dirty="0">
                <a:latin typeface="+mn-lt"/>
              </a:rPr>
              <a:t> </a:t>
            </a:r>
            <a:r>
              <a:rPr lang="en-US" altLang="en-US" sz="2400" dirty="0">
                <a:latin typeface="+mn-lt"/>
              </a:rPr>
              <a:t>Describe the key characteristics of mixed methods research</a:t>
            </a:r>
          </a:p>
          <a:p>
            <a:pPr marL="0" indent="0">
              <a:buNone/>
            </a:pPr>
            <a:r>
              <a:rPr lang="en-US" sz="2400" b="1" dirty="0">
                <a:solidFill>
                  <a:srgbClr val="007FA3"/>
                </a:solidFill>
                <a:latin typeface="+mn-lt"/>
                <a:cs typeface="Times New Roman" panose="02020603050405020304" pitchFamily="18" charset="0"/>
              </a:rPr>
              <a:t>16.4</a:t>
            </a:r>
            <a:r>
              <a:rPr lang="en-US" sz="2400" dirty="0">
                <a:latin typeface="+mn-lt"/>
              </a:rPr>
              <a:t> </a:t>
            </a:r>
            <a:r>
              <a:rPr lang="en-US" altLang="en-US" sz="2400" dirty="0">
                <a:latin typeface="+mn-lt"/>
              </a:rPr>
              <a:t>Identify some potential ethical issues in mixed methods research</a:t>
            </a:r>
          </a:p>
          <a:p>
            <a:pPr marL="0" indent="0">
              <a:buNone/>
            </a:pPr>
            <a:r>
              <a:rPr lang="en-US" sz="2400" b="1" dirty="0">
                <a:solidFill>
                  <a:srgbClr val="007FA3"/>
                </a:solidFill>
                <a:latin typeface="+mn-lt"/>
                <a:cs typeface="Times New Roman" panose="02020603050405020304" pitchFamily="18" charset="0"/>
              </a:rPr>
              <a:t>16.5</a:t>
            </a:r>
            <a:r>
              <a:rPr lang="en-US" sz="2400" dirty="0">
                <a:latin typeface="+mn-lt"/>
              </a:rPr>
              <a:t> </a:t>
            </a:r>
            <a:r>
              <a:rPr lang="en-US" altLang="en-US" sz="2400" dirty="0">
                <a:latin typeface="+mn-lt"/>
              </a:rPr>
              <a:t>Understand the steps using in conducting mixed methods research</a:t>
            </a:r>
          </a:p>
          <a:p>
            <a:pPr marL="0" indent="0">
              <a:buNone/>
            </a:pPr>
            <a:r>
              <a:rPr lang="en-US" sz="2400" b="1" dirty="0">
                <a:solidFill>
                  <a:srgbClr val="007FA3"/>
                </a:solidFill>
                <a:latin typeface="+mn-lt"/>
                <a:cs typeface="Times New Roman" panose="02020603050405020304" pitchFamily="18" charset="0"/>
              </a:rPr>
              <a:t>16.6</a:t>
            </a:r>
            <a:r>
              <a:rPr lang="en-US" sz="2400" dirty="0">
                <a:latin typeface="+mn-lt"/>
              </a:rPr>
              <a:t> </a:t>
            </a:r>
            <a:r>
              <a:rPr lang="en-US" altLang="en-US" sz="2400" dirty="0">
                <a:latin typeface="+mn-lt"/>
              </a:rPr>
              <a:t>List criteria for evaluating a mixed methods study</a:t>
            </a:r>
            <a:endParaRPr lang="en-US" sz="2400" dirty="0">
              <a:latin typeface="+mn-lt"/>
            </a:endParaRPr>
          </a:p>
        </p:txBody>
      </p:sp>
    </p:spTree>
    <p:extLst>
      <p:ext uri="{BB962C8B-B14F-4D97-AF65-F5344CB8AC3E}">
        <p14:creationId xmlns:p14="http://schemas.microsoft.com/office/powerpoint/2010/main" val="1083608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(6 of 15)</a:t>
            </a:r>
            <a:endParaRPr lang="en-US"/>
          </a:p>
        </p:txBody>
      </p:sp>
      <p:sp>
        <p:nvSpPr>
          <p:cNvPr id="3" name="Text Placeholder 2"/>
          <p:cNvSpPr>
            <a:spLocks noGrp="1"/>
          </p:cNvSpPr>
          <p:nvPr>
            <p:ph type="body" idx="1"/>
          </p:nvPr>
        </p:nvSpPr>
        <p:spPr/>
        <p:txBody>
          <a:bodyPr/>
          <a:lstStyle/>
          <a:p>
            <a:pPr marL="0" indent="0">
              <a:buNone/>
            </a:pPr>
            <a:r>
              <a:rPr lang="en-US" sz="2400" b="1"/>
              <a:t>The Explanatory Sequential Design</a:t>
            </a:r>
          </a:p>
          <a:p>
            <a:r>
              <a:rPr lang="en-US" sz="2400"/>
              <a:t>Two phase model</a:t>
            </a:r>
          </a:p>
          <a:p>
            <a:r>
              <a:rPr lang="en-US" sz="2400"/>
              <a:t>First collect quantitative data then gather qualitative data to help explain or elaborate</a:t>
            </a:r>
          </a:p>
          <a:p>
            <a:r>
              <a:rPr lang="en-US" sz="2400"/>
              <a:t>Advantage: clearly identified qualitative and quantitative pieces, does not converge the two forms</a:t>
            </a:r>
          </a:p>
          <a:p>
            <a:r>
              <a:rPr lang="en-US" sz="2400"/>
              <a:t>Challenge: determine what aspects of quantitative results to follow-up, deciding participants to sample</a:t>
            </a:r>
          </a:p>
        </p:txBody>
      </p:sp>
    </p:spTree>
    <p:extLst>
      <p:ext uri="{BB962C8B-B14F-4D97-AF65-F5344CB8AC3E}">
        <p14:creationId xmlns:p14="http://schemas.microsoft.com/office/powerpoint/2010/main" val="289259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16.3 </a:t>
            </a:r>
            <a:r>
              <a:rPr lang="en-US"/>
              <a:t>Basic Mixed Methods Designs:</a:t>
            </a:r>
            <a:br>
              <a:rPr lang="en-US"/>
            </a:br>
            <a:r>
              <a:rPr lang="en-US"/>
              <a:t>Explanatory Sequential Design</a:t>
            </a:r>
          </a:p>
        </p:txBody>
      </p:sp>
      <p:pic>
        <p:nvPicPr>
          <p:cNvPr id="4" name="Picture 3" descr="Explanatory Sequential Design. Quantitative Data Collection and Analysis, Quantitative Results, Determine Quantitative Results to Explain, Qualitative Data Collection and Analysis, Qualitative Results, Interpret How Qualitative Results Explains Quantitative."/>
          <p:cNvPicPr>
            <a:picLocks noChangeAspect="1"/>
          </p:cNvPicPr>
          <p:nvPr/>
        </p:nvPicPr>
        <p:blipFill>
          <a:blip r:embed="rId2"/>
          <a:stretch>
            <a:fillRect/>
          </a:stretch>
        </p:blipFill>
        <p:spPr>
          <a:xfrm>
            <a:off x="456487" y="2141812"/>
            <a:ext cx="8230313" cy="743776"/>
          </a:xfrm>
          <a:prstGeom prst="rect">
            <a:avLst/>
          </a:prstGeom>
        </p:spPr>
      </p:pic>
      <p:sp>
        <p:nvSpPr>
          <p:cNvPr id="3" name="Text Placeholder 2"/>
          <p:cNvSpPr>
            <a:spLocks noGrp="1"/>
          </p:cNvSpPr>
          <p:nvPr>
            <p:ph type="body" idx="1"/>
          </p:nvPr>
        </p:nvSpPr>
        <p:spPr>
          <a:xfrm>
            <a:off x="457200" y="3305175"/>
            <a:ext cx="8229600" cy="2411413"/>
          </a:xfrm>
        </p:spPr>
        <p:txBody>
          <a:bodyPr/>
          <a:lstStyle/>
          <a:p>
            <a:r>
              <a:rPr lang="en-US" altLang="en-US" sz="2400" dirty="0"/>
              <a:t>Intent: explain quantitative results with qualitative data.</a:t>
            </a:r>
          </a:p>
          <a:p>
            <a:r>
              <a:rPr lang="en-US" altLang="en-US" sz="2400" dirty="0"/>
              <a:t>Priority: quantitative (</a:t>
            </a:r>
            <a:r>
              <a:rPr lang="en-US" altLang="en-US" sz="2400" dirty="0" smtClean="0"/>
              <a:t>Q</a:t>
            </a:r>
            <a:r>
              <a:rPr lang="en-US" altLang="en-US" sz="100" dirty="0" smtClean="0"/>
              <a:t> </a:t>
            </a:r>
            <a:r>
              <a:rPr lang="en-US" altLang="en-US" sz="2400" dirty="0" smtClean="0"/>
              <a:t>U</a:t>
            </a:r>
            <a:r>
              <a:rPr lang="en-US" altLang="en-US" sz="100" dirty="0" smtClean="0"/>
              <a:t> </a:t>
            </a:r>
            <a:r>
              <a:rPr lang="en-US" altLang="en-US" sz="2400" dirty="0" smtClean="0"/>
              <a:t>A</a:t>
            </a:r>
            <a:r>
              <a:rPr lang="en-US" altLang="en-US" sz="100" dirty="0" smtClean="0"/>
              <a:t> </a:t>
            </a:r>
            <a:r>
              <a:rPr lang="en-US" altLang="en-US" sz="2400" dirty="0" smtClean="0"/>
              <a:t>N</a:t>
            </a:r>
            <a:r>
              <a:rPr lang="en-US" altLang="en-US" sz="2400" dirty="0"/>
              <a:t>)</a:t>
            </a:r>
          </a:p>
          <a:p>
            <a:r>
              <a:rPr lang="en-US" altLang="en-US" sz="2400" dirty="0"/>
              <a:t>Collects quantitative data first in the sequence</a:t>
            </a:r>
          </a:p>
          <a:p>
            <a:r>
              <a:rPr lang="en-US" altLang="en-US" sz="2400" dirty="0"/>
              <a:t>Use the qualitative data to refine the results of the quantitative data</a:t>
            </a:r>
            <a:endParaRPr lang="en-US" sz="2400" dirty="0"/>
          </a:p>
        </p:txBody>
      </p:sp>
    </p:spTree>
    <p:extLst>
      <p:ext uri="{BB962C8B-B14F-4D97-AF65-F5344CB8AC3E}">
        <p14:creationId xmlns:p14="http://schemas.microsoft.com/office/powerpoint/2010/main" val="294574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(7 of 15)</a:t>
            </a:r>
            <a:endParaRPr lang="en-US"/>
          </a:p>
        </p:txBody>
      </p:sp>
      <p:sp>
        <p:nvSpPr>
          <p:cNvPr id="3" name="Text Placeholder 2"/>
          <p:cNvSpPr>
            <a:spLocks noGrp="1"/>
          </p:cNvSpPr>
          <p:nvPr>
            <p:ph type="body" idx="1"/>
          </p:nvPr>
        </p:nvSpPr>
        <p:spPr/>
        <p:txBody>
          <a:bodyPr/>
          <a:lstStyle/>
          <a:p>
            <a:pPr marL="0" indent="0">
              <a:buNone/>
            </a:pPr>
            <a:r>
              <a:rPr lang="en-US" sz="2400" b="1" dirty="0"/>
              <a:t>The Explanatory Sequential Design</a:t>
            </a:r>
          </a:p>
          <a:p>
            <a:pPr marL="0" indent="0">
              <a:buNone/>
            </a:pPr>
            <a:r>
              <a:rPr lang="en-US" sz="2400" dirty="0"/>
              <a:t>Example:</a:t>
            </a:r>
          </a:p>
          <a:p>
            <a:r>
              <a:rPr lang="en-US" sz="2400" dirty="0"/>
              <a:t>Ivankova and Stick (2007) examined factors contributing to persistence in an online doctoral program in educational leadership</a:t>
            </a:r>
          </a:p>
          <a:p>
            <a:r>
              <a:rPr lang="en-US" sz="2400" dirty="0"/>
              <a:t>Quantitative survey from current and former students</a:t>
            </a:r>
          </a:p>
          <a:p>
            <a:r>
              <a:rPr lang="en-US" sz="2400" dirty="0"/>
              <a:t>Qualitative case study with four respondents to explore results in detail</a:t>
            </a:r>
          </a:p>
        </p:txBody>
      </p:sp>
    </p:spTree>
    <p:extLst>
      <p:ext uri="{BB962C8B-B14F-4D97-AF65-F5344CB8AC3E}">
        <p14:creationId xmlns:p14="http://schemas.microsoft.com/office/powerpoint/2010/main" val="101198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(8 of 15)</a:t>
            </a:r>
            <a:endParaRPr lang="en-US"/>
          </a:p>
        </p:txBody>
      </p:sp>
      <p:sp>
        <p:nvSpPr>
          <p:cNvPr id="3" name="Text Placeholder 2"/>
          <p:cNvSpPr>
            <a:spLocks noGrp="1"/>
          </p:cNvSpPr>
          <p:nvPr>
            <p:ph type="body" idx="1"/>
          </p:nvPr>
        </p:nvSpPr>
        <p:spPr/>
        <p:txBody>
          <a:bodyPr/>
          <a:lstStyle/>
          <a:p>
            <a:pPr marL="0" indent="0">
              <a:buNone/>
            </a:pPr>
            <a:r>
              <a:rPr lang="en-US" sz="2400" b="1" dirty="0"/>
              <a:t>The Exploratory Sequential Design</a:t>
            </a:r>
          </a:p>
          <a:p>
            <a:r>
              <a:rPr lang="en-US" sz="2400" dirty="0"/>
              <a:t>Begins with qualitative data to explore a phenomenon and then collects quantitative </a:t>
            </a:r>
            <a:r>
              <a:rPr lang="en-US" sz="2400" dirty="0" smtClean="0"/>
              <a:t>data</a:t>
            </a:r>
            <a:endParaRPr lang="en-US" sz="2400" dirty="0"/>
          </a:p>
          <a:p>
            <a:r>
              <a:rPr lang="en-US" sz="2400" dirty="0"/>
              <a:t>2 or 3 phases</a:t>
            </a:r>
          </a:p>
          <a:p>
            <a:r>
              <a:rPr lang="en-US" sz="2400" dirty="0"/>
              <a:t>Often used to design and test instruments</a:t>
            </a:r>
          </a:p>
          <a:p>
            <a:r>
              <a:rPr lang="en-US" sz="2400" dirty="0"/>
              <a:t>Used when existing instruments not known or available</a:t>
            </a:r>
          </a:p>
          <a:p>
            <a:r>
              <a:rPr lang="en-US" sz="2400" dirty="0"/>
              <a:t>Advantage: identify measures grounded in data</a:t>
            </a:r>
          </a:p>
          <a:p>
            <a:r>
              <a:rPr lang="en-US" sz="2400" dirty="0"/>
              <a:t>Challenge: requires extensive data collection, time required, how to use qualitative data appropriately</a:t>
            </a:r>
          </a:p>
        </p:txBody>
      </p:sp>
    </p:spTree>
    <p:extLst>
      <p:ext uri="{BB962C8B-B14F-4D97-AF65-F5344CB8AC3E}">
        <p14:creationId xmlns:p14="http://schemas.microsoft.com/office/powerpoint/2010/main" val="157624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16.3 </a:t>
            </a:r>
            <a:r>
              <a:rPr lang="en-US"/>
              <a:t>Basic Mixed Methods Designs:</a:t>
            </a:r>
            <a:br>
              <a:rPr lang="en-US"/>
            </a:br>
            <a:r>
              <a:rPr lang="en-US"/>
              <a:t>Exploratory Sequential Design</a:t>
            </a:r>
          </a:p>
        </p:txBody>
      </p:sp>
      <p:pic>
        <p:nvPicPr>
          <p:cNvPr id="4" name="Picture 3" descr="Exploratory Sequential Design. Qualitative Data Collection and Analysis, Qualitative Results, Use Results to Build Variables, Instruments, Interventions, Quantitative Data Collection and Analysis, Quantitative Results, Interpret How Quantitative Results Provide New Results and Instruments."/>
          <p:cNvPicPr>
            <a:picLocks noChangeAspect="1"/>
          </p:cNvPicPr>
          <p:nvPr/>
        </p:nvPicPr>
        <p:blipFill>
          <a:blip r:embed="rId2"/>
          <a:stretch>
            <a:fillRect/>
          </a:stretch>
        </p:blipFill>
        <p:spPr>
          <a:xfrm>
            <a:off x="457200" y="1812005"/>
            <a:ext cx="8230313" cy="719390"/>
          </a:xfrm>
          <a:prstGeom prst="rect">
            <a:avLst/>
          </a:prstGeom>
        </p:spPr>
      </p:pic>
      <p:sp>
        <p:nvSpPr>
          <p:cNvPr id="3" name="Text Placeholder 2"/>
          <p:cNvSpPr>
            <a:spLocks noGrp="1"/>
          </p:cNvSpPr>
          <p:nvPr>
            <p:ph type="body" idx="1"/>
          </p:nvPr>
        </p:nvSpPr>
        <p:spPr>
          <a:xfrm>
            <a:off x="457200" y="2809875"/>
            <a:ext cx="8229600" cy="3316288"/>
          </a:xfrm>
        </p:spPr>
        <p:txBody>
          <a:bodyPr/>
          <a:lstStyle/>
          <a:p>
            <a:r>
              <a:rPr lang="en-US" altLang="en-US" sz="2400" dirty="0"/>
              <a:t>Intent: first explore qualitatively to determine questions to ask, variables to measure, and people to ask</a:t>
            </a:r>
          </a:p>
          <a:p>
            <a:r>
              <a:rPr lang="en-US" altLang="en-US" sz="2400" dirty="0"/>
              <a:t>Priority: qualitative (</a:t>
            </a:r>
            <a:r>
              <a:rPr lang="en-US" altLang="en-US" sz="2400" dirty="0" smtClean="0"/>
              <a:t>Q</a:t>
            </a:r>
            <a:r>
              <a:rPr lang="en-US" altLang="en-US" sz="100" dirty="0" smtClean="0"/>
              <a:t> </a:t>
            </a:r>
            <a:r>
              <a:rPr lang="en-US" altLang="en-US" sz="2400" dirty="0" smtClean="0"/>
              <a:t>U</a:t>
            </a:r>
            <a:r>
              <a:rPr lang="en-US" altLang="en-US" sz="100" dirty="0" smtClean="0"/>
              <a:t> </a:t>
            </a:r>
            <a:r>
              <a:rPr lang="en-US" altLang="en-US" sz="2400" dirty="0" smtClean="0"/>
              <a:t>A</a:t>
            </a:r>
            <a:r>
              <a:rPr lang="en-US" altLang="en-US" sz="100" dirty="0" smtClean="0"/>
              <a:t> </a:t>
            </a:r>
            <a:r>
              <a:rPr lang="en-US" altLang="en-US" sz="2400" dirty="0" smtClean="0"/>
              <a:t>L</a:t>
            </a:r>
            <a:r>
              <a:rPr lang="en-US" altLang="en-US" sz="2400" dirty="0" smtClean="0"/>
              <a:t>)</a:t>
            </a:r>
            <a:endParaRPr lang="en-US" altLang="en-US" sz="2400" dirty="0"/>
          </a:p>
          <a:p>
            <a:r>
              <a:rPr lang="en-US" altLang="en-US" sz="2400" dirty="0"/>
              <a:t>Sequence involves first collecting qualitative data followed by quantitative data</a:t>
            </a:r>
          </a:p>
          <a:p>
            <a:r>
              <a:rPr lang="en-US" altLang="en-US" sz="2400" dirty="0"/>
              <a:t>Use quantitative data to build on or explain the initial qualitative findings</a:t>
            </a:r>
            <a:endParaRPr lang="en-US" sz="2400" dirty="0"/>
          </a:p>
        </p:txBody>
      </p:sp>
    </p:spTree>
    <p:extLst>
      <p:ext uri="{BB962C8B-B14F-4D97-AF65-F5344CB8AC3E}">
        <p14:creationId xmlns:p14="http://schemas.microsoft.com/office/powerpoint/2010/main" val="3286560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(9 of 15)</a:t>
            </a:r>
            <a:endParaRPr lang="en-US"/>
          </a:p>
        </p:txBody>
      </p:sp>
      <p:sp>
        <p:nvSpPr>
          <p:cNvPr id="3" name="Text Placeholder 2"/>
          <p:cNvSpPr>
            <a:spLocks noGrp="1"/>
          </p:cNvSpPr>
          <p:nvPr>
            <p:ph type="body" idx="1"/>
          </p:nvPr>
        </p:nvSpPr>
        <p:spPr/>
        <p:txBody>
          <a:bodyPr/>
          <a:lstStyle/>
          <a:p>
            <a:pPr marL="0" indent="0">
              <a:buNone/>
            </a:pPr>
            <a:r>
              <a:rPr lang="en-US" sz="2200" b="1"/>
              <a:t>The Exploratory Sequential Design</a:t>
            </a:r>
          </a:p>
          <a:p>
            <a:pPr marL="0" indent="0">
              <a:buNone/>
            </a:pPr>
            <a:r>
              <a:rPr lang="en-US" sz="2200"/>
              <a:t>Example:</a:t>
            </a:r>
          </a:p>
          <a:p>
            <a:r>
              <a:rPr lang="en-US" sz="2200"/>
              <a:t>Crede and Borego examined retention of graduate engineering students</a:t>
            </a:r>
          </a:p>
          <a:p>
            <a:r>
              <a:rPr lang="en-US" sz="2200"/>
              <a:t>First, ethnographic qualitative study with observations and interviews</a:t>
            </a:r>
          </a:p>
          <a:p>
            <a:r>
              <a:rPr lang="en-US" sz="2200"/>
              <a:t>Systematically used themes to identify quantitative constructs and develop survey items</a:t>
            </a:r>
          </a:p>
          <a:p>
            <a:r>
              <a:rPr lang="en-US" sz="2200"/>
              <a:t>Tested the survey to gather validity evidence and reliability</a:t>
            </a:r>
          </a:p>
        </p:txBody>
      </p:sp>
    </p:spTree>
    <p:extLst>
      <p:ext uri="{BB962C8B-B14F-4D97-AF65-F5344CB8AC3E}">
        <p14:creationId xmlns:p14="http://schemas.microsoft.com/office/powerpoint/2010/main" val="132151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(10 of 15)</a:t>
            </a:r>
            <a:endParaRPr lang="en-US"/>
          </a:p>
        </p:txBody>
      </p:sp>
      <p:sp>
        <p:nvSpPr>
          <p:cNvPr id="3" name="Text Placeholder 2"/>
          <p:cNvSpPr>
            <a:spLocks noGrp="1"/>
          </p:cNvSpPr>
          <p:nvPr>
            <p:ph type="body" idx="1"/>
          </p:nvPr>
        </p:nvSpPr>
        <p:spPr/>
        <p:txBody>
          <a:bodyPr/>
          <a:lstStyle/>
          <a:p>
            <a:pPr marL="0" indent="0">
              <a:buNone/>
            </a:pPr>
            <a:r>
              <a:rPr lang="en-US" sz="2400" b="1"/>
              <a:t>The Experimental Design</a:t>
            </a:r>
          </a:p>
          <a:p>
            <a:r>
              <a:rPr lang="en-US" sz="2400"/>
              <a:t>Encase basic mixed methods designs within an experiment</a:t>
            </a:r>
          </a:p>
          <a:p>
            <a:r>
              <a:rPr lang="en-US" sz="2400"/>
              <a:t>Advantage: emphasis on quantitative approach may appeal to some fields</a:t>
            </a:r>
          </a:p>
          <a:p>
            <a:r>
              <a:rPr lang="en-US" sz="2400"/>
              <a:t>Challenge: have clear intent of secondary databases, may be hard to compare</a:t>
            </a:r>
          </a:p>
        </p:txBody>
      </p:sp>
    </p:spTree>
    <p:extLst>
      <p:ext uri="{BB962C8B-B14F-4D97-AF65-F5344CB8AC3E}">
        <p14:creationId xmlns:p14="http://schemas.microsoft.com/office/powerpoint/2010/main" val="258538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t>Figure 16.4 </a:t>
            </a:r>
            <a:r>
              <a:rPr lang="en-US" sz="3200"/>
              <a:t>Complex Mixed Methods Designs: Experimental Mixed Methods Design</a:t>
            </a:r>
          </a:p>
        </p:txBody>
      </p:sp>
      <p:pic>
        <p:nvPicPr>
          <p:cNvPr id="4" name="Picture 3" descr="Experimental Study steps are as follows. Qualitative Data Collection, Analysis, and Results, Exploratory. Experiment Group and Control Group. Pre test. Intervention. Post test. Qualitative Data Collection, Analysis, and Results, Explanatory. All the steps are part of Qualitative Data Collection, Analysis, and Results, Convergent. "/>
          <p:cNvPicPr>
            <a:picLocks noChangeAspect="1"/>
          </p:cNvPicPr>
          <p:nvPr/>
        </p:nvPicPr>
        <p:blipFill>
          <a:blip r:embed="rId2"/>
          <a:stretch>
            <a:fillRect/>
          </a:stretch>
        </p:blipFill>
        <p:spPr>
          <a:xfrm>
            <a:off x="517808" y="1526882"/>
            <a:ext cx="8108383" cy="1902117"/>
          </a:xfrm>
          <a:prstGeom prst="rect">
            <a:avLst/>
          </a:prstGeom>
        </p:spPr>
      </p:pic>
      <p:sp>
        <p:nvSpPr>
          <p:cNvPr id="3" name="Text Placeholder 2"/>
          <p:cNvSpPr>
            <a:spLocks noGrp="1"/>
          </p:cNvSpPr>
          <p:nvPr>
            <p:ph type="body" idx="1"/>
          </p:nvPr>
        </p:nvSpPr>
        <p:spPr>
          <a:xfrm>
            <a:off x="457200" y="3405673"/>
            <a:ext cx="8229600" cy="2892490"/>
          </a:xfrm>
        </p:spPr>
        <p:txBody>
          <a:bodyPr/>
          <a:lstStyle/>
          <a:p>
            <a:r>
              <a:rPr lang="en-US" altLang="en-US" sz="2400" dirty="0"/>
              <a:t>Intent: add qualitative data into an experiment, either before it begins, during, or after it concludes</a:t>
            </a:r>
          </a:p>
          <a:p>
            <a:r>
              <a:rPr lang="en-US" altLang="en-US" sz="2400" dirty="0"/>
              <a:t>Priority: to the major form of data collection and secondary status to the supportive form</a:t>
            </a:r>
          </a:p>
          <a:p>
            <a:r>
              <a:rPr lang="en-US" altLang="en-US" sz="2400" dirty="0"/>
              <a:t>Collect data either concurrently or sequentially</a:t>
            </a:r>
          </a:p>
          <a:p>
            <a:r>
              <a:rPr lang="en-US" altLang="en-US" sz="2400" dirty="0"/>
              <a:t>Use secondary form of data to augment the primary</a:t>
            </a:r>
            <a:endParaRPr lang="en-US" sz="2400" dirty="0"/>
          </a:p>
        </p:txBody>
      </p:sp>
    </p:spTree>
    <p:extLst>
      <p:ext uri="{BB962C8B-B14F-4D97-AF65-F5344CB8AC3E}">
        <p14:creationId xmlns:p14="http://schemas.microsoft.com/office/powerpoint/2010/main" val="328194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(11 of 15)</a:t>
            </a:r>
            <a:endParaRPr lang="en-US"/>
          </a:p>
        </p:txBody>
      </p:sp>
      <p:sp>
        <p:nvSpPr>
          <p:cNvPr id="3" name="Text Placeholder 2"/>
          <p:cNvSpPr>
            <a:spLocks noGrp="1"/>
          </p:cNvSpPr>
          <p:nvPr>
            <p:ph type="body" idx="1"/>
          </p:nvPr>
        </p:nvSpPr>
        <p:spPr>
          <a:xfrm>
            <a:off x="457200" y="1600200"/>
            <a:ext cx="8229600" cy="4763278"/>
          </a:xfrm>
        </p:spPr>
        <p:txBody>
          <a:bodyPr/>
          <a:lstStyle/>
          <a:p>
            <a:pPr marL="0" indent="0">
              <a:buNone/>
            </a:pPr>
            <a:r>
              <a:rPr lang="en-US" sz="2400" b="1"/>
              <a:t>The Experimental Design</a:t>
            </a:r>
          </a:p>
          <a:p>
            <a:pPr marL="0" indent="0">
              <a:buNone/>
            </a:pPr>
            <a:r>
              <a:rPr lang="en-US" sz="2400"/>
              <a:t>Example:</a:t>
            </a:r>
          </a:p>
          <a:p>
            <a:r>
              <a:rPr lang="en-US" sz="2400"/>
              <a:t>Kron et al. (2017) conducted mixed methods randomized trial of a medical education intervention</a:t>
            </a:r>
          </a:p>
          <a:p>
            <a:r>
              <a:rPr lang="en-US" sz="2400"/>
              <a:t>Quantitative outcomes through measures of skills and attitudes</a:t>
            </a:r>
          </a:p>
          <a:p>
            <a:r>
              <a:rPr lang="en-US" sz="2400"/>
              <a:t>Qualitative process through gathering observations and written reflection about experiences</a:t>
            </a:r>
          </a:p>
          <a:p>
            <a:r>
              <a:rPr lang="en-US" sz="2400"/>
              <a:t>Integrated forms to understand outcomes in light of processes and experiences of students</a:t>
            </a:r>
          </a:p>
        </p:txBody>
      </p:sp>
    </p:spTree>
    <p:extLst>
      <p:ext uri="{BB962C8B-B14F-4D97-AF65-F5344CB8AC3E}">
        <p14:creationId xmlns:p14="http://schemas.microsoft.com/office/powerpoint/2010/main" val="1023272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(12 of 15)</a:t>
            </a:r>
            <a:endParaRPr lang="en-US"/>
          </a:p>
        </p:txBody>
      </p:sp>
      <p:sp>
        <p:nvSpPr>
          <p:cNvPr id="3" name="Text Placeholder 2"/>
          <p:cNvSpPr>
            <a:spLocks noGrp="1"/>
          </p:cNvSpPr>
          <p:nvPr>
            <p:ph type="body" idx="1"/>
          </p:nvPr>
        </p:nvSpPr>
        <p:spPr/>
        <p:txBody>
          <a:bodyPr/>
          <a:lstStyle/>
          <a:p>
            <a:pPr marL="0" indent="0">
              <a:buNone/>
            </a:pPr>
            <a:r>
              <a:rPr lang="en-US" sz="2400" b="1" dirty="0"/>
              <a:t>The Social Justice Design</a:t>
            </a:r>
          </a:p>
          <a:p>
            <a:r>
              <a:rPr lang="en-US" sz="2400" dirty="0"/>
              <a:t>A framework to transform society or address injustice encases the basic designs</a:t>
            </a:r>
          </a:p>
          <a:p>
            <a:r>
              <a:rPr lang="en-US" sz="2400" dirty="0"/>
              <a:t>Frameworks include feminist, racial, ethnic, disability, gay, or lesbian perspectives</a:t>
            </a:r>
          </a:p>
          <a:p>
            <a:r>
              <a:rPr lang="en-US" sz="2400" dirty="0"/>
              <a:t>Participation of marginalized groups or </a:t>
            </a:r>
            <a:r>
              <a:rPr lang="en-US" sz="2400" dirty="0" smtClean="0"/>
              <a:t>communities</a:t>
            </a:r>
            <a:endParaRPr lang="en-US" sz="2400" dirty="0"/>
          </a:p>
          <a:p>
            <a:r>
              <a:rPr lang="en-US" sz="2400" dirty="0"/>
              <a:t>Advantage: value-based and ideological</a:t>
            </a:r>
          </a:p>
          <a:p>
            <a:r>
              <a:rPr lang="en-US" sz="2400" dirty="0"/>
              <a:t>Challenge: how to best integrate into a mixed methods study</a:t>
            </a:r>
          </a:p>
        </p:txBody>
      </p:sp>
    </p:spTree>
    <p:extLst>
      <p:ext uri="{BB962C8B-B14F-4D97-AF65-F5344CB8AC3E}">
        <p14:creationId xmlns:p14="http://schemas.microsoft.com/office/powerpoint/2010/main" val="10960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t>
            </a:r>
            <a:r>
              <a:rPr lang="en-US" altLang="en-US" dirty="0" smtClean="0"/>
              <a:t>is </a:t>
            </a:r>
            <a:r>
              <a:rPr lang="en-US" altLang="en-US" dirty="0"/>
              <a:t>Mixed Methods Research, When </a:t>
            </a:r>
            <a:r>
              <a:rPr lang="en-US" altLang="en-US" dirty="0" smtClean="0"/>
              <a:t>is </a:t>
            </a:r>
            <a:r>
              <a:rPr lang="en-US" altLang="en-US" dirty="0"/>
              <a:t>It Used, and How Did It Develop? </a:t>
            </a:r>
            <a:r>
              <a:rPr lang="en-US" altLang="en-US" sz="2000" b="0" dirty="0"/>
              <a:t>(1 of 9)</a:t>
            </a:r>
            <a:endParaRPr lang="en-US" dirty="0"/>
          </a:p>
        </p:txBody>
      </p:sp>
      <p:sp>
        <p:nvSpPr>
          <p:cNvPr id="3" name="Text Placeholder 2"/>
          <p:cNvSpPr>
            <a:spLocks noGrp="1"/>
          </p:cNvSpPr>
          <p:nvPr>
            <p:ph type="body" idx="1"/>
          </p:nvPr>
        </p:nvSpPr>
        <p:spPr/>
        <p:txBody>
          <a:bodyPr/>
          <a:lstStyle/>
          <a:p>
            <a:pPr marL="0" indent="0">
              <a:buNone/>
            </a:pPr>
            <a:r>
              <a:rPr lang="en-US" altLang="en-US" sz="2400" dirty="0"/>
              <a:t>A </a:t>
            </a:r>
            <a:r>
              <a:rPr lang="en-US" altLang="en-US" sz="2400" b="1" dirty="0"/>
              <a:t>mixed methods research design </a:t>
            </a:r>
            <a:r>
              <a:rPr lang="en-US" altLang="en-US" sz="2400" dirty="0"/>
              <a:t>is a procedure for collecting, analyzing, and </a:t>
            </a:r>
            <a:r>
              <a:rPr lang="en-US" altLang="ja-JP" sz="2400" dirty="0" smtClean="0"/>
              <a:t>“mixing” </a:t>
            </a:r>
            <a:r>
              <a:rPr lang="en-US" altLang="ja-JP" sz="2400" dirty="0"/>
              <a:t>both quantitative and qualitative methods in a single study or a series of studies to understand a research problem.</a:t>
            </a:r>
            <a:endParaRPr lang="en-US" sz="2400" dirty="0"/>
          </a:p>
        </p:txBody>
      </p:sp>
    </p:spTree>
    <p:extLst>
      <p:ext uri="{BB962C8B-B14F-4D97-AF65-F5344CB8AC3E}">
        <p14:creationId xmlns:p14="http://schemas.microsoft.com/office/powerpoint/2010/main" val="2517306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ctr"/>
          <a:lstStyle/>
          <a:p>
            <a:r>
              <a:rPr lang="en-US" altLang="en-US" sz="2800" dirty="0"/>
              <a:t>Figure 16.4 </a:t>
            </a:r>
            <a:r>
              <a:rPr lang="en-US" sz="2800" dirty="0"/>
              <a:t>Complex Mixed Methods Designs</a:t>
            </a:r>
            <a:r>
              <a:rPr lang="en-US" sz="2800" dirty="0" smtClean="0"/>
              <a:t>: Social </a:t>
            </a:r>
            <a:r>
              <a:rPr lang="en-US" sz="2800" dirty="0"/>
              <a:t>Justice Design (using an Explanatory Sequential Design example)</a:t>
            </a:r>
          </a:p>
        </p:txBody>
      </p:sp>
      <p:pic>
        <p:nvPicPr>
          <p:cNvPr id="4" name="Picture 3" descr="Social Justice Design steps are as follows. Theory. Research Questions. Quantitative Data Collection and Analysis. Quantitative Results. Qualitative Data Collection and Analysis. Qualitative Results. Interpret How Qualitative Data Explains Quantitative Results and Calls for Action. All of these steps promote social justice."/>
          <p:cNvPicPr>
            <a:picLocks noChangeAspect="1"/>
          </p:cNvPicPr>
          <p:nvPr/>
        </p:nvPicPr>
        <p:blipFill>
          <a:blip r:embed="rId2"/>
          <a:stretch>
            <a:fillRect/>
          </a:stretch>
        </p:blipFill>
        <p:spPr>
          <a:xfrm>
            <a:off x="457200" y="1881435"/>
            <a:ext cx="8230313" cy="1365622"/>
          </a:xfrm>
          <a:prstGeom prst="rect">
            <a:avLst/>
          </a:prstGeom>
        </p:spPr>
      </p:pic>
      <p:sp>
        <p:nvSpPr>
          <p:cNvPr id="3" name="Text Placeholder 2"/>
          <p:cNvSpPr>
            <a:spLocks noGrp="1"/>
          </p:cNvSpPr>
          <p:nvPr>
            <p:ph type="body" idx="1"/>
          </p:nvPr>
        </p:nvSpPr>
        <p:spPr>
          <a:xfrm>
            <a:off x="457200" y="3247057"/>
            <a:ext cx="8229600" cy="3028400"/>
          </a:xfrm>
        </p:spPr>
        <p:txBody>
          <a:bodyPr/>
          <a:lstStyle/>
          <a:p>
            <a:r>
              <a:rPr lang="en-US" altLang="en-US" sz="2200" dirty="0"/>
              <a:t>Intent: conduct the study within a framework to address a social justice issue</a:t>
            </a:r>
          </a:p>
          <a:p>
            <a:r>
              <a:rPr lang="en-US" altLang="en-US" sz="2200" dirty="0"/>
              <a:t>Use a convergent, explanatory, or exploratory design</a:t>
            </a:r>
          </a:p>
          <a:p>
            <a:r>
              <a:rPr lang="en-US" altLang="en-US" sz="2200" dirty="0"/>
              <a:t>Use an overall orientating lens (e.g., feminist) as a transformative framework</a:t>
            </a:r>
          </a:p>
          <a:p>
            <a:r>
              <a:rPr lang="en-US" altLang="en-US" sz="2200" dirty="0"/>
              <a:t>Call for change that will address the social issue for the group under study</a:t>
            </a:r>
            <a:endParaRPr lang="en-US" sz="2200" dirty="0"/>
          </a:p>
        </p:txBody>
      </p:sp>
    </p:spTree>
    <p:extLst>
      <p:ext uri="{BB962C8B-B14F-4D97-AF65-F5344CB8AC3E}">
        <p14:creationId xmlns:p14="http://schemas.microsoft.com/office/powerpoint/2010/main" val="1379328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(13 of 15)</a:t>
            </a:r>
            <a:endParaRPr lang="en-US"/>
          </a:p>
        </p:txBody>
      </p:sp>
      <p:sp>
        <p:nvSpPr>
          <p:cNvPr id="3" name="Text Placeholder 2"/>
          <p:cNvSpPr>
            <a:spLocks noGrp="1"/>
          </p:cNvSpPr>
          <p:nvPr>
            <p:ph type="body" idx="1"/>
          </p:nvPr>
        </p:nvSpPr>
        <p:spPr/>
        <p:txBody>
          <a:bodyPr/>
          <a:lstStyle/>
          <a:p>
            <a:pPr marL="0" indent="0">
              <a:buNone/>
            </a:pPr>
            <a:r>
              <a:rPr lang="en-US" sz="2200" b="1" dirty="0"/>
              <a:t>The Social Justice Design</a:t>
            </a:r>
          </a:p>
          <a:p>
            <a:pPr marL="0" indent="0">
              <a:buNone/>
            </a:pPr>
            <a:r>
              <a:rPr lang="en-US" sz="2200" dirty="0"/>
              <a:t>Example:</a:t>
            </a:r>
          </a:p>
          <a:p>
            <a:r>
              <a:rPr lang="en-US" sz="2200" dirty="0"/>
              <a:t>Buck, Cook, Quigley, Eastwood, and Lucas (2009) used a feminist lens to study African American girls orientations towards learning science</a:t>
            </a:r>
          </a:p>
          <a:p>
            <a:r>
              <a:rPr lang="en-US" sz="2200" dirty="0"/>
              <a:t>Begins with theoretical framework from feminist researchers</a:t>
            </a:r>
          </a:p>
          <a:p>
            <a:r>
              <a:rPr lang="en-US" sz="2200" dirty="0"/>
              <a:t>Quantitative phase of attitudes measured with inventory</a:t>
            </a:r>
          </a:p>
          <a:p>
            <a:r>
              <a:rPr lang="en-US" sz="2200" dirty="0"/>
              <a:t>Qualitative second phase of focus groups with girls</a:t>
            </a:r>
          </a:p>
          <a:p>
            <a:r>
              <a:rPr lang="en-US" sz="2200" dirty="0"/>
              <a:t>Ended with call for reforming instructional strategies</a:t>
            </a:r>
          </a:p>
        </p:txBody>
      </p:sp>
    </p:spTree>
    <p:extLst>
      <p:ext uri="{BB962C8B-B14F-4D97-AF65-F5344CB8AC3E}">
        <p14:creationId xmlns:p14="http://schemas.microsoft.com/office/powerpoint/2010/main" val="387769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(14 of 15)</a:t>
            </a:r>
            <a:endParaRPr lang="en-US"/>
          </a:p>
        </p:txBody>
      </p:sp>
      <p:sp>
        <p:nvSpPr>
          <p:cNvPr id="3" name="Text Placeholder 2"/>
          <p:cNvSpPr>
            <a:spLocks noGrp="1"/>
          </p:cNvSpPr>
          <p:nvPr>
            <p:ph type="body" idx="1"/>
          </p:nvPr>
        </p:nvSpPr>
        <p:spPr/>
        <p:txBody>
          <a:bodyPr/>
          <a:lstStyle/>
          <a:p>
            <a:pPr marL="0" indent="0">
              <a:buNone/>
            </a:pPr>
            <a:r>
              <a:rPr lang="en-US" sz="2400" b="1"/>
              <a:t>Multistage Evaluation Design</a:t>
            </a:r>
          </a:p>
          <a:p>
            <a:r>
              <a:rPr lang="en-US" sz="2400"/>
              <a:t>Evaluate impact of a program or project</a:t>
            </a:r>
          </a:p>
          <a:p>
            <a:r>
              <a:rPr lang="en-US" sz="2400"/>
              <a:t>Formative and summative evaluation consisting of needs assessment, conceptualization or theory, instruments, test of program, and revisions</a:t>
            </a:r>
          </a:p>
          <a:p>
            <a:r>
              <a:rPr lang="en-US" sz="2400"/>
              <a:t>Common in large scale health research and program evaluation</a:t>
            </a:r>
          </a:p>
          <a:p>
            <a:r>
              <a:rPr lang="en-US" sz="2400"/>
              <a:t>Challenges: forming a team, ensuring stages link together, having all studies provide insight</a:t>
            </a:r>
          </a:p>
        </p:txBody>
      </p:sp>
    </p:spTree>
    <p:extLst>
      <p:ext uri="{BB962C8B-B14F-4D97-AF65-F5344CB8AC3E}">
        <p14:creationId xmlns:p14="http://schemas.microsoft.com/office/powerpoint/2010/main" val="3980096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2800" dirty="0"/>
              <a:t>Figure 16.4 </a:t>
            </a:r>
            <a:r>
              <a:rPr lang="en-US" sz="2800" dirty="0"/>
              <a:t>Complex Mixed Methods Designs</a:t>
            </a:r>
            <a:r>
              <a:rPr lang="en-US" sz="2800" dirty="0" smtClean="0"/>
              <a:t>: Multistage </a:t>
            </a:r>
            <a:r>
              <a:rPr lang="en-US" sz="2800" dirty="0"/>
              <a:t>Evaluation Design (using an Exploratory Sequential Design example)</a:t>
            </a:r>
          </a:p>
        </p:txBody>
      </p:sp>
      <p:pic>
        <p:nvPicPr>
          <p:cNvPr id="4" name="Picture 3" descr="Single Program Objective steps are as follows. Formative Needs Assessment, qualitative data collection. Theory and or Conceptual Framework, based on qualitative results. Instrument Development, based on quantitative tests. Formative Program Assessment, qualitative data collection. Summative Program Evaluation, pre post quantitative tests. Program Revision."/>
          <p:cNvPicPr>
            <a:picLocks noChangeAspect="1"/>
          </p:cNvPicPr>
          <p:nvPr/>
        </p:nvPicPr>
        <p:blipFill>
          <a:blip r:embed="rId2"/>
          <a:stretch>
            <a:fillRect/>
          </a:stretch>
        </p:blipFill>
        <p:spPr>
          <a:xfrm>
            <a:off x="457200" y="1841235"/>
            <a:ext cx="8230313" cy="1597290"/>
          </a:xfrm>
          <a:prstGeom prst="rect">
            <a:avLst/>
          </a:prstGeom>
        </p:spPr>
      </p:pic>
      <p:sp>
        <p:nvSpPr>
          <p:cNvPr id="3" name="Text Placeholder 2"/>
          <p:cNvSpPr>
            <a:spLocks noGrp="1"/>
          </p:cNvSpPr>
          <p:nvPr>
            <p:ph type="body" idx="1"/>
          </p:nvPr>
        </p:nvSpPr>
        <p:spPr>
          <a:xfrm>
            <a:off x="457200" y="3438525"/>
            <a:ext cx="8229600" cy="2687638"/>
          </a:xfrm>
        </p:spPr>
        <p:txBody>
          <a:bodyPr/>
          <a:lstStyle/>
          <a:p>
            <a:r>
              <a:rPr lang="en-US" altLang="en-US" sz="2400"/>
              <a:t>Use a convergent, explanatory, or exploratory design in multiple stages in the program implementation</a:t>
            </a:r>
          </a:p>
          <a:p>
            <a:r>
              <a:rPr lang="en-US" altLang="en-US" sz="2400"/>
              <a:t>Need to clearly identify stages that help address a larger program objective</a:t>
            </a:r>
          </a:p>
          <a:p>
            <a:r>
              <a:rPr lang="en-US" altLang="en-US" sz="2400"/>
              <a:t>Need to interrelate the different stages to address a common research objective</a:t>
            </a:r>
            <a:endParaRPr lang="en-US" sz="2400" dirty="0"/>
          </a:p>
        </p:txBody>
      </p:sp>
    </p:spTree>
    <p:extLst>
      <p:ext uri="{BB962C8B-B14F-4D97-AF65-F5344CB8AC3E}">
        <p14:creationId xmlns:p14="http://schemas.microsoft.com/office/powerpoint/2010/main" val="4124711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Types of Mixed Methods Designs? </a:t>
            </a:r>
            <a:r>
              <a:rPr lang="en-US" altLang="en-US" sz="2000" b="0"/>
              <a:t>(15 of 15)</a:t>
            </a:r>
            <a:endParaRPr lang="en-US"/>
          </a:p>
        </p:txBody>
      </p:sp>
      <p:sp>
        <p:nvSpPr>
          <p:cNvPr id="3" name="Text Placeholder 2"/>
          <p:cNvSpPr>
            <a:spLocks noGrp="1"/>
          </p:cNvSpPr>
          <p:nvPr>
            <p:ph type="body" idx="1"/>
          </p:nvPr>
        </p:nvSpPr>
        <p:spPr/>
        <p:txBody>
          <a:bodyPr/>
          <a:lstStyle/>
          <a:p>
            <a:pPr marL="0" indent="0">
              <a:buNone/>
            </a:pPr>
            <a:r>
              <a:rPr lang="en-US" sz="2400" b="1" dirty="0"/>
              <a:t>Multistage Evaluation Design</a:t>
            </a:r>
          </a:p>
          <a:p>
            <a:pPr marL="0" indent="0">
              <a:buNone/>
            </a:pPr>
            <a:r>
              <a:rPr lang="en-US" sz="2400" dirty="0"/>
              <a:t>Example:</a:t>
            </a:r>
          </a:p>
          <a:p>
            <a:r>
              <a:rPr lang="en-US" sz="2400" dirty="0" err="1"/>
              <a:t>Nastasi</a:t>
            </a:r>
            <a:r>
              <a:rPr lang="en-US" sz="2400" dirty="0"/>
              <a:t> et al. (2007) had a program development research study of culture-specific definitions of mental health constructs for adolescents in Sri </a:t>
            </a:r>
            <a:r>
              <a:rPr lang="en-US" sz="2400" dirty="0" smtClean="0"/>
              <a:t>Lanka</a:t>
            </a:r>
            <a:endParaRPr lang="en-US" sz="2400" dirty="0"/>
          </a:p>
          <a:p>
            <a:r>
              <a:rPr lang="en-US" sz="2400" dirty="0"/>
              <a:t>Twelve phases with formative research, instrument development, program development, and evaluation </a:t>
            </a:r>
            <a:r>
              <a:rPr lang="en-US" sz="2400" dirty="0" smtClean="0"/>
              <a:t>research</a:t>
            </a:r>
            <a:endParaRPr lang="en-US" sz="2400" dirty="0"/>
          </a:p>
          <a:p>
            <a:r>
              <a:rPr lang="en-US" sz="2400" dirty="0"/>
              <a:t>Combined quantitative and qualitative research at phases</a:t>
            </a:r>
          </a:p>
        </p:txBody>
      </p:sp>
    </p:spTree>
    <p:extLst>
      <p:ext uri="{BB962C8B-B14F-4D97-AF65-F5344CB8AC3E}">
        <p14:creationId xmlns:p14="http://schemas.microsoft.com/office/powerpoint/2010/main" val="277335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(1 of 9)</a:t>
            </a:r>
            <a:endParaRPr lang="en-US" dirty="0"/>
          </a:p>
        </p:txBody>
      </p:sp>
      <p:sp>
        <p:nvSpPr>
          <p:cNvPr id="3" name="Text Placeholder 2"/>
          <p:cNvSpPr>
            <a:spLocks noGrp="1"/>
          </p:cNvSpPr>
          <p:nvPr>
            <p:ph type="body" idx="1"/>
          </p:nvPr>
        </p:nvSpPr>
        <p:spPr>
          <a:xfrm>
            <a:off x="457200" y="1600200"/>
            <a:ext cx="8229600" cy="4725955"/>
          </a:xfrm>
        </p:spPr>
        <p:txBody>
          <a:bodyPr/>
          <a:lstStyle/>
          <a:p>
            <a:r>
              <a:rPr lang="en-US" altLang="en-US" sz="2400" dirty="0"/>
              <a:t>Collect and analyze quantitative and qualitative data</a:t>
            </a:r>
          </a:p>
          <a:p>
            <a:r>
              <a:rPr lang="en-US" altLang="en-US" sz="2400" dirty="0"/>
              <a:t>Use rigorous methods</a:t>
            </a:r>
          </a:p>
          <a:p>
            <a:r>
              <a:rPr lang="en-US" altLang="en-US" sz="2400" dirty="0"/>
              <a:t>Integrate through merging, connecting, building, or embedding</a:t>
            </a:r>
          </a:p>
          <a:p>
            <a:r>
              <a:rPr lang="en-US" altLang="en-US" sz="2400" dirty="0"/>
              <a:t>Use a specific mixed methods design</a:t>
            </a:r>
          </a:p>
          <a:p>
            <a:r>
              <a:rPr lang="en-US" altLang="en-US" sz="2400" dirty="0"/>
              <a:t>Frame the study (often) within a theory and philosophy</a:t>
            </a:r>
          </a:p>
          <a:p>
            <a:r>
              <a:rPr lang="en-US" altLang="en-US" sz="2400" dirty="0"/>
              <a:t>Give priority to qualitative, quantitative, or both</a:t>
            </a:r>
          </a:p>
          <a:p>
            <a:r>
              <a:rPr lang="en-US" altLang="en-US" sz="2400" dirty="0"/>
              <a:t>Consider sequence</a:t>
            </a:r>
          </a:p>
          <a:p>
            <a:r>
              <a:rPr lang="en-US" altLang="en-US" sz="2400" dirty="0"/>
              <a:t>Diagram the procedures</a:t>
            </a:r>
            <a:endParaRPr lang="en-US" sz="2400" dirty="0"/>
          </a:p>
        </p:txBody>
      </p:sp>
    </p:spTree>
    <p:extLst>
      <p:ext uri="{BB962C8B-B14F-4D97-AF65-F5344CB8AC3E}">
        <p14:creationId xmlns:p14="http://schemas.microsoft.com/office/powerpoint/2010/main" val="3368948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(2 of 9)</a:t>
            </a:r>
            <a:endParaRPr lang="en-US" dirty="0"/>
          </a:p>
        </p:txBody>
      </p:sp>
      <p:sp>
        <p:nvSpPr>
          <p:cNvPr id="3" name="Text Placeholder 2"/>
          <p:cNvSpPr>
            <a:spLocks noGrp="1"/>
          </p:cNvSpPr>
          <p:nvPr>
            <p:ph type="body" idx="1"/>
          </p:nvPr>
        </p:nvSpPr>
        <p:spPr/>
        <p:txBody>
          <a:bodyPr/>
          <a:lstStyle/>
          <a:p>
            <a:pPr marL="0" indent="0">
              <a:buNone/>
            </a:pPr>
            <a:r>
              <a:rPr lang="en-US" sz="2400" b="1"/>
              <a:t>Collect and Analyze Quantitative and Qualitative Data</a:t>
            </a:r>
            <a:endParaRPr lang="en-US" altLang="en-US" sz="2400" b="1"/>
          </a:p>
          <a:p>
            <a:r>
              <a:rPr lang="en-US" altLang="en-US" sz="2400"/>
              <a:t>Quantitative data (closed-ended), such as on instruments</a:t>
            </a:r>
          </a:p>
          <a:p>
            <a:r>
              <a:rPr lang="en-US" altLang="en-US" sz="2400"/>
              <a:t>Qualitative data (open-ended), such as in open-ended interviews or observations</a:t>
            </a:r>
            <a:endParaRPr lang="en-US" sz="2400"/>
          </a:p>
        </p:txBody>
      </p:sp>
    </p:spTree>
    <p:extLst>
      <p:ext uri="{BB962C8B-B14F-4D97-AF65-F5344CB8AC3E}">
        <p14:creationId xmlns:p14="http://schemas.microsoft.com/office/powerpoint/2010/main" val="434200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a:t>
            </a:r>
            <a:r>
              <a:rPr lang="en-US" altLang="en-US" b="0" dirty="0"/>
              <a:t> </a:t>
            </a:r>
            <a:r>
              <a:rPr lang="en-US" altLang="en-US" sz="2000" b="0" dirty="0"/>
              <a:t>(3 of 9)</a:t>
            </a:r>
            <a:endParaRPr lang="en-US" dirty="0"/>
          </a:p>
        </p:txBody>
      </p:sp>
      <p:sp>
        <p:nvSpPr>
          <p:cNvPr id="3" name="Text Placeholder 2"/>
          <p:cNvSpPr>
            <a:spLocks noGrp="1"/>
          </p:cNvSpPr>
          <p:nvPr>
            <p:ph type="body" idx="1"/>
          </p:nvPr>
        </p:nvSpPr>
        <p:spPr/>
        <p:txBody>
          <a:bodyPr/>
          <a:lstStyle/>
          <a:p>
            <a:pPr marL="0" indent="0">
              <a:buNone/>
            </a:pPr>
            <a:r>
              <a:rPr lang="en-US" sz="2400" b="1"/>
              <a:t>Use Rigorous Methods</a:t>
            </a:r>
            <a:endParaRPr lang="en-US" altLang="en-US" sz="2400" b="1"/>
          </a:p>
          <a:p>
            <a:r>
              <a:rPr lang="en-US" altLang="en-US" sz="2400"/>
              <a:t>Data collection features: sampling, recruitment, sample size, identify forms of data collection, recording, transcribing, and storing data.</a:t>
            </a:r>
          </a:p>
          <a:p>
            <a:r>
              <a:rPr lang="en-US" altLang="en-US" sz="2400"/>
              <a:t>Analysis steps: cleaning the database, initial analysis, advanced analysis.</a:t>
            </a:r>
          </a:p>
          <a:p>
            <a:r>
              <a:rPr lang="en-US" altLang="en-US" sz="2400"/>
              <a:t>In some cases, involve community of stakeholders.</a:t>
            </a:r>
            <a:endParaRPr lang="en-US" sz="2400"/>
          </a:p>
        </p:txBody>
      </p:sp>
    </p:spTree>
    <p:extLst>
      <p:ext uri="{BB962C8B-B14F-4D97-AF65-F5344CB8AC3E}">
        <p14:creationId xmlns:p14="http://schemas.microsoft.com/office/powerpoint/2010/main" val="543313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Table 16.1 Quantitative and Qualitative Methods of Data Collection and Types of Data</a:t>
            </a:r>
          </a:p>
        </p:txBody>
      </p:sp>
      <p:sp>
        <p:nvSpPr>
          <p:cNvPr id="4" name="Text Placeholder 3"/>
          <p:cNvSpPr>
            <a:spLocks noGrp="1"/>
          </p:cNvSpPr>
          <p:nvPr>
            <p:ph type="body" idx="1"/>
          </p:nvPr>
        </p:nvSpPr>
        <p:spPr>
          <a:xfrm>
            <a:off x="457200" y="1600200"/>
            <a:ext cx="3573625" cy="424543"/>
          </a:xfrm>
        </p:spPr>
        <p:txBody>
          <a:bodyPr/>
          <a:lstStyle/>
          <a:p>
            <a:pPr marL="0" indent="0">
              <a:buNone/>
            </a:pPr>
            <a:r>
              <a:rPr lang="en-US" sz="2000" b="1" dirty="0"/>
              <a:t>Quantitative Research</a:t>
            </a:r>
          </a:p>
        </p:txBody>
      </p:sp>
      <p:graphicFrame>
        <p:nvGraphicFramePr>
          <p:cNvPr id="6" name="Table 5"/>
          <p:cNvGraphicFramePr>
            <a:graphicFrameLocks noGrp="1"/>
          </p:cNvGraphicFramePr>
          <p:nvPr>
            <p:extLst>
              <p:ext uri="{D42A27DB-BD31-4B8C-83A1-F6EECF244321}">
                <p14:modId xmlns:p14="http://schemas.microsoft.com/office/powerpoint/2010/main" val="2065023594"/>
              </p:ext>
            </p:extLst>
          </p:nvPr>
        </p:nvGraphicFramePr>
        <p:xfrm>
          <a:off x="457200" y="2103912"/>
          <a:ext cx="3573624" cy="2338070"/>
        </p:xfrm>
        <a:graphic>
          <a:graphicData uri="http://schemas.openxmlformats.org/drawingml/2006/table">
            <a:tbl>
              <a:tblPr firstRow="1">
                <a:tableStyleId>{616DA210-FB5B-4158-B5E0-FEB733F419BA}</a:tableStyleId>
              </a:tblPr>
              <a:tblGrid>
                <a:gridCol w="2565917">
                  <a:extLst>
                    <a:ext uri="{9D8B030D-6E8A-4147-A177-3AD203B41FA5}">
                      <a16:colId xmlns:a16="http://schemas.microsoft.com/office/drawing/2014/main" val="609374347"/>
                    </a:ext>
                  </a:extLst>
                </a:gridCol>
                <a:gridCol w="1007707">
                  <a:extLst>
                    <a:ext uri="{9D8B030D-6E8A-4147-A177-3AD203B41FA5}">
                      <a16:colId xmlns:a16="http://schemas.microsoft.com/office/drawing/2014/main" val="1859853323"/>
                    </a:ext>
                  </a:extLst>
                </a:gridCol>
              </a:tblGrid>
              <a:tr h="370840">
                <a:tc>
                  <a:txBody>
                    <a:bodyPr/>
                    <a:lstStyle/>
                    <a:p>
                      <a:pPr marL="0" marR="0">
                        <a:lnSpc>
                          <a:spcPct val="100000"/>
                        </a:lnSpc>
                        <a:spcBef>
                          <a:spcPts val="0"/>
                        </a:spcBef>
                        <a:spcAft>
                          <a:spcPts val="960"/>
                        </a:spcAft>
                        <a:tabLst>
                          <a:tab pos="2582545" algn="l"/>
                        </a:tabLst>
                      </a:pPr>
                      <a:r>
                        <a:rPr lang="en-US" sz="1600" dirty="0">
                          <a:effectLst/>
                        </a:rPr>
                        <a:t>Methods of Data Collection</a:t>
                      </a:r>
                      <a:endParaRPr lang="en-US" sz="1600" b="1" dirty="0">
                        <a:solidFill>
                          <a:srgbClr val="000000"/>
                        </a:solidFill>
                        <a:effectLst/>
                        <a:latin typeface="+mn-lt"/>
                        <a:ea typeface="Times New Roman" charset="0"/>
                        <a:cs typeface="Optima LT Std Bold" charset="0"/>
                      </a:endParaRP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dirty="0">
                          <a:effectLst/>
                        </a:rPr>
                        <a:t>Data</a:t>
                      </a:r>
                      <a:endParaRPr lang="en-US" sz="1600" b="1" dirty="0">
                        <a:solidFill>
                          <a:srgbClr val="000000"/>
                        </a:solidFill>
                        <a:effectLst/>
                        <a:latin typeface="+mn-lt"/>
                        <a:ea typeface="Times New Roman" charset="0"/>
                        <a:cs typeface="Optima LT Std Bold" charset="0"/>
                      </a:endParaRP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213117"/>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Instruments (e.g., questionnaire, closed-ended interview, </a:t>
                      </a:r>
                      <a:r>
                        <a:rPr lang="en-US" sz="1600" dirty="0" smtClean="0">
                          <a:effectLst/>
                        </a:rPr>
                        <a:t>closed-ended </a:t>
                      </a:r>
                      <a:r>
                        <a:rPr lang="en-US" sz="1600" dirty="0">
                          <a:effectLst/>
                        </a:rPr>
                        <a:t>observation)</a:t>
                      </a:r>
                      <a:endParaRPr lang="en-US" sz="1600" dirty="0">
                        <a:solidFill>
                          <a:srgbClr val="000000"/>
                        </a:solidFill>
                        <a:effectLst/>
                        <a:latin typeface="+mn-lt"/>
                        <a:ea typeface="Times New Roman" charset="0"/>
                        <a:cs typeface="Helvetica LT Std" charset="0"/>
                      </a:endParaRPr>
                    </a:p>
                  </a:txBody>
                  <a:tcPr marL="76200" marR="7620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Numeric scores</a:t>
                      </a:r>
                      <a:endParaRPr lang="en-US" sz="1600" dirty="0">
                        <a:solidFill>
                          <a:srgbClr val="000000"/>
                        </a:solidFill>
                        <a:effectLst/>
                        <a:latin typeface="+mn-lt"/>
                        <a:ea typeface="Times New Roman" charset="0"/>
                        <a:cs typeface="Helvetica LT Std" charset="0"/>
                      </a:endParaRPr>
                    </a:p>
                  </a:txBody>
                  <a:tcPr marL="76200" marR="7620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73873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Documents (e.g., census or attendance records)</a:t>
                      </a:r>
                      <a:endParaRPr lang="en-US" sz="1600" dirty="0">
                        <a:solidFill>
                          <a:srgbClr val="000000"/>
                        </a:solidFill>
                        <a:effectLst/>
                        <a:latin typeface="+mn-lt"/>
                        <a:ea typeface="Times New Roman" charset="0"/>
                        <a:cs typeface="Helvetica LT Std" charset="0"/>
                      </a:endParaRPr>
                    </a:p>
                  </a:txBody>
                  <a:tcPr marL="76200" marR="7620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Numeric scores</a:t>
                      </a:r>
                      <a:endParaRPr lang="en-US" sz="1600" dirty="0">
                        <a:solidFill>
                          <a:srgbClr val="000000"/>
                        </a:solidFill>
                        <a:effectLst/>
                        <a:latin typeface="+mn-lt"/>
                        <a:ea typeface="Times New Roman" charset="0"/>
                        <a:cs typeface="Helvetica LT Std" charset="0"/>
                      </a:endParaRPr>
                    </a:p>
                  </a:txBody>
                  <a:tcPr marL="76200" marR="7620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036545"/>
                  </a:ext>
                </a:extLst>
              </a:tr>
            </a:tbl>
          </a:graphicData>
        </a:graphic>
      </p:graphicFrame>
      <p:sp>
        <p:nvSpPr>
          <p:cNvPr id="5" name="Text Placeholder 4"/>
          <p:cNvSpPr>
            <a:spLocks noGrp="1"/>
          </p:cNvSpPr>
          <p:nvPr>
            <p:ph type="body" idx="2"/>
          </p:nvPr>
        </p:nvSpPr>
        <p:spPr>
          <a:xfrm>
            <a:off x="4273421" y="1585428"/>
            <a:ext cx="4058816" cy="394996"/>
          </a:xfrm>
        </p:spPr>
        <p:txBody>
          <a:bodyPr/>
          <a:lstStyle/>
          <a:p>
            <a:pPr marL="0" indent="0">
              <a:buNone/>
            </a:pPr>
            <a:r>
              <a:rPr lang="en-US" sz="2000" b="1" dirty="0"/>
              <a:t>Qualitative Research</a:t>
            </a:r>
          </a:p>
        </p:txBody>
      </p:sp>
      <p:graphicFrame>
        <p:nvGraphicFramePr>
          <p:cNvPr id="7" name="Table 6"/>
          <p:cNvGraphicFramePr>
            <a:graphicFrameLocks noGrp="1"/>
          </p:cNvGraphicFramePr>
          <p:nvPr>
            <p:extLst>
              <p:ext uri="{D42A27DB-BD31-4B8C-83A1-F6EECF244321}">
                <p14:modId xmlns:p14="http://schemas.microsoft.com/office/powerpoint/2010/main" val="1788939190"/>
              </p:ext>
            </p:extLst>
          </p:nvPr>
        </p:nvGraphicFramePr>
        <p:xfrm>
          <a:off x="4273420" y="2103912"/>
          <a:ext cx="4413379" cy="3542030"/>
        </p:xfrm>
        <a:graphic>
          <a:graphicData uri="http://schemas.openxmlformats.org/drawingml/2006/table">
            <a:tbl>
              <a:tblPr firstRow="1">
                <a:tableStyleId>{5940675A-B579-460E-94D1-54222C63F5DA}</a:tableStyleId>
              </a:tblPr>
              <a:tblGrid>
                <a:gridCol w="1623526">
                  <a:extLst>
                    <a:ext uri="{9D8B030D-6E8A-4147-A177-3AD203B41FA5}">
                      <a16:colId xmlns:a16="http://schemas.microsoft.com/office/drawing/2014/main" val="1184964606"/>
                    </a:ext>
                  </a:extLst>
                </a:gridCol>
                <a:gridCol w="2789853">
                  <a:extLst>
                    <a:ext uri="{9D8B030D-6E8A-4147-A177-3AD203B41FA5}">
                      <a16:colId xmlns:a16="http://schemas.microsoft.com/office/drawing/2014/main" val="2016344916"/>
                    </a:ext>
                  </a:extLst>
                </a:gridCol>
              </a:tblGrid>
              <a:tr h="370840">
                <a:tc>
                  <a:txBody>
                    <a:bodyPr/>
                    <a:lstStyle/>
                    <a:p>
                      <a:pPr marL="0" marR="0">
                        <a:lnSpc>
                          <a:spcPct val="100000"/>
                        </a:lnSpc>
                        <a:spcBef>
                          <a:spcPts val="0"/>
                        </a:spcBef>
                        <a:spcAft>
                          <a:spcPts val="960"/>
                        </a:spcAft>
                        <a:tabLst>
                          <a:tab pos="2582545" algn="l"/>
                        </a:tabLst>
                      </a:pPr>
                      <a:r>
                        <a:rPr lang="en-US" sz="1600" b="1" dirty="0">
                          <a:effectLst/>
                        </a:rPr>
                        <a:t>Methods of Data Collection</a:t>
                      </a:r>
                      <a:endParaRPr lang="en-US" sz="1600" b="1" dirty="0">
                        <a:solidFill>
                          <a:srgbClr val="000000"/>
                        </a:solidFill>
                        <a:effectLst/>
                        <a:latin typeface="+mn-lt"/>
                        <a:ea typeface="Times New Roman" charset="0"/>
                        <a:cs typeface="Optima LT Std Bold" charset="0"/>
                      </a:endParaRP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b="1" dirty="0">
                          <a:effectLst/>
                        </a:rPr>
                        <a:t>Data</a:t>
                      </a:r>
                      <a:endParaRPr lang="en-US" sz="1600" b="1" dirty="0">
                        <a:solidFill>
                          <a:srgbClr val="000000"/>
                        </a:solidFill>
                        <a:effectLst/>
                        <a:latin typeface="+mn-lt"/>
                        <a:ea typeface="Times New Roman" charset="0"/>
                        <a:cs typeface="Optima LT Std Bold" charset="0"/>
                      </a:endParaRP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774797"/>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Open-ended interviews</a:t>
                      </a:r>
                      <a:endParaRPr lang="en-US" sz="1600" dirty="0">
                        <a:solidFill>
                          <a:srgbClr val="000000"/>
                        </a:solidFill>
                        <a:effectLst/>
                        <a:latin typeface="+mn-lt"/>
                        <a:ea typeface="Times New Roman" charset="0"/>
                        <a:cs typeface="Helvetica LT Std" charset="0"/>
                      </a:endParaRPr>
                    </a:p>
                  </a:txBody>
                  <a:tcPr marL="76200" marR="76200" marT="69850" marB="44450">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Text data from transcribed interviews</a:t>
                      </a:r>
                      <a:endParaRPr lang="en-US" sz="1600" dirty="0">
                        <a:solidFill>
                          <a:srgbClr val="000000"/>
                        </a:solidFill>
                        <a:effectLst/>
                        <a:latin typeface="+mn-lt"/>
                        <a:ea typeface="Times New Roman" charset="0"/>
                        <a:cs typeface="Helvetica LT Std" charset="0"/>
                      </a:endParaRPr>
                    </a:p>
                  </a:txBody>
                  <a:tcPr marL="76200" marR="76200" marT="69850" marB="444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8435303"/>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a:effectLst/>
                        </a:rPr>
                        <a:t>Open-ended questions on questionnaires</a:t>
                      </a:r>
                      <a:endParaRPr lang="en-US" sz="160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Text data transcribed from questionnaires</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val="3783355333"/>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a:effectLst/>
                        </a:rPr>
                        <a:t>Open-ended observations</a:t>
                      </a:r>
                      <a:endParaRPr lang="en-US" sz="160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Field notes (text) from researcher’s notes</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val="2529509871"/>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a:effectLst/>
                        </a:rPr>
                        <a:t>Documents (e.g., private or public)</a:t>
                      </a:r>
                      <a:endParaRPr lang="en-US" sz="1600">
                        <a:solidFill>
                          <a:srgbClr val="000000"/>
                        </a:solidFill>
                        <a:effectLst/>
                        <a:latin typeface="+mn-lt"/>
                        <a:ea typeface="Times New Roman" charset="0"/>
                        <a:cs typeface="Helvetica LT Std"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Text data optically scanned from diaries, journals, letters, or official documents</a:t>
                      </a:r>
                      <a:endParaRPr lang="en-US" sz="1600" dirty="0">
                        <a:solidFill>
                          <a:srgbClr val="000000"/>
                        </a:solidFill>
                        <a:effectLst/>
                        <a:latin typeface="+mn-lt"/>
                        <a:ea typeface="Times New Roman" charset="0"/>
                        <a:cs typeface="Helvetica LT Std" charset="0"/>
                      </a:endParaRPr>
                    </a:p>
                  </a:txBody>
                  <a:tcPr marL="76200" marR="76200" marT="69850" marB="44450"/>
                </a:tc>
                <a:extLst>
                  <a:ext uri="{0D108BD9-81ED-4DB2-BD59-A6C34878D82A}">
                    <a16:rowId xmlns:a16="http://schemas.microsoft.com/office/drawing/2014/main" val="1128436893"/>
                  </a:ext>
                </a:extLst>
              </a:tr>
            </a:tbl>
          </a:graphicData>
        </a:graphic>
      </p:graphicFrame>
    </p:spTree>
    <p:extLst>
      <p:ext uri="{BB962C8B-B14F-4D97-AF65-F5344CB8AC3E}">
        <p14:creationId xmlns:p14="http://schemas.microsoft.com/office/powerpoint/2010/main" val="1555642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(4 of 9)</a:t>
            </a:r>
            <a:endParaRPr lang="en-US" dirty="0"/>
          </a:p>
        </p:txBody>
      </p:sp>
      <p:sp>
        <p:nvSpPr>
          <p:cNvPr id="3" name="Text Placeholder 2"/>
          <p:cNvSpPr>
            <a:spLocks noGrp="1"/>
          </p:cNvSpPr>
          <p:nvPr>
            <p:ph type="body" idx="1"/>
          </p:nvPr>
        </p:nvSpPr>
        <p:spPr/>
        <p:txBody>
          <a:bodyPr/>
          <a:lstStyle/>
          <a:p>
            <a:pPr marL="0" indent="0">
              <a:buNone/>
            </a:pPr>
            <a:r>
              <a:rPr lang="en-US" sz="2400" b="1"/>
              <a:t>Integration (Combining the Databases)</a:t>
            </a:r>
            <a:endParaRPr lang="en-US" altLang="en-US" sz="2400" b="1"/>
          </a:p>
          <a:p>
            <a:r>
              <a:rPr lang="en-US" altLang="en-US" sz="2400"/>
              <a:t>Merging as in a convergent design, such as comparing results or arraying data in a table.</a:t>
            </a:r>
          </a:p>
          <a:p>
            <a:r>
              <a:rPr lang="en-US" altLang="en-US" sz="2400"/>
              <a:t>Connecting as in an explanatory design, such as from quantitative results to follow-up interviews.</a:t>
            </a:r>
          </a:p>
          <a:p>
            <a:r>
              <a:rPr lang="en-US" altLang="en-US" sz="2400"/>
              <a:t>Building as in an exploratory design, such as from qualitative exploration to an instrument.</a:t>
            </a:r>
          </a:p>
          <a:p>
            <a:r>
              <a:rPr lang="en-US" altLang="en-US" sz="2400"/>
              <a:t>Embedding as in an experimental design.</a:t>
            </a:r>
          </a:p>
          <a:p>
            <a:r>
              <a:rPr lang="en-US" altLang="en-US" sz="2400"/>
              <a:t>Joint displays as visual representations of integration.</a:t>
            </a:r>
            <a:endParaRPr lang="en-US" sz="2400"/>
          </a:p>
        </p:txBody>
      </p:sp>
    </p:spTree>
    <p:extLst>
      <p:ext uri="{BB962C8B-B14F-4D97-AF65-F5344CB8AC3E}">
        <p14:creationId xmlns:p14="http://schemas.microsoft.com/office/powerpoint/2010/main" val="318680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a:t>
            </a:r>
            <a:r>
              <a:rPr lang="en-US" altLang="en-US"/>
              <a:t>? </a:t>
            </a:r>
            <a:r>
              <a:rPr lang="en-US" altLang="en-US" sz="2000" b="0" dirty="0" smtClean="0"/>
              <a:t>(2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200" b="1" dirty="0"/>
              <a:t>When Do You Conduct a Mixed Methods Study?</a:t>
            </a:r>
            <a:endParaRPr lang="en-US" altLang="en-US" sz="2200" b="1" dirty="0"/>
          </a:p>
          <a:p>
            <a:r>
              <a:rPr lang="en-US" altLang="en-US" sz="2200" dirty="0"/>
              <a:t>When you have both quantitative and qualitative data</a:t>
            </a:r>
          </a:p>
          <a:p>
            <a:r>
              <a:rPr lang="en-US" altLang="en-US" sz="2200" dirty="0"/>
              <a:t>When both will provide a better understanding of your research problem than either type by itself</a:t>
            </a:r>
          </a:p>
          <a:p>
            <a:r>
              <a:rPr lang="en-US" altLang="en-US" sz="2200" dirty="0"/>
              <a:t>When you want to build on the strengths of either quantitative or qualitative </a:t>
            </a:r>
            <a:r>
              <a:rPr lang="en-US" altLang="en-US" sz="2200" dirty="0" smtClean="0"/>
              <a:t>research</a:t>
            </a:r>
            <a:endParaRPr lang="en-US" altLang="en-US" sz="2200" dirty="0"/>
          </a:p>
          <a:p>
            <a:r>
              <a:rPr lang="en-US" altLang="en-US" sz="2200" dirty="0"/>
              <a:t>When one type of research (qualitative or quantitative) is not enough to address the research problem or questions</a:t>
            </a:r>
          </a:p>
          <a:p>
            <a:r>
              <a:rPr lang="en-US" altLang="en-US" sz="2200" dirty="0"/>
              <a:t>When you want alternative perspectives</a:t>
            </a:r>
          </a:p>
          <a:p>
            <a:r>
              <a:rPr lang="en-US" altLang="en-US" sz="2200" dirty="0"/>
              <a:t>When you want to experience the latest research approach</a:t>
            </a:r>
            <a:endParaRPr lang="en-US" sz="2200" dirty="0"/>
          </a:p>
        </p:txBody>
      </p:sp>
    </p:spTree>
    <p:extLst>
      <p:ext uri="{BB962C8B-B14F-4D97-AF65-F5344CB8AC3E}">
        <p14:creationId xmlns:p14="http://schemas.microsoft.com/office/powerpoint/2010/main" val="2971607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a:t>
            </a:r>
            <a:r>
              <a:rPr lang="en-US" altLang="en-US" b="0" dirty="0"/>
              <a:t> </a:t>
            </a:r>
            <a:r>
              <a:rPr lang="en-US" altLang="en-US" sz="2000" b="0" dirty="0"/>
              <a:t>(5 of 9)</a:t>
            </a:r>
            <a:endParaRPr lang="en-US" dirty="0"/>
          </a:p>
        </p:txBody>
      </p:sp>
      <p:sp>
        <p:nvSpPr>
          <p:cNvPr id="3" name="Text Placeholder 2"/>
          <p:cNvSpPr>
            <a:spLocks noGrp="1"/>
          </p:cNvSpPr>
          <p:nvPr>
            <p:ph type="body" idx="1"/>
          </p:nvPr>
        </p:nvSpPr>
        <p:spPr/>
        <p:txBody>
          <a:bodyPr/>
          <a:lstStyle/>
          <a:p>
            <a:pPr marL="0" indent="0">
              <a:buNone/>
            </a:pPr>
            <a:r>
              <a:rPr lang="en-US" sz="2400" b="1" dirty="0"/>
              <a:t>Use a Specific Mixed Methods Design</a:t>
            </a:r>
            <a:endParaRPr lang="en-US" altLang="en-US" sz="2400" b="1" dirty="0"/>
          </a:p>
          <a:p>
            <a:r>
              <a:rPr lang="en-US" altLang="en-US" sz="2400" dirty="0"/>
              <a:t>The intent of the researcher (e.g., to merge data)</a:t>
            </a:r>
          </a:p>
          <a:p>
            <a:r>
              <a:rPr lang="en-US" altLang="en-US" sz="2400" dirty="0"/>
              <a:t>The researcher’s familiarity with the designs</a:t>
            </a:r>
          </a:p>
          <a:p>
            <a:r>
              <a:rPr lang="en-US" altLang="en-US" sz="2400" dirty="0"/>
              <a:t>The time and resources available</a:t>
            </a:r>
          </a:p>
          <a:p>
            <a:r>
              <a:rPr lang="en-US" altLang="en-US" sz="2400" dirty="0"/>
              <a:t>The designs that are popular in the researcher’s field</a:t>
            </a:r>
            <a:endParaRPr lang="en-US" sz="2400" dirty="0"/>
          </a:p>
        </p:txBody>
      </p:sp>
    </p:spTree>
    <p:extLst>
      <p:ext uri="{BB962C8B-B14F-4D97-AF65-F5344CB8AC3E}">
        <p14:creationId xmlns:p14="http://schemas.microsoft.com/office/powerpoint/2010/main" val="2747544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(6 of 9)</a:t>
            </a:r>
            <a:endParaRPr lang="en-US" dirty="0"/>
          </a:p>
        </p:txBody>
      </p:sp>
      <p:sp>
        <p:nvSpPr>
          <p:cNvPr id="3" name="Text Placeholder 2"/>
          <p:cNvSpPr>
            <a:spLocks noGrp="1"/>
          </p:cNvSpPr>
          <p:nvPr>
            <p:ph type="body" idx="1"/>
          </p:nvPr>
        </p:nvSpPr>
        <p:spPr/>
        <p:txBody>
          <a:bodyPr/>
          <a:lstStyle/>
          <a:p>
            <a:pPr marL="0" indent="0">
              <a:buNone/>
            </a:pPr>
            <a:r>
              <a:rPr lang="en-US" sz="2400" b="1"/>
              <a:t>Frame the Study within Theory and Philosophy</a:t>
            </a:r>
            <a:endParaRPr lang="en-US" altLang="en-US" sz="2400" b="1"/>
          </a:p>
          <a:p>
            <a:r>
              <a:rPr lang="en-US" altLang="en-US" sz="2400"/>
              <a:t>Social science theories (e.g., a mentoring theory)</a:t>
            </a:r>
          </a:p>
          <a:p>
            <a:r>
              <a:rPr lang="en-US" altLang="en-US" sz="2400"/>
              <a:t>Social justice theories (e.g., feminist perspective)</a:t>
            </a:r>
          </a:p>
          <a:p>
            <a:r>
              <a:rPr lang="en-US" altLang="en-US" sz="2400"/>
              <a:t>Identify the worldview and philosophy the researcher is using (e.g., pragmatism)</a:t>
            </a:r>
            <a:endParaRPr lang="en-US" sz="2400"/>
          </a:p>
        </p:txBody>
      </p:sp>
    </p:spTree>
    <p:extLst>
      <p:ext uri="{BB962C8B-B14F-4D97-AF65-F5344CB8AC3E}">
        <p14:creationId xmlns:p14="http://schemas.microsoft.com/office/powerpoint/2010/main" val="2401406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(7 of 9)</a:t>
            </a:r>
            <a:endParaRPr lang="en-US" dirty="0"/>
          </a:p>
        </p:txBody>
      </p:sp>
      <p:sp>
        <p:nvSpPr>
          <p:cNvPr id="3" name="Text Placeholder 2"/>
          <p:cNvSpPr>
            <a:spLocks noGrp="1"/>
          </p:cNvSpPr>
          <p:nvPr>
            <p:ph type="body" idx="1"/>
          </p:nvPr>
        </p:nvSpPr>
        <p:spPr/>
        <p:txBody>
          <a:bodyPr/>
          <a:lstStyle/>
          <a:p>
            <a:pPr marL="0" indent="0">
              <a:buNone/>
            </a:pPr>
            <a:r>
              <a:rPr lang="en-US" sz="2400" b="1" dirty="0"/>
              <a:t>Give Priority to Either Quantitative or Qualitative Research or Both</a:t>
            </a:r>
            <a:endParaRPr lang="en-US" altLang="en-US" sz="2400" b="1" dirty="0"/>
          </a:p>
          <a:p>
            <a:r>
              <a:rPr lang="en-US" altLang="en-US" sz="2400" dirty="0"/>
              <a:t>What does the researcher emphasize in the purpose statement?</a:t>
            </a:r>
          </a:p>
          <a:p>
            <a:r>
              <a:rPr lang="en-US" altLang="en-US" sz="2400" dirty="0"/>
              <a:t>Which data collection process does the researcher give the most attention?</a:t>
            </a:r>
          </a:p>
          <a:p>
            <a:r>
              <a:rPr lang="en-US" altLang="en-US" sz="2400" dirty="0"/>
              <a:t>Which data collection process does the researcher examine in the most depth?</a:t>
            </a:r>
            <a:endParaRPr lang="en-US" sz="2400" dirty="0"/>
          </a:p>
        </p:txBody>
      </p:sp>
    </p:spTree>
    <p:extLst>
      <p:ext uri="{BB962C8B-B14F-4D97-AF65-F5344CB8AC3E}">
        <p14:creationId xmlns:p14="http://schemas.microsoft.com/office/powerpoint/2010/main" val="3817823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(8 of 9)</a:t>
            </a:r>
            <a:endParaRPr lang="en-US" dirty="0"/>
          </a:p>
        </p:txBody>
      </p:sp>
      <p:sp>
        <p:nvSpPr>
          <p:cNvPr id="3" name="Text Placeholder 2"/>
          <p:cNvSpPr>
            <a:spLocks noGrp="1"/>
          </p:cNvSpPr>
          <p:nvPr>
            <p:ph type="body" idx="1"/>
          </p:nvPr>
        </p:nvSpPr>
        <p:spPr/>
        <p:txBody>
          <a:bodyPr/>
          <a:lstStyle/>
          <a:p>
            <a:pPr marL="0" indent="0">
              <a:buNone/>
            </a:pPr>
            <a:r>
              <a:rPr lang="en-US" sz="2400" b="1"/>
              <a:t>Sequence the Quantitative and Qualitative Methods</a:t>
            </a:r>
            <a:endParaRPr lang="en-US" altLang="en-US" sz="2400" b="1"/>
          </a:p>
          <a:p>
            <a:r>
              <a:rPr lang="en-US" altLang="en-US" sz="2400"/>
              <a:t>Collect both quantitative and qualitative data at the same time</a:t>
            </a:r>
          </a:p>
          <a:p>
            <a:r>
              <a:rPr lang="en-US" altLang="en-US" sz="2400"/>
              <a:t>Collect quantitative data first, followed by qualitative data</a:t>
            </a:r>
          </a:p>
          <a:p>
            <a:r>
              <a:rPr lang="en-US" altLang="en-US" sz="2400"/>
              <a:t>Collect qualitative data first, followed by quantitative data</a:t>
            </a:r>
          </a:p>
          <a:p>
            <a:r>
              <a:rPr lang="en-US" altLang="en-US" sz="2400"/>
              <a:t>Collect both quantitative and qualitative data at the same time and in sequence</a:t>
            </a:r>
            <a:endParaRPr lang="en-US" sz="2400"/>
          </a:p>
        </p:txBody>
      </p:sp>
    </p:spTree>
    <p:extLst>
      <p:ext uri="{BB962C8B-B14F-4D97-AF65-F5344CB8AC3E}">
        <p14:creationId xmlns:p14="http://schemas.microsoft.com/office/powerpoint/2010/main" val="2238558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Mixed </a:t>
            </a:r>
            <a:r>
              <a:rPr lang="en-US" altLang="en-US" dirty="0"/>
              <a:t>Methods Designs? </a:t>
            </a:r>
            <a:r>
              <a:rPr lang="en-US" altLang="en-US" sz="2000" b="0" dirty="0"/>
              <a:t>(9 of 9)</a:t>
            </a:r>
            <a:endParaRPr lang="en-US" dirty="0"/>
          </a:p>
        </p:txBody>
      </p:sp>
      <p:sp>
        <p:nvSpPr>
          <p:cNvPr id="3" name="Text Placeholder 2"/>
          <p:cNvSpPr>
            <a:spLocks noGrp="1"/>
          </p:cNvSpPr>
          <p:nvPr>
            <p:ph type="body" idx="1"/>
          </p:nvPr>
        </p:nvSpPr>
        <p:spPr>
          <a:xfrm>
            <a:off x="457199" y="1600200"/>
            <a:ext cx="8332237" cy="4525963"/>
          </a:xfrm>
        </p:spPr>
        <p:txBody>
          <a:bodyPr/>
          <a:lstStyle/>
          <a:p>
            <a:pPr marL="0" indent="0">
              <a:buNone/>
            </a:pPr>
            <a:r>
              <a:rPr lang="en-US" sz="2400" b="1" dirty="0"/>
              <a:t>Diagram the Procedures</a:t>
            </a:r>
          </a:p>
          <a:p>
            <a:r>
              <a:rPr lang="en-US" sz="2400" b="1" dirty="0"/>
              <a:t>Visualization</a:t>
            </a:r>
            <a:r>
              <a:rPr lang="en-US" sz="2400" dirty="0"/>
              <a:t>: diagram of design depicting the </a:t>
            </a:r>
            <a:r>
              <a:rPr lang="en-US" sz="2400" dirty="0" smtClean="0"/>
              <a:t>procedures</a:t>
            </a:r>
            <a:endParaRPr lang="en-US" altLang="en-US" sz="2400" dirty="0"/>
          </a:p>
          <a:p>
            <a:r>
              <a:rPr lang="en-US" altLang="en-US" sz="2400" dirty="0"/>
              <a:t>Indicates the process of data collection, analysis, and interpretation</a:t>
            </a:r>
          </a:p>
          <a:p>
            <a:r>
              <a:rPr lang="en-US" altLang="en-US" sz="2400" dirty="0"/>
              <a:t>Diagram of procedures</a:t>
            </a:r>
          </a:p>
          <a:p>
            <a:pPr lvl="1"/>
            <a:r>
              <a:rPr lang="en-US" altLang="en-US" sz="2400" dirty="0"/>
              <a:t>Use notation system</a:t>
            </a:r>
          </a:p>
          <a:p>
            <a:pPr lvl="1"/>
            <a:r>
              <a:rPr lang="en-US" altLang="en-US" sz="2400" dirty="0"/>
              <a:t>Label quantitative and qualitative data</a:t>
            </a:r>
          </a:p>
          <a:p>
            <a:pPr lvl="1"/>
            <a:r>
              <a:rPr lang="en-US" altLang="en-US" sz="2400" dirty="0"/>
              <a:t>Identify priority</a:t>
            </a:r>
          </a:p>
          <a:p>
            <a:pPr lvl="1"/>
            <a:r>
              <a:rPr lang="en-US" altLang="en-US" sz="2400" dirty="0"/>
              <a:t>Identify sequence</a:t>
            </a:r>
            <a:endParaRPr lang="en-US" sz="2400" dirty="0"/>
          </a:p>
        </p:txBody>
      </p:sp>
    </p:spTree>
    <p:extLst>
      <p:ext uri="{BB962C8B-B14F-4D97-AF65-F5344CB8AC3E}">
        <p14:creationId xmlns:p14="http://schemas.microsoft.com/office/powerpoint/2010/main" val="3315022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Examples of Visual Diagrams </a:t>
            </a:r>
            <a:r>
              <a:rPr lang="en-US" altLang="en-US" sz="2000" b="0"/>
              <a:t>(1 of 2)</a:t>
            </a:r>
            <a:endParaRPr lang="en-US"/>
          </a:p>
        </p:txBody>
      </p:sp>
      <p:pic>
        <p:nvPicPr>
          <p:cNvPr id="5" name="Picture 4" descr="Convergent mixed methods design are uppercase Q U A N data and results, + uppercase Q U A L data results. Both lead to interpretation. Experimental mixed methods design are uppercase Q U A N Data and results, which include lowercase q u a l data and results. This leads to interpretation."/>
          <p:cNvPicPr>
            <a:picLocks noChangeAspect="1"/>
          </p:cNvPicPr>
          <p:nvPr/>
        </p:nvPicPr>
        <p:blipFill>
          <a:blip r:embed="rId2"/>
          <a:stretch>
            <a:fillRect/>
          </a:stretch>
        </p:blipFill>
        <p:spPr>
          <a:xfrm>
            <a:off x="1121365" y="1652380"/>
            <a:ext cx="6901270" cy="4523624"/>
          </a:xfrm>
          <a:prstGeom prst="rect">
            <a:avLst/>
          </a:prstGeom>
        </p:spPr>
      </p:pic>
    </p:spTree>
    <p:extLst>
      <p:ext uri="{BB962C8B-B14F-4D97-AF65-F5344CB8AC3E}">
        <p14:creationId xmlns:p14="http://schemas.microsoft.com/office/powerpoint/2010/main" val="824370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Examples of Visual Diagrams </a:t>
            </a:r>
            <a:r>
              <a:rPr lang="en-US" altLang="en-US" sz="2000" b="0"/>
              <a:t>(2 of 2)</a:t>
            </a:r>
            <a:endParaRPr lang="en-US"/>
          </a:p>
        </p:txBody>
      </p:sp>
      <p:pic>
        <p:nvPicPr>
          <p:cNvPr id="4" name="Picture 3" descr="Explanatory sequential design is uppercase Q U A N data and results, which leads to lowercase q u a l data and results. Exploratory sequential design is uppercase Q U A L data and results, which leads to lowercase q u a n data and results."/>
          <p:cNvPicPr>
            <a:picLocks noChangeAspect="1"/>
          </p:cNvPicPr>
          <p:nvPr/>
        </p:nvPicPr>
        <p:blipFill>
          <a:blip r:embed="rId2"/>
          <a:stretch>
            <a:fillRect/>
          </a:stretch>
        </p:blipFill>
        <p:spPr>
          <a:xfrm>
            <a:off x="743380" y="1703643"/>
            <a:ext cx="7657240" cy="4365114"/>
          </a:xfrm>
          <a:prstGeom prst="rect">
            <a:avLst/>
          </a:prstGeom>
        </p:spPr>
      </p:pic>
    </p:spTree>
    <p:extLst>
      <p:ext uri="{BB962C8B-B14F-4D97-AF65-F5344CB8AC3E}">
        <p14:creationId xmlns:p14="http://schemas.microsoft.com/office/powerpoint/2010/main" val="1136131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Some Potential Ethical Issues in Mixed Methods Research?</a:t>
            </a:r>
            <a:endParaRPr lang="en-US"/>
          </a:p>
        </p:txBody>
      </p:sp>
      <p:sp>
        <p:nvSpPr>
          <p:cNvPr id="3" name="Text Placeholder 2"/>
          <p:cNvSpPr>
            <a:spLocks noGrp="1"/>
          </p:cNvSpPr>
          <p:nvPr>
            <p:ph type="body" idx="1"/>
          </p:nvPr>
        </p:nvSpPr>
        <p:spPr/>
        <p:txBody>
          <a:bodyPr/>
          <a:lstStyle/>
          <a:p>
            <a:r>
              <a:rPr lang="en-US" altLang="en-US" sz="2400"/>
              <a:t>Grouping participants together that may stereotype them</a:t>
            </a:r>
          </a:p>
          <a:p>
            <a:r>
              <a:rPr lang="en-US" altLang="en-US" sz="2400"/>
              <a:t>Issues that arise in quantitative and qualitative research</a:t>
            </a:r>
          </a:p>
          <a:p>
            <a:r>
              <a:rPr lang="en-US" altLang="en-US" sz="2400"/>
              <a:t>Issues that arise in specific types of mixed methods designs (e.g., sample size, links between databases, influencing experiments, further marginalizing participants, overlooking participants’ needs in a multistage design)</a:t>
            </a:r>
            <a:endParaRPr lang="en-US" sz="2400"/>
          </a:p>
        </p:txBody>
      </p:sp>
    </p:spTree>
    <p:extLst>
      <p:ext uri="{BB962C8B-B14F-4D97-AF65-F5344CB8AC3E}">
        <p14:creationId xmlns:p14="http://schemas.microsoft.com/office/powerpoint/2010/main" val="1670932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16.5 </a:t>
            </a:r>
            <a:r>
              <a:rPr lang="en-US"/>
              <a:t>Steps in the Process of Conducting a Mixed Methods Study</a:t>
            </a:r>
          </a:p>
        </p:txBody>
      </p:sp>
      <p:pic>
        <p:nvPicPr>
          <p:cNvPr id="5" name="Picture 4" descr="Step 1, Determine If a Mixed Methods Study Is Feasible. Step 2, Identify a Rationale for a Mixed Methods Study. Step 3, Identify the Data Collection Strategy and Type of Design, consisting of Priority, Sequence, and Diagram of Procedures. Step 4, Develop Quantitative, Qualitative, and Mixed Methods Research Questions. Step 5, Collect Quantitative and Qualitative Data. Step 6, Analyze Data Separately or Concurrently. Step 7, Write the Report as One or Two Phase Study."/>
          <p:cNvPicPr>
            <a:picLocks noChangeAspect="1"/>
          </p:cNvPicPr>
          <p:nvPr/>
        </p:nvPicPr>
        <p:blipFill>
          <a:blip r:embed="rId2"/>
          <a:stretch>
            <a:fillRect/>
          </a:stretch>
        </p:blipFill>
        <p:spPr>
          <a:xfrm>
            <a:off x="639739" y="1652381"/>
            <a:ext cx="7864522" cy="4523624"/>
          </a:xfrm>
          <a:prstGeom prst="rect">
            <a:avLst/>
          </a:prstGeom>
        </p:spPr>
      </p:pic>
    </p:spTree>
    <p:extLst>
      <p:ext uri="{BB962C8B-B14F-4D97-AF65-F5344CB8AC3E}">
        <p14:creationId xmlns:p14="http://schemas.microsoft.com/office/powerpoint/2010/main" val="3902680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(1 of 8)</a:t>
            </a:r>
            <a:endParaRPr lang="en-US"/>
          </a:p>
        </p:txBody>
      </p:sp>
      <p:sp>
        <p:nvSpPr>
          <p:cNvPr id="3" name="Text Placeholder 2"/>
          <p:cNvSpPr>
            <a:spLocks noGrp="1"/>
          </p:cNvSpPr>
          <p:nvPr>
            <p:ph type="body" idx="1"/>
          </p:nvPr>
        </p:nvSpPr>
        <p:spPr/>
        <p:txBody>
          <a:bodyPr/>
          <a:lstStyle/>
          <a:p>
            <a:pPr marL="0" indent="0">
              <a:buNone/>
            </a:pPr>
            <a:r>
              <a:rPr lang="en-US" sz="2400" b="1" dirty="0"/>
              <a:t>Step 1. Determine If a Mixed Methods Study Is Feasible</a:t>
            </a:r>
          </a:p>
          <a:p>
            <a:r>
              <a:rPr lang="en-US" sz="2400" dirty="0"/>
              <a:t>Need skills in quantitative and qualitative </a:t>
            </a:r>
            <a:r>
              <a:rPr lang="en-US" sz="2400" dirty="0" smtClean="0"/>
              <a:t>research</a:t>
            </a:r>
            <a:endParaRPr lang="en-US" sz="2400" dirty="0"/>
          </a:p>
          <a:p>
            <a:r>
              <a:rPr lang="en-US" sz="2400" dirty="0"/>
              <a:t>Time to collect extensive information</a:t>
            </a:r>
          </a:p>
          <a:p>
            <a:r>
              <a:rPr lang="en-US" sz="2400" dirty="0"/>
              <a:t>Knowledge of different designs</a:t>
            </a:r>
          </a:p>
          <a:p>
            <a:r>
              <a:rPr lang="en-US" sz="2400" dirty="0"/>
              <a:t>Consider audiences</a:t>
            </a:r>
          </a:p>
        </p:txBody>
      </p:sp>
    </p:spTree>
    <p:extLst>
      <p:ext uri="{BB962C8B-B14F-4D97-AF65-F5344CB8AC3E}">
        <p14:creationId xmlns:p14="http://schemas.microsoft.com/office/powerpoint/2010/main" val="422831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 </a:t>
            </a:r>
            <a:r>
              <a:rPr lang="en-US" altLang="en-US" sz="2000" b="0" dirty="0" smtClean="0"/>
              <a:t>(3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200" b="1" dirty="0"/>
              <a:t>How Did Mixed Methods Research Develop?</a:t>
            </a:r>
            <a:endParaRPr lang="en-US" altLang="en-US" sz="2200" b="1" dirty="0"/>
          </a:p>
          <a:p>
            <a:pPr>
              <a:spcBef>
                <a:spcPts val="600"/>
              </a:spcBef>
            </a:pPr>
            <a:r>
              <a:rPr lang="en-US" altLang="en-US" sz="2200" dirty="0"/>
              <a:t>Mixing forms of quantitative </a:t>
            </a:r>
            <a:r>
              <a:rPr lang="en-US" altLang="en-US" sz="2200" dirty="0" smtClean="0"/>
              <a:t>data</a:t>
            </a:r>
            <a:endParaRPr lang="en-US" altLang="en-US" sz="2200" dirty="0"/>
          </a:p>
          <a:p>
            <a:pPr>
              <a:spcBef>
                <a:spcPts val="600"/>
              </a:spcBef>
            </a:pPr>
            <a:r>
              <a:rPr lang="en-US" altLang="en-US" sz="2200" dirty="0"/>
              <a:t>Combing quantitative and qualitative data (triangulation of data)</a:t>
            </a:r>
          </a:p>
          <a:p>
            <a:pPr>
              <a:spcBef>
                <a:spcPts val="600"/>
              </a:spcBef>
            </a:pPr>
            <a:r>
              <a:rPr lang="en-US" altLang="en-US" sz="2200" dirty="0"/>
              <a:t>Questioning the integration of worldviews and methods – the paradigm debate</a:t>
            </a:r>
          </a:p>
          <a:p>
            <a:pPr>
              <a:spcBef>
                <a:spcPts val="600"/>
              </a:spcBef>
            </a:pPr>
            <a:r>
              <a:rPr lang="en-US" altLang="en-US" sz="2200" dirty="0"/>
              <a:t>Developing procedures for mixed methods studies</a:t>
            </a:r>
          </a:p>
          <a:p>
            <a:pPr>
              <a:spcBef>
                <a:spcPts val="600"/>
              </a:spcBef>
            </a:pPr>
            <a:r>
              <a:rPr lang="en-US" altLang="en-US" sz="2200" dirty="0"/>
              <a:t>Advocating for mixed methods as a separate and distinct design</a:t>
            </a:r>
          </a:p>
          <a:p>
            <a:pPr>
              <a:spcBef>
                <a:spcPts val="600"/>
              </a:spcBef>
            </a:pPr>
            <a:r>
              <a:rPr lang="en-US" altLang="en-US" sz="2200" dirty="0"/>
              <a:t>Reflective period: assessment and mapping of the field, constructive criticism, expansion to disciplines and countries throughout the world</a:t>
            </a:r>
            <a:endParaRPr lang="en-US" sz="2200" dirty="0"/>
          </a:p>
        </p:txBody>
      </p:sp>
    </p:spTree>
    <p:extLst>
      <p:ext uri="{BB962C8B-B14F-4D97-AF65-F5344CB8AC3E}">
        <p14:creationId xmlns:p14="http://schemas.microsoft.com/office/powerpoint/2010/main" val="3016408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(2 of 8)</a:t>
            </a:r>
            <a:endParaRPr lang="en-US"/>
          </a:p>
        </p:txBody>
      </p:sp>
      <p:sp>
        <p:nvSpPr>
          <p:cNvPr id="3" name="Text Placeholder 2"/>
          <p:cNvSpPr>
            <a:spLocks noGrp="1"/>
          </p:cNvSpPr>
          <p:nvPr>
            <p:ph type="body" idx="1"/>
          </p:nvPr>
        </p:nvSpPr>
        <p:spPr/>
        <p:txBody>
          <a:bodyPr/>
          <a:lstStyle/>
          <a:p>
            <a:pPr marL="0" indent="0">
              <a:buNone/>
            </a:pPr>
            <a:r>
              <a:rPr lang="en-US" sz="2400" b="1" dirty="0"/>
              <a:t>Step 2. Identify a Rationale for Mixing Methods</a:t>
            </a:r>
          </a:p>
          <a:p>
            <a:r>
              <a:rPr lang="en-US" sz="2400" dirty="0"/>
              <a:t>Why you are collecting quantitative and qualitative data</a:t>
            </a:r>
          </a:p>
          <a:p>
            <a:r>
              <a:rPr lang="en-US" sz="2400" dirty="0"/>
              <a:t>Review the intent of the designs</a:t>
            </a:r>
          </a:p>
          <a:p>
            <a:r>
              <a:rPr lang="en-US" sz="2400" dirty="0"/>
              <a:t>Be explicit in the rationale</a:t>
            </a:r>
          </a:p>
        </p:txBody>
      </p:sp>
    </p:spTree>
    <p:extLst>
      <p:ext uri="{BB962C8B-B14F-4D97-AF65-F5344CB8AC3E}">
        <p14:creationId xmlns:p14="http://schemas.microsoft.com/office/powerpoint/2010/main" val="3641112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(3 of 8)</a:t>
            </a:r>
            <a:endParaRPr lang="en-US"/>
          </a:p>
        </p:txBody>
      </p:sp>
      <p:sp>
        <p:nvSpPr>
          <p:cNvPr id="3" name="Text Placeholder 2"/>
          <p:cNvSpPr>
            <a:spLocks noGrp="1"/>
          </p:cNvSpPr>
          <p:nvPr>
            <p:ph type="body" idx="1"/>
          </p:nvPr>
        </p:nvSpPr>
        <p:spPr/>
        <p:txBody>
          <a:bodyPr/>
          <a:lstStyle/>
          <a:p>
            <a:pPr marL="0" indent="0">
              <a:buNone/>
            </a:pPr>
            <a:r>
              <a:rPr lang="en-US" sz="2400" b="1"/>
              <a:t>Step 3. Identify a Data Collection Strategy</a:t>
            </a:r>
          </a:p>
          <a:p>
            <a:r>
              <a:rPr lang="en-US" sz="2400"/>
              <a:t>The intent will guide planning</a:t>
            </a:r>
          </a:p>
          <a:p>
            <a:r>
              <a:rPr lang="en-US" sz="2400"/>
              <a:t>Identify</a:t>
            </a:r>
          </a:p>
          <a:p>
            <a:pPr lvl="1"/>
            <a:r>
              <a:rPr lang="en-US" sz="2400"/>
              <a:t>Specific forms of quantitative data (e.g., surveys, attendance records) and qualitative data (e.g., interviews pictures)</a:t>
            </a:r>
          </a:p>
          <a:p>
            <a:pPr lvl="1"/>
            <a:r>
              <a:rPr lang="en-US" sz="2400"/>
              <a:t>Priority you will give to quantitative and qualitative data</a:t>
            </a:r>
          </a:p>
          <a:p>
            <a:pPr lvl="1"/>
            <a:r>
              <a:rPr lang="en-US" sz="2400"/>
              <a:t>Sequence of data collection</a:t>
            </a:r>
          </a:p>
        </p:txBody>
      </p:sp>
    </p:spTree>
    <p:extLst>
      <p:ext uri="{BB962C8B-B14F-4D97-AF65-F5344CB8AC3E}">
        <p14:creationId xmlns:p14="http://schemas.microsoft.com/office/powerpoint/2010/main" val="2432831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(4 of 8)</a:t>
            </a:r>
            <a:endParaRPr lang="en-US"/>
          </a:p>
        </p:txBody>
      </p:sp>
      <p:sp>
        <p:nvSpPr>
          <p:cNvPr id="3" name="Text Placeholder 2"/>
          <p:cNvSpPr>
            <a:spLocks noGrp="1"/>
          </p:cNvSpPr>
          <p:nvPr>
            <p:ph type="body" idx="1"/>
          </p:nvPr>
        </p:nvSpPr>
        <p:spPr/>
        <p:txBody>
          <a:bodyPr/>
          <a:lstStyle/>
          <a:p>
            <a:pPr marL="0" indent="0">
              <a:buNone/>
            </a:pPr>
            <a:r>
              <a:rPr lang="en-US" sz="2200" b="1" dirty="0"/>
              <a:t>Step 4. Develop Quantitative, Qualitative, and Mixed Methods Questions</a:t>
            </a:r>
          </a:p>
          <a:p>
            <a:r>
              <a:rPr lang="en-US" sz="2200" dirty="0"/>
              <a:t>Present exploratory (qualitative) and variable oriented (quantitative) questions</a:t>
            </a:r>
          </a:p>
          <a:p>
            <a:r>
              <a:rPr lang="en-US" sz="2200" dirty="0"/>
              <a:t>Mixed methods research questions</a:t>
            </a:r>
          </a:p>
          <a:p>
            <a:pPr lvl="1"/>
            <a:r>
              <a:rPr lang="en-US" sz="2200" dirty="0"/>
              <a:t>Do the two databases converge and present consistent findings or diverge? (convergent)</a:t>
            </a:r>
          </a:p>
          <a:p>
            <a:pPr lvl="1"/>
            <a:r>
              <a:rPr lang="en-US" sz="2200" dirty="0"/>
              <a:t>How does qualitative follow-up help to better understand quantitative results? (explanatory sequential)</a:t>
            </a:r>
          </a:p>
          <a:p>
            <a:pPr lvl="1"/>
            <a:r>
              <a:rPr lang="en-US" sz="2200" dirty="0"/>
              <a:t>Is the instrument better than those available? (exploratory sequential)</a:t>
            </a:r>
          </a:p>
        </p:txBody>
      </p:sp>
    </p:spTree>
    <p:extLst>
      <p:ext uri="{BB962C8B-B14F-4D97-AF65-F5344CB8AC3E}">
        <p14:creationId xmlns:p14="http://schemas.microsoft.com/office/powerpoint/2010/main" val="2758311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(5 of 8)</a:t>
            </a:r>
            <a:endParaRPr lang="en-US"/>
          </a:p>
        </p:txBody>
      </p:sp>
      <p:sp>
        <p:nvSpPr>
          <p:cNvPr id="3" name="Text Placeholder 2"/>
          <p:cNvSpPr>
            <a:spLocks noGrp="1"/>
          </p:cNvSpPr>
          <p:nvPr>
            <p:ph type="body" idx="1"/>
          </p:nvPr>
        </p:nvSpPr>
        <p:spPr/>
        <p:txBody>
          <a:bodyPr/>
          <a:lstStyle/>
          <a:p>
            <a:pPr marL="0" lvl="1" indent="0">
              <a:spcBef>
                <a:spcPts val="1500"/>
              </a:spcBef>
              <a:buNone/>
            </a:pPr>
            <a:r>
              <a:rPr lang="en-US" sz="2200" b="1" dirty="0"/>
              <a:t>Step 4. Develop Quantitative, Qualitative, and Mixed Methods </a:t>
            </a:r>
            <a:r>
              <a:rPr lang="en-US" sz="2200" b="1" dirty="0" smtClean="0"/>
              <a:t>Questions</a:t>
            </a:r>
            <a:endParaRPr lang="en-US" sz="2200" b="1" dirty="0"/>
          </a:p>
          <a:p>
            <a:pPr lvl="1"/>
            <a:r>
              <a:rPr lang="en-US" sz="2200" dirty="0"/>
              <a:t>How do the qualitative findings provide support and enhanced understanding for the quantitative results? (experimental design)</a:t>
            </a:r>
          </a:p>
          <a:p>
            <a:pPr lvl="1"/>
            <a:r>
              <a:rPr lang="en-US" sz="2200" dirty="0"/>
              <a:t>How can the social issue be better addressed using results from both quantitative and qualitative findings? (social justice design)</a:t>
            </a:r>
          </a:p>
          <a:p>
            <a:pPr lvl="1"/>
            <a:r>
              <a:rPr lang="en-US" sz="2200" dirty="0"/>
              <a:t>How do the stages of the evaluation contribute to the overall project aim? (multistage design)</a:t>
            </a:r>
          </a:p>
        </p:txBody>
      </p:sp>
    </p:spTree>
    <p:extLst>
      <p:ext uri="{BB962C8B-B14F-4D97-AF65-F5344CB8AC3E}">
        <p14:creationId xmlns:p14="http://schemas.microsoft.com/office/powerpoint/2010/main" val="228550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(6 of 8)</a:t>
            </a:r>
            <a:endParaRPr lang="en-US"/>
          </a:p>
        </p:txBody>
      </p:sp>
      <p:sp>
        <p:nvSpPr>
          <p:cNvPr id="3" name="Text Placeholder 2"/>
          <p:cNvSpPr>
            <a:spLocks noGrp="1"/>
          </p:cNvSpPr>
          <p:nvPr>
            <p:ph type="body" idx="1"/>
          </p:nvPr>
        </p:nvSpPr>
        <p:spPr/>
        <p:txBody>
          <a:bodyPr/>
          <a:lstStyle/>
          <a:p>
            <a:pPr marL="0" indent="0">
              <a:buNone/>
            </a:pPr>
            <a:r>
              <a:rPr lang="en-US" sz="2400" b="1"/>
              <a:t>Step 5. Collect Quantitative and Qualitative Data</a:t>
            </a:r>
          </a:p>
          <a:p>
            <a:r>
              <a:rPr lang="en-US" sz="2400"/>
              <a:t>Rigorous quantitative and qualitative procedures</a:t>
            </a:r>
          </a:p>
          <a:p>
            <a:r>
              <a:rPr lang="en-US" sz="2400"/>
              <a:t>Sequence depends on design</a:t>
            </a:r>
          </a:p>
          <a:p>
            <a:r>
              <a:rPr lang="en-US" sz="2400"/>
              <a:t>Statistical programs and text analysis programs can be useful to store, manage, and record data</a:t>
            </a:r>
          </a:p>
        </p:txBody>
      </p:sp>
    </p:spTree>
    <p:extLst>
      <p:ext uri="{BB962C8B-B14F-4D97-AF65-F5344CB8AC3E}">
        <p14:creationId xmlns:p14="http://schemas.microsoft.com/office/powerpoint/2010/main" val="1690033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(7 of 8)</a:t>
            </a:r>
            <a:endParaRPr lang="en-US"/>
          </a:p>
        </p:txBody>
      </p:sp>
      <p:sp>
        <p:nvSpPr>
          <p:cNvPr id="3" name="Text Placeholder 2"/>
          <p:cNvSpPr>
            <a:spLocks noGrp="1"/>
          </p:cNvSpPr>
          <p:nvPr>
            <p:ph type="body" idx="1"/>
          </p:nvPr>
        </p:nvSpPr>
        <p:spPr/>
        <p:txBody>
          <a:bodyPr/>
          <a:lstStyle/>
          <a:p>
            <a:pPr marL="0" indent="0">
              <a:buNone/>
            </a:pPr>
            <a:r>
              <a:rPr lang="en-US" sz="2400" b="1"/>
              <a:t>Step 6. Analyze Data Separately, Concurrently, or Both</a:t>
            </a:r>
          </a:p>
          <a:p>
            <a:r>
              <a:rPr lang="en-US" sz="2400"/>
              <a:t>Analysis relates to the design</a:t>
            </a:r>
          </a:p>
          <a:p>
            <a:r>
              <a:rPr lang="en-US" sz="2400"/>
              <a:t>May analyze separately (e.g., first qualitative and then quantitative in exploratory sequential design)</a:t>
            </a:r>
          </a:p>
          <a:p>
            <a:r>
              <a:rPr lang="en-US" sz="2400"/>
              <a:t>May integrate the data analysis (e.g., iteratively back and forth in convergent design)</a:t>
            </a:r>
          </a:p>
        </p:txBody>
      </p:sp>
    </p:spTree>
    <p:extLst>
      <p:ext uri="{BB962C8B-B14F-4D97-AF65-F5344CB8AC3E}">
        <p14:creationId xmlns:p14="http://schemas.microsoft.com/office/powerpoint/2010/main" val="41091573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a Mixed Methods Study? </a:t>
            </a:r>
            <a:r>
              <a:rPr lang="en-US" altLang="en-US" sz="2000" b="0"/>
              <a:t>(8 of 8)</a:t>
            </a:r>
            <a:endParaRPr lang="en-US"/>
          </a:p>
        </p:txBody>
      </p:sp>
      <p:sp>
        <p:nvSpPr>
          <p:cNvPr id="3" name="Text Placeholder 2"/>
          <p:cNvSpPr>
            <a:spLocks noGrp="1"/>
          </p:cNvSpPr>
          <p:nvPr>
            <p:ph type="body" idx="1"/>
          </p:nvPr>
        </p:nvSpPr>
        <p:spPr/>
        <p:txBody>
          <a:bodyPr/>
          <a:lstStyle/>
          <a:p>
            <a:pPr marL="0" indent="0">
              <a:buNone/>
            </a:pPr>
            <a:r>
              <a:rPr lang="en-US" sz="2000" b="1" dirty="0"/>
              <a:t>Step 7. Write the Report as a One- or Two-Phase Study or a Multiple-Stage Study</a:t>
            </a:r>
          </a:p>
          <a:p>
            <a:r>
              <a:rPr lang="en-US" sz="2000" dirty="0"/>
              <a:t>Variations in writing structure</a:t>
            </a:r>
          </a:p>
          <a:p>
            <a:r>
              <a:rPr lang="en-US" sz="2000" dirty="0"/>
              <a:t>Report can be written in two phases following order of research</a:t>
            </a:r>
          </a:p>
          <a:p>
            <a:pPr lvl="1"/>
            <a:r>
              <a:rPr lang="en-US" sz="2000" dirty="0"/>
              <a:t>Data collection for quantitative and </a:t>
            </a:r>
            <a:r>
              <a:rPr lang="en-US" sz="2000" dirty="0" smtClean="0"/>
              <a:t>qualitative</a:t>
            </a:r>
            <a:endParaRPr lang="en-US" sz="2000" dirty="0"/>
          </a:p>
          <a:p>
            <a:pPr lvl="1"/>
            <a:r>
              <a:rPr lang="en-US" sz="2000" dirty="0"/>
              <a:t>Data analysis for quantitative and </a:t>
            </a:r>
            <a:r>
              <a:rPr lang="en-US" sz="2000" dirty="0" smtClean="0"/>
              <a:t>qualitative</a:t>
            </a:r>
            <a:endParaRPr lang="en-US" sz="2000" dirty="0"/>
          </a:p>
          <a:p>
            <a:pPr lvl="1"/>
            <a:r>
              <a:rPr lang="en-US" sz="2000" dirty="0"/>
              <a:t>Interpretation of quantitative and </a:t>
            </a:r>
            <a:r>
              <a:rPr lang="en-US" sz="2000" dirty="0" smtClean="0"/>
              <a:t>qualitative</a:t>
            </a:r>
            <a:endParaRPr lang="en-US" sz="2000" dirty="0"/>
          </a:p>
          <a:p>
            <a:r>
              <a:rPr lang="en-US" sz="2000" dirty="0"/>
              <a:t>Report can integrate the </a:t>
            </a:r>
            <a:r>
              <a:rPr lang="en-US" sz="2000" dirty="0" smtClean="0"/>
              <a:t>phases</a:t>
            </a:r>
            <a:endParaRPr lang="en-US" sz="2000" dirty="0"/>
          </a:p>
          <a:p>
            <a:pPr lvl="1"/>
            <a:r>
              <a:rPr lang="en-US" sz="2000" dirty="0"/>
              <a:t>Problem statement contains both need to explain and explore</a:t>
            </a:r>
          </a:p>
          <a:p>
            <a:pPr lvl="1"/>
            <a:r>
              <a:rPr lang="en-US" sz="2000" dirty="0"/>
              <a:t>One data collection section integrating both</a:t>
            </a:r>
          </a:p>
          <a:p>
            <a:pPr lvl="1"/>
            <a:r>
              <a:rPr lang="en-US" sz="2000" dirty="0"/>
              <a:t>Analysis section converging two</a:t>
            </a:r>
          </a:p>
        </p:txBody>
      </p:sp>
    </p:spTree>
    <p:extLst>
      <p:ext uri="{BB962C8B-B14F-4D97-AF65-F5344CB8AC3E}">
        <p14:creationId xmlns:p14="http://schemas.microsoft.com/office/powerpoint/2010/main" val="2559174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How do You Evaluate a Mixed Methods Study?</a:t>
            </a:r>
            <a:endParaRPr lang="en-US"/>
          </a:p>
        </p:txBody>
      </p:sp>
      <p:sp>
        <p:nvSpPr>
          <p:cNvPr id="3" name="Text Placeholder 2"/>
          <p:cNvSpPr>
            <a:spLocks noGrp="1"/>
          </p:cNvSpPr>
          <p:nvPr>
            <p:ph type="body" idx="1"/>
          </p:nvPr>
        </p:nvSpPr>
        <p:spPr/>
        <p:txBody>
          <a:bodyPr/>
          <a:lstStyle/>
          <a:p>
            <a:r>
              <a:rPr lang="en-US" altLang="en-US" sz="2400"/>
              <a:t>Uses the words “mixed methods” in the study</a:t>
            </a:r>
          </a:p>
          <a:p>
            <a:r>
              <a:rPr lang="en-US" altLang="en-US" sz="2400"/>
              <a:t>Study contains both quantitative and qualitative data</a:t>
            </a:r>
          </a:p>
          <a:p>
            <a:r>
              <a:rPr lang="en-US" altLang="en-US" sz="2400"/>
              <a:t>Report displays integration of the quantitative and qualitative data</a:t>
            </a:r>
          </a:p>
          <a:p>
            <a:r>
              <a:rPr lang="en-US" altLang="en-US" sz="2400"/>
              <a:t>Specifies a type of mixed methods design</a:t>
            </a:r>
          </a:p>
          <a:p>
            <a:r>
              <a:rPr lang="en-US" altLang="en-US" sz="2400"/>
              <a:t>Cites mixed methods literature to document the use of mixed methods.</a:t>
            </a:r>
            <a:endParaRPr lang="en-US" sz="2400"/>
          </a:p>
        </p:txBody>
      </p:sp>
    </p:spTree>
    <p:extLst>
      <p:ext uri="{BB962C8B-B14F-4D97-AF65-F5344CB8AC3E}">
        <p14:creationId xmlns:p14="http://schemas.microsoft.com/office/powerpoint/2010/main" val="1575563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2340497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 </a:t>
            </a:r>
            <a:r>
              <a:rPr lang="en-US" altLang="en-US" sz="2000" b="0" dirty="0" smtClean="0"/>
              <a:t>(4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400" b="1" dirty="0"/>
              <a:t>How Did Mixed Methods Research Develop? Mixing Forms of Quantitative Data</a:t>
            </a:r>
          </a:p>
          <a:p>
            <a:r>
              <a:rPr lang="en-US" sz="2400" dirty="0"/>
              <a:t>Collecting multiple types of data</a:t>
            </a:r>
          </a:p>
          <a:p>
            <a:r>
              <a:rPr lang="en-US" sz="2400" dirty="0"/>
              <a:t>Multitrait, multimethod approach to examine psychological traits (Campbell &amp; Fiske, 1959)</a:t>
            </a:r>
          </a:p>
          <a:p>
            <a:r>
              <a:rPr lang="en-US" sz="2400" dirty="0"/>
              <a:t>If measures correlated, trait considered valid</a:t>
            </a:r>
          </a:p>
          <a:p>
            <a:r>
              <a:rPr lang="en-US" sz="2400" dirty="0"/>
              <a:t>Encouraged researchers to collect more than one type of data</a:t>
            </a:r>
          </a:p>
        </p:txBody>
      </p:sp>
    </p:spTree>
    <p:extLst>
      <p:ext uri="{BB962C8B-B14F-4D97-AF65-F5344CB8AC3E}">
        <p14:creationId xmlns:p14="http://schemas.microsoft.com/office/powerpoint/2010/main" val="89987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What is Mixed Methods Research, When is It Used, and How Did It Develop? </a:t>
            </a:r>
            <a:r>
              <a:rPr lang="en-US" altLang="en-US" sz="2000" b="0" dirty="0" smtClean="0"/>
              <a:t>(5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400" b="1" dirty="0"/>
              <a:t>How Did Mixed Methods Research Develop? Combining Quantitative and Qualitative Data</a:t>
            </a:r>
          </a:p>
          <a:p>
            <a:r>
              <a:rPr lang="en-US" sz="2400" dirty="0"/>
              <a:t>Early studies combined case studies with surveys</a:t>
            </a:r>
          </a:p>
          <a:p>
            <a:r>
              <a:rPr lang="en-US" sz="2400" dirty="0"/>
              <a:t>Examples:</a:t>
            </a:r>
          </a:p>
          <a:p>
            <a:pPr lvl="1"/>
            <a:r>
              <a:rPr lang="en-US" sz="2400" dirty="0"/>
              <a:t>Jick (1979) combined surveys with interviews, observations, archival material to understand anxiety and job insecurity</a:t>
            </a:r>
          </a:p>
          <a:p>
            <a:pPr lvl="1"/>
            <a:r>
              <a:rPr lang="en-US" sz="2400" dirty="0"/>
              <a:t>Augment qualitative observations within a quantitative survey for a more complete understanding of leadership in an organization</a:t>
            </a:r>
          </a:p>
        </p:txBody>
      </p:sp>
    </p:spTree>
    <p:extLst>
      <p:ext uri="{BB962C8B-B14F-4D97-AF65-F5344CB8AC3E}">
        <p14:creationId xmlns:p14="http://schemas.microsoft.com/office/powerpoint/2010/main" val="350825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 </a:t>
            </a:r>
            <a:r>
              <a:rPr lang="en-US" altLang="en-US" sz="2000" b="0" dirty="0" smtClean="0"/>
              <a:t>(6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200" b="1" dirty="0"/>
              <a:t>How Did Mixed Methods Research Develop? Questioning the Integration of Worldviews and Methods</a:t>
            </a:r>
          </a:p>
          <a:p>
            <a:r>
              <a:rPr lang="en-US" sz="2200" dirty="0"/>
              <a:t>Arose because of different philosophical assumptions underlying qualitative and quantitative research</a:t>
            </a:r>
          </a:p>
          <a:p>
            <a:r>
              <a:rPr lang="en-US" sz="2200" dirty="0"/>
              <a:t>Paradigm debates through late 1980s and early </a:t>
            </a:r>
            <a:r>
              <a:rPr lang="en-US" sz="2200" dirty="0" smtClean="0"/>
              <a:t>1990s</a:t>
            </a:r>
            <a:endParaRPr lang="en-US" sz="2200" dirty="0"/>
          </a:p>
          <a:p>
            <a:r>
              <a:rPr lang="en-US" sz="2200" dirty="0"/>
              <a:t>Pragmatism developed as a way to use procedures that work to best understand a research problem</a:t>
            </a:r>
          </a:p>
          <a:p>
            <a:r>
              <a:rPr lang="en-US" sz="2200" dirty="0"/>
              <a:t>Dialectical pluralism urges researchers to engage with differences across disciplines, paradigms, theories, and stakeholders</a:t>
            </a:r>
          </a:p>
        </p:txBody>
      </p:sp>
    </p:spTree>
    <p:extLst>
      <p:ext uri="{BB962C8B-B14F-4D97-AF65-F5344CB8AC3E}">
        <p14:creationId xmlns:p14="http://schemas.microsoft.com/office/powerpoint/2010/main" val="131747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Mixed Methods Research, When is It Used, and How Did It Develop? </a:t>
            </a:r>
            <a:r>
              <a:rPr lang="en-US" altLang="en-US" sz="2000" b="0" dirty="0" smtClean="0"/>
              <a:t>(7 </a:t>
            </a:r>
            <a:r>
              <a:rPr lang="en-US" altLang="en-US" sz="2000" b="0" dirty="0"/>
              <a:t>of 9)</a:t>
            </a:r>
            <a:endParaRPr lang="en-US" dirty="0"/>
          </a:p>
        </p:txBody>
      </p:sp>
      <p:sp>
        <p:nvSpPr>
          <p:cNvPr id="3" name="Text Placeholder 2"/>
          <p:cNvSpPr>
            <a:spLocks noGrp="1"/>
          </p:cNvSpPr>
          <p:nvPr>
            <p:ph type="body" idx="1"/>
          </p:nvPr>
        </p:nvSpPr>
        <p:spPr/>
        <p:txBody>
          <a:bodyPr/>
          <a:lstStyle/>
          <a:p>
            <a:pPr marL="0" indent="0">
              <a:buNone/>
            </a:pPr>
            <a:r>
              <a:rPr lang="en-US" sz="2400" b="1"/>
              <a:t>How Did Mixed Methods Research Develop? Developing Procedures for Mixed Methods Studies</a:t>
            </a:r>
          </a:p>
          <a:p>
            <a:r>
              <a:rPr lang="en-US" sz="2400"/>
              <a:t>Purposes for mixed methods research</a:t>
            </a:r>
          </a:p>
          <a:p>
            <a:pPr lvl="1"/>
            <a:r>
              <a:rPr lang="en-US" sz="2400"/>
              <a:t>To understand a phenomenon and research problem</a:t>
            </a:r>
          </a:p>
          <a:p>
            <a:pPr lvl="1"/>
            <a:r>
              <a:rPr lang="en-US" sz="2400"/>
              <a:t>To use one data source to enhance, elaborate, or complement another</a:t>
            </a:r>
          </a:p>
          <a:p>
            <a:pPr lvl="1"/>
            <a:r>
              <a:rPr lang="en-US" sz="2400"/>
              <a:t>To collect data at multiple levels (district, school, teacher, and student)</a:t>
            </a:r>
          </a:p>
          <a:p>
            <a:pPr lvl="1"/>
            <a:r>
              <a:rPr lang="en-US" sz="2400"/>
              <a:t>Embedding one form of data</a:t>
            </a:r>
          </a:p>
        </p:txBody>
      </p:sp>
    </p:spTree>
    <p:extLst>
      <p:ext uri="{BB962C8B-B14F-4D97-AF65-F5344CB8AC3E}">
        <p14:creationId xmlns:p14="http://schemas.microsoft.com/office/powerpoint/2010/main" val="42771725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8689</TotalTime>
  <Words>3493</Words>
  <Application>Microsoft Office PowerPoint</Application>
  <PresentationFormat>On-screen Show (4:3)</PresentationFormat>
  <Paragraphs>347</Paragraphs>
  <Slides>58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58</vt:i4>
      </vt:variant>
    </vt:vector>
  </HeadingPairs>
  <TitlesOfParts>
    <vt:vector size="66" baseType="lpstr">
      <vt:lpstr>Arial</vt:lpstr>
      <vt:lpstr>Helvetica LT Std</vt:lpstr>
      <vt:lpstr>Noto Sans Symbols</vt:lpstr>
      <vt:lpstr>Optima LT Std Bold</vt:lpstr>
      <vt:lpstr>Times New Roman</vt:lpstr>
      <vt:lpstr>Verdana</vt:lpstr>
      <vt:lpstr>508 Lecture</vt:lpstr>
      <vt:lpstr>1_508 Lecture</vt:lpstr>
      <vt:lpstr>Educational Research: Planning, Conducting, and Evaluating Quantitative and Qualitative Research</vt:lpstr>
      <vt:lpstr>Learning Objectives</vt:lpstr>
      <vt:lpstr>What is Mixed Methods Research, When is It Used, and How Did It Develop? (1 of 9)</vt:lpstr>
      <vt:lpstr>What is Mixed Methods Research, When is It Used, and How Did It Develop? (2 of 9)</vt:lpstr>
      <vt:lpstr>What is Mixed Methods Research, When is It Used, and How Did It Develop? (3 of 9)</vt:lpstr>
      <vt:lpstr>What is Mixed Methods Research, When is It Used, and How Did It Develop? (4 of 9)</vt:lpstr>
      <vt:lpstr>What is Mixed Methods Research, When is It Used, and How Did It Develop? (5 of 9)</vt:lpstr>
      <vt:lpstr>What is Mixed Methods Research, When is It Used, and How Did It Develop? (6 of 9)</vt:lpstr>
      <vt:lpstr>What is Mixed Methods Research, When is It Used, and How Did It Develop? (7 of 9)</vt:lpstr>
      <vt:lpstr>Figure 16.1 Notation System for a Mixed Methods Study</vt:lpstr>
      <vt:lpstr>What is Mixed Methods Research, When is It Used, and How Did It Develop? (8 of 9)</vt:lpstr>
      <vt:lpstr>What is Mixed Methods Research, When is It Used, and How Did It Develop? (9 of 9)</vt:lpstr>
      <vt:lpstr>What Are the Types of Mixed Methods Designs? (1 of 15)</vt:lpstr>
      <vt:lpstr>What Are the Types of Mixed Methods Designs? (2 of 15)</vt:lpstr>
      <vt:lpstr>Figure 16.2 Mixed Methods Basic and Advanced Designs</vt:lpstr>
      <vt:lpstr>What Are the Types of Mixed Methods Designs? (3 of 15)</vt:lpstr>
      <vt:lpstr>What Are the Types of Mixed Methods Designs? (4 of 15)</vt:lpstr>
      <vt:lpstr>Figure 16.3 Basic Mixed Methods Designs: Convergent Design</vt:lpstr>
      <vt:lpstr>What Are the Types of Mixed Methods Designs? (5 of 15)</vt:lpstr>
      <vt:lpstr>What Are the Types of Mixed Methods Designs? (6 of 15)</vt:lpstr>
      <vt:lpstr>Figure 16.3 Basic Mixed Methods Designs: Explanatory Sequential Design</vt:lpstr>
      <vt:lpstr>What Are the Types of Mixed Methods Designs? (7 of 15)</vt:lpstr>
      <vt:lpstr>What Are the Types of Mixed Methods Designs? (8 of 15)</vt:lpstr>
      <vt:lpstr>Figure 16.3 Basic Mixed Methods Designs: Exploratory Sequential Design</vt:lpstr>
      <vt:lpstr>What Are the Types of Mixed Methods Designs? (9 of 15)</vt:lpstr>
      <vt:lpstr>What Are the Types of Mixed Methods Designs? (10 of 15)</vt:lpstr>
      <vt:lpstr>Figure 16.4 Complex Mixed Methods Designs: Experimental Mixed Methods Design</vt:lpstr>
      <vt:lpstr>What Are the Types of Mixed Methods Designs? (11 of 15)</vt:lpstr>
      <vt:lpstr>What Are the Types of Mixed Methods Designs? (12 of 15)</vt:lpstr>
      <vt:lpstr>Figure 16.4 Complex Mixed Methods Designs: Social Justice Design (using an Explanatory Sequential Design example)</vt:lpstr>
      <vt:lpstr>What Are the Types of Mixed Methods Designs? (13 of 15)</vt:lpstr>
      <vt:lpstr>What Are the Types of Mixed Methods Designs? (14 of 15)</vt:lpstr>
      <vt:lpstr>Figure 16.4 Complex Mixed Methods Designs: Multistage Evaluation Design (using an Exploratory Sequential Design example)</vt:lpstr>
      <vt:lpstr>What Are the Types of Mixed Methods Designs? (15 of 15)</vt:lpstr>
      <vt:lpstr>What Are the Key Characteristics of Mixed Methods Designs? (1 of 9)</vt:lpstr>
      <vt:lpstr>What Are the Key Characteristics of Mixed Methods Designs? (2 of 9)</vt:lpstr>
      <vt:lpstr>What Are the Key Characteristics of Mixed Methods Designs? (3 of 9)</vt:lpstr>
      <vt:lpstr>Table 16.1 Quantitative and Qualitative Methods of Data Collection and Types of Data</vt:lpstr>
      <vt:lpstr>What Are the Key Characteristics of Mixed Methods Designs? (4 of 9)</vt:lpstr>
      <vt:lpstr>What Are the Key Characteristics of Mixed Methods Designs? (5 of 9)</vt:lpstr>
      <vt:lpstr>What Are the Key Characteristics of Mixed Methods Designs? (6 of 9)</vt:lpstr>
      <vt:lpstr>What Are the Key Characteristics of Mixed Methods Designs? (7 of 9)</vt:lpstr>
      <vt:lpstr>What Are the Key Characteristics of Mixed Methods Designs? (8 of 9)</vt:lpstr>
      <vt:lpstr>What Are the Key Characteristics of Mixed Methods Designs? (9 of 9)</vt:lpstr>
      <vt:lpstr>Examples of Visual Diagrams (1 of 2)</vt:lpstr>
      <vt:lpstr>Examples of Visual Diagrams (2 of 2)</vt:lpstr>
      <vt:lpstr>What Are Some Potential Ethical Issues in Mixed Methods Research?</vt:lpstr>
      <vt:lpstr>Figure 16.5 Steps in the Process of Conducting a Mixed Methods Study</vt:lpstr>
      <vt:lpstr>What Are the Steps in Conducting a Mixed Methods Study? (1 of 8)</vt:lpstr>
      <vt:lpstr>What Are the Steps in Conducting a Mixed Methods Study? (2 of 8)</vt:lpstr>
      <vt:lpstr>What Are the Steps in Conducting a Mixed Methods Study? (3 of 8)</vt:lpstr>
      <vt:lpstr>What Are the Steps in Conducting a Mixed Methods Study? (4 of 8)</vt:lpstr>
      <vt:lpstr>What Are the Steps in Conducting a Mixed Methods Study? (5 of 8)</vt:lpstr>
      <vt:lpstr>What Are the Steps in Conducting a Mixed Methods Study? (6 of 8)</vt:lpstr>
      <vt:lpstr>What Are the Steps in Conducting a Mixed Methods Study? (7 of 8)</vt:lpstr>
      <vt:lpstr>What Are the Steps in Conducting a Mixed Methods Study? (8 of 8)</vt:lpstr>
      <vt:lpstr>How do You Evaluate a Mixed Methods Study?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1039</cp:revision>
  <dcterms:modified xsi:type="dcterms:W3CDTF">2018-03-15T10:24:26Z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