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32"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62"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86" autoAdjust="0"/>
    <p:restoredTop sz="92907" autoAdjust="0"/>
  </p:normalViewPr>
  <p:slideViewPr>
    <p:cSldViewPr snapToGrid="0" snapToObjects="1">
      <p:cViewPr varScale="1">
        <p:scale>
          <a:sx n="103" d="100"/>
          <a:sy n="103" d="100"/>
        </p:scale>
        <p:origin x="1548" y="11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34547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646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17</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dirty="0">
                <a:latin typeface="+mn-lt"/>
              </a:rPr>
              <a:t>Action Research Designs</a:t>
            </a:r>
            <a:endParaRPr lang="en-US" dirty="0">
              <a:latin typeface="+mn-lt"/>
            </a:endParaRP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Action Research Designs? </a:t>
            </a:r>
            <a:r>
              <a:rPr lang="en-US" sz="2000" b="0"/>
              <a:t>(2 of 8)</a:t>
            </a:r>
            <a:endParaRPr lang="en-US"/>
          </a:p>
        </p:txBody>
      </p:sp>
      <p:sp>
        <p:nvSpPr>
          <p:cNvPr id="3" name="Text Placeholder 2"/>
          <p:cNvSpPr>
            <a:spLocks noGrp="1"/>
          </p:cNvSpPr>
          <p:nvPr>
            <p:ph type="body" idx="1"/>
          </p:nvPr>
        </p:nvSpPr>
        <p:spPr/>
        <p:txBody>
          <a:bodyPr/>
          <a:lstStyle/>
          <a:p>
            <a:pPr marL="0" indent="0">
              <a:buNone/>
            </a:pPr>
            <a:r>
              <a:rPr lang="en-US" sz="2400" b="1" dirty="0"/>
              <a:t>Practical Action Research</a:t>
            </a:r>
          </a:p>
          <a:p>
            <a:r>
              <a:rPr lang="en-US" sz="2400" dirty="0"/>
              <a:t>Teachers as learners, reflective practitioners, engaged in small-scale research</a:t>
            </a:r>
            <a:r>
              <a:rPr lang="en-US" sz="2400" dirty="0" smtClean="0"/>
              <a:t>:</a:t>
            </a:r>
            <a:endParaRPr lang="en-US" sz="2400" dirty="0"/>
          </a:p>
          <a:p>
            <a:pPr lvl="1"/>
            <a:r>
              <a:rPr lang="en-US" sz="2400" dirty="0"/>
              <a:t>Have decision-making authority to study a practice as professional </a:t>
            </a:r>
            <a:r>
              <a:rPr lang="en-US" sz="2400" dirty="0" smtClean="0"/>
              <a:t>development</a:t>
            </a:r>
            <a:endParaRPr lang="en-US" sz="2400" dirty="0"/>
          </a:p>
          <a:p>
            <a:pPr lvl="1"/>
            <a:r>
              <a:rPr lang="en-US" sz="2400" dirty="0"/>
              <a:t>Are committed to continued professional development and school improvement</a:t>
            </a:r>
          </a:p>
          <a:p>
            <a:pPr lvl="1"/>
            <a:r>
              <a:rPr lang="en-US" sz="2400" dirty="0"/>
              <a:t>Want to reflect on their practices to improve</a:t>
            </a:r>
          </a:p>
        </p:txBody>
      </p:sp>
    </p:spTree>
    <p:extLst>
      <p:ext uri="{BB962C8B-B14F-4D97-AF65-F5344CB8AC3E}">
        <p14:creationId xmlns:p14="http://schemas.microsoft.com/office/powerpoint/2010/main" val="262093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Action Research Designs? </a:t>
            </a:r>
            <a:r>
              <a:rPr lang="en-US" sz="2000" b="0"/>
              <a:t>(3 of 8)</a:t>
            </a:r>
            <a:endParaRPr lang="en-US"/>
          </a:p>
        </p:txBody>
      </p:sp>
      <p:sp>
        <p:nvSpPr>
          <p:cNvPr id="3" name="Text Placeholder 2"/>
          <p:cNvSpPr>
            <a:spLocks noGrp="1"/>
          </p:cNvSpPr>
          <p:nvPr>
            <p:ph type="body" idx="1"/>
          </p:nvPr>
        </p:nvSpPr>
        <p:spPr/>
        <p:txBody>
          <a:bodyPr/>
          <a:lstStyle/>
          <a:p>
            <a:pPr marL="0" indent="0">
              <a:buNone/>
            </a:pPr>
            <a:r>
              <a:rPr lang="en-US" sz="2400" b="1" dirty="0"/>
              <a:t>Practical Action Research</a:t>
            </a:r>
          </a:p>
          <a:p>
            <a:pPr marL="0" indent="0">
              <a:buNone/>
            </a:pPr>
            <a:r>
              <a:rPr lang="en-US" sz="2400" dirty="0"/>
              <a:t>Teachers as learners, reflective practitioners, engaged in small-scale research</a:t>
            </a:r>
            <a:r>
              <a:rPr lang="en-US" sz="2400" dirty="0" smtClean="0"/>
              <a:t>:</a:t>
            </a:r>
            <a:endParaRPr lang="en-US" sz="2400" dirty="0"/>
          </a:p>
          <a:p>
            <a:r>
              <a:rPr lang="en-US" sz="2400" dirty="0"/>
              <a:t>Use a systematic approach, identifiable procedures to study their own problems rather than using a random, anything-goes </a:t>
            </a:r>
            <a:r>
              <a:rPr lang="en-US" sz="2400" dirty="0" smtClean="0"/>
              <a:t>design</a:t>
            </a:r>
            <a:endParaRPr lang="en-US" sz="2400" dirty="0"/>
          </a:p>
          <a:p>
            <a:r>
              <a:rPr lang="en-US" sz="2400" dirty="0"/>
              <a:t>Choose an area of focus, determine data collection techniques, analyze and interpret data, and develop action plans</a:t>
            </a:r>
          </a:p>
        </p:txBody>
      </p:sp>
    </p:spTree>
    <p:extLst>
      <p:ext uri="{BB962C8B-B14F-4D97-AF65-F5344CB8AC3E}">
        <p14:creationId xmlns:p14="http://schemas.microsoft.com/office/powerpoint/2010/main" val="217086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17.3 </a:t>
            </a:r>
            <a:r>
              <a:rPr lang="en-US" dirty="0"/>
              <a:t>Mills’s (2011) Dialectic Action Research Spiral</a:t>
            </a:r>
          </a:p>
        </p:txBody>
      </p:sp>
      <p:pic>
        <p:nvPicPr>
          <p:cNvPr id="4" name="Picture 3" descr="The spiral steps are as follows. Identify an Area of Focus then collect Data, Analyze and interpret data, Develop an action plan and again go to Identify an Area of Focus. Identify an Area of Focus, then collect Data, then Analyze and Interpret Data, and again go to Collect Data and then Identify an Area of Focus. Identify an Area of Focus, then Collect Data, then Analyze and Interpret Data, then Develop an Action Plan and again go to Collect data and Identify an Area of Focus"/>
          <p:cNvPicPr>
            <a:picLocks noChangeAspect="1"/>
          </p:cNvPicPr>
          <p:nvPr/>
        </p:nvPicPr>
        <p:blipFill>
          <a:blip r:embed="rId2"/>
          <a:stretch>
            <a:fillRect/>
          </a:stretch>
        </p:blipFill>
        <p:spPr>
          <a:xfrm>
            <a:off x="664125" y="1772816"/>
            <a:ext cx="7815749" cy="4200508"/>
          </a:xfrm>
          <a:prstGeom prst="rect">
            <a:avLst/>
          </a:prstGeom>
        </p:spPr>
      </p:pic>
    </p:spTree>
    <p:extLst>
      <p:ext uri="{BB962C8B-B14F-4D97-AF65-F5344CB8AC3E}">
        <p14:creationId xmlns:p14="http://schemas.microsoft.com/office/powerpoint/2010/main" val="107399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Action Research Designs? </a:t>
            </a:r>
            <a:r>
              <a:rPr lang="en-US" sz="2000" b="0"/>
              <a:t>(4 of 8)</a:t>
            </a:r>
            <a:endParaRPr lang="en-US"/>
          </a:p>
        </p:txBody>
      </p:sp>
      <p:sp>
        <p:nvSpPr>
          <p:cNvPr id="3" name="Text Placeholder 2"/>
          <p:cNvSpPr>
            <a:spLocks noGrp="1"/>
          </p:cNvSpPr>
          <p:nvPr>
            <p:ph type="body" idx="1"/>
          </p:nvPr>
        </p:nvSpPr>
        <p:spPr>
          <a:xfrm>
            <a:off x="457200" y="1600200"/>
            <a:ext cx="8229600" cy="4679302"/>
          </a:xfrm>
        </p:spPr>
        <p:txBody>
          <a:bodyPr/>
          <a:lstStyle/>
          <a:p>
            <a:pPr marL="0" indent="0">
              <a:spcBef>
                <a:spcPts val="1000"/>
              </a:spcBef>
              <a:buNone/>
            </a:pPr>
            <a:r>
              <a:rPr lang="en-US" sz="2200" b="1" dirty="0"/>
              <a:t>Practical Action Research</a:t>
            </a:r>
          </a:p>
          <a:p>
            <a:pPr marL="0" indent="0">
              <a:spcBef>
                <a:spcPts val="1000"/>
              </a:spcBef>
              <a:buNone/>
            </a:pPr>
            <a:r>
              <a:rPr lang="en-US" sz="2200" dirty="0"/>
              <a:t>Example</a:t>
            </a:r>
          </a:p>
          <a:p>
            <a:r>
              <a:rPr lang="en-US" sz="2200" dirty="0"/>
              <a:t>Sarraj, Bene, Li, and Burley (2015) developed and implemented a multicultural education program for fifth-grade students</a:t>
            </a:r>
          </a:p>
          <a:p>
            <a:r>
              <a:rPr lang="en-US" sz="2200" dirty="0"/>
              <a:t>Process</a:t>
            </a:r>
            <a:r>
              <a:rPr lang="en-US" sz="2200" dirty="0" smtClean="0"/>
              <a:t>:</a:t>
            </a:r>
            <a:endParaRPr lang="en-US" sz="2200" dirty="0"/>
          </a:p>
          <a:p>
            <a:pPr lvl="1"/>
            <a:r>
              <a:rPr lang="en-US" sz="2200" dirty="0"/>
              <a:t>Identified the topic of multicultural education</a:t>
            </a:r>
          </a:p>
          <a:p>
            <a:pPr lvl="1"/>
            <a:r>
              <a:rPr lang="en-US" sz="2200" dirty="0"/>
              <a:t>Developed the multicultural program</a:t>
            </a:r>
          </a:p>
          <a:p>
            <a:pPr lvl="1"/>
            <a:r>
              <a:rPr lang="en-US" sz="2200" dirty="0"/>
              <a:t>Conducted a 2-week implementation study</a:t>
            </a:r>
          </a:p>
          <a:p>
            <a:pPr lvl="1"/>
            <a:r>
              <a:rPr lang="en-US" sz="2200" dirty="0"/>
              <a:t>Gathered and analyzed data</a:t>
            </a:r>
          </a:p>
          <a:p>
            <a:pPr lvl="1"/>
            <a:r>
              <a:rPr lang="en-US" sz="2200" dirty="0"/>
              <a:t>Reflected on implications and recommendations</a:t>
            </a:r>
          </a:p>
        </p:txBody>
      </p:sp>
    </p:spTree>
    <p:extLst>
      <p:ext uri="{BB962C8B-B14F-4D97-AF65-F5344CB8AC3E}">
        <p14:creationId xmlns:p14="http://schemas.microsoft.com/office/powerpoint/2010/main" val="112008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Action Research Designs? </a:t>
            </a:r>
            <a:r>
              <a:rPr lang="en-US" sz="2000" b="0"/>
              <a:t>(5 of 8)</a:t>
            </a:r>
            <a:endParaRPr lang="en-US"/>
          </a:p>
        </p:txBody>
      </p:sp>
      <p:sp>
        <p:nvSpPr>
          <p:cNvPr id="3" name="Text Placeholder 2"/>
          <p:cNvSpPr>
            <a:spLocks noGrp="1"/>
          </p:cNvSpPr>
          <p:nvPr>
            <p:ph type="body" idx="1"/>
          </p:nvPr>
        </p:nvSpPr>
        <p:spPr/>
        <p:txBody>
          <a:bodyPr/>
          <a:lstStyle/>
          <a:p>
            <a:pPr marL="0" indent="0">
              <a:buNone/>
            </a:pPr>
            <a:r>
              <a:rPr lang="en-US" sz="2400" b="1" dirty="0"/>
              <a:t>Participatory Action Research</a:t>
            </a:r>
            <a:endParaRPr lang="en-US" altLang="en-US" sz="2400" b="1" dirty="0"/>
          </a:p>
          <a:p>
            <a:r>
              <a:rPr lang="en-US" altLang="en-US" sz="2400" b="1" dirty="0"/>
              <a:t>Participatory action research </a:t>
            </a:r>
            <a:r>
              <a:rPr lang="en-US" altLang="en-US" sz="2400" dirty="0"/>
              <a:t>(</a:t>
            </a:r>
            <a:r>
              <a:rPr lang="en-US" altLang="en-US" sz="2400" dirty="0" smtClean="0"/>
              <a:t>P</a:t>
            </a:r>
            <a:r>
              <a:rPr lang="en-US" altLang="en-US" sz="100" dirty="0" smtClean="0"/>
              <a:t> </a:t>
            </a:r>
            <a:r>
              <a:rPr lang="en-US" altLang="en-US" sz="2400" dirty="0" smtClean="0"/>
              <a:t>A</a:t>
            </a:r>
            <a:r>
              <a:rPr lang="en-US" altLang="en-US" sz="100" dirty="0" smtClean="0"/>
              <a:t> </a:t>
            </a:r>
            <a:r>
              <a:rPr lang="en-US" altLang="en-US" sz="2400" dirty="0" smtClean="0"/>
              <a:t>R</a:t>
            </a:r>
            <a:r>
              <a:rPr lang="en-US" altLang="en-US" sz="2400" dirty="0"/>
              <a:t>): approach to improve quality of organizations, communities, and family lives</a:t>
            </a:r>
          </a:p>
          <a:p>
            <a:r>
              <a:rPr lang="en-US" altLang="en-US" sz="2400" dirty="0"/>
              <a:t>Deliberate exploration of a relationship between the individual and others</a:t>
            </a:r>
          </a:p>
          <a:p>
            <a:r>
              <a:rPr lang="en-US" altLang="en-US" sz="2400" dirty="0"/>
              <a:t>Participatory: People conduct studies on themselves</a:t>
            </a:r>
          </a:p>
          <a:p>
            <a:r>
              <a:rPr lang="en-US" altLang="en-US" sz="2400" dirty="0"/>
              <a:t>Practical and collaborative</a:t>
            </a:r>
            <a:endParaRPr lang="en-US" sz="2400" dirty="0"/>
          </a:p>
        </p:txBody>
      </p:sp>
    </p:spTree>
    <p:extLst>
      <p:ext uri="{BB962C8B-B14F-4D97-AF65-F5344CB8AC3E}">
        <p14:creationId xmlns:p14="http://schemas.microsoft.com/office/powerpoint/2010/main" val="254781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Action Research Designs? </a:t>
            </a:r>
            <a:r>
              <a:rPr lang="en-US" sz="2000" b="0"/>
              <a:t>(6 of 8)</a:t>
            </a:r>
            <a:endParaRPr lang="en-US"/>
          </a:p>
        </p:txBody>
      </p:sp>
      <p:sp>
        <p:nvSpPr>
          <p:cNvPr id="3" name="Text Placeholder 2"/>
          <p:cNvSpPr>
            <a:spLocks noGrp="1"/>
          </p:cNvSpPr>
          <p:nvPr>
            <p:ph type="body" idx="1"/>
          </p:nvPr>
        </p:nvSpPr>
        <p:spPr/>
        <p:txBody>
          <a:bodyPr/>
          <a:lstStyle/>
          <a:p>
            <a:pPr marL="0" indent="0">
              <a:buNone/>
            </a:pPr>
            <a:r>
              <a:rPr lang="en-US" sz="2400" b="1"/>
              <a:t>Participatory Action Research</a:t>
            </a:r>
            <a:endParaRPr lang="en-US" altLang="en-US" sz="2400" b="1"/>
          </a:p>
          <a:p>
            <a:r>
              <a:rPr lang="en-US" altLang="en-US" sz="2400"/>
              <a:t>Emancipatory: unshackle people from constraints of irrational and unjust structures</a:t>
            </a:r>
          </a:p>
          <a:p>
            <a:r>
              <a:rPr lang="en-US" altLang="en-US" sz="2400"/>
              <a:t>Helps individuals free themselves from constraints found in media, language, work procedures, and power relationships</a:t>
            </a:r>
          </a:p>
          <a:p>
            <a:r>
              <a:rPr lang="en-US" altLang="en-US" sz="2400"/>
              <a:t>Reflexive or dialectical: Focused on bringing about change in practices</a:t>
            </a:r>
            <a:endParaRPr lang="en-US" sz="2400"/>
          </a:p>
        </p:txBody>
      </p:sp>
    </p:spTree>
    <p:extLst>
      <p:ext uri="{BB962C8B-B14F-4D97-AF65-F5344CB8AC3E}">
        <p14:creationId xmlns:p14="http://schemas.microsoft.com/office/powerpoint/2010/main" val="50135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Action Research Designs? </a:t>
            </a:r>
            <a:r>
              <a:rPr lang="en-US" sz="2000" b="0"/>
              <a:t>(7 of 8)</a:t>
            </a:r>
            <a:endParaRPr lang="en-US"/>
          </a:p>
        </p:txBody>
      </p:sp>
      <p:sp>
        <p:nvSpPr>
          <p:cNvPr id="3" name="Text Placeholder 2"/>
          <p:cNvSpPr>
            <a:spLocks noGrp="1"/>
          </p:cNvSpPr>
          <p:nvPr>
            <p:ph type="body" idx="1"/>
          </p:nvPr>
        </p:nvSpPr>
        <p:spPr/>
        <p:txBody>
          <a:bodyPr/>
          <a:lstStyle/>
          <a:p>
            <a:pPr marL="0" indent="0">
              <a:buNone/>
            </a:pPr>
            <a:r>
              <a:rPr lang="en-US" sz="2400" b="1" dirty="0"/>
              <a:t>Participatory Action Research</a:t>
            </a:r>
            <a:endParaRPr lang="en-US" altLang="en-US" sz="2400" b="1" dirty="0"/>
          </a:p>
          <a:p>
            <a:r>
              <a:rPr lang="en-US" altLang="en-US" sz="2400" dirty="0"/>
              <a:t>Stinger’s (2007) action research </a:t>
            </a:r>
            <a:r>
              <a:rPr lang="en-US" altLang="en-US" sz="2400" dirty="0" smtClean="0"/>
              <a:t>spiral</a:t>
            </a:r>
            <a:endParaRPr lang="en-US" altLang="en-US" sz="2400" dirty="0"/>
          </a:p>
          <a:p>
            <a:r>
              <a:rPr lang="en-US" altLang="en-US" sz="2400" dirty="0"/>
              <a:t>Three interacting (nonlinear) phases</a:t>
            </a:r>
          </a:p>
          <a:p>
            <a:pPr lvl="1"/>
            <a:r>
              <a:rPr lang="en-US" altLang="en-US" sz="2400" dirty="0"/>
              <a:t>“Look” to build a picture to help stakeholders understand issues</a:t>
            </a:r>
          </a:p>
          <a:p>
            <a:pPr lvl="1"/>
            <a:r>
              <a:rPr lang="en-US" altLang="en-US" sz="2400" dirty="0"/>
              <a:t>“Think” to interpret issues in depth and identify priorities for action</a:t>
            </a:r>
          </a:p>
          <a:p>
            <a:pPr lvl="1"/>
            <a:r>
              <a:rPr lang="en-US" altLang="en-US" sz="2400" dirty="0"/>
              <a:t>“Act” to devise practical solutions to problems</a:t>
            </a:r>
          </a:p>
        </p:txBody>
      </p:sp>
    </p:spTree>
    <p:extLst>
      <p:ext uri="{BB962C8B-B14F-4D97-AF65-F5344CB8AC3E}">
        <p14:creationId xmlns:p14="http://schemas.microsoft.com/office/powerpoint/2010/main" val="38337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Action Research Designs? </a:t>
            </a:r>
            <a:r>
              <a:rPr lang="en-US" sz="2000" b="0"/>
              <a:t>(8 of 8)</a:t>
            </a:r>
            <a:endParaRPr lang="en-US"/>
          </a:p>
        </p:txBody>
      </p:sp>
      <p:sp>
        <p:nvSpPr>
          <p:cNvPr id="3" name="Text Placeholder 2"/>
          <p:cNvSpPr>
            <a:spLocks noGrp="1"/>
          </p:cNvSpPr>
          <p:nvPr>
            <p:ph type="body" idx="1"/>
          </p:nvPr>
        </p:nvSpPr>
        <p:spPr/>
        <p:txBody>
          <a:bodyPr/>
          <a:lstStyle/>
          <a:p>
            <a:pPr marL="0" indent="0">
              <a:spcBef>
                <a:spcPts val="1000"/>
              </a:spcBef>
              <a:buNone/>
            </a:pPr>
            <a:r>
              <a:rPr lang="en-US" sz="2000" b="1" dirty="0"/>
              <a:t>Participatory Action Research</a:t>
            </a:r>
            <a:endParaRPr lang="en-US" altLang="en-US" sz="2000" b="1" dirty="0"/>
          </a:p>
          <a:p>
            <a:r>
              <a:rPr lang="en-US" altLang="en-US" sz="2000" dirty="0"/>
              <a:t>Example</a:t>
            </a:r>
          </a:p>
          <a:p>
            <a:pPr lvl="1"/>
            <a:r>
              <a:rPr lang="en-US" sz="2000" dirty="0"/>
              <a:t>Stanulis and Jeffers (1995) studied the mentoring relationship among a fifth-grade classroom teacher, student teacher, and university coordinator</a:t>
            </a:r>
          </a:p>
          <a:p>
            <a:pPr lvl="1"/>
            <a:r>
              <a:rPr lang="en-US" altLang="en-US" sz="2000" dirty="0"/>
              <a:t>Collected 5 video-recorded conference between student and teachers, journal entries and interviews with classroom teachers and student teachers</a:t>
            </a:r>
          </a:p>
          <a:p>
            <a:pPr lvl="1"/>
            <a:r>
              <a:rPr lang="en-US" altLang="en-US" sz="2000" dirty="0"/>
              <a:t>Identified themes (e.g., process of gaining students’ respect)</a:t>
            </a:r>
          </a:p>
          <a:p>
            <a:pPr lvl="1"/>
            <a:r>
              <a:rPr lang="en-US" altLang="en-US" sz="2000" dirty="0"/>
              <a:t>Mentioned authority and structure</a:t>
            </a:r>
          </a:p>
          <a:p>
            <a:pPr lvl="1"/>
            <a:r>
              <a:rPr lang="en-US" altLang="en-US" sz="2000" dirty="0"/>
              <a:t>Transformed the mentoring relationship</a:t>
            </a:r>
            <a:endParaRPr lang="en-US" sz="2000" dirty="0"/>
          </a:p>
        </p:txBody>
      </p:sp>
    </p:spTree>
    <p:extLst>
      <p:ext uri="{BB962C8B-B14F-4D97-AF65-F5344CB8AC3E}">
        <p14:creationId xmlns:p14="http://schemas.microsoft.com/office/powerpoint/2010/main" val="241018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Action </a:t>
            </a:r>
            <a:r>
              <a:rPr lang="en-US" altLang="en-US" dirty="0"/>
              <a:t>Research? </a:t>
            </a:r>
            <a:r>
              <a:rPr lang="en-US" sz="2000" b="0" dirty="0"/>
              <a:t>(1 of 4)</a:t>
            </a:r>
            <a:endParaRPr lang="en-US" dirty="0"/>
          </a:p>
        </p:txBody>
      </p:sp>
      <p:sp>
        <p:nvSpPr>
          <p:cNvPr id="3" name="Text Placeholder 2"/>
          <p:cNvSpPr>
            <a:spLocks noGrp="1"/>
          </p:cNvSpPr>
          <p:nvPr>
            <p:ph type="body" idx="1"/>
          </p:nvPr>
        </p:nvSpPr>
        <p:spPr/>
        <p:txBody>
          <a:bodyPr/>
          <a:lstStyle/>
          <a:p>
            <a:r>
              <a:rPr lang="en-US" altLang="en-US" sz="2400" b="1" dirty="0"/>
              <a:t>A practical focus</a:t>
            </a:r>
            <a:r>
              <a:rPr lang="en-US" altLang="en-US" sz="2400" dirty="0"/>
              <a:t>: Researchers study practical issues that will have immediate benefits to teachers, schools, and communities.</a:t>
            </a:r>
          </a:p>
          <a:p>
            <a:r>
              <a:rPr lang="en-US" altLang="en-US" sz="2400" b="1" dirty="0"/>
              <a:t>The educator-researcher’s</a:t>
            </a:r>
            <a:r>
              <a:rPr lang="en-US" altLang="ja-JP" sz="2400" b="1" dirty="0"/>
              <a:t> own practices</a:t>
            </a:r>
            <a:r>
              <a:rPr lang="en-US" altLang="ja-JP" sz="2400" dirty="0"/>
              <a:t>: Self-reflective research by the educator-researchers turns the lens on their own educational classroom, school, or </a:t>
            </a:r>
            <a:r>
              <a:rPr lang="en-US" altLang="ja-JP" sz="2400" dirty="0" smtClean="0"/>
              <a:t>practices</a:t>
            </a:r>
            <a:endParaRPr lang="en-US" altLang="ja-JP" sz="2400" dirty="0"/>
          </a:p>
          <a:p>
            <a:r>
              <a:rPr lang="en-US" altLang="en-US" sz="2400" b="1" dirty="0"/>
              <a:t>Collaboration</a:t>
            </a:r>
            <a:r>
              <a:rPr lang="en-US" altLang="en-US" sz="2400" dirty="0"/>
              <a:t>: Involve co-participants in the research.</a:t>
            </a:r>
            <a:endParaRPr lang="en-US" sz="2400" dirty="0"/>
          </a:p>
        </p:txBody>
      </p:sp>
    </p:spTree>
    <p:extLst>
      <p:ext uri="{BB962C8B-B14F-4D97-AF65-F5344CB8AC3E}">
        <p14:creationId xmlns:p14="http://schemas.microsoft.com/office/powerpoint/2010/main" val="207482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17.6 </a:t>
            </a:r>
            <a:r>
              <a:rPr lang="en-US"/>
              <a:t>Collaborative Teams in Action Research</a:t>
            </a:r>
          </a:p>
        </p:txBody>
      </p:sp>
      <p:pic>
        <p:nvPicPr>
          <p:cNvPr id="4" name="Picture 3" descr="A diagram shows components of Collaborative Teams in Action Research as Students, Teachers, Community stakeholders, Staff, Parents, and Administrators."/>
          <p:cNvPicPr>
            <a:picLocks noChangeAspect="1"/>
          </p:cNvPicPr>
          <p:nvPr/>
        </p:nvPicPr>
        <p:blipFill>
          <a:blip r:embed="rId2"/>
          <a:stretch>
            <a:fillRect/>
          </a:stretch>
        </p:blipFill>
        <p:spPr>
          <a:xfrm>
            <a:off x="1127461" y="1637399"/>
            <a:ext cx="6889077" cy="4273666"/>
          </a:xfrm>
          <a:prstGeom prst="rect">
            <a:avLst/>
          </a:prstGeom>
        </p:spPr>
      </p:pic>
    </p:spTree>
    <p:extLst>
      <p:ext uri="{BB962C8B-B14F-4D97-AF65-F5344CB8AC3E}">
        <p14:creationId xmlns:p14="http://schemas.microsoft.com/office/powerpoint/2010/main" val="290578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olidFill>
              </a:rPr>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latin typeface="+mn-lt"/>
                <a:cs typeface="Times New Roman" panose="02020603050405020304" pitchFamily="18" charset="0"/>
              </a:rPr>
              <a:t>17.1</a:t>
            </a:r>
            <a:r>
              <a:rPr lang="en-US" sz="2400" dirty="0">
                <a:latin typeface="+mn-lt"/>
              </a:rPr>
              <a:t> </a:t>
            </a:r>
            <a:r>
              <a:rPr lang="en-US" altLang="en-US" sz="2400" dirty="0">
                <a:latin typeface="+mn-lt"/>
              </a:rPr>
              <a:t>Define action research, and describe when to use it, and how it developed</a:t>
            </a:r>
          </a:p>
          <a:p>
            <a:pPr marL="0" indent="0">
              <a:buNone/>
            </a:pPr>
            <a:r>
              <a:rPr lang="en-US" sz="2400" b="1" dirty="0">
                <a:solidFill>
                  <a:srgbClr val="007FA3"/>
                </a:solidFill>
                <a:latin typeface="+mn-lt"/>
                <a:cs typeface="Times New Roman" panose="02020603050405020304" pitchFamily="18" charset="0"/>
              </a:rPr>
              <a:t>17.2</a:t>
            </a:r>
            <a:r>
              <a:rPr lang="en-US" sz="2400" dirty="0">
                <a:latin typeface="+mn-lt"/>
              </a:rPr>
              <a:t> </a:t>
            </a:r>
            <a:r>
              <a:rPr lang="en-US" altLang="en-US" sz="2400" dirty="0">
                <a:latin typeface="+mn-lt"/>
              </a:rPr>
              <a:t>Identify the types of action research designs</a:t>
            </a:r>
          </a:p>
          <a:p>
            <a:pPr marL="0" indent="0">
              <a:buNone/>
            </a:pPr>
            <a:r>
              <a:rPr lang="en-US" sz="2400" b="1" dirty="0">
                <a:solidFill>
                  <a:srgbClr val="007FA3"/>
                </a:solidFill>
                <a:latin typeface="+mn-lt"/>
                <a:cs typeface="Times New Roman" panose="02020603050405020304" pitchFamily="18" charset="0"/>
              </a:rPr>
              <a:t>17.3</a:t>
            </a:r>
            <a:r>
              <a:rPr lang="en-US" sz="2400" dirty="0">
                <a:latin typeface="+mn-lt"/>
              </a:rPr>
              <a:t> </a:t>
            </a:r>
            <a:r>
              <a:rPr lang="en-US" altLang="en-US" sz="2400" dirty="0">
                <a:latin typeface="+mn-lt"/>
              </a:rPr>
              <a:t>Describe the key characteristics of action research</a:t>
            </a:r>
          </a:p>
          <a:p>
            <a:pPr marL="0" indent="0">
              <a:buNone/>
            </a:pPr>
            <a:r>
              <a:rPr lang="en-US" sz="2400" b="1" dirty="0">
                <a:solidFill>
                  <a:srgbClr val="007FA3"/>
                </a:solidFill>
                <a:latin typeface="+mn-lt"/>
                <a:cs typeface="Times New Roman" panose="02020603050405020304" pitchFamily="18" charset="0"/>
              </a:rPr>
              <a:t>17.4</a:t>
            </a:r>
            <a:r>
              <a:rPr lang="en-US" sz="2400" dirty="0">
                <a:latin typeface="+mn-lt"/>
              </a:rPr>
              <a:t> </a:t>
            </a:r>
            <a:r>
              <a:rPr lang="en-US" altLang="en-US" sz="2400" dirty="0">
                <a:latin typeface="+mn-lt"/>
              </a:rPr>
              <a:t>Anticipate potential ethical issues in action research</a:t>
            </a:r>
          </a:p>
          <a:p>
            <a:pPr marL="0" indent="0">
              <a:buNone/>
            </a:pPr>
            <a:r>
              <a:rPr lang="en-US" sz="2400" b="1" dirty="0">
                <a:solidFill>
                  <a:srgbClr val="007FA3"/>
                </a:solidFill>
                <a:latin typeface="+mn-lt"/>
              </a:rPr>
              <a:t>17.5 </a:t>
            </a:r>
            <a:r>
              <a:rPr lang="en-US" altLang="en-US" sz="2400" dirty="0">
                <a:latin typeface="+mn-lt"/>
              </a:rPr>
              <a:t>Identify the steps in conducting an action research study</a:t>
            </a:r>
          </a:p>
          <a:p>
            <a:pPr marL="0" indent="0">
              <a:buNone/>
            </a:pPr>
            <a:r>
              <a:rPr lang="en-US" sz="2400" b="1" dirty="0">
                <a:solidFill>
                  <a:srgbClr val="007FA3"/>
                </a:solidFill>
                <a:latin typeface="+mn-lt"/>
              </a:rPr>
              <a:t>17.6 </a:t>
            </a:r>
            <a:r>
              <a:rPr lang="en-US" altLang="en-US" sz="2400" dirty="0">
                <a:latin typeface="+mn-lt"/>
              </a:rPr>
              <a:t>List the criteria for evaluating an action research report</a:t>
            </a:r>
            <a:endParaRPr lang="en-US" sz="2400" dirty="0">
              <a:latin typeface="+mn-lt"/>
            </a:endParaRPr>
          </a:p>
        </p:txBody>
      </p:sp>
    </p:spTree>
    <p:extLst>
      <p:ext uri="{BB962C8B-B14F-4D97-AF65-F5344CB8AC3E}">
        <p14:creationId xmlns:p14="http://schemas.microsoft.com/office/powerpoint/2010/main" val="93033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Action </a:t>
            </a:r>
            <a:r>
              <a:rPr lang="en-US" altLang="en-US" dirty="0"/>
              <a:t>Research? </a:t>
            </a:r>
            <a:r>
              <a:rPr lang="en-US" sz="2000" b="0" dirty="0"/>
              <a:t>(2 of 4)</a:t>
            </a:r>
            <a:endParaRPr lang="en-US" dirty="0"/>
          </a:p>
        </p:txBody>
      </p:sp>
      <p:sp>
        <p:nvSpPr>
          <p:cNvPr id="3" name="Text Placeholder 2"/>
          <p:cNvSpPr>
            <a:spLocks noGrp="1"/>
          </p:cNvSpPr>
          <p:nvPr>
            <p:ph type="body" idx="1"/>
          </p:nvPr>
        </p:nvSpPr>
        <p:spPr/>
        <p:txBody>
          <a:bodyPr/>
          <a:lstStyle/>
          <a:p>
            <a:pPr marL="0" lvl="1" indent="0">
              <a:spcBef>
                <a:spcPts val="1500"/>
              </a:spcBef>
              <a:buNone/>
            </a:pPr>
            <a:r>
              <a:rPr lang="en-US" sz="2400" b="1" dirty="0"/>
              <a:t>A Dynamic Process</a:t>
            </a:r>
            <a:endParaRPr lang="en-US" altLang="en-US" sz="2400" b="1" dirty="0"/>
          </a:p>
          <a:p>
            <a:pPr marL="256032" lvl="1" indent="-256032">
              <a:spcBef>
                <a:spcPts val="1500"/>
              </a:spcBef>
              <a:buFont typeface="Arial" panose="020B0604020202020204" pitchFamily="34" charset="0"/>
              <a:buChar char="•"/>
            </a:pPr>
            <a:r>
              <a:rPr lang="en-US" altLang="en-US" sz="2400" dirty="0"/>
              <a:t>Process spirals back and forth among reflection, data collection, and action</a:t>
            </a:r>
          </a:p>
          <a:p>
            <a:pPr marL="256032" lvl="1" indent="-256032">
              <a:spcBef>
                <a:spcPts val="1500"/>
              </a:spcBef>
              <a:buFont typeface="Arial" panose="020B0604020202020204" pitchFamily="34" charset="0"/>
              <a:buChar char="•"/>
            </a:pPr>
            <a:r>
              <a:rPr lang="en-US" altLang="en-US" sz="2400" dirty="0"/>
              <a:t>Does not follow a linear pattern</a:t>
            </a:r>
          </a:p>
          <a:p>
            <a:pPr marL="256032" lvl="1" indent="-256032">
              <a:spcBef>
                <a:spcPts val="1500"/>
              </a:spcBef>
              <a:buFont typeface="Arial" panose="020B0604020202020204" pitchFamily="34" charset="0"/>
              <a:buChar char="•"/>
            </a:pPr>
            <a:r>
              <a:rPr lang="en-US" altLang="en-US" sz="2400" dirty="0"/>
              <a:t>Does not follow a causal sequence from problem to action</a:t>
            </a:r>
          </a:p>
        </p:txBody>
      </p:sp>
    </p:spTree>
    <p:extLst>
      <p:ext uri="{BB962C8B-B14F-4D97-AF65-F5344CB8AC3E}">
        <p14:creationId xmlns:p14="http://schemas.microsoft.com/office/powerpoint/2010/main" val="204969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Action </a:t>
            </a:r>
            <a:r>
              <a:rPr lang="en-US" altLang="en-US" dirty="0"/>
              <a:t>Research? </a:t>
            </a:r>
            <a:r>
              <a:rPr lang="en-US" sz="2000" b="0" dirty="0"/>
              <a:t>(3 of 4)</a:t>
            </a:r>
            <a:endParaRPr lang="en-US" dirty="0"/>
          </a:p>
        </p:txBody>
      </p:sp>
      <p:sp>
        <p:nvSpPr>
          <p:cNvPr id="3" name="Text Placeholder 2"/>
          <p:cNvSpPr>
            <a:spLocks noGrp="1"/>
          </p:cNvSpPr>
          <p:nvPr>
            <p:ph type="body" idx="1"/>
          </p:nvPr>
        </p:nvSpPr>
        <p:spPr/>
        <p:txBody>
          <a:bodyPr/>
          <a:lstStyle/>
          <a:p>
            <a:pPr marL="0" lvl="1" indent="0">
              <a:spcBef>
                <a:spcPts val="1500"/>
              </a:spcBef>
              <a:buNone/>
            </a:pPr>
            <a:r>
              <a:rPr lang="en-US" sz="2400" b="1" dirty="0"/>
              <a:t>A Plan of Action</a:t>
            </a:r>
            <a:endParaRPr lang="en-US" altLang="en-US" sz="2400" b="1" dirty="0"/>
          </a:p>
          <a:p>
            <a:pPr marL="256032" lvl="1" indent="-256032">
              <a:spcBef>
                <a:spcPts val="1500"/>
              </a:spcBef>
              <a:buFont typeface="Arial" panose="020B0604020202020204" pitchFamily="34" charset="0"/>
              <a:buChar char="•"/>
            </a:pPr>
            <a:r>
              <a:rPr lang="en-US" altLang="en-US" sz="2400" dirty="0"/>
              <a:t>The action researcher develops a </a:t>
            </a:r>
            <a:r>
              <a:rPr lang="en-US" altLang="en-US" sz="2400" b="1" dirty="0"/>
              <a:t>plan of action</a:t>
            </a:r>
          </a:p>
          <a:p>
            <a:pPr marL="256032" lvl="1" indent="-256032">
              <a:spcBef>
                <a:spcPts val="1500"/>
              </a:spcBef>
              <a:buFont typeface="Arial" panose="020B0604020202020204" pitchFamily="34" charset="0"/>
              <a:buChar char="•"/>
            </a:pPr>
            <a:r>
              <a:rPr lang="en-US" altLang="en-US" sz="2400" dirty="0"/>
              <a:t>Formal or informal—involve a few individuals or an entire community</a:t>
            </a:r>
          </a:p>
          <a:p>
            <a:pPr marL="256032" lvl="1" indent="-256032">
              <a:spcBef>
                <a:spcPts val="1500"/>
              </a:spcBef>
              <a:buFont typeface="Arial" panose="020B0604020202020204" pitchFamily="34" charset="0"/>
              <a:buChar char="•"/>
            </a:pPr>
            <a:r>
              <a:rPr lang="en-US" altLang="en-US" sz="2400" dirty="0"/>
              <a:t>May be presenting data to stakeholders, establishing a pilot program, or exploring new practices</a:t>
            </a:r>
          </a:p>
        </p:txBody>
      </p:sp>
    </p:spTree>
    <p:extLst>
      <p:ext uri="{BB962C8B-B14F-4D97-AF65-F5344CB8AC3E}">
        <p14:creationId xmlns:p14="http://schemas.microsoft.com/office/powerpoint/2010/main" val="146759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the Key Characteristics of </a:t>
            </a:r>
            <a:r>
              <a:rPr lang="en-US" altLang="en-US" dirty="0" smtClean="0"/>
              <a:t>Action </a:t>
            </a:r>
            <a:r>
              <a:rPr lang="en-US" altLang="en-US" dirty="0"/>
              <a:t>Research? </a:t>
            </a:r>
            <a:r>
              <a:rPr lang="en-US" sz="2000" b="0" dirty="0"/>
              <a:t>(4 of 4)</a:t>
            </a:r>
            <a:endParaRPr lang="en-US" dirty="0"/>
          </a:p>
        </p:txBody>
      </p:sp>
      <p:sp>
        <p:nvSpPr>
          <p:cNvPr id="3" name="Text Placeholder 2"/>
          <p:cNvSpPr>
            <a:spLocks noGrp="1"/>
          </p:cNvSpPr>
          <p:nvPr>
            <p:ph type="body" idx="1"/>
          </p:nvPr>
        </p:nvSpPr>
        <p:spPr/>
        <p:txBody>
          <a:bodyPr/>
          <a:lstStyle/>
          <a:p>
            <a:pPr marL="0" lvl="1" indent="0">
              <a:spcBef>
                <a:spcPts val="1500"/>
              </a:spcBef>
              <a:buNone/>
            </a:pPr>
            <a:r>
              <a:rPr lang="en-US" sz="2400" b="1" dirty="0"/>
              <a:t>Sharing Research</a:t>
            </a:r>
          </a:p>
          <a:p>
            <a:pPr marL="256032" lvl="1" indent="-256032">
              <a:spcBef>
                <a:spcPts val="1500"/>
              </a:spcBef>
              <a:buFont typeface="Arial" panose="020B0604020202020204" pitchFamily="34" charset="0"/>
              <a:buChar char="•"/>
            </a:pPr>
            <a:r>
              <a:rPr lang="en-US" sz="2400" b="1" dirty="0"/>
              <a:t>Sharing reports </a:t>
            </a:r>
            <a:r>
              <a:rPr lang="en-US" sz="2400" dirty="0"/>
              <a:t>with individuals or groups who can immediately use the results</a:t>
            </a:r>
          </a:p>
          <a:p>
            <a:pPr marL="256032" lvl="1" indent="-256032">
              <a:spcBef>
                <a:spcPts val="1500"/>
              </a:spcBef>
              <a:buFont typeface="Arial" panose="020B0604020202020204" pitchFamily="34" charset="0"/>
              <a:buChar char="•"/>
            </a:pPr>
            <a:r>
              <a:rPr lang="en-US" sz="2400" dirty="0"/>
              <a:t>Local schools, educational personnel</a:t>
            </a:r>
          </a:p>
          <a:p>
            <a:pPr marL="256032" lvl="1" indent="-256032">
              <a:spcBef>
                <a:spcPts val="1500"/>
              </a:spcBef>
              <a:buFont typeface="Arial" panose="020B0604020202020204" pitchFamily="34" charset="0"/>
              <a:buChar char="•"/>
            </a:pPr>
            <a:r>
              <a:rPr lang="en-US" sz="2400" dirty="0"/>
              <a:t>Parent associations</a:t>
            </a:r>
          </a:p>
          <a:p>
            <a:pPr marL="256032" lvl="1" indent="-256032">
              <a:spcBef>
                <a:spcPts val="1500"/>
              </a:spcBef>
              <a:buFont typeface="Arial" panose="020B0604020202020204" pitchFamily="34" charset="0"/>
              <a:buChar char="•"/>
            </a:pPr>
            <a:r>
              <a:rPr lang="en-US" sz="2400" dirty="0" smtClean="0"/>
              <a:t>Community</a:t>
            </a:r>
            <a:endParaRPr lang="en-US" sz="2400" dirty="0"/>
          </a:p>
        </p:txBody>
      </p:sp>
    </p:spTree>
    <p:extLst>
      <p:ext uri="{BB962C8B-B14F-4D97-AF65-F5344CB8AC3E}">
        <p14:creationId xmlns:p14="http://schemas.microsoft.com/office/powerpoint/2010/main" val="393512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Some Potential Ethical Issues </a:t>
            </a:r>
            <a:r>
              <a:rPr lang="en-US" altLang="en-US" dirty="0" smtClean="0"/>
              <a:t>in </a:t>
            </a:r>
            <a:r>
              <a:rPr lang="en-US" altLang="en-US" dirty="0"/>
              <a:t>Action Research</a:t>
            </a:r>
            <a:endParaRPr lang="en-US" dirty="0"/>
          </a:p>
        </p:txBody>
      </p:sp>
      <p:sp>
        <p:nvSpPr>
          <p:cNvPr id="3" name="Text Placeholder 2"/>
          <p:cNvSpPr>
            <a:spLocks noGrp="1"/>
          </p:cNvSpPr>
          <p:nvPr>
            <p:ph type="body" idx="1"/>
          </p:nvPr>
        </p:nvSpPr>
        <p:spPr/>
        <p:txBody>
          <a:bodyPr/>
          <a:lstStyle/>
          <a:p>
            <a:r>
              <a:rPr lang="en-US" altLang="en-US" sz="2400" dirty="0"/>
              <a:t>Coercive data collection</a:t>
            </a:r>
          </a:p>
          <a:p>
            <a:r>
              <a:rPr lang="en-US" altLang="en-US" sz="2400" dirty="0"/>
              <a:t>Dual role of educator and researcher</a:t>
            </a:r>
          </a:p>
          <a:p>
            <a:r>
              <a:rPr lang="en-US" altLang="en-US" sz="2400" dirty="0"/>
              <a:t>Lack of caring relationships</a:t>
            </a:r>
          </a:p>
          <a:p>
            <a:r>
              <a:rPr lang="en-US" altLang="en-US" sz="2400" dirty="0"/>
              <a:t>Not renegotiating the purpose of the study</a:t>
            </a:r>
          </a:p>
          <a:p>
            <a:r>
              <a:rPr lang="en-US" altLang="en-US" sz="2400" dirty="0"/>
              <a:t>Not considering how results will be used</a:t>
            </a:r>
          </a:p>
          <a:p>
            <a:r>
              <a:rPr lang="en-US" altLang="en-US" sz="2400" dirty="0"/>
              <a:t>Not involving participants in all phases of the research</a:t>
            </a:r>
          </a:p>
        </p:txBody>
      </p:sp>
    </p:spTree>
    <p:extLst>
      <p:ext uri="{BB962C8B-B14F-4D97-AF65-F5344CB8AC3E}">
        <p14:creationId xmlns:p14="http://schemas.microsoft.com/office/powerpoint/2010/main" val="112109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Steps in Conducting an Action Research Study? </a:t>
            </a:r>
            <a:r>
              <a:rPr lang="en-US" altLang="en-US" sz="2000" b="0"/>
              <a:t>(1 of 3)</a:t>
            </a:r>
            <a:endParaRPr lang="en-US"/>
          </a:p>
        </p:txBody>
      </p:sp>
      <p:sp>
        <p:nvSpPr>
          <p:cNvPr id="3" name="Text Placeholder 2"/>
          <p:cNvSpPr>
            <a:spLocks noGrp="1"/>
          </p:cNvSpPr>
          <p:nvPr>
            <p:ph type="body" idx="1"/>
          </p:nvPr>
        </p:nvSpPr>
        <p:spPr/>
        <p:txBody>
          <a:bodyPr/>
          <a:lstStyle/>
          <a:p>
            <a:pPr marL="432000" indent="-432000">
              <a:buFont typeface="+mj-lt"/>
              <a:buAutoNum type="arabicPeriod"/>
            </a:pPr>
            <a:r>
              <a:rPr lang="en-US" altLang="en-US" sz="2400" dirty="0"/>
              <a:t>Determine if action research is the best design to use</a:t>
            </a:r>
          </a:p>
          <a:p>
            <a:pPr marL="432000" indent="-432000">
              <a:buFont typeface="+mj-lt"/>
              <a:buAutoNum type="arabicPeriod"/>
            </a:pPr>
            <a:r>
              <a:rPr lang="en-US" altLang="en-US" sz="2400" dirty="0"/>
              <a:t>Identify a problem to study</a:t>
            </a:r>
          </a:p>
          <a:p>
            <a:pPr marL="432000" indent="-432000">
              <a:buFont typeface="+mj-lt"/>
              <a:buAutoNum type="arabicPeriod"/>
            </a:pPr>
            <a:r>
              <a:rPr lang="en-US" altLang="en-US" sz="2400" dirty="0"/>
              <a:t>Locate resources to help address the problem</a:t>
            </a:r>
          </a:p>
          <a:p>
            <a:pPr marL="432000" indent="-432000">
              <a:buFont typeface="+mj-lt"/>
              <a:buAutoNum type="arabicPeriod"/>
            </a:pPr>
            <a:r>
              <a:rPr lang="en-US" altLang="en-US" sz="2400" dirty="0"/>
              <a:t>Identify the information you will need</a:t>
            </a:r>
            <a:endParaRPr lang="en-US" sz="2400" dirty="0"/>
          </a:p>
        </p:txBody>
      </p:sp>
    </p:spTree>
    <p:extLst>
      <p:ext uri="{BB962C8B-B14F-4D97-AF65-F5344CB8AC3E}">
        <p14:creationId xmlns:p14="http://schemas.microsoft.com/office/powerpoint/2010/main" val="93700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17.7 A Taxonomy of Action Research Data Collection Techniques</a:t>
            </a:r>
          </a:p>
        </p:txBody>
      </p:sp>
      <p:pic>
        <p:nvPicPr>
          <p:cNvPr id="4" name="Picture 3" descr="Action Research Data Collection Techniques, The Three Es, as follows. Experiencing, through observation and field notes. Enquiring, when the researcher asks. And Examining, using and making records. Experiencing is further categorized as follows. Participant observation, Active participant. Privileged, active observer. Passive observer. Enquiring is further categorized as follows. Informal interview, Structured formal interview, Questionnaires, Attitude scales, and Standardized tests. Examining is further categorized as follows. Archival documents, Journals, Maps, Audio and videotapes, Artifacts, and Fieldnotes."/>
          <p:cNvPicPr>
            <a:picLocks noChangeAspect="1"/>
          </p:cNvPicPr>
          <p:nvPr/>
        </p:nvPicPr>
        <p:blipFill>
          <a:blip r:embed="rId2"/>
          <a:stretch>
            <a:fillRect/>
          </a:stretch>
        </p:blipFill>
        <p:spPr>
          <a:xfrm>
            <a:off x="481229" y="1596397"/>
            <a:ext cx="8181541" cy="4523624"/>
          </a:xfrm>
          <a:prstGeom prst="rect">
            <a:avLst/>
          </a:prstGeom>
        </p:spPr>
      </p:pic>
    </p:spTree>
    <p:extLst>
      <p:ext uri="{BB962C8B-B14F-4D97-AF65-F5344CB8AC3E}">
        <p14:creationId xmlns:p14="http://schemas.microsoft.com/office/powerpoint/2010/main" val="1485734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Steps in Conducting an Action Research Study? </a:t>
            </a:r>
            <a:r>
              <a:rPr lang="en-US" altLang="en-US" sz="2000" b="0"/>
              <a:t>(2 of 3)</a:t>
            </a:r>
            <a:endParaRPr lang="en-US"/>
          </a:p>
        </p:txBody>
      </p:sp>
      <p:pic>
        <p:nvPicPr>
          <p:cNvPr id="4" name="Picture 3" descr="The four points of entry when conducting an action research study are as follows. Identifying problem, collecting data, evaluating existing data, and taking action."/>
          <p:cNvPicPr>
            <a:picLocks noChangeAspect="1"/>
          </p:cNvPicPr>
          <p:nvPr/>
        </p:nvPicPr>
        <p:blipFill>
          <a:blip r:embed="rId2"/>
          <a:stretch>
            <a:fillRect/>
          </a:stretch>
        </p:blipFill>
        <p:spPr>
          <a:xfrm>
            <a:off x="481229" y="1614196"/>
            <a:ext cx="8181541" cy="4462659"/>
          </a:xfrm>
          <a:prstGeom prst="rect">
            <a:avLst/>
          </a:prstGeom>
        </p:spPr>
      </p:pic>
    </p:spTree>
    <p:extLst>
      <p:ext uri="{BB962C8B-B14F-4D97-AF65-F5344CB8AC3E}">
        <p14:creationId xmlns:p14="http://schemas.microsoft.com/office/powerpoint/2010/main" val="67963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Are the Steps in Conducting an Action Research Study? </a:t>
            </a:r>
            <a:r>
              <a:rPr lang="en-US" altLang="en-US" sz="2000" b="0"/>
              <a:t>(3 of 3)</a:t>
            </a:r>
            <a:endParaRPr lang="en-US"/>
          </a:p>
        </p:txBody>
      </p:sp>
      <p:sp>
        <p:nvSpPr>
          <p:cNvPr id="3" name="Text Placeholder 2"/>
          <p:cNvSpPr>
            <a:spLocks noGrp="1"/>
          </p:cNvSpPr>
          <p:nvPr>
            <p:ph type="body" idx="1"/>
          </p:nvPr>
        </p:nvSpPr>
        <p:spPr/>
        <p:txBody>
          <a:bodyPr/>
          <a:lstStyle/>
          <a:p>
            <a:pPr marL="432000" indent="-432000">
              <a:buFont typeface="+mj-lt"/>
              <a:buAutoNum type="arabicPeriod" startAt="5"/>
            </a:pPr>
            <a:r>
              <a:rPr lang="en-US" altLang="en-US" sz="2400" dirty="0"/>
              <a:t>Implement the data collection</a:t>
            </a:r>
          </a:p>
          <a:p>
            <a:pPr marL="432000" indent="-432000">
              <a:buFont typeface="+mj-lt"/>
              <a:buAutoNum type="arabicPeriod" startAt="5"/>
            </a:pPr>
            <a:r>
              <a:rPr lang="en-US" altLang="en-US" sz="2400" dirty="0"/>
              <a:t>Analyze the data</a:t>
            </a:r>
          </a:p>
          <a:p>
            <a:pPr marL="432000" indent="-432000">
              <a:buFont typeface="+mj-lt"/>
              <a:buAutoNum type="arabicPeriod" startAt="5"/>
            </a:pPr>
            <a:r>
              <a:rPr lang="en-US" altLang="en-US" sz="2400" dirty="0"/>
              <a:t>Develop a plan for action</a:t>
            </a:r>
          </a:p>
          <a:p>
            <a:pPr marL="432000" indent="-432000">
              <a:buFont typeface="+mj-lt"/>
              <a:buAutoNum type="arabicPeriod" startAt="5"/>
            </a:pPr>
            <a:r>
              <a:rPr lang="en-US" altLang="en-US" sz="2400" dirty="0"/>
              <a:t>Implement the plan and reflect</a:t>
            </a:r>
            <a:endParaRPr lang="en-US" sz="2400" dirty="0"/>
          </a:p>
        </p:txBody>
      </p:sp>
    </p:spTree>
    <p:extLst>
      <p:ext uri="{BB962C8B-B14F-4D97-AF65-F5344CB8AC3E}">
        <p14:creationId xmlns:p14="http://schemas.microsoft.com/office/powerpoint/2010/main" val="3434262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do You Evaluate an Action Research Study?</a:t>
            </a:r>
            <a:endParaRPr lang="en-US" dirty="0"/>
          </a:p>
        </p:txBody>
      </p:sp>
      <p:sp>
        <p:nvSpPr>
          <p:cNvPr id="3" name="Text Placeholder 2"/>
          <p:cNvSpPr>
            <a:spLocks noGrp="1"/>
          </p:cNvSpPr>
          <p:nvPr>
            <p:ph type="body" idx="1"/>
          </p:nvPr>
        </p:nvSpPr>
        <p:spPr/>
        <p:txBody>
          <a:bodyPr/>
          <a:lstStyle/>
          <a:p>
            <a:r>
              <a:rPr lang="en-US" altLang="en-US" sz="2400" dirty="0"/>
              <a:t>Focuses on practice or community issues</a:t>
            </a:r>
          </a:p>
          <a:p>
            <a:r>
              <a:rPr lang="en-US" altLang="en-US" sz="2400" dirty="0"/>
              <a:t>Includes multiple sources of quantitative and qualitative data</a:t>
            </a:r>
          </a:p>
          <a:p>
            <a:r>
              <a:rPr lang="en-US" altLang="en-US" sz="2400" dirty="0"/>
              <a:t>Engages in collaboration with participants</a:t>
            </a:r>
          </a:p>
          <a:p>
            <a:r>
              <a:rPr lang="en-US" altLang="en-US" sz="2400" dirty="0"/>
              <a:t>Advances a plan for action to address problem or need</a:t>
            </a:r>
          </a:p>
          <a:p>
            <a:r>
              <a:rPr lang="en-US" altLang="en-US" sz="2400" dirty="0"/>
              <a:t>Researcher grows professionally as a result of the study</a:t>
            </a:r>
          </a:p>
          <a:p>
            <a:r>
              <a:rPr lang="en-US" altLang="en-US" sz="2400" dirty="0"/>
              <a:t>Reports in a way that is acceptable to stakeholders and community audience</a:t>
            </a:r>
          </a:p>
        </p:txBody>
      </p:sp>
    </p:spTree>
    <p:extLst>
      <p:ext uri="{BB962C8B-B14F-4D97-AF65-F5344CB8AC3E}">
        <p14:creationId xmlns:p14="http://schemas.microsoft.com/office/powerpoint/2010/main" val="1583031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2340497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t>
            </a:r>
            <a:r>
              <a:rPr lang="en-US" altLang="en-US" dirty="0" smtClean="0"/>
              <a:t>is </a:t>
            </a:r>
            <a:r>
              <a:rPr lang="en-US" altLang="en-US" dirty="0"/>
              <a:t>Action Research, When Do You Use It, and How Did It Develop?</a:t>
            </a:r>
            <a:r>
              <a:rPr lang="en-US" dirty="0"/>
              <a:t> </a:t>
            </a:r>
            <a:r>
              <a:rPr lang="en-US" altLang="en-US" sz="2000" b="0" dirty="0"/>
              <a:t>(1 of 4)</a:t>
            </a:r>
            <a:endParaRPr lang="en-US" dirty="0"/>
          </a:p>
        </p:txBody>
      </p:sp>
      <p:sp>
        <p:nvSpPr>
          <p:cNvPr id="3" name="Text Placeholder 2"/>
          <p:cNvSpPr>
            <a:spLocks noGrp="1"/>
          </p:cNvSpPr>
          <p:nvPr>
            <p:ph type="body" idx="1"/>
          </p:nvPr>
        </p:nvSpPr>
        <p:spPr/>
        <p:txBody>
          <a:bodyPr/>
          <a:lstStyle/>
          <a:p>
            <a:pPr marL="0" indent="0">
              <a:buNone/>
            </a:pPr>
            <a:r>
              <a:rPr lang="en-US" altLang="en-US" sz="2400" b="1" dirty="0"/>
              <a:t>Action research</a:t>
            </a:r>
            <a:r>
              <a:rPr lang="en-US" altLang="en-US" sz="2400" dirty="0"/>
              <a:t> is systematic inquiry done by teachers (or other individuals in an educational setting) to gather information about, and subsequently improve, the ways their particular educational setting operates, their teaching, and their student learning (Mills, 2013).</a:t>
            </a:r>
            <a:endParaRPr lang="en-US" sz="2400" dirty="0"/>
          </a:p>
        </p:txBody>
      </p:sp>
    </p:spTree>
    <p:extLst>
      <p:ext uri="{BB962C8B-B14F-4D97-AF65-F5344CB8AC3E}">
        <p14:creationId xmlns:p14="http://schemas.microsoft.com/office/powerpoint/2010/main" val="49982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Action Research, When Do You Use It, and How Did It Develop?</a:t>
            </a:r>
            <a:r>
              <a:rPr lang="en-US" dirty="0"/>
              <a:t> </a:t>
            </a:r>
            <a:r>
              <a:rPr lang="en-US" altLang="en-US" sz="2000" b="0" dirty="0" smtClean="0"/>
              <a:t>(2 </a:t>
            </a:r>
            <a:r>
              <a:rPr lang="en-US" altLang="en-US" sz="2000" b="0" dirty="0"/>
              <a:t>of 4)</a:t>
            </a:r>
            <a:endParaRPr lang="en-US" dirty="0"/>
          </a:p>
        </p:txBody>
      </p:sp>
      <p:sp>
        <p:nvSpPr>
          <p:cNvPr id="3" name="Text Placeholder 2"/>
          <p:cNvSpPr>
            <a:spLocks noGrp="1"/>
          </p:cNvSpPr>
          <p:nvPr>
            <p:ph type="body" idx="1"/>
          </p:nvPr>
        </p:nvSpPr>
        <p:spPr/>
        <p:txBody>
          <a:bodyPr/>
          <a:lstStyle/>
          <a:p>
            <a:pPr marL="0" indent="0">
              <a:buNone/>
            </a:pPr>
            <a:r>
              <a:rPr lang="en-US" sz="2400" b="1" dirty="0"/>
              <a:t>When Do You Use Action Research?</a:t>
            </a:r>
            <a:endParaRPr lang="en-US" altLang="en-US" sz="2400" b="1" dirty="0"/>
          </a:p>
          <a:p>
            <a:r>
              <a:rPr lang="en-US" altLang="en-US" sz="2400" dirty="0"/>
              <a:t>When you have an educational problem to solve</a:t>
            </a:r>
          </a:p>
          <a:p>
            <a:r>
              <a:rPr lang="en-US" altLang="en-US" sz="2400" dirty="0"/>
              <a:t>When educators want to reflect on their own practices</a:t>
            </a:r>
          </a:p>
          <a:p>
            <a:r>
              <a:rPr lang="en-US" altLang="en-US" sz="2400" dirty="0"/>
              <a:t>When you want to address schoolwide problems</a:t>
            </a:r>
          </a:p>
          <a:p>
            <a:r>
              <a:rPr lang="en-US" altLang="en-US" sz="2400" dirty="0"/>
              <a:t>When teachers want to improve their practices</a:t>
            </a:r>
          </a:p>
          <a:p>
            <a:r>
              <a:rPr lang="en-US" altLang="en-US" sz="2400" dirty="0"/>
              <a:t>When educators want to participate in a research project</a:t>
            </a:r>
            <a:endParaRPr lang="en-US" sz="2400" dirty="0"/>
          </a:p>
        </p:txBody>
      </p:sp>
    </p:spTree>
    <p:extLst>
      <p:ext uri="{BB962C8B-B14F-4D97-AF65-F5344CB8AC3E}">
        <p14:creationId xmlns:p14="http://schemas.microsoft.com/office/powerpoint/2010/main" val="420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Action Research, When Do You Use It, and How Did It Develop</a:t>
            </a:r>
            <a:r>
              <a:rPr lang="en-US" altLang="en-US"/>
              <a:t>?</a:t>
            </a:r>
            <a:r>
              <a:rPr lang="en-US"/>
              <a:t>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p:txBody>
          <a:bodyPr/>
          <a:lstStyle/>
          <a:p>
            <a:pPr marL="0" indent="0">
              <a:buNone/>
            </a:pPr>
            <a:r>
              <a:rPr lang="en-US" sz="2400" b="1"/>
              <a:t>How Did Action Research Develop?</a:t>
            </a:r>
          </a:p>
          <a:p>
            <a:pPr marL="246888" indent="-246888"/>
            <a:r>
              <a:rPr lang="en-US" sz="2400"/>
              <a:t>First stage of identification of a process for addressing societal issues</a:t>
            </a:r>
          </a:p>
          <a:p>
            <a:pPr marL="246888" indent="-246888"/>
            <a:r>
              <a:rPr lang="en-US" sz="2400"/>
              <a:t>Second stage on practice and need to involve practitioners (e.g., teachers, professionals) in the solution to their problems</a:t>
            </a:r>
          </a:p>
          <a:p>
            <a:pPr marL="246888" indent="-246888"/>
            <a:r>
              <a:rPr lang="en-US" sz="2400"/>
              <a:t>Third stage of the participatory, emancipatory, or community action research approach</a:t>
            </a:r>
          </a:p>
        </p:txBody>
      </p:sp>
    </p:spTree>
    <p:extLst>
      <p:ext uri="{BB962C8B-B14F-4D97-AF65-F5344CB8AC3E}">
        <p14:creationId xmlns:p14="http://schemas.microsoft.com/office/powerpoint/2010/main" val="408968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17.1 </a:t>
            </a:r>
            <a:r>
              <a:rPr lang="en-US"/>
              <a:t>Evolution of Action Research for Teachers and Schools</a:t>
            </a:r>
          </a:p>
        </p:txBody>
      </p:sp>
      <p:pic>
        <p:nvPicPr>
          <p:cNvPr id="4" name="Picture 3" descr="The x axis represents, Movement Toward Action Research. The y axis represents years, showing the years from 19 70s to the 2 thousands in increments of decades. An upward sloping line curve has four points plotted on it. The first point is labeled as, In-service days, example teacher staff development activities, during the 19 70s. The second point depicting 19 80s is labeled as, School based site councils, example school committees. The third point depicting 19 90s is labeled as, Professional inquiry by teachers, example self-study. And the fourth point depicting the 2 thousands as, Teacher and school inquiries, example teacher-initiated research studies."/>
          <p:cNvPicPr>
            <a:picLocks noChangeAspect="1"/>
          </p:cNvPicPr>
          <p:nvPr/>
        </p:nvPicPr>
        <p:blipFill>
          <a:blip r:embed="rId2"/>
          <a:stretch>
            <a:fillRect/>
          </a:stretch>
        </p:blipFill>
        <p:spPr>
          <a:xfrm>
            <a:off x="1029917" y="1600200"/>
            <a:ext cx="7084166" cy="4523624"/>
          </a:xfrm>
          <a:prstGeom prst="rect">
            <a:avLst/>
          </a:prstGeom>
        </p:spPr>
      </p:pic>
    </p:spTree>
    <p:extLst>
      <p:ext uri="{BB962C8B-B14F-4D97-AF65-F5344CB8AC3E}">
        <p14:creationId xmlns:p14="http://schemas.microsoft.com/office/powerpoint/2010/main" val="144974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Action Research, When Do You Use It, and How Did It Develop</a:t>
            </a:r>
            <a:r>
              <a:rPr lang="en-US" altLang="en-US"/>
              <a:t>?</a:t>
            </a:r>
            <a:r>
              <a:rPr lang="en-US"/>
              <a:t>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pPr marL="0" indent="0">
              <a:buNone/>
            </a:pPr>
            <a:r>
              <a:rPr lang="en-US" sz="2200" b="1" dirty="0"/>
              <a:t>How Did Action Research Develop?</a:t>
            </a:r>
            <a:endParaRPr lang="en-AU" altLang="en-US" sz="2200" b="1" dirty="0"/>
          </a:p>
          <a:p>
            <a:r>
              <a:rPr lang="en-AU" altLang="en-US" sz="2200" dirty="0"/>
              <a:t>Encourages change in the schools</a:t>
            </a:r>
            <a:endParaRPr lang="en-US" altLang="en-US" sz="2200" dirty="0"/>
          </a:p>
          <a:p>
            <a:r>
              <a:rPr lang="en-AU" altLang="en-US" sz="2200" dirty="0"/>
              <a:t>Fosters a democratic (involvement of many individuals) approach to education</a:t>
            </a:r>
            <a:endParaRPr lang="en-US" altLang="en-US" sz="2200" dirty="0"/>
          </a:p>
          <a:p>
            <a:r>
              <a:rPr lang="en-AU" altLang="en-US" sz="2200" dirty="0"/>
              <a:t>Empowers individuals through collaboration on projects</a:t>
            </a:r>
            <a:endParaRPr lang="en-US" altLang="en-US" sz="2200" dirty="0"/>
          </a:p>
          <a:p>
            <a:r>
              <a:rPr lang="en-AU" altLang="en-US" sz="2200" dirty="0"/>
              <a:t>Positions teachers and other educators as learners who seek to narrow the gap between practice and their vision of education</a:t>
            </a:r>
            <a:endParaRPr lang="en-US" altLang="en-US" sz="2200" dirty="0"/>
          </a:p>
          <a:p>
            <a:r>
              <a:rPr lang="en-AU" altLang="en-US" sz="2200" dirty="0"/>
              <a:t>Encourages educators to reflect on their practices</a:t>
            </a:r>
            <a:endParaRPr lang="en-US" altLang="en-US" sz="2200" dirty="0"/>
          </a:p>
          <a:p>
            <a:r>
              <a:rPr lang="en-US" altLang="en-US" sz="2200" dirty="0"/>
              <a:t>Promotes a process of testing new ideas (Mills, 2018)</a:t>
            </a:r>
            <a:endParaRPr lang="en-US" sz="2200" dirty="0"/>
          </a:p>
        </p:txBody>
      </p:sp>
    </p:spTree>
    <p:extLst>
      <p:ext uri="{BB962C8B-B14F-4D97-AF65-F5344CB8AC3E}">
        <p14:creationId xmlns:p14="http://schemas.microsoft.com/office/powerpoint/2010/main" val="75083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17.2 </a:t>
            </a:r>
            <a:r>
              <a:rPr lang="en-US" dirty="0"/>
              <a:t>Two Types of Action </a:t>
            </a:r>
            <a:r>
              <a:rPr lang="en-US" dirty="0" smtClean="0"/>
              <a:t>Research </a:t>
            </a:r>
            <a:r>
              <a:rPr lang="en-US" dirty="0"/>
              <a:t>Designs</a:t>
            </a:r>
          </a:p>
        </p:txBody>
      </p:sp>
      <p:pic>
        <p:nvPicPr>
          <p:cNvPr id="4" name="Picture 3" descr="Action Research is of two types, Practical and Participatory. Practical Action Research includes Studying local practices, Involving individual or team based inquiry, Focusing on teacher development and student learning, Implementing a plan of action, Leading to the teacher as researcher. Participatory Action Research includes Studying social issues that constrain individual lives, Emphasizing equal collaboration, Focusing on life enhancing changes, Resulting in the emancipated researcher."/>
          <p:cNvPicPr>
            <a:picLocks noChangeAspect="1"/>
          </p:cNvPicPr>
          <p:nvPr/>
        </p:nvPicPr>
        <p:blipFill>
          <a:blip r:embed="rId2"/>
          <a:stretch>
            <a:fillRect/>
          </a:stretch>
        </p:blipFill>
        <p:spPr>
          <a:xfrm>
            <a:off x="456487" y="1763486"/>
            <a:ext cx="8230313" cy="4029805"/>
          </a:xfrm>
          <a:prstGeom prst="rect">
            <a:avLst/>
          </a:prstGeom>
        </p:spPr>
      </p:pic>
    </p:spTree>
    <p:extLst>
      <p:ext uri="{BB962C8B-B14F-4D97-AF65-F5344CB8AC3E}">
        <p14:creationId xmlns:p14="http://schemas.microsoft.com/office/powerpoint/2010/main" val="182298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Types of Action Research Designs? </a:t>
            </a:r>
            <a:r>
              <a:rPr lang="en-US" sz="2000" b="0" dirty="0"/>
              <a:t>(1 of 8)</a:t>
            </a:r>
            <a:endParaRPr lang="en-US" dirty="0"/>
          </a:p>
        </p:txBody>
      </p:sp>
      <p:sp>
        <p:nvSpPr>
          <p:cNvPr id="3" name="Text Placeholder 2"/>
          <p:cNvSpPr>
            <a:spLocks noGrp="1"/>
          </p:cNvSpPr>
          <p:nvPr>
            <p:ph type="body" idx="1"/>
          </p:nvPr>
        </p:nvSpPr>
        <p:spPr/>
        <p:txBody>
          <a:bodyPr/>
          <a:lstStyle/>
          <a:p>
            <a:pPr marL="0" indent="0">
              <a:buNone/>
            </a:pPr>
            <a:r>
              <a:rPr lang="en-US" sz="2200" b="1" dirty="0"/>
              <a:t>Practical Action Research</a:t>
            </a:r>
          </a:p>
          <a:p>
            <a:r>
              <a:rPr lang="en-US" sz="2200" dirty="0"/>
              <a:t>Professionals focus on problems in their own workplace</a:t>
            </a:r>
          </a:p>
          <a:p>
            <a:r>
              <a:rPr lang="en-US" sz="2200" dirty="0"/>
              <a:t>Teams of teachers, students, counselors, administrators, and others address common issue</a:t>
            </a:r>
          </a:p>
          <a:p>
            <a:r>
              <a:rPr lang="en-US" sz="2200" b="1" dirty="0"/>
              <a:t>Practical action research</a:t>
            </a:r>
            <a:r>
              <a:rPr lang="en-US" sz="2200" dirty="0"/>
              <a:t>: purpose is to research a specific situation, such as a school, with a view toward improving </a:t>
            </a:r>
            <a:r>
              <a:rPr lang="en-US" sz="2200" dirty="0" smtClean="0"/>
              <a:t>practice</a:t>
            </a:r>
            <a:endParaRPr lang="en-US" sz="2200" dirty="0"/>
          </a:p>
          <a:p>
            <a:r>
              <a:rPr lang="en-US" sz="2200" dirty="0"/>
              <a:t>Advantages: practitioners test their own theories and explanations within their setting</a:t>
            </a:r>
          </a:p>
          <a:p>
            <a:r>
              <a:rPr lang="en-US" sz="2200" dirty="0"/>
              <a:t>Drawback: professionals have little time to engage in research</a:t>
            </a:r>
          </a:p>
        </p:txBody>
      </p:sp>
    </p:spTree>
    <p:extLst>
      <p:ext uri="{BB962C8B-B14F-4D97-AF65-F5344CB8AC3E}">
        <p14:creationId xmlns:p14="http://schemas.microsoft.com/office/powerpoint/2010/main" val="401881488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8703</TotalTime>
  <Words>1417</Words>
  <Application>Microsoft Office PowerPoint</Application>
  <PresentationFormat>On-screen Show (4:3)</PresentationFormat>
  <Paragraphs>144</Paragraphs>
  <Slides>29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Noto Sans Symbols</vt:lpstr>
      <vt:lpstr>Times New Roman</vt:lpstr>
      <vt:lpstr>Verdana</vt:lpstr>
      <vt:lpstr>508 Lecture</vt:lpstr>
      <vt:lpstr>1_508 Lecture</vt:lpstr>
      <vt:lpstr>Educational Research: Planning, Conducting, and Evaluating Quantitative and Qualitative Research</vt:lpstr>
      <vt:lpstr>Learning Objectives</vt:lpstr>
      <vt:lpstr>What is Action Research, When Do You Use It, and How Did It Develop? (1 of 4)</vt:lpstr>
      <vt:lpstr>What is Action Research, When Do You Use It, and How Did It Develop? (2 of 4)</vt:lpstr>
      <vt:lpstr>What is Action Research, When Do You Use It, and How Did It Develop? (3 of 4)</vt:lpstr>
      <vt:lpstr>Figure 17.1 Evolution of Action Research for Teachers and Schools</vt:lpstr>
      <vt:lpstr>What is Action Research, When Do You Use It, and How Did It Develop? (4 of 4)</vt:lpstr>
      <vt:lpstr>Figure 17.2 Two Types of Action Research Designs</vt:lpstr>
      <vt:lpstr>What Are the Types of Action Research Designs? (1 of 8)</vt:lpstr>
      <vt:lpstr>What Are the Types of Action Research Designs? (2 of 8)</vt:lpstr>
      <vt:lpstr>What Are the Types of Action Research Designs? (3 of 8)</vt:lpstr>
      <vt:lpstr>Figure 17.3 Mills’s (2011) Dialectic Action Research Spiral</vt:lpstr>
      <vt:lpstr>What Are the Types of Action Research Designs? (4 of 8)</vt:lpstr>
      <vt:lpstr>What Are the Types of Action Research Designs? (5 of 8)</vt:lpstr>
      <vt:lpstr>What Are the Types of Action Research Designs? (6 of 8)</vt:lpstr>
      <vt:lpstr>What Are the Types of Action Research Designs? (7 of 8)</vt:lpstr>
      <vt:lpstr>What Are the Types of Action Research Designs? (8 of 8)</vt:lpstr>
      <vt:lpstr>What Are the Key Characteristics of Action Research? (1 of 4)</vt:lpstr>
      <vt:lpstr>Figure 17.6 Collaborative Teams in Action Research</vt:lpstr>
      <vt:lpstr>What Are the Key Characteristics of Action Research? (2 of 4)</vt:lpstr>
      <vt:lpstr>What Are the Key Characteristics of Action Research? (3 of 4)</vt:lpstr>
      <vt:lpstr>What Are the Key Characteristics of Action Research? (4 of 4)</vt:lpstr>
      <vt:lpstr>What Are Some Potential Ethical Issues in Action Research</vt:lpstr>
      <vt:lpstr>What Are the Steps in Conducting an Action Research Study? (1 of 3)</vt:lpstr>
      <vt:lpstr>Figure 17.7 A Taxonomy of Action Research Data Collection Techniques</vt:lpstr>
      <vt:lpstr>What Are the Steps in Conducting an Action Research Study? (2 of 3)</vt:lpstr>
      <vt:lpstr>What Are the Steps in Conducting an Action Research Study? (3 of 3)</vt:lpstr>
      <vt:lpstr>How do You Evaluate an Action Research Study?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P, Pavendan (Cognizant)</cp:lastModifiedBy>
  <cp:revision>1063</cp:revision>
  <dcterms:modified xsi:type="dcterms:W3CDTF">2018-04-03T12:02:38Z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