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02920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1"/>
    <p:restoredTop sz="96617"/>
  </p:normalViewPr>
  <p:slideViewPr>
    <p:cSldViewPr snapToGrid="0" snapToObjects="1">
      <p:cViewPr varScale="1">
        <p:scale>
          <a:sx n="29" d="100"/>
          <a:sy n="29" d="100"/>
        </p:scale>
        <p:origin x="12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809625" y="685800"/>
            <a:ext cx="5238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514600" y="7680967"/>
            <a:ext cx="45262799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4283689" y="-4088121"/>
            <a:ext cx="21724623" cy="4526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34766143" y="46576385"/>
            <a:ext cx="134820660" cy="5431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5712820" y="-7321625"/>
            <a:ext cx="134820660" cy="16211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3771900" y="10226051"/>
            <a:ext cx="42748200" cy="70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7543800" y="18653759"/>
            <a:ext cx="35204401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053"/>
              </a:spcBef>
              <a:spcAft>
                <a:spcPts val="0"/>
              </a:spcAft>
              <a:buClr>
                <a:srgbClr val="888888"/>
              </a:buClr>
              <a:buSzPts val="10266"/>
              <a:buFont typeface="Arial"/>
              <a:buNone/>
              <a:defRPr sz="102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1787"/>
              </a:spcBef>
              <a:spcAft>
                <a:spcPts val="0"/>
              </a:spcAft>
              <a:buClr>
                <a:srgbClr val="888888"/>
              </a:buClr>
              <a:buSzPts val="8935"/>
              <a:buFont typeface="Arial"/>
              <a:buNone/>
              <a:defRPr sz="89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1534"/>
              </a:spcBef>
              <a:spcAft>
                <a:spcPts val="0"/>
              </a:spcAft>
              <a:buClr>
                <a:srgbClr val="888888"/>
              </a:buClr>
              <a:buSzPts val="7669"/>
              <a:buFont typeface="Arial"/>
              <a:buNone/>
              <a:defRPr sz="7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972720" y="21153123"/>
            <a:ext cx="427482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972720" y="13952228"/>
            <a:ext cx="4274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147"/>
              </a:spcBef>
              <a:spcAft>
                <a:spcPts val="0"/>
              </a:spcAft>
              <a:buClr>
                <a:srgbClr val="888888"/>
              </a:buClr>
              <a:buSzPts val="5735"/>
              <a:buFont typeface="Arial"/>
              <a:buNone/>
              <a:defRPr sz="57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027"/>
              </a:spcBef>
              <a:spcAft>
                <a:spcPts val="0"/>
              </a:spcAft>
              <a:buClr>
                <a:srgbClr val="888888"/>
              </a:buClr>
              <a:buSzPts val="5134"/>
              <a:buFont typeface="Arial"/>
              <a:buNone/>
              <a:defRPr sz="51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066591" y="36865569"/>
            <a:ext cx="108215115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•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–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–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»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21119900" y="36865569"/>
            <a:ext cx="108215115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•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–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–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»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514604" y="7368552"/>
            <a:ext cx="22221032" cy="30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766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None/>
              <a:defRPr sz="573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514604" y="10439410"/>
            <a:ext cx="22221032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–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»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5547641" y="7368552"/>
            <a:ext cx="22229764" cy="30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766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None/>
              <a:defRPr sz="573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25547641" y="10439410"/>
            <a:ext cx="22229764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–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»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514606" y="1310639"/>
            <a:ext cx="16545721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Calibri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9662775" y="1310648"/>
            <a:ext cx="28114626" cy="280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514606" y="6888488"/>
            <a:ext cx="16545721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894"/>
              </a:spcBef>
              <a:spcAft>
                <a:spcPts val="0"/>
              </a:spcAft>
              <a:buClr>
                <a:schemeClr val="dk1"/>
              </a:buClr>
              <a:buSzPts val="4469"/>
              <a:buFont typeface="Arial"/>
              <a:buNone/>
              <a:defRPr sz="44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6"/>
              <a:buFont typeface="Arial"/>
              <a:buNone/>
              <a:defRPr sz="3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857582" y="23042884"/>
            <a:ext cx="30175200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Calibri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9857582" y="2941322"/>
            <a:ext cx="30175200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None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None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857582" y="25763225"/>
            <a:ext cx="30175200" cy="386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894"/>
              </a:spcBef>
              <a:spcAft>
                <a:spcPts val="0"/>
              </a:spcAft>
              <a:buClr>
                <a:schemeClr val="dk1"/>
              </a:buClr>
              <a:buSzPts val="4469"/>
              <a:buFont typeface="Arial"/>
              <a:buNone/>
              <a:defRPr sz="44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6"/>
              <a:buFont typeface="Arial"/>
              <a:buNone/>
              <a:defRPr sz="3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14600" y="7680967"/>
            <a:ext cx="45262799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4683369" y="5105868"/>
            <a:ext cx="15601406" cy="913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Across Overwatch League season 1, a total of 101 individual players from 12 U.S. and international franchises compiled over 700 hours of competitive game play (</a:t>
            </a:r>
            <a:r>
              <a:rPr lang="en-US" sz="3600" i="1" dirty="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 2.38, </a:t>
            </a:r>
            <a:r>
              <a:rPr lang="en-US" sz="36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2.75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3600" dirty="0">
                <a:solidFill>
                  <a:schemeClr val="dk1"/>
                </a:solidFill>
                <a:highlight>
                  <a:srgbClr val="FFFFFF"/>
                </a:highlight>
              </a:rPr>
              <a:t>A conditional R-squared estimate was used to examine model fit, with fight win rate in the random intercepts model explaining approximately 51% of the variance in individual players' skill ranking.</a:t>
            </a:r>
          </a:p>
          <a:p>
            <a:pPr>
              <a:lnSpc>
                <a:spcPct val="110000"/>
              </a:lnSpc>
              <a:spcBef>
                <a:spcPts val="799"/>
              </a:spcBef>
            </a:pPr>
            <a:endParaRPr lang="en-US" sz="3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3600" dirty="0">
                <a:solidFill>
                  <a:schemeClr val="dk1"/>
                </a:solidFill>
                <a:highlight>
                  <a:srgbClr val="FFFFFF"/>
                </a:highlight>
              </a:rPr>
              <a:t>Conditional </a:t>
            </a:r>
            <a:r>
              <a:rPr lang="en-US" sz="3600" i="1" dirty="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-US" sz="360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US" sz="3600" dirty="0">
                <a:solidFill>
                  <a:schemeClr val="dk1"/>
                </a:solidFill>
                <a:highlight>
                  <a:srgbClr val="FFFFFF"/>
                </a:highlight>
              </a:rPr>
              <a:t> measures were used to estimate model fit among each of the four models, with fight win rate in the random intercepts model explaining approximately 51% of the variance in individual players' skill ranking (see Tables 1-2). Fig. 1 displays the relationship, with random intercepts, between fight win rate and skill rating. Fig. 2 displays the predicted probability, with 95% confidence intervals, of skill ranking by hero character.</a:t>
            </a:r>
            <a:endParaRPr sz="3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0894500" y="2830819"/>
            <a:ext cx="8501800" cy="31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595959"/>
                </a:solidFill>
              </a:rPr>
              <a:t>Brett </a:t>
            </a:r>
            <a:r>
              <a:rPr lang="en-US" sz="6600" b="1" dirty="0" err="1">
                <a:solidFill>
                  <a:srgbClr val="595959"/>
                </a:solidFill>
              </a:rPr>
              <a:t>Cutts</a:t>
            </a:r>
            <a:endParaRPr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Department of Psychology</a:t>
            </a:r>
            <a:endParaRPr sz="3600" b="0" i="0" u="none" strike="noStrike" cap="none" baseline="30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University of Mary Hardin-Baylor</a:t>
            </a:r>
          </a:p>
          <a:p>
            <a:pPr lvl="0" algn="ctr"/>
            <a:r>
              <a:rPr lang="en-US" sz="2400" dirty="0"/>
              <a:t>Faculty Sponsor: Dr. Aaron R. Baggett</a:t>
            </a:r>
            <a:endParaRPr sz="2400" dirty="0"/>
          </a:p>
        </p:txBody>
      </p:sp>
      <p:sp>
        <p:nvSpPr>
          <p:cNvPr id="93" name="Shape 93"/>
          <p:cNvSpPr/>
          <p:nvPr/>
        </p:nvSpPr>
        <p:spPr>
          <a:xfrm>
            <a:off x="34726552" y="3394981"/>
            <a:ext cx="15565448" cy="1474241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7226" y="5105868"/>
            <a:ext cx="15521478" cy="875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Overwatch League is one of several burgeoning professional, competitive eSports leagues with 12 franchises, or teams, across the U.S. and South Korea. Overwatch is classified as a team-based multiplayer online first-person shooter video game. In 2016, the franchise winning the Overwatch League regular season championship earned a total prize pool of $3.5 million, while the industry at-large generated $493 million.</a:t>
            </a:r>
            <a:endParaRPr sz="3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As other professional sports leagues (e.g., MLB, NBA, NFL) continually apply data analytics to the forecasting of player and team performance, eSports leagues are in a similar position. In the context of Overwatch League, all game play statistics are generated and made available for public review. Examples include, players' skill rankings, results of in-game competitions, character role, and duration of game play, to name a few.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099" y="3451989"/>
            <a:ext cx="15512677" cy="1474241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ABSTRACT</a:t>
            </a:r>
            <a:endParaRPr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-51672" y="15824660"/>
            <a:ext cx="15506550" cy="99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To what degree does fight win rate predict an individual players skill rating?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36744" y="14131280"/>
            <a:ext cx="15565448" cy="154833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51672" y="17707421"/>
            <a:ext cx="15565448" cy="1474241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1600" dirty="0"/>
          </a:p>
        </p:txBody>
      </p:sp>
      <p:sp>
        <p:nvSpPr>
          <p:cNvPr id="95" name="Shape 95"/>
          <p:cNvSpPr txBox="1"/>
          <p:nvPr/>
        </p:nvSpPr>
        <p:spPr>
          <a:xfrm>
            <a:off x="7226" y="19448151"/>
            <a:ext cx="15521477" cy="1107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600" dirty="0">
                <a:solidFill>
                  <a:schemeClr val="dk1"/>
                </a:solidFill>
              </a:rPr>
              <a:t>Data for the current analysis were collected from the </a:t>
            </a:r>
            <a:r>
              <a:rPr lang="en-US" sz="3600" dirty="0" err="1">
                <a:solidFill>
                  <a:schemeClr val="dk1"/>
                </a:solidFill>
              </a:rPr>
              <a:t>ESports</a:t>
            </a:r>
            <a:r>
              <a:rPr lang="en-US" sz="3600" dirty="0">
                <a:solidFill>
                  <a:schemeClr val="dk1"/>
                </a:solidFill>
              </a:rPr>
              <a:t>  Lab, Inc.-owned Winston’s Lab—a gameplay and statistics database for Overwatch League. The current data are comprised of complete gameplay statistics from Overwatch League season 1, which is a 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a five-week long stage, with three matches played four days a week among 12 teams.</a:t>
            </a:r>
            <a:endParaRPr lang="en-US"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The current study applied mixed effects linear regression models to player-level and in-game data from the eSports Overwatch League to estimate the degree to which fight win rate predicts individual players' overall skill ranking.</a:t>
            </a:r>
            <a:endParaRPr sz="3600" dirty="0"/>
          </a:p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Players' skill ranking was modeled against each in-game character's fight win rate, across all players. In addition to a completely fixed-effects model, three mixed effects models were estimated:</a:t>
            </a:r>
          </a:p>
          <a:p>
            <a:pPr marL="742950" lvl="0" indent="-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a random intercepts model</a:t>
            </a:r>
          </a:p>
          <a:p>
            <a:pPr marL="742950" lvl="0" indent="-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a random slopes model</a:t>
            </a:r>
          </a:p>
          <a:p>
            <a:pPr marL="742950" lvl="0" indent="-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a random intercepts, random slopes model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1099" y="-242450"/>
            <a:ext cx="50274152" cy="2885780"/>
            <a:chOff x="2836931" y="38057"/>
            <a:chExt cx="47437396" cy="2605200"/>
          </a:xfrm>
        </p:grpSpPr>
        <p:grpSp>
          <p:nvGrpSpPr>
            <p:cNvPr id="97" name="Shape 97"/>
            <p:cNvGrpSpPr/>
            <p:nvPr/>
          </p:nvGrpSpPr>
          <p:grpSpPr>
            <a:xfrm>
              <a:off x="2836931" y="38057"/>
              <a:ext cx="47437396" cy="2605200"/>
              <a:chOff x="2956212" y="441493"/>
              <a:chExt cx="40569900" cy="2605200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2956212" y="441493"/>
                <a:ext cx="40569900" cy="2605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7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Shape 99"/>
              <p:cNvSpPr txBox="1"/>
              <p:nvPr/>
            </p:nvSpPr>
            <p:spPr>
              <a:xfrm>
                <a:off x="5512493" y="479730"/>
                <a:ext cx="35469000" cy="24519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1000" b="1" dirty="0">
                    <a:solidFill>
                      <a:srgbClr val="FFFFFF"/>
                    </a:solidFill>
                  </a:rPr>
                  <a:t>An Application of Mixed Effects Modeling to eSports Data</a:t>
                </a:r>
                <a:endParaRPr sz="110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Shape 100"/>
            <p:cNvSpPr/>
            <p:nvPr/>
          </p:nvSpPr>
          <p:spPr>
            <a:xfrm>
              <a:off x="2837008" y="75514"/>
              <a:ext cx="1467177" cy="2403815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Shape 101"/>
          <p:cNvSpPr/>
          <p:nvPr/>
        </p:nvSpPr>
        <p:spPr>
          <a:xfrm>
            <a:off x="34186094" y="21699078"/>
            <a:ext cx="16002000" cy="978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A482D-C004-DC41-AE3D-621525A0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955" y="14478919"/>
            <a:ext cx="10813518" cy="16220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D0604-785A-1A4A-AB7B-FFFE9A7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316" y="6143036"/>
            <a:ext cx="18525584" cy="1235038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461F2F0-2D80-EF48-8F64-D263C7D0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37073"/>
              </p:ext>
            </p:extLst>
          </p:nvPr>
        </p:nvGraphicFramePr>
        <p:xfrm>
          <a:off x="16777739" y="22976586"/>
          <a:ext cx="17408354" cy="2898085"/>
        </p:xfrm>
        <a:graphic>
          <a:graphicData uri="http://schemas.openxmlformats.org/drawingml/2006/table">
            <a:tbl>
              <a:tblPr/>
              <a:tblGrid>
                <a:gridCol w="3005025">
                  <a:extLst>
                    <a:ext uri="{9D8B030D-6E8A-4147-A177-3AD203B41FA5}">
                      <a16:colId xmlns:a16="http://schemas.microsoft.com/office/drawing/2014/main" val="1285952905"/>
                    </a:ext>
                  </a:extLst>
                </a:gridCol>
                <a:gridCol w="1682153">
                  <a:extLst>
                    <a:ext uri="{9D8B030D-6E8A-4147-A177-3AD203B41FA5}">
                      <a16:colId xmlns:a16="http://schemas.microsoft.com/office/drawing/2014/main" val="2524939659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27298827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128411702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86006955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35235218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1202184953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75075687"/>
                    </a:ext>
                  </a:extLst>
                </a:gridCol>
              </a:tblGrid>
              <a:tr h="563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71520"/>
                  </a:ext>
                </a:extLst>
              </a:tr>
              <a:tr h="778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367423"/>
                  </a:ext>
                </a:extLst>
              </a:tr>
              <a:tr h="778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563.11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635.77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4279"/>
                  </a:ext>
                </a:extLst>
              </a:tr>
              <a:tr h="778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Fight Win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731.81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1028.14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9592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1544321-FC85-784F-A693-72D4189EA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72407"/>
              </p:ext>
            </p:extLst>
          </p:nvPr>
        </p:nvGraphicFramePr>
        <p:xfrm>
          <a:off x="16781135" y="28145906"/>
          <a:ext cx="17404957" cy="2313244"/>
        </p:xfrm>
        <a:graphic>
          <a:graphicData uri="http://schemas.openxmlformats.org/drawingml/2006/table">
            <a:tbl>
              <a:tblPr/>
              <a:tblGrid>
                <a:gridCol w="2705810">
                  <a:extLst>
                    <a:ext uri="{9D8B030D-6E8A-4147-A177-3AD203B41FA5}">
                      <a16:colId xmlns:a16="http://schemas.microsoft.com/office/drawing/2014/main" val="1285952905"/>
                    </a:ext>
                  </a:extLst>
                </a:gridCol>
                <a:gridCol w="2630352">
                  <a:extLst>
                    <a:ext uri="{9D8B030D-6E8A-4147-A177-3AD203B41FA5}">
                      <a16:colId xmlns:a16="http://schemas.microsoft.com/office/drawing/2014/main" val="2524939659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27298827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86006955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35235218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1202184953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75075687"/>
                    </a:ext>
                  </a:extLst>
                </a:gridCol>
              </a:tblGrid>
              <a:tr h="614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71520"/>
                  </a:ext>
                </a:extLst>
              </a:tr>
              <a:tr h="849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Wald</a:t>
                      </a:r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367423"/>
                  </a:ext>
                </a:extLst>
              </a:tr>
              <a:tr h="849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21,616.07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17,16.97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18,499.75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25,257.35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42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9CF650F-4EBD-D249-BFD3-5EE08A07622D}"/>
              </a:ext>
            </a:extLst>
          </p:cNvPr>
          <p:cNvSpPr txBox="1"/>
          <p:nvPr/>
        </p:nvSpPr>
        <p:spPr>
          <a:xfrm>
            <a:off x="16719307" y="21197181"/>
            <a:ext cx="11665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1.</a:t>
            </a:r>
          </a:p>
          <a:p>
            <a:endParaRPr lang="en-US" sz="2000" dirty="0"/>
          </a:p>
          <a:p>
            <a:r>
              <a:rPr lang="en-US" sz="3200" i="1" dirty="0"/>
              <a:t>Fixed Effects of Random Intercepts Model</a:t>
            </a:r>
            <a:r>
              <a:rPr lang="en-US" sz="32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7CA7B-839E-4547-88D7-AC949750D5FF}"/>
              </a:ext>
            </a:extLst>
          </p:cNvPr>
          <p:cNvSpPr txBox="1"/>
          <p:nvPr/>
        </p:nvSpPr>
        <p:spPr>
          <a:xfrm>
            <a:off x="16719308" y="26430379"/>
            <a:ext cx="11665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2.</a:t>
            </a:r>
          </a:p>
          <a:p>
            <a:endParaRPr lang="en-US" sz="2000" dirty="0"/>
          </a:p>
          <a:p>
            <a:r>
              <a:rPr lang="en-US" sz="3200" i="1" dirty="0"/>
              <a:t>Random Effects of Random Intercepts Model</a:t>
            </a:r>
            <a:r>
              <a:rPr lang="en-US" sz="3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BA1557-4F23-B440-A242-C2F079689D08}"/>
              </a:ext>
            </a:extLst>
          </p:cNvPr>
          <p:cNvSpPr txBox="1"/>
          <p:nvPr/>
        </p:nvSpPr>
        <p:spPr>
          <a:xfrm>
            <a:off x="17468433" y="18781774"/>
            <a:ext cx="16900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</a:t>
            </a:r>
            <a:r>
              <a:rPr lang="en-US" sz="3200" dirty="0"/>
              <a:t> 1. Random intercepts of skill rating versus fight win rate by Overwatch League hero character.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568869-49C2-5142-A3DE-C5B110016369}"/>
              </a:ext>
            </a:extLst>
          </p:cNvPr>
          <p:cNvSpPr txBox="1"/>
          <p:nvPr/>
        </p:nvSpPr>
        <p:spPr>
          <a:xfrm>
            <a:off x="39478226" y="30724105"/>
            <a:ext cx="8715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</a:t>
            </a:r>
            <a:r>
              <a:rPr lang="en-US" sz="3200" dirty="0"/>
              <a:t> 2. Predicted probabilities of skill rating by Overwatch League hero character.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0C1426-AABC-8346-B247-00454AAE539D}"/>
              </a:ext>
            </a:extLst>
          </p:cNvPr>
          <p:cNvGrpSpPr/>
          <p:nvPr/>
        </p:nvGrpSpPr>
        <p:grpSpPr>
          <a:xfrm>
            <a:off x="-7225" y="32007100"/>
            <a:ext cx="50292000" cy="1037400"/>
            <a:chOff x="-7225" y="32007100"/>
            <a:chExt cx="50292000" cy="1037400"/>
          </a:xfrm>
        </p:grpSpPr>
        <p:sp>
          <p:nvSpPr>
            <p:cNvPr id="89" name="Shape 89"/>
            <p:cNvSpPr/>
            <p:nvPr/>
          </p:nvSpPr>
          <p:spPr>
            <a:xfrm>
              <a:off x="-7225" y="32007100"/>
              <a:ext cx="50292000" cy="1037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7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556095" y="32227820"/>
              <a:ext cx="4965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err="1">
                  <a:solidFill>
                    <a:schemeClr val="lt1"/>
                  </a:solidFill>
                </a:rPr>
                <a:t>bacutts@mail.umhb.edu</a:t>
              </a:r>
              <a:endParaRPr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E68DEB-44B9-334C-8E96-F23F910BB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408" y="32121940"/>
              <a:ext cx="796460" cy="796460"/>
            </a:xfrm>
            <a:prstGeom prst="rect">
              <a:avLst/>
            </a:prstGeom>
          </p:spPr>
        </p:pic>
        <p:sp>
          <p:nvSpPr>
            <p:cNvPr id="47" name="Shape 90">
              <a:extLst>
                <a:ext uri="{FF2B5EF4-FFF2-40B4-BE49-F238E27FC236}">
                  <a16:creationId xmlns:a16="http://schemas.microsoft.com/office/drawing/2014/main" id="{9F9082CE-6B0D-5741-98C0-5A84300B7995}"/>
                </a:ext>
              </a:extLst>
            </p:cNvPr>
            <p:cNvSpPr txBox="1"/>
            <p:nvPr/>
          </p:nvSpPr>
          <p:spPr>
            <a:xfrm>
              <a:off x="23251044" y="32223390"/>
              <a:ext cx="4965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@UMHB_PSYC</a:t>
              </a:r>
              <a:endParaRPr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47CF8E-E395-7E4B-BD62-318BC97ECA6D}"/>
                </a:ext>
              </a:extLst>
            </p:cNvPr>
            <p:cNvGrpSpPr/>
            <p:nvPr/>
          </p:nvGrpSpPr>
          <p:grpSpPr>
            <a:xfrm>
              <a:off x="43770306" y="32117510"/>
              <a:ext cx="6141287" cy="796460"/>
              <a:chOff x="21674104" y="32117510"/>
              <a:chExt cx="6141287" cy="796460"/>
            </a:xfrm>
          </p:grpSpPr>
          <p:sp>
            <p:nvSpPr>
              <p:cNvPr id="51" name="Shape 90">
                <a:extLst>
                  <a:ext uri="{FF2B5EF4-FFF2-40B4-BE49-F238E27FC236}">
                    <a16:creationId xmlns:a16="http://schemas.microsoft.com/office/drawing/2014/main" id="{74B741EC-0B56-2B40-A4B7-51FACED7C3CB}"/>
                  </a:ext>
                </a:extLst>
              </p:cNvPr>
              <p:cNvSpPr txBox="1"/>
              <p:nvPr/>
            </p:nvSpPr>
            <p:spPr>
              <a:xfrm>
                <a:off x="22849791" y="32223390"/>
                <a:ext cx="49656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en-US" sz="3200" b="1" dirty="0" err="1">
                    <a:solidFill>
                      <a:schemeClr val="lt1"/>
                    </a:solidFill>
                  </a:rPr>
                  <a:t>abaggett@umhb.edu</a:t>
                </a:r>
                <a:endParaRPr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A866D81-96E2-B844-84FE-EBB79394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74104" y="32117510"/>
                <a:ext cx="796460" cy="79646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EF38D58-F066-ED4D-BF59-4D62D679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65903" y="32128036"/>
              <a:ext cx="795528" cy="795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623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Aaron Baggett</cp:lastModifiedBy>
  <cp:revision>55</cp:revision>
  <cp:lastPrinted>2018-04-05T23:09:38Z</cp:lastPrinted>
  <dcterms:modified xsi:type="dcterms:W3CDTF">2018-04-06T02:27:39Z</dcterms:modified>
</cp:coreProperties>
</file>