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43"/>
    <p:restoredTop sz="96617"/>
  </p:normalViewPr>
  <p:slideViewPr>
    <p:cSldViewPr snapToGrid="0" snapToObjects="1">
      <p:cViewPr varScale="1">
        <p:scale>
          <a:sx n="29" d="100"/>
          <a:sy n="29" d="100"/>
        </p:scale>
        <p:origin x="9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194561" y="1318262"/>
            <a:ext cx="3950207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68"/>
              <a:buFont typeface="Calibri"/>
              <a:buNone/>
              <a:defRPr sz="122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194561" y="7680968"/>
            <a:ext cx="39502079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98998" marR="0" lvl="0" indent="-768404" algn="l" rtl="0">
              <a:spcBef>
                <a:spcPts val="1792"/>
              </a:spcBef>
              <a:spcAft>
                <a:spcPts val="0"/>
              </a:spcAft>
              <a:buClr>
                <a:schemeClr val="dk1"/>
              </a:buClr>
              <a:buSzPts val="10266"/>
              <a:buFont typeface="Arial"/>
              <a:buChar char="•"/>
              <a:defRPr sz="8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7997" marR="0" lvl="1" indent="-694645" algn="l" rtl="0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8935"/>
              <a:buFont typeface="Arial"/>
              <a:buChar char="–"/>
              <a:defRPr sz="7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96995" marR="0" lvl="2" indent="-624488" algn="l" rtl="0">
              <a:spcBef>
                <a:spcPts val="1339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Char char="•"/>
              <a:defRPr sz="6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95994" marR="0" lvl="3" indent="-554219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–"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94992" marR="0" lvl="4" indent="-554219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»"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93991" marR="0" lvl="5" indent="-554219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92989" marR="0" lvl="6" indent="-554219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1988" marR="0" lvl="7" indent="-554219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90986" marR="0" lvl="8" indent="-554219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14996160" y="30510491"/>
            <a:ext cx="138988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31455360" y="30510491"/>
            <a:ext cx="102412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3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3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3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3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3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3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3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3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3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194561" y="1318262"/>
            <a:ext cx="3950207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68"/>
              <a:buFont typeface="Calibri"/>
              <a:buNone/>
              <a:defRPr sz="122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1"/>
            <a:ext cx="21724623" cy="3950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98998" marR="0" lvl="0" indent="-768404" algn="l" rtl="0">
              <a:spcBef>
                <a:spcPts val="1792"/>
              </a:spcBef>
              <a:spcAft>
                <a:spcPts val="0"/>
              </a:spcAft>
              <a:buClr>
                <a:schemeClr val="dk1"/>
              </a:buClr>
              <a:buSzPts val="10266"/>
              <a:buFont typeface="Arial"/>
              <a:buChar char="•"/>
              <a:defRPr sz="8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7997" marR="0" lvl="1" indent="-694645" algn="l" rtl="0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8935"/>
              <a:buFont typeface="Arial"/>
              <a:buChar char="–"/>
              <a:defRPr sz="7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96995" marR="0" lvl="2" indent="-624488" algn="l" rtl="0">
              <a:spcBef>
                <a:spcPts val="1339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Char char="•"/>
              <a:defRPr sz="6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95994" marR="0" lvl="3" indent="-554219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–"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94992" marR="0" lvl="4" indent="-554219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»"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93991" marR="0" lvl="5" indent="-554219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92989" marR="0" lvl="6" indent="-554219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1988" marR="0" lvl="7" indent="-554219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90986" marR="0" lvl="8" indent="-554219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14996160" y="30510491"/>
            <a:ext cx="138988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1455360" y="30510491"/>
            <a:ext cx="102412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109034592" y="50032928"/>
            <a:ext cx="134820660" cy="47404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68"/>
              <a:buFont typeface="Calibri"/>
              <a:buNone/>
              <a:defRPr sz="122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3860783" y="2994666"/>
            <a:ext cx="134820660" cy="14148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98998" marR="0" lvl="0" indent="-768404" algn="l" rtl="0">
              <a:spcBef>
                <a:spcPts val="1792"/>
              </a:spcBef>
              <a:spcAft>
                <a:spcPts val="0"/>
              </a:spcAft>
              <a:buClr>
                <a:schemeClr val="dk1"/>
              </a:buClr>
              <a:buSzPts val="10266"/>
              <a:buFont typeface="Arial"/>
              <a:buChar char="•"/>
              <a:defRPr sz="8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7997" marR="0" lvl="1" indent="-694645" algn="l" rtl="0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8935"/>
              <a:buFont typeface="Arial"/>
              <a:buChar char="–"/>
              <a:defRPr sz="7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96995" marR="0" lvl="2" indent="-624488" algn="l" rtl="0">
              <a:spcBef>
                <a:spcPts val="1339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Char char="•"/>
              <a:defRPr sz="6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95994" marR="0" lvl="3" indent="-554219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–"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94992" marR="0" lvl="4" indent="-554219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»"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93991" marR="0" lvl="5" indent="-554219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92989" marR="0" lvl="6" indent="-554219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1988" marR="0" lvl="7" indent="-554219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90986" marR="0" lvl="8" indent="-554219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14996160" y="30510491"/>
            <a:ext cx="138988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31455360" y="30510491"/>
            <a:ext cx="102412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3291840" y="10226051"/>
            <a:ext cx="37307520" cy="7056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68"/>
              <a:buFont typeface="Calibri"/>
              <a:buNone/>
              <a:defRPr sz="122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6583680" y="18653759"/>
            <a:ext cx="30723841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792"/>
              </a:spcBef>
              <a:spcAft>
                <a:spcPts val="0"/>
              </a:spcAft>
              <a:buClr>
                <a:srgbClr val="888888"/>
              </a:buClr>
              <a:buSzPts val="10266"/>
              <a:buFont typeface="Arial"/>
              <a:buNone/>
              <a:defRPr sz="89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1560"/>
              </a:spcBef>
              <a:spcAft>
                <a:spcPts val="0"/>
              </a:spcAft>
              <a:buClr>
                <a:srgbClr val="888888"/>
              </a:buClr>
              <a:buSzPts val="8935"/>
              <a:buFont typeface="Arial"/>
              <a:buNone/>
              <a:defRPr sz="779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1339"/>
              </a:spcBef>
              <a:spcAft>
                <a:spcPts val="0"/>
              </a:spcAft>
              <a:buClr>
                <a:srgbClr val="888888"/>
              </a:buClr>
              <a:buSzPts val="7669"/>
              <a:buFont typeface="Arial"/>
              <a:buNone/>
              <a:defRPr sz="6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1117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558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1117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558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1117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558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1117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558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1117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558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1117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558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4996160" y="30510491"/>
            <a:ext cx="138988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1455360" y="30510491"/>
            <a:ext cx="102412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467101" y="21153123"/>
            <a:ext cx="3730752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Calibri"/>
              <a:buNone/>
              <a:defRPr sz="1117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467101" y="13952228"/>
            <a:ext cx="3730752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398998" marR="0" lvl="0" indent="-199499" algn="l" rtl="0">
              <a:spcBef>
                <a:spcPts val="1117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558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7997" marR="0" lvl="1" indent="-199499" algn="l" rtl="0">
              <a:spcBef>
                <a:spcPts val="1001"/>
              </a:spcBef>
              <a:spcAft>
                <a:spcPts val="0"/>
              </a:spcAft>
              <a:buClr>
                <a:srgbClr val="888888"/>
              </a:buClr>
              <a:buSzPts val="5735"/>
              <a:buFont typeface="Arial"/>
              <a:buNone/>
              <a:defRPr sz="500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96995" marR="0" lvl="2" indent="-199499" algn="l" rtl="0">
              <a:spcBef>
                <a:spcPts val="896"/>
              </a:spcBef>
              <a:spcAft>
                <a:spcPts val="0"/>
              </a:spcAft>
              <a:buClr>
                <a:srgbClr val="888888"/>
              </a:buClr>
              <a:buSzPts val="5134"/>
              <a:buFont typeface="Arial"/>
              <a:buNone/>
              <a:defRPr sz="4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95994" marR="0" lvl="3" indent="-199499" algn="l" rtl="0"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4469"/>
              <a:buFont typeface="Arial"/>
              <a:buNone/>
              <a:defRPr sz="3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94992" marR="0" lvl="4" indent="-199499" algn="l" rtl="0"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4469"/>
              <a:buFont typeface="Arial"/>
              <a:buNone/>
              <a:defRPr sz="3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93991" marR="0" lvl="5" indent="-199499" algn="l" rtl="0"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4469"/>
              <a:buFont typeface="Arial"/>
              <a:buNone/>
              <a:defRPr sz="3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92989" marR="0" lvl="6" indent="-199499" algn="l" rtl="0"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4469"/>
              <a:buFont typeface="Arial"/>
              <a:buNone/>
              <a:defRPr sz="3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1988" marR="0" lvl="7" indent="-199499" algn="l" rtl="0"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4469"/>
              <a:buFont typeface="Arial"/>
              <a:buNone/>
              <a:defRPr sz="3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90986" marR="0" lvl="8" indent="-199499" algn="l" rtl="0"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4469"/>
              <a:buFont typeface="Arial"/>
              <a:buNone/>
              <a:defRPr sz="3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14996160" y="30510491"/>
            <a:ext cx="138988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31455360" y="30510491"/>
            <a:ext cx="102412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2194561" y="1318262"/>
            <a:ext cx="3950207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68"/>
              <a:buFont typeface="Calibri"/>
              <a:buNone/>
              <a:defRPr sz="122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530844" y="36865570"/>
            <a:ext cx="94442282" cy="104279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98998" marR="0" lvl="0" indent="-694645" algn="l" rtl="0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8935"/>
              <a:buFont typeface="Arial"/>
              <a:buChar char="•"/>
              <a:defRPr sz="7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7997" marR="0" lvl="1" indent="-624488" algn="l" rtl="0">
              <a:spcBef>
                <a:spcPts val="1339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Char char="–"/>
              <a:defRPr sz="6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96995" marR="0" lvl="2" indent="-554219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95994" marR="0" lvl="3" indent="-517312" algn="l" rtl="0"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–"/>
              <a:defRPr sz="50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94992" marR="0" lvl="4" indent="-517312" algn="l" rtl="0"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»"/>
              <a:defRPr sz="50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93991" marR="0" lvl="5" indent="-517312" algn="l" rtl="0"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•"/>
              <a:defRPr sz="50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92989" marR="0" lvl="6" indent="-517312" algn="l" rtl="0"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•"/>
              <a:defRPr sz="50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1988" marR="0" lvl="7" indent="-517312" algn="l" rtl="0"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•"/>
              <a:defRPr sz="50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90986" marR="0" lvl="8" indent="-517312" algn="l" rtl="0"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•"/>
              <a:defRPr sz="50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105704641" y="36865570"/>
            <a:ext cx="94442282" cy="104279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98998" marR="0" lvl="0" indent="-694645" algn="l" rtl="0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8935"/>
              <a:buFont typeface="Arial"/>
              <a:buChar char="•"/>
              <a:defRPr sz="7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7997" marR="0" lvl="1" indent="-624488" algn="l" rtl="0">
              <a:spcBef>
                <a:spcPts val="1339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Char char="–"/>
              <a:defRPr sz="6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96995" marR="0" lvl="2" indent="-554219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95994" marR="0" lvl="3" indent="-517312" algn="l" rtl="0"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–"/>
              <a:defRPr sz="50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94992" marR="0" lvl="4" indent="-517312" algn="l" rtl="0"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»"/>
              <a:defRPr sz="50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93991" marR="0" lvl="5" indent="-517312" algn="l" rtl="0"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•"/>
              <a:defRPr sz="50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92989" marR="0" lvl="6" indent="-517312" algn="l" rtl="0"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•"/>
              <a:defRPr sz="50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1988" marR="0" lvl="7" indent="-517312" algn="l" rtl="0"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•"/>
              <a:defRPr sz="50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90986" marR="0" lvl="8" indent="-517312" algn="l" rtl="0"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•"/>
              <a:defRPr sz="50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4996160" y="30510491"/>
            <a:ext cx="138988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31455360" y="30510491"/>
            <a:ext cx="102412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194561" y="1318262"/>
            <a:ext cx="3950207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68"/>
              <a:buFont typeface="Calibri"/>
              <a:buNone/>
              <a:defRPr sz="122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194563" y="7368553"/>
            <a:ext cx="19392901" cy="307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398998" marR="0" lvl="0" indent="-199499" algn="l" rtl="0">
              <a:spcBef>
                <a:spcPts val="1339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None/>
              <a:defRPr sz="669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7997" marR="0" lvl="1" indent="-199499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558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96995" marR="0" lvl="2" indent="-199499" algn="l" rtl="0"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None/>
              <a:defRPr sz="500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95994" marR="0" lvl="3" indent="-199499" algn="l" rtl="0"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4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94992" marR="0" lvl="4" indent="-199499" algn="l" rtl="0"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4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93991" marR="0" lvl="5" indent="-199499" algn="l" rtl="0"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4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92989" marR="0" lvl="6" indent="-199499" algn="l" rtl="0"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4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1988" marR="0" lvl="7" indent="-199499" algn="l" rtl="0"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4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90986" marR="0" lvl="8" indent="-199499" algn="l" rtl="0"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4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2194563" y="10439410"/>
            <a:ext cx="193929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98998" marR="0" lvl="0" indent="-624488" algn="l" rtl="0">
              <a:spcBef>
                <a:spcPts val="1339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Char char="•"/>
              <a:defRPr sz="6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7997" marR="0" lvl="1" indent="-554219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–"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96995" marR="0" lvl="2" indent="-517312" algn="l" rtl="0"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•"/>
              <a:defRPr sz="50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95994" marR="0" lvl="3" indent="-484007" algn="l" rtl="0"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–"/>
              <a:defRPr sz="4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94992" marR="0" lvl="4" indent="-484007" algn="l" rtl="0"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»"/>
              <a:defRPr sz="4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93991" marR="0" lvl="5" indent="-484007" algn="l" rtl="0"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•"/>
              <a:defRPr sz="4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92989" marR="0" lvl="6" indent="-484007" algn="l" rtl="0"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•"/>
              <a:defRPr sz="4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1988" marR="0" lvl="7" indent="-484007" algn="l" rtl="0"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•"/>
              <a:defRPr sz="4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90986" marR="0" lvl="8" indent="-484007" algn="l" rtl="0"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•"/>
              <a:defRPr sz="4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22296123" y="7368553"/>
            <a:ext cx="19400521" cy="307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398998" marR="0" lvl="0" indent="-199499" algn="l" rtl="0">
              <a:spcBef>
                <a:spcPts val="1339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None/>
              <a:defRPr sz="669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7997" marR="0" lvl="1" indent="-199499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558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96995" marR="0" lvl="2" indent="-199499" algn="l" rtl="0"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None/>
              <a:defRPr sz="500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95994" marR="0" lvl="3" indent="-199499" algn="l" rtl="0"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4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94992" marR="0" lvl="4" indent="-199499" algn="l" rtl="0"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4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93991" marR="0" lvl="5" indent="-199499" algn="l" rtl="0"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4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92989" marR="0" lvl="6" indent="-199499" algn="l" rtl="0"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4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1988" marR="0" lvl="7" indent="-199499" algn="l" rtl="0"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4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90986" marR="0" lvl="8" indent="-199499" algn="l" rtl="0"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4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22296123" y="10439410"/>
            <a:ext cx="1940052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98998" marR="0" lvl="0" indent="-624488" algn="l" rtl="0">
              <a:spcBef>
                <a:spcPts val="1339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Char char="•"/>
              <a:defRPr sz="6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7997" marR="0" lvl="1" indent="-554219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–"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96995" marR="0" lvl="2" indent="-517312" algn="l" rtl="0"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•"/>
              <a:defRPr sz="50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95994" marR="0" lvl="3" indent="-484007" algn="l" rtl="0"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–"/>
              <a:defRPr sz="4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94992" marR="0" lvl="4" indent="-484007" algn="l" rtl="0"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»"/>
              <a:defRPr sz="4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93991" marR="0" lvl="5" indent="-484007" algn="l" rtl="0"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•"/>
              <a:defRPr sz="4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92989" marR="0" lvl="6" indent="-484007" algn="l" rtl="0"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•"/>
              <a:defRPr sz="4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1988" marR="0" lvl="7" indent="-484007" algn="l" rtl="0"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•"/>
              <a:defRPr sz="4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90986" marR="0" lvl="8" indent="-484007" algn="l" rtl="0"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•"/>
              <a:defRPr sz="4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4996160" y="30510491"/>
            <a:ext cx="138988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31455360" y="30510491"/>
            <a:ext cx="102412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194561" y="1318262"/>
            <a:ext cx="3950207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68"/>
              <a:buFont typeface="Calibri"/>
              <a:buNone/>
              <a:defRPr sz="122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4996160" y="30510491"/>
            <a:ext cx="138988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1455360" y="30510491"/>
            <a:ext cx="102412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4996160" y="30510491"/>
            <a:ext cx="138988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31455360" y="30510491"/>
            <a:ext cx="102412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2194566" y="1310639"/>
            <a:ext cx="1443990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Calibri"/>
              <a:buNone/>
              <a:defRPr sz="558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160240" y="1310649"/>
            <a:ext cx="24536401" cy="2809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98998" marR="0" lvl="0" indent="-768404" algn="l" rtl="0">
              <a:spcBef>
                <a:spcPts val="1792"/>
              </a:spcBef>
              <a:spcAft>
                <a:spcPts val="0"/>
              </a:spcAft>
              <a:buClr>
                <a:schemeClr val="dk1"/>
              </a:buClr>
              <a:buSzPts val="10266"/>
              <a:buFont typeface="Arial"/>
              <a:buChar char="•"/>
              <a:defRPr sz="8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7997" marR="0" lvl="1" indent="-694645" algn="l" rtl="0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8935"/>
              <a:buFont typeface="Arial"/>
              <a:buChar char="–"/>
              <a:defRPr sz="7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96995" marR="0" lvl="2" indent="-624488" algn="l" rtl="0">
              <a:spcBef>
                <a:spcPts val="1339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Char char="•"/>
              <a:defRPr sz="6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95994" marR="0" lvl="3" indent="-554219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–"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94992" marR="0" lvl="4" indent="-554219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»"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93991" marR="0" lvl="5" indent="-554219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92989" marR="0" lvl="6" indent="-554219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1988" marR="0" lvl="7" indent="-554219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90986" marR="0" lvl="8" indent="-554219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2194566" y="6888488"/>
            <a:ext cx="14439902" cy="225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98998" marR="0" lvl="0" indent="-199499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469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7997" marR="0" lvl="1" indent="-199499" algn="l" rtl="0"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3866"/>
              <a:buFont typeface="Arial"/>
              <a:buNone/>
              <a:defRPr sz="33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96995" marR="0" lvl="2" indent="-199499" algn="l" rtl="0">
              <a:spcBef>
                <a:spcPts val="55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95994" marR="0" lvl="3" indent="-199499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94992" marR="0" lvl="4" indent="-199499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93991" marR="0" lvl="5" indent="-199499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92989" marR="0" lvl="6" indent="-199499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1988" marR="0" lvl="7" indent="-199499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90986" marR="0" lvl="8" indent="-199499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14996160" y="30510491"/>
            <a:ext cx="138988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31455360" y="30510491"/>
            <a:ext cx="102412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602981" y="23042884"/>
            <a:ext cx="26334720" cy="272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Calibri"/>
              <a:buNone/>
              <a:defRPr sz="558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71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8602981" y="2941322"/>
            <a:ext cx="26334720" cy="1975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1792"/>
              </a:spcBef>
              <a:spcAft>
                <a:spcPts val="0"/>
              </a:spcAft>
              <a:buClr>
                <a:schemeClr val="dk1"/>
              </a:buClr>
              <a:buSzPts val="10266"/>
              <a:buFont typeface="Arial"/>
              <a:buNone/>
              <a:defRPr sz="8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8935"/>
              <a:buFont typeface="Arial"/>
              <a:buNone/>
              <a:defRPr sz="7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339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None/>
              <a:defRPr sz="6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1117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602981" y="25763225"/>
            <a:ext cx="26334720" cy="3863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98998" marR="0" lvl="0" indent="-199499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469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7997" marR="0" lvl="1" indent="-199499" algn="l" rtl="0"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3866"/>
              <a:buFont typeface="Arial"/>
              <a:buNone/>
              <a:defRPr sz="33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96995" marR="0" lvl="2" indent="-199499" algn="l" rtl="0">
              <a:spcBef>
                <a:spcPts val="55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95994" marR="0" lvl="3" indent="-199499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94992" marR="0" lvl="4" indent="-199499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93991" marR="0" lvl="5" indent="-199499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92989" marR="0" lvl="6" indent="-199499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1988" marR="0" lvl="7" indent="-199499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90986" marR="0" lvl="8" indent="-199499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14996160" y="30510491"/>
            <a:ext cx="138988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31455360" y="30510491"/>
            <a:ext cx="102412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37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194561" y="1318262"/>
            <a:ext cx="3950207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68"/>
              <a:buFont typeface="Calibri"/>
              <a:buNone/>
              <a:defRPr sz="14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194561" y="7680968"/>
            <a:ext cx="39502079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880491" algn="l" rtl="0">
              <a:spcBef>
                <a:spcPts val="2053"/>
              </a:spcBef>
              <a:spcAft>
                <a:spcPts val="0"/>
              </a:spcAft>
              <a:buClr>
                <a:schemeClr val="dk1"/>
              </a:buClr>
              <a:buSzPts val="10266"/>
              <a:buFont typeface="Arial"/>
              <a:buChar char="•"/>
              <a:defRPr sz="10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95972" algn="l" rtl="0">
              <a:spcBef>
                <a:spcPts val="1787"/>
              </a:spcBef>
              <a:spcAft>
                <a:spcPts val="0"/>
              </a:spcAft>
              <a:buClr>
                <a:schemeClr val="dk1"/>
              </a:buClr>
              <a:buSzPts val="8935"/>
              <a:buFont typeface="Arial"/>
              <a:buChar char="–"/>
              <a:defRPr sz="8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15581" algn="l" rtl="0">
              <a:spcBef>
                <a:spcPts val="1534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Char char="•"/>
              <a:defRPr sz="7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–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»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14996160" y="30510491"/>
            <a:ext cx="138988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31455360" y="30510491"/>
            <a:ext cx="1024128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3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3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3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3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3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3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3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3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3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30269122" y="6550838"/>
            <a:ext cx="13615773" cy="797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789" tIns="39884" rIns="79789" bIns="39884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697"/>
              </a:spcBef>
            </a:pPr>
            <a:r>
              <a:rPr lang="en-US" sz="3142" dirty="0">
                <a:solidFill>
                  <a:srgbClr val="222222"/>
                </a:solidFill>
                <a:highlight>
                  <a:srgbClr val="FFFFFF"/>
                </a:highlight>
              </a:rPr>
              <a:t>Across Overwatch League season 1, a total of 101 individual players from 12 U.S. and international franchises compiled over 700 hours of competitive game play (</a:t>
            </a:r>
            <a:r>
              <a:rPr lang="en-US" sz="3142" i="1" dirty="0">
                <a:solidFill>
                  <a:srgbClr val="222222"/>
                </a:solidFill>
                <a:highlight>
                  <a:srgbClr val="FFFFFF"/>
                </a:highlight>
              </a:rPr>
              <a:t>M</a:t>
            </a:r>
            <a:r>
              <a:rPr lang="en-US" sz="3142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3142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 2.38, </a:t>
            </a:r>
            <a:r>
              <a:rPr lang="en-US" sz="3142" i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en-US" sz="3142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2.75</a:t>
            </a:r>
            <a:r>
              <a:rPr lang="en-US" sz="3142" dirty="0">
                <a:solidFill>
                  <a:srgbClr val="222222"/>
                </a:solidFill>
                <a:highlight>
                  <a:srgbClr val="FFFFFF"/>
                </a:highlight>
              </a:rPr>
              <a:t>).</a:t>
            </a:r>
          </a:p>
          <a:p>
            <a:pPr>
              <a:lnSpc>
                <a:spcPct val="110000"/>
              </a:lnSpc>
              <a:spcBef>
                <a:spcPts val="697"/>
              </a:spcBef>
            </a:pPr>
            <a:endParaRPr lang="en-US" sz="3142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>
              <a:lnSpc>
                <a:spcPct val="110000"/>
              </a:lnSpc>
              <a:spcBef>
                <a:spcPts val="697"/>
              </a:spcBef>
            </a:pPr>
            <a:r>
              <a:rPr lang="en-US" sz="3142" dirty="0">
                <a:solidFill>
                  <a:schemeClr val="dk1"/>
                </a:solidFill>
                <a:highlight>
                  <a:srgbClr val="FFFFFF"/>
                </a:highlight>
              </a:rPr>
              <a:t>A conditional R-squared estimate was used to examine model fit, with fight win rate in the random intercepts model explaining approximately 51% of the variance in individual players' skill ranking.</a:t>
            </a:r>
          </a:p>
          <a:p>
            <a:pPr>
              <a:lnSpc>
                <a:spcPct val="110000"/>
              </a:lnSpc>
              <a:spcBef>
                <a:spcPts val="697"/>
              </a:spcBef>
            </a:pPr>
            <a:endParaRPr lang="en-US" sz="3142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lnSpc>
                <a:spcPct val="110000"/>
              </a:lnSpc>
              <a:spcBef>
                <a:spcPts val="697"/>
              </a:spcBef>
            </a:pPr>
            <a:r>
              <a:rPr lang="en-US" sz="3142" dirty="0">
                <a:solidFill>
                  <a:schemeClr val="dk1"/>
                </a:solidFill>
                <a:highlight>
                  <a:srgbClr val="FFFFFF"/>
                </a:highlight>
              </a:rPr>
              <a:t>Conditional </a:t>
            </a:r>
            <a:r>
              <a:rPr lang="en-US" sz="3142" i="1" dirty="0">
                <a:solidFill>
                  <a:schemeClr val="dk1"/>
                </a:solidFill>
                <a:highlight>
                  <a:srgbClr val="FFFFFF"/>
                </a:highlight>
              </a:rPr>
              <a:t>R</a:t>
            </a:r>
            <a:r>
              <a:rPr lang="en-US" sz="3142" baseline="30000" dirty="0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r>
              <a:rPr lang="en-US" sz="3142" dirty="0">
                <a:solidFill>
                  <a:schemeClr val="dk1"/>
                </a:solidFill>
                <a:highlight>
                  <a:srgbClr val="FFFFFF"/>
                </a:highlight>
              </a:rPr>
              <a:t> measures were used to estimate model fit among each of the four models, with fight win rate in the random intercepts model explaining approximately 51% of the variance in individual players' skill ranking (see Tables 1-2). Fig. 1 displays the relationship, with random intercepts, between fight win rate and skill rating. Fig. 2 displays the predicted probability, with 95% confidence intervals, of skill ranking by hero character.</a:t>
            </a:r>
            <a:endParaRPr sz="3142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18235200" y="4565340"/>
            <a:ext cx="7419753" cy="271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789" tIns="39884" rIns="79789" bIns="39884" anchor="t" anchorCtr="0">
            <a:noAutofit/>
          </a:bodyPr>
          <a:lstStyle/>
          <a:p>
            <a:pPr algn="ctr"/>
            <a:r>
              <a:rPr lang="en-US" sz="5760" b="1" dirty="0">
                <a:solidFill>
                  <a:srgbClr val="595959"/>
                </a:solidFill>
              </a:rPr>
              <a:t>Brett </a:t>
            </a:r>
            <a:r>
              <a:rPr lang="en-US" sz="5760" b="1" dirty="0" err="1">
                <a:solidFill>
                  <a:srgbClr val="595959"/>
                </a:solidFill>
              </a:rPr>
              <a:t>Cutts</a:t>
            </a:r>
            <a:endParaRPr sz="1571" dirty="0"/>
          </a:p>
          <a:p>
            <a:pPr algn="ctr"/>
            <a:r>
              <a:rPr lang="en-US" sz="3142" dirty="0">
                <a:solidFill>
                  <a:srgbClr val="595959"/>
                </a:solidFill>
              </a:rPr>
              <a:t>Department of Psychology</a:t>
            </a:r>
            <a:endParaRPr sz="3142" baseline="30000" dirty="0">
              <a:solidFill>
                <a:srgbClr val="595959"/>
              </a:solidFill>
            </a:endParaRPr>
          </a:p>
          <a:p>
            <a:pPr algn="ctr"/>
            <a:r>
              <a:rPr lang="en-US" sz="3142" dirty="0">
                <a:solidFill>
                  <a:srgbClr val="595959"/>
                </a:solidFill>
              </a:rPr>
              <a:t>University of Mary Hardin-Baylor</a:t>
            </a:r>
          </a:p>
          <a:p>
            <a:pPr lvl="0" algn="ctr"/>
            <a:r>
              <a:rPr lang="en-US" sz="2094" dirty="0"/>
              <a:t>Faculty Sponsor: Dr. Aaron R. Baggett</a:t>
            </a:r>
            <a:endParaRPr sz="2094" dirty="0"/>
          </a:p>
        </p:txBody>
      </p:sp>
      <p:sp>
        <p:nvSpPr>
          <p:cNvPr id="93" name="Shape 93"/>
          <p:cNvSpPr/>
          <p:nvPr/>
        </p:nvSpPr>
        <p:spPr>
          <a:xfrm>
            <a:off x="30306809" y="5057700"/>
            <a:ext cx="13584391" cy="128661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79789" tIns="39884" rIns="79789" bIns="39884" anchor="ctr" anchorCtr="0">
            <a:noAutofit/>
          </a:bodyPr>
          <a:lstStyle/>
          <a:p>
            <a:pPr algn="ctr"/>
            <a:r>
              <a:rPr lang="en-US" sz="3491" b="1">
                <a:solidFill>
                  <a:schemeClr val="lt1"/>
                </a:solidFill>
              </a:rPr>
              <a:t>RESULTS</a:t>
            </a:r>
            <a:endParaRPr sz="1222"/>
          </a:p>
        </p:txBody>
      </p:sp>
      <p:sp>
        <p:nvSpPr>
          <p:cNvPr id="84" name="Shape 84"/>
          <p:cNvSpPr txBox="1"/>
          <p:nvPr/>
        </p:nvSpPr>
        <p:spPr>
          <a:xfrm>
            <a:off x="6306" y="6550838"/>
            <a:ext cx="13546017" cy="763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789" tIns="39884" rIns="79789" bIns="39884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3142" dirty="0">
                <a:solidFill>
                  <a:schemeClr val="dk1"/>
                </a:solidFill>
              </a:rPr>
              <a:t>Overwatch League is one of several burgeoning professional, competitive eSports leagues with 12 franchises, or teams, across the U.S. and South Korea. Overwatch is classified as a team-based multiplayer online first-person shooter video game. In 2016, the franchise winning the Overwatch League regular season championship earned a total prize pool of $3.5 million, while the industry at-large generated $493 million.</a:t>
            </a:r>
            <a:endParaRPr sz="3142" dirty="0">
              <a:solidFill>
                <a:schemeClr val="dk1"/>
              </a:solidFill>
            </a:endParaRPr>
          </a:p>
          <a:p>
            <a:pPr>
              <a:lnSpc>
                <a:spcPct val="110000"/>
              </a:lnSpc>
              <a:spcBef>
                <a:spcPts val="697"/>
              </a:spcBef>
            </a:pPr>
            <a:endParaRPr sz="3142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3142" dirty="0">
                <a:solidFill>
                  <a:schemeClr val="dk1"/>
                </a:solidFill>
              </a:rPr>
              <a:t>As other professional sports leagues (e.g., MLB, NBA, NFL) continually apply data analytics to the forecasting of player and team performance, eSports leagues are in a similar position. In the context of Overwatch League, all game play statistics are generated and made available for public review. Examples include, players' skill rankings, results of in-game competitions, character role, and duration of game play, to name a few.</a:t>
            </a:r>
            <a:endParaRPr sz="3142" dirty="0">
              <a:solidFill>
                <a:schemeClr val="dk1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960" y="5107453"/>
            <a:ext cx="13538336" cy="128661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79789" tIns="39884" rIns="79789" bIns="39884" anchor="ctr" anchorCtr="0">
            <a:noAutofit/>
          </a:bodyPr>
          <a:lstStyle/>
          <a:p>
            <a:pPr algn="ctr"/>
            <a:r>
              <a:rPr lang="en-US" sz="3840" b="1" dirty="0">
                <a:solidFill>
                  <a:schemeClr val="lt1"/>
                </a:solidFill>
              </a:rPr>
              <a:t> ABSTRACT</a:t>
            </a:r>
            <a:endParaRPr sz="3840" b="1" dirty="0">
              <a:solidFill>
                <a:schemeClr val="lt1"/>
              </a:solidFill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-45096" y="15905420"/>
            <a:ext cx="13532989" cy="86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789" tIns="39884" rIns="79789" bIns="39884" anchor="t" anchorCtr="0">
            <a:noAutofit/>
          </a:bodyPr>
          <a:lstStyle/>
          <a:p>
            <a:pPr marL="398998" indent="-398998"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142" dirty="0">
                <a:solidFill>
                  <a:schemeClr val="dk1"/>
                </a:solidFill>
              </a:rPr>
              <a:t>To what degree does fight win rate predict an individual players skill rating?</a:t>
            </a:r>
            <a:endParaRPr sz="3142" dirty="0">
              <a:solidFill>
                <a:schemeClr val="dk1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>
            <a:off x="-32068" y="14427561"/>
            <a:ext cx="13584391" cy="1351278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79789" tIns="39884" rIns="79789" bIns="39884" anchor="ctr" anchorCtr="0">
            <a:noAutofit/>
          </a:bodyPr>
          <a:lstStyle/>
          <a:p>
            <a:pPr algn="ctr"/>
            <a:r>
              <a:rPr lang="en-US" sz="3840" b="1" dirty="0">
                <a:solidFill>
                  <a:schemeClr val="lt1"/>
                </a:solidFill>
              </a:rPr>
              <a:t>QUESTION</a:t>
            </a:r>
            <a:endParaRPr sz="3491" b="1" dirty="0">
              <a:solidFill>
                <a:schemeClr val="lt1"/>
              </a:solidFill>
            </a:endParaRPr>
          </a:p>
        </p:txBody>
      </p:sp>
      <p:sp>
        <p:nvSpPr>
          <p:cNvPr id="92" name="Shape 92"/>
          <p:cNvSpPr/>
          <p:nvPr/>
        </p:nvSpPr>
        <p:spPr>
          <a:xfrm>
            <a:off x="-45096" y="17548557"/>
            <a:ext cx="13584391" cy="128661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79789" tIns="39884" rIns="79789" bIns="39884" anchor="ctr" anchorCtr="0">
            <a:noAutofit/>
          </a:bodyPr>
          <a:lstStyle/>
          <a:p>
            <a:pPr algn="ctr"/>
            <a:r>
              <a:rPr lang="en-US" sz="3840" b="1" dirty="0">
                <a:solidFill>
                  <a:schemeClr val="lt1"/>
                </a:solidFill>
              </a:rPr>
              <a:t>METHOD</a:t>
            </a:r>
            <a:endParaRPr sz="1396" dirty="0"/>
          </a:p>
        </p:txBody>
      </p:sp>
      <p:sp>
        <p:nvSpPr>
          <p:cNvPr id="95" name="Shape 95"/>
          <p:cNvSpPr txBox="1"/>
          <p:nvPr/>
        </p:nvSpPr>
        <p:spPr>
          <a:xfrm>
            <a:off x="6307" y="19067740"/>
            <a:ext cx="13546016" cy="9661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789" tIns="39884" rIns="79789" bIns="39884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3142" dirty="0">
                <a:solidFill>
                  <a:schemeClr val="dk1"/>
                </a:solidFill>
              </a:rPr>
              <a:t>Data for the current analysis were collected from the </a:t>
            </a:r>
            <a:r>
              <a:rPr lang="en-US" sz="3142" dirty="0" err="1">
                <a:solidFill>
                  <a:schemeClr val="dk1"/>
                </a:solidFill>
              </a:rPr>
              <a:t>ESports</a:t>
            </a:r>
            <a:r>
              <a:rPr lang="en-US" sz="3142" dirty="0">
                <a:solidFill>
                  <a:schemeClr val="dk1"/>
                </a:solidFill>
              </a:rPr>
              <a:t>  Lab, Inc.-owned Winston’s Lab—a gameplay and statistics database for Overwatch League. The current data are comprised of complete gameplay statistics from Overwatch League season 1, which is a </a:t>
            </a:r>
            <a:r>
              <a:rPr lang="en-US" sz="3142" dirty="0">
                <a:solidFill>
                  <a:srgbClr val="222222"/>
                </a:solidFill>
                <a:highlight>
                  <a:srgbClr val="FFFFFF"/>
                </a:highlight>
              </a:rPr>
              <a:t>a five-week long stage, with three matches played four days a week among 12 teams.</a:t>
            </a:r>
            <a:endParaRPr lang="en-US" sz="3142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3142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3142" dirty="0">
                <a:solidFill>
                  <a:schemeClr val="dk1"/>
                </a:solidFill>
              </a:rPr>
              <a:t>The current study applied mixed effects linear regression models to player-level and in-game data from the eSports Overwatch League to estimate the degree to which fight win rate predicts individual players' overall skill ranking.</a:t>
            </a:r>
            <a:endParaRPr sz="3142" dirty="0"/>
          </a:p>
          <a:p>
            <a:pPr>
              <a:lnSpc>
                <a:spcPct val="110000"/>
              </a:lnSpc>
              <a:spcBef>
                <a:spcPts val="697"/>
              </a:spcBef>
            </a:pPr>
            <a:endParaRPr sz="3142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3142" dirty="0">
                <a:solidFill>
                  <a:schemeClr val="dk1"/>
                </a:solidFill>
              </a:rPr>
              <a:t>Players' skill ranking was modeled against each in-game character's fight win rate, across all players. In addition to a completely fixed-effects model, three mixed effects models were estimated:</a:t>
            </a:r>
          </a:p>
          <a:p>
            <a:pPr marL="648372" indent="-648372">
              <a:lnSpc>
                <a:spcPct val="115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142" dirty="0">
                <a:solidFill>
                  <a:schemeClr val="dk1"/>
                </a:solidFill>
              </a:rPr>
              <a:t>a random intercepts model</a:t>
            </a:r>
          </a:p>
          <a:p>
            <a:pPr marL="648372" indent="-648372">
              <a:lnSpc>
                <a:spcPct val="115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142" dirty="0">
                <a:solidFill>
                  <a:schemeClr val="dk1"/>
                </a:solidFill>
              </a:rPr>
              <a:t>a random slopes model</a:t>
            </a:r>
          </a:p>
          <a:p>
            <a:pPr marL="648372" indent="-648372">
              <a:lnSpc>
                <a:spcPct val="115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142" dirty="0">
                <a:solidFill>
                  <a:schemeClr val="dk1"/>
                </a:solidFill>
              </a:rPr>
              <a:t>a random intercepts, random slopes model</a:t>
            </a:r>
          </a:p>
        </p:txBody>
      </p:sp>
      <p:grpSp>
        <p:nvGrpSpPr>
          <p:cNvPr id="96" name="Shape 96"/>
          <p:cNvGrpSpPr/>
          <p:nvPr/>
        </p:nvGrpSpPr>
        <p:grpSpPr>
          <a:xfrm>
            <a:off x="959" y="1883215"/>
            <a:ext cx="43875624" cy="2518499"/>
            <a:chOff x="2836931" y="38057"/>
            <a:chExt cx="47437396" cy="2605200"/>
          </a:xfrm>
        </p:grpSpPr>
        <p:grpSp>
          <p:nvGrpSpPr>
            <p:cNvPr id="97" name="Shape 97"/>
            <p:cNvGrpSpPr/>
            <p:nvPr/>
          </p:nvGrpSpPr>
          <p:grpSpPr>
            <a:xfrm>
              <a:off x="2836931" y="38057"/>
              <a:ext cx="47437396" cy="2605200"/>
              <a:chOff x="2956212" y="441493"/>
              <a:chExt cx="40569900" cy="2605200"/>
            </a:xfrm>
          </p:grpSpPr>
          <p:sp>
            <p:nvSpPr>
              <p:cNvPr id="98" name="Shape 98"/>
              <p:cNvSpPr/>
              <p:nvPr/>
            </p:nvSpPr>
            <p:spPr>
              <a:xfrm>
                <a:off x="2956212" y="441493"/>
                <a:ext cx="40569900" cy="2605200"/>
              </a:xfrm>
              <a:prstGeom prst="rect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79789" tIns="39884" rIns="79789" bIns="39884" anchor="ctr" anchorCtr="0">
                <a:noAutofit/>
              </a:bodyPr>
              <a:lstStyle/>
              <a:p>
                <a:pPr algn="ctr"/>
                <a:endParaRPr sz="6173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Shape 99"/>
              <p:cNvSpPr txBox="1"/>
              <p:nvPr/>
            </p:nvSpPr>
            <p:spPr>
              <a:xfrm>
                <a:off x="5512493" y="479730"/>
                <a:ext cx="35469000" cy="2451900"/>
              </a:xfrm>
              <a:prstGeom prst="rect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79789" tIns="39884" rIns="79789" bIns="39884" anchor="ctr" anchorCtr="0">
                <a:noAutofit/>
              </a:bodyPr>
              <a:lstStyle/>
              <a:p>
                <a:pPr algn="ctr">
                  <a:lnSpc>
                    <a:spcPct val="115000"/>
                  </a:lnSpc>
                  <a:buClr>
                    <a:schemeClr val="dk1"/>
                  </a:buClr>
                  <a:buSzPts val="1100"/>
                </a:pPr>
                <a:r>
                  <a:rPr lang="en-US" sz="9600" b="1" dirty="0">
                    <a:solidFill>
                      <a:srgbClr val="FFFFFF"/>
                    </a:solidFill>
                  </a:rPr>
                  <a:t>An Application of Mixed Effects Modeling to eSports Data</a:t>
                </a:r>
                <a:endParaRPr sz="9600" b="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0" name="Shape 100"/>
            <p:cNvSpPr/>
            <p:nvPr/>
          </p:nvSpPr>
          <p:spPr>
            <a:xfrm>
              <a:off x="2837008" y="75514"/>
              <a:ext cx="1467177" cy="2403815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79789" tIns="39884" rIns="79789" bIns="39884" anchor="ctr" anchorCtr="0">
              <a:noAutofit/>
            </a:bodyPr>
            <a:lstStyle/>
            <a:p>
              <a:pPr algn="ctr"/>
              <a:endParaRPr sz="617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Shape 101"/>
          <p:cNvSpPr/>
          <p:nvPr/>
        </p:nvSpPr>
        <p:spPr>
          <a:xfrm>
            <a:off x="29835136" y="21032185"/>
            <a:ext cx="13965382" cy="854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789" tIns="39884" rIns="79789" bIns="39884" anchor="t" anchorCtr="0">
            <a:noAutofit/>
          </a:bodyPr>
          <a:lstStyle/>
          <a:p>
            <a:endParaRPr sz="1222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A482D-C004-DC41-AE3D-621525A06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2506" y="14730955"/>
            <a:ext cx="9437252" cy="14155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FD0604-785A-1A4A-AB7B-FFFE9A787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3803" y="7456003"/>
            <a:ext cx="16167782" cy="1077852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461F2F0-2D80-EF48-8F64-D263C7D06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737073"/>
              </p:ext>
            </p:extLst>
          </p:nvPr>
        </p:nvGraphicFramePr>
        <p:xfrm>
          <a:off x="14642391" y="22147101"/>
          <a:ext cx="15192746" cy="2529238"/>
        </p:xfrm>
        <a:graphic>
          <a:graphicData uri="http://schemas.openxmlformats.org/drawingml/2006/table">
            <a:tbl>
              <a:tblPr/>
              <a:tblGrid>
                <a:gridCol w="2622567">
                  <a:extLst>
                    <a:ext uri="{9D8B030D-6E8A-4147-A177-3AD203B41FA5}">
                      <a16:colId xmlns:a16="http://schemas.microsoft.com/office/drawing/2014/main" val="1285952905"/>
                    </a:ext>
                  </a:extLst>
                </a:gridCol>
                <a:gridCol w="1468061">
                  <a:extLst>
                    <a:ext uri="{9D8B030D-6E8A-4147-A177-3AD203B41FA5}">
                      <a16:colId xmlns:a16="http://schemas.microsoft.com/office/drawing/2014/main" val="2524939659"/>
                    </a:ext>
                  </a:extLst>
                </a:gridCol>
                <a:gridCol w="1850353">
                  <a:extLst>
                    <a:ext uri="{9D8B030D-6E8A-4147-A177-3AD203B41FA5}">
                      <a16:colId xmlns:a16="http://schemas.microsoft.com/office/drawing/2014/main" val="927298827"/>
                    </a:ext>
                  </a:extLst>
                </a:gridCol>
                <a:gridCol w="1850353">
                  <a:extLst>
                    <a:ext uri="{9D8B030D-6E8A-4147-A177-3AD203B41FA5}">
                      <a16:colId xmlns:a16="http://schemas.microsoft.com/office/drawing/2014/main" val="128411702"/>
                    </a:ext>
                  </a:extLst>
                </a:gridCol>
                <a:gridCol w="1850353">
                  <a:extLst>
                    <a:ext uri="{9D8B030D-6E8A-4147-A177-3AD203B41FA5}">
                      <a16:colId xmlns:a16="http://schemas.microsoft.com/office/drawing/2014/main" val="986006955"/>
                    </a:ext>
                  </a:extLst>
                </a:gridCol>
                <a:gridCol w="1850353">
                  <a:extLst>
                    <a:ext uri="{9D8B030D-6E8A-4147-A177-3AD203B41FA5}">
                      <a16:colId xmlns:a16="http://schemas.microsoft.com/office/drawing/2014/main" val="935235218"/>
                    </a:ext>
                  </a:extLst>
                </a:gridCol>
                <a:gridCol w="1850353">
                  <a:extLst>
                    <a:ext uri="{9D8B030D-6E8A-4147-A177-3AD203B41FA5}">
                      <a16:colId xmlns:a16="http://schemas.microsoft.com/office/drawing/2014/main" val="1202184953"/>
                    </a:ext>
                  </a:extLst>
                </a:gridCol>
                <a:gridCol w="1850353">
                  <a:extLst>
                    <a:ext uri="{9D8B030D-6E8A-4147-A177-3AD203B41FA5}">
                      <a16:colId xmlns:a16="http://schemas.microsoft.com/office/drawing/2014/main" val="975075687"/>
                    </a:ext>
                  </a:extLst>
                </a:gridCol>
              </a:tblGrid>
              <a:tr h="4918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 CI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71520"/>
                  </a:ext>
                </a:extLst>
              </a:tr>
              <a:tr h="679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367423"/>
                  </a:ext>
                </a:extLst>
              </a:tr>
              <a:tr h="679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Intercept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563.11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36.93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317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15.25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.001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490.44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635.77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794279"/>
                  </a:ext>
                </a:extLst>
              </a:tr>
              <a:tr h="679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Fight Win Rate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879.97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75.31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317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11.69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.001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731.81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1028.14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395923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31544321-FC85-784F-A693-72D4189EA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772407"/>
              </p:ext>
            </p:extLst>
          </p:nvPr>
        </p:nvGraphicFramePr>
        <p:xfrm>
          <a:off x="14645354" y="26658507"/>
          <a:ext cx="15189779" cy="2018830"/>
        </p:xfrm>
        <a:graphic>
          <a:graphicData uri="http://schemas.openxmlformats.org/drawingml/2006/table">
            <a:tbl>
              <a:tblPr/>
              <a:tblGrid>
                <a:gridCol w="2361434">
                  <a:extLst>
                    <a:ext uri="{9D8B030D-6E8A-4147-A177-3AD203B41FA5}">
                      <a16:colId xmlns:a16="http://schemas.microsoft.com/office/drawing/2014/main" val="1285952905"/>
                    </a:ext>
                  </a:extLst>
                </a:gridCol>
                <a:gridCol w="2295580">
                  <a:extLst>
                    <a:ext uri="{9D8B030D-6E8A-4147-A177-3AD203B41FA5}">
                      <a16:colId xmlns:a16="http://schemas.microsoft.com/office/drawing/2014/main" val="2524939659"/>
                    </a:ext>
                  </a:extLst>
                </a:gridCol>
                <a:gridCol w="2106553">
                  <a:extLst>
                    <a:ext uri="{9D8B030D-6E8A-4147-A177-3AD203B41FA5}">
                      <a16:colId xmlns:a16="http://schemas.microsoft.com/office/drawing/2014/main" val="927298827"/>
                    </a:ext>
                  </a:extLst>
                </a:gridCol>
                <a:gridCol w="2106553">
                  <a:extLst>
                    <a:ext uri="{9D8B030D-6E8A-4147-A177-3AD203B41FA5}">
                      <a16:colId xmlns:a16="http://schemas.microsoft.com/office/drawing/2014/main" val="986006955"/>
                    </a:ext>
                  </a:extLst>
                </a:gridCol>
                <a:gridCol w="2106553">
                  <a:extLst>
                    <a:ext uri="{9D8B030D-6E8A-4147-A177-3AD203B41FA5}">
                      <a16:colId xmlns:a16="http://schemas.microsoft.com/office/drawing/2014/main" val="935235218"/>
                    </a:ext>
                  </a:extLst>
                </a:gridCol>
                <a:gridCol w="2106553">
                  <a:extLst>
                    <a:ext uri="{9D8B030D-6E8A-4147-A177-3AD203B41FA5}">
                      <a16:colId xmlns:a16="http://schemas.microsoft.com/office/drawing/2014/main" val="1202184953"/>
                    </a:ext>
                  </a:extLst>
                </a:gridCol>
                <a:gridCol w="2106553">
                  <a:extLst>
                    <a:ext uri="{9D8B030D-6E8A-4147-A177-3AD203B41FA5}">
                      <a16:colId xmlns:a16="http://schemas.microsoft.com/office/drawing/2014/main" val="975075687"/>
                    </a:ext>
                  </a:extLst>
                </a:gridCol>
              </a:tblGrid>
              <a:tr h="5367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 CI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71520"/>
                  </a:ext>
                </a:extLst>
              </a:tr>
              <a:tr h="7410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Wald</a:t>
                      </a:r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Z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367423"/>
                  </a:ext>
                </a:extLst>
              </a:tr>
              <a:tr h="7410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Residual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21,616.07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17,16.97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15.25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.001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18,499.75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25,257.35</a:t>
                      </a:r>
                    </a:p>
                  </a:txBody>
                  <a:tcPr marL="8313" marR="8313" marT="83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79427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9CF650F-4EBD-D249-BFD3-5EE08A07622D}"/>
              </a:ext>
            </a:extLst>
          </p:cNvPr>
          <p:cNvSpPr txBox="1"/>
          <p:nvPr/>
        </p:nvSpPr>
        <p:spPr>
          <a:xfrm>
            <a:off x="14591396" y="20594165"/>
            <a:ext cx="10180827" cy="1220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3" dirty="0"/>
              <a:t>Table 1.</a:t>
            </a:r>
          </a:p>
          <a:p>
            <a:endParaRPr lang="en-US" sz="1745" dirty="0"/>
          </a:p>
          <a:p>
            <a:r>
              <a:rPr lang="en-US" sz="2793" i="1" dirty="0"/>
              <a:t>Fixed Effects of Random Intercepts Model</a:t>
            </a:r>
            <a:r>
              <a:rPr lang="en-US" sz="2793" dirty="0"/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D7CA7B-839E-4547-88D7-AC949750D5FF}"/>
              </a:ext>
            </a:extLst>
          </p:cNvPr>
          <p:cNvSpPr txBox="1"/>
          <p:nvPr/>
        </p:nvSpPr>
        <p:spPr>
          <a:xfrm>
            <a:off x="14591397" y="25161320"/>
            <a:ext cx="10180827" cy="1220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3" dirty="0"/>
              <a:t>Table 2.</a:t>
            </a:r>
          </a:p>
          <a:p>
            <a:endParaRPr lang="en-US" sz="1745" dirty="0"/>
          </a:p>
          <a:p>
            <a:r>
              <a:rPr lang="en-US" sz="2793" i="1" dirty="0"/>
              <a:t>Random Effects of Random Intercepts Model</a:t>
            </a:r>
            <a:r>
              <a:rPr lang="en-US" sz="2793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BA1557-4F23-B440-A242-C2F079689D08}"/>
              </a:ext>
            </a:extLst>
          </p:cNvPr>
          <p:cNvSpPr txBox="1"/>
          <p:nvPr/>
        </p:nvSpPr>
        <p:spPr>
          <a:xfrm>
            <a:off x="15245178" y="18486174"/>
            <a:ext cx="14749436" cy="951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3" i="1" dirty="0"/>
              <a:t>Figure</a:t>
            </a:r>
            <a:r>
              <a:rPr lang="en-US" sz="2793" dirty="0"/>
              <a:t> 1. Random intercepts of skill rating versus fight win rate by Overwatch League hero character.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568869-49C2-5142-A3DE-C5B110016369}"/>
              </a:ext>
            </a:extLst>
          </p:cNvPr>
          <p:cNvSpPr txBox="1"/>
          <p:nvPr/>
        </p:nvSpPr>
        <p:spPr>
          <a:xfrm>
            <a:off x="34453724" y="28908572"/>
            <a:ext cx="7606035" cy="951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3" i="1" dirty="0"/>
              <a:t>Figure</a:t>
            </a:r>
            <a:r>
              <a:rPr lang="en-US" sz="2793" dirty="0"/>
              <a:t> 2. Predicted probabilities of skill rating by Overwatch League hero character.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0C1426-AABC-8346-B247-00454AAE539D}"/>
              </a:ext>
            </a:extLst>
          </p:cNvPr>
          <p:cNvGrpSpPr/>
          <p:nvPr/>
        </p:nvGrpSpPr>
        <p:grpSpPr>
          <a:xfrm>
            <a:off x="-6305" y="30028277"/>
            <a:ext cx="43891200" cy="905367"/>
            <a:chOff x="-7225" y="32007100"/>
            <a:chExt cx="50292000" cy="1037400"/>
          </a:xfrm>
        </p:grpSpPr>
        <p:sp>
          <p:nvSpPr>
            <p:cNvPr id="89" name="Shape 89"/>
            <p:cNvSpPr/>
            <p:nvPr/>
          </p:nvSpPr>
          <p:spPr>
            <a:xfrm>
              <a:off x="-7225" y="32007100"/>
              <a:ext cx="50292000" cy="10374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79789" tIns="39884" rIns="79789" bIns="39884" anchor="ctr" anchorCtr="0">
              <a:noAutofit/>
            </a:bodyPr>
            <a:lstStyle/>
            <a:p>
              <a:pPr algn="ctr"/>
              <a:endParaRPr sz="617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1556095" y="32227820"/>
              <a:ext cx="49656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789" tIns="39884" rIns="79789" bIns="39884" anchor="t" anchorCtr="0">
              <a:noAutofit/>
            </a:bodyPr>
            <a:lstStyle/>
            <a:p>
              <a:r>
                <a:rPr lang="en-US" sz="2793" b="1" dirty="0" err="1">
                  <a:solidFill>
                    <a:schemeClr val="lt1"/>
                  </a:solidFill>
                </a:rPr>
                <a:t>bacutts@mail.umhb.edu</a:t>
              </a:r>
              <a:endParaRPr sz="2793" b="1" dirty="0">
                <a:solidFill>
                  <a:schemeClr val="lt1"/>
                </a:solidFill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9E68DEB-44B9-334C-8E96-F23F910BB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0408" y="32121940"/>
              <a:ext cx="796460" cy="796460"/>
            </a:xfrm>
            <a:prstGeom prst="rect">
              <a:avLst/>
            </a:prstGeom>
          </p:spPr>
        </p:pic>
        <p:sp>
          <p:nvSpPr>
            <p:cNvPr id="47" name="Shape 90">
              <a:extLst>
                <a:ext uri="{FF2B5EF4-FFF2-40B4-BE49-F238E27FC236}">
                  <a16:creationId xmlns:a16="http://schemas.microsoft.com/office/drawing/2014/main" id="{9F9082CE-6B0D-5741-98C0-5A84300B7995}"/>
                </a:ext>
              </a:extLst>
            </p:cNvPr>
            <p:cNvSpPr txBox="1"/>
            <p:nvPr/>
          </p:nvSpPr>
          <p:spPr>
            <a:xfrm>
              <a:off x="23251044" y="32223390"/>
              <a:ext cx="49656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789" tIns="39884" rIns="79789" bIns="39884" anchor="t" anchorCtr="0">
              <a:noAutofit/>
            </a:bodyPr>
            <a:lstStyle/>
            <a:p>
              <a:r>
                <a:rPr lang="en-US" sz="2793" b="1" dirty="0">
                  <a:solidFill>
                    <a:schemeClr val="lt1"/>
                  </a:solidFill>
                </a:rPr>
                <a:t>@UMHB_PSYC</a:t>
              </a:r>
              <a:endParaRPr sz="2793" b="1" dirty="0">
                <a:solidFill>
                  <a:schemeClr val="lt1"/>
                </a:solidFill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F47CF8E-E395-7E4B-BD62-318BC97ECA6D}"/>
                </a:ext>
              </a:extLst>
            </p:cNvPr>
            <p:cNvGrpSpPr/>
            <p:nvPr/>
          </p:nvGrpSpPr>
          <p:grpSpPr>
            <a:xfrm>
              <a:off x="43770306" y="32117510"/>
              <a:ext cx="6141287" cy="796460"/>
              <a:chOff x="21674104" y="32117510"/>
              <a:chExt cx="6141287" cy="796460"/>
            </a:xfrm>
          </p:grpSpPr>
          <p:sp>
            <p:nvSpPr>
              <p:cNvPr id="51" name="Shape 90">
                <a:extLst>
                  <a:ext uri="{FF2B5EF4-FFF2-40B4-BE49-F238E27FC236}">
                    <a16:creationId xmlns:a16="http://schemas.microsoft.com/office/drawing/2014/main" id="{74B741EC-0B56-2B40-A4B7-51FACED7C3CB}"/>
                  </a:ext>
                </a:extLst>
              </p:cNvPr>
              <p:cNvSpPr txBox="1"/>
              <p:nvPr/>
            </p:nvSpPr>
            <p:spPr>
              <a:xfrm>
                <a:off x="22849791" y="32223390"/>
                <a:ext cx="4965600" cy="58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9789" tIns="39884" rIns="79789" bIns="39884" anchor="t" anchorCtr="0">
                <a:noAutofit/>
              </a:bodyPr>
              <a:lstStyle/>
              <a:p>
                <a:pPr lvl="0"/>
                <a:r>
                  <a:rPr lang="en-US" sz="2793" b="1" dirty="0" err="1">
                    <a:solidFill>
                      <a:schemeClr val="lt1"/>
                    </a:solidFill>
                  </a:rPr>
                  <a:t>abaggett@umhb.edu</a:t>
                </a:r>
                <a:endParaRPr sz="2793" b="1" dirty="0">
                  <a:solidFill>
                    <a:schemeClr val="lt1"/>
                  </a:solidFill>
                </a:endParaRPr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1A866D81-96E2-B844-84FE-EBB793945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74104" y="32117510"/>
                <a:ext cx="796460" cy="796460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EF38D58-F066-ED4D-BF59-4D62D6793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65903" y="32128036"/>
              <a:ext cx="795528" cy="7955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623</Words>
  <Application>Microsoft Macintosh PowerPoint</Application>
  <PresentationFormat>Custom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Aaron Baggett</cp:lastModifiedBy>
  <cp:revision>56</cp:revision>
  <cp:lastPrinted>2018-04-06T04:26:14Z</cp:lastPrinted>
  <dcterms:modified xsi:type="dcterms:W3CDTF">2018-04-06T04:26:16Z</dcterms:modified>
</cp:coreProperties>
</file>