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25603200"/>
  <p:notesSz cx="6858000" cy="9144000"/>
  <p:defaultTextStyle>
    <a:defPPr>
      <a:defRPr lang="en-US"/>
    </a:defPPr>
    <a:lvl1pPr marL="0" algn="l" defTabSz="1828103" rtl="0" eaLnBrk="1" latinLnBrk="0" hangingPunct="1">
      <a:defRPr sz="7197" kern="1200">
        <a:solidFill>
          <a:schemeClr val="tx1"/>
        </a:solidFill>
        <a:latin typeface="+mn-lt"/>
        <a:ea typeface="+mn-ea"/>
        <a:cs typeface="+mn-cs"/>
      </a:defRPr>
    </a:lvl1pPr>
    <a:lvl2pPr marL="1828103" algn="l" defTabSz="1828103" rtl="0" eaLnBrk="1" latinLnBrk="0" hangingPunct="1">
      <a:defRPr sz="7197" kern="1200">
        <a:solidFill>
          <a:schemeClr val="tx1"/>
        </a:solidFill>
        <a:latin typeface="+mn-lt"/>
        <a:ea typeface="+mn-ea"/>
        <a:cs typeface="+mn-cs"/>
      </a:defRPr>
    </a:lvl2pPr>
    <a:lvl3pPr marL="3656207" algn="l" defTabSz="1828103" rtl="0" eaLnBrk="1" latinLnBrk="0" hangingPunct="1">
      <a:defRPr sz="7197" kern="1200">
        <a:solidFill>
          <a:schemeClr val="tx1"/>
        </a:solidFill>
        <a:latin typeface="+mn-lt"/>
        <a:ea typeface="+mn-ea"/>
        <a:cs typeface="+mn-cs"/>
      </a:defRPr>
    </a:lvl3pPr>
    <a:lvl4pPr marL="5484309" algn="l" defTabSz="1828103" rtl="0" eaLnBrk="1" latinLnBrk="0" hangingPunct="1">
      <a:defRPr sz="7197" kern="1200">
        <a:solidFill>
          <a:schemeClr val="tx1"/>
        </a:solidFill>
        <a:latin typeface="+mn-lt"/>
        <a:ea typeface="+mn-ea"/>
        <a:cs typeface="+mn-cs"/>
      </a:defRPr>
    </a:lvl4pPr>
    <a:lvl5pPr marL="7312413" algn="l" defTabSz="1828103" rtl="0" eaLnBrk="1" latinLnBrk="0" hangingPunct="1">
      <a:defRPr sz="7197" kern="1200">
        <a:solidFill>
          <a:schemeClr val="tx1"/>
        </a:solidFill>
        <a:latin typeface="+mn-lt"/>
        <a:ea typeface="+mn-ea"/>
        <a:cs typeface="+mn-cs"/>
      </a:defRPr>
    </a:lvl5pPr>
    <a:lvl6pPr marL="9140517" algn="l" defTabSz="1828103" rtl="0" eaLnBrk="1" latinLnBrk="0" hangingPunct="1">
      <a:defRPr sz="7197" kern="1200">
        <a:solidFill>
          <a:schemeClr val="tx1"/>
        </a:solidFill>
        <a:latin typeface="+mn-lt"/>
        <a:ea typeface="+mn-ea"/>
        <a:cs typeface="+mn-cs"/>
      </a:defRPr>
    </a:lvl6pPr>
    <a:lvl7pPr marL="10968621" algn="l" defTabSz="1828103" rtl="0" eaLnBrk="1" latinLnBrk="0" hangingPunct="1">
      <a:defRPr sz="7197" kern="1200">
        <a:solidFill>
          <a:schemeClr val="tx1"/>
        </a:solidFill>
        <a:latin typeface="+mn-lt"/>
        <a:ea typeface="+mn-ea"/>
        <a:cs typeface="+mn-cs"/>
      </a:defRPr>
    </a:lvl7pPr>
    <a:lvl8pPr marL="12796723" algn="l" defTabSz="1828103" rtl="0" eaLnBrk="1" latinLnBrk="0" hangingPunct="1">
      <a:defRPr sz="7197" kern="1200">
        <a:solidFill>
          <a:schemeClr val="tx1"/>
        </a:solidFill>
        <a:latin typeface="+mn-lt"/>
        <a:ea typeface="+mn-ea"/>
        <a:cs typeface="+mn-cs"/>
      </a:defRPr>
    </a:lvl8pPr>
    <a:lvl9pPr marL="14624827" algn="l" defTabSz="1828103" rtl="0" eaLnBrk="1" latinLnBrk="0" hangingPunct="1">
      <a:defRPr sz="7197"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064"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2A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65" autoAdjust="0"/>
    <p:restoredTop sz="86128"/>
  </p:normalViewPr>
  <p:slideViewPr>
    <p:cSldViewPr snapToGrid="0" snapToObjects="1">
      <p:cViewPr>
        <p:scale>
          <a:sx n="34" d="100"/>
          <a:sy n="34" d="100"/>
        </p:scale>
        <p:origin x="-80" y="144"/>
      </p:cViewPr>
      <p:guideLst>
        <p:guide orient="horz" pos="8064"/>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B99A2-3ACB-D24D-ADC3-58452EE90E40}" type="datetimeFigureOut">
              <a:rPr lang="en-US" smtClean="0"/>
              <a:t>12/5/16</a:t>
            </a:fld>
            <a:endParaRPr lang="en-US"/>
          </a:p>
        </p:txBody>
      </p:sp>
      <p:sp>
        <p:nvSpPr>
          <p:cNvPr id="4" name="Slide Image Placeholder 3"/>
          <p:cNvSpPr>
            <a:spLocks noGrp="1" noRot="1" noChangeAspect="1"/>
          </p:cNvSpPr>
          <p:nvPr>
            <p:ph type="sldImg" idx="2"/>
          </p:nvPr>
        </p:nvSpPr>
        <p:spPr>
          <a:xfrm>
            <a:off x="784225" y="1143000"/>
            <a:ext cx="52895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B1FA8-34F0-434E-9416-A522F0E09660}" type="slidenum">
              <a:rPr lang="en-US" smtClean="0"/>
              <a:t>‹#›</a:t>
            </a:fld>
            <a:endParaRPr lang="en-US"/>
          </a:p>
        </p:txBody>
      </p:sp>
    </p:spTree>
    <p:extLst>
      <p:ext uri="{BB962C8B-B14F-4D97-AF65-F5344CB8AC3E}">
        <p14:creationId xmlns:p14="http://schemas.microsoft.com/office/powerpoint/2010/main" val="1569361540"/>
      </p:ext>
    </p:extLst>
  </p:cSld>
  <p:clrMap bg1="lt1" tx1="dk1" bg2="lt2" tx2="dk2" accent1="accent1" accent2="accent2" accent3="accent3" accent4="accent4" accent5="accent5" accent6="accent6" hlink="hlink" folHlink="folHlink"/>
  <p:notesStyle>
    <a:lvl1pPr marL="0" algn="l" defTabSz="914051" rtl="0" eaLnBrk="1" latinLnBrk="0" hangingPunct="1">
      <a:defRPr sz="1200" kern="1200">
        <a:solidFill>
          <a:schemeClr val="tx1"/>
        </a:solidFill>
        <a:latin typeface="+mn-lt"/>
        <a:ea typeface="+mn-ea"/>
        <a:cs typeface="+mn-cs"/>
      </a:defRPr>
    </a:lvl1pPr>
    <a:lvl2pPr marL="457027" algn="l" defTabSz="914051" rtl="0" eaLnBrk="1" latinLnBrk="0" hangingPunct="1">
      <a:defRPr sz="1200" kern="1200">
        <a:solidFill>
          <a:schemeClr val="tx1"/>
        </a:solidFill>
        <a:latin typeface="+mn-lt"/>
        <a:ea typeface="+mn-ea"/>
        <a:cs typeface="+mn-cs"/>
      </a:defRPr>
    </a:lvl2pPr>
    <a:lvl3pPr marL="914051" algn="l" defTabSz="914051" rtl="0" eaLnBrk="1" latinLnBrk="0" hangingPunct="1">
      <a:defRPr sz="1200" kern="1200">
        <a:solidFill>
          <a:schemeClr val="tx1"/>
        </a:solidFill>
        <a:latin typeface="+mn-lt"/>
        <a:ea typeface="+mn-ea"/>
        <a:cs typeface="+mn-cs"/>
      </a:defRPr>
    </a:lvl3pPr>
    <a:lvl4pPr marL="1371077" algn="l" defTabSz="914051" rtl="0" eaLnBrk="1" latinLnBrk="0" hangingPunct="1">
      <a:defRPr sz="1200" kern="1200">
        <a:solidFill>
          <a:schemeClr val="tx1"/>
        </a:solidFill>
        <a:latin typeface="+mn-lt"/>
        <a:ea typeface="+mn-ea"/>
        <a:cs typeface="+mn-cs"/>
      </a:defRPr>
    </a:lvl4pPr>
    <a:lvl5pPr marL="1828103" algn="l" defTabSz="914051" rtl="0" eaLnBrk="1" latinLnBrk="0" hangingPunct="1">
      <a:defRPr sz="1200" kern="1200">
        <a:solidFill>
          <a:schemeClr val="tx1"/>
        </a:solidFill>
        <a:latin typeface="+mn-lt"/>
        <a:ea typeface="+mn-ea"/>
        <a:cs typeface="+mn-cs"/>
      </a:defRPr>
    </a:lvl5pPr>
    <a:lvl6pPr marL="2285129" algn="l" defTabSz="914051" rtl="0" eaLnBrk="1" latinLnBrk="0" hangingPunct="1">
      <a:defRPr sz="1200" kern="1200">
        <a:solidFill>
          <a:schemeClr val="tx1"/>
        </a:solidFill>
        <a:latin typeface="+mn-lt"/>
        <a:ea typeface="+mn-ea"/>
        <a:cs typeface="+mn-cs"/>
      </a:defRPr>
    </a:lvl6pPr>
    <a:lvl7pPr marL="2742156" algn="l" defTabSz="914051" rtl="0" eaLnBrk="1" latinLnBrk="0" hangingPunct="1">
      <a:defRPr sz="1200" kern="1200">
        <a:solidFill>
          <a:schemeClr val="tx1"/>
        </a:solidFill>
        <a:latin typeface="+mn-lt"/>
        <a:ea typeface="+mn-ea"/>
        <a:cs typeface="+mn-cs"/>
      </a:defRPr>
    </a:lvl7pPr>
    <a:lvl8pPr marL="3199182" algn="l" defTabSz="914051" rtl="0" eaLnBrk="1" latinLnBrk="0" hangingPunct="1">
      <a:defRPr sz="1200" kern="1200">
        <a:solidFill>
          <a:schemeClr val="tx1"/>
        </a:solidFill>
        <a:latin typeface="+mn-lt"/>
        <a:ea typeface="+mn-ea"/>
        <a:cs typeface="+mn-cs"/>
      </a:defRPr>
    </a:lvl8pPr>
    <a:lvl9pPr marL="3656207" algn="l" defTabSz="91405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4225" y="1143000"/>
            <a:ext cx="5289550" cy="3086100"/>
          </a:xfrm>
        </p:spPr>
      </p:sp>
      <p:sp>
        <p:nvSpPr>
          <p:cNvPr id="3" name="Notes Placeholder 2"/>
          <p:cNvSpPr>
            <a:spLocks noGrp="1"/>
          </p:cNvSpPr>
          <p:nvPr>
            <p:ph type="body" idx="1"/>
          </p:nvPr>
        </p:nvSpPr>
        <p:spPr/>
        <p:txBody>
          <a:bodyPr/>
          <a:lstStyle/>
          <a:p>
            <a:pPr marL="0" indent="0">
              <a:buFont typeface="Arial" pitchFamily="34" charset="0"/>
              <a:buNone/>
            </a:pPr>
            <a:r>
              <a:rPr lang="en-US" sz="1200" dirty="0" smtClean="0">
                <a:latin typeface="Neutra Text TF-Book"/>
                <a:cs typeface="Neutra Text TF-Book"/>
              </a:rPr>
              <a:t>Old</a:t>
            </a:r>
            <a:r>
              <a:rPr lang="en-US" sz="1200" baseline="0" dirty="0" smtClean="0">
                <a:latin typeface="Neutra Text TF-Book"/>
                <a:cs typeface="Neutra Text TF-Book"/>
              </a:rPr>
              <a:t> intro1 :</a:t>
            </a:r>
          </a:p>
          <a:p>
            <a:pPr marL="0" indent="0">
              <a:buFont typeface="Arial" pitchFamily="34" charset="0"/>
              <a:buNone/>
            </a:pPr>
            <a:r>
              <a:rPr lang="en-US" dirty="0" smtClean="0">
                <a:latin typeface="Neutra Text TF-Book"/>
                <a:cs typeface="Neutra Text TF-Book"/>
              </a:rPr>
              <a:t>Recent research has shown that crowd workers can accomplish distributed, analogical idea generation through the decomposition of tasks that crowd sourcing is typically known for. </a:t>
            </a:r>
          </a:p>
          <a:p>
            <a:pPr marL="0" indent="0">
              <a:buFont typeface="Arial" pitchFamily="34" charset="0"/>
              <a:buNone/>
            </a:pPr>
            <a:endParaRPr lang="en-US" dirty="0" smtClean="0">
              <a:latin typeface="Neutra Text TF-Book"/>
              <a:cs typeface="Neutra Text TF-Book"/>
            </a:endParaRPr>
          </a:p>
          <a:p>
            <a:pPr marL="0" indent="0">
              <a:buFont typeface="Arial" pitchFamily="34" charset="0"/>
              <a:buNone/>
            </a:pPr>
            <a:r>
              <a:rPr lang="en-US" dirty="0" smtClean="0">
                <a:latin typeface="Neutra Text TF-Book"/>
                <a:cs typeface="Neutra Text TF-Book"/>
              </a:rPr>
              <a:t>With SNAC we aim to demonstrate how we can use facilitated conversation to take advantage of each crowd worker’s unique perspectives towards discovering new solutions to open ended problems.</a:t>
            </a:r>
          </a:p>
          <a:p>
            <a:pPr marL="0" indent="0">
              <a:buFont typeface="Arial" pitchFamily="34" charset="0"/>
              <a:buNone/>
            </a:pPr>
            <a:endParaRPr lang="en-US" dirty="0" smtClean="0">
              <a:latin typeface="Neutra Text TF-Book"/>
              <a:cs typeface="Neutra Text TF-Book"/>
            </a:endParaRPr>
          </a:p>
          <a:p>
            <a:pPr marL="0" indent="0">
              <a:buFont typeface="Arial" pitchFamily="34" charset="0"/>
              <a:buNone/>
            </a:pPr>
            <a:r>
              <a:rPr lang="en-US" dirty="0" smtClean="0">
                <a:latin typeface="Neutra Text TF-Book"/>
                <a:cs typeface="Neutra Text TF-Book"/>
              </a:rPr>
              <a:t>Old Intro 2:</a:t>
            </a:r>
          </a:p>
          <a:p>
            <a:pPr marL="0" indent="0">
              <a:buNone/>
            </a:pPr>
            <a:r>
              <a:rPr lang="en-US" dirty="0" smtClean="0">
                <a:latin typeface="Neutra Text TF-Book"/>
                <a:cs typeface="Neutra Text TF-Book"/>
              </a:rPr>
              <a:t>Recent research has worked towards showing that modularized crowd work can be used to solve open ended problems:</a:t>
            </a:r>
          </a:p>
          <a:p>
            <a:r>
              <a:rPr lang="en-US" dirty="0" smtClean="0">
                <a:latin typeface="Neutra Text TF-Book"/>
                <a:cs typeface="Neutra Text TF-Book"/>
              </a:rPr>
              <a:t>Crowd workers contribute small pieces individually towards a big picture view of a topic such as a Wiki article (Hahn et al., 2016)</a:t>
            </a:r>
          </a:p>
          <a:p>
            <a:r>
              <a:rPr lang="en-US" dirty="0" smtClean="0">
                <a:latin typeface="Neutra Text TF-Book"/>
                <a:cs typeface="Neutra Text TF-Book"/>
              </a:rPr>
              <a:t>Problem abstraction, searches for analogical inspiration, and idea generation are divided among workers (Yu et al., 2016)</a:t>
            </a:r>
          </a:p>
          <a:p>
            <a:pPr marL="0" indent="0">
              <a:buNone/>
            </a:pPr>
            <a:endParaRPr lang="en-US" dirty="0" smtClean="0">
              <a:latin typeface="Neutra Text TF-Book"/>
              <a:cs typeface="Neutra Text TF-Book"/>
            </a:endParaRPr>
          </a:p>
          <a:p>
            <a:pPr marL="0" indent="0">
              <a:buNone/>
            </a:pPr>
            <a:r>
              <a:rPr lang="en-US" dirty="0" smtClean="0">
                <a:latin typeface="Neutra Text TF-Book"/>
                <a:cs typeface="Neutra Text TF-Book"/>
              </a:rPr>
              <a:t>With SNAC we aim to demonstrate how facilitated conversation can be used to take advantage of each crowd worker’s unique perspectives in an effort to discover new solutions to open ended problems.</a:t>
            </a:r>
          </a:p>
          <a:p>
            <a:pPr marL="0" indent="0">
              <a:buFont typeface="Arial" pitchFamily="34" charset="0"/>
              <a:buNone/>
            </a:pPr>
            <a:endParaRPr lang="en-US" dirty="0" smtClean="0">
              <a:latin typeface="Neutra Text TF-Book"/>
              <a:cs typeface="Neutra Text TF-Book"/>
            </a:endParaRPr>
          </a:p>
          <a:p>
            <a:pPr marL="0" indent="0">
              <a:buFont typeface="Arial" pitchFamily="34" charset="0"/>
              <a:buNone/>
            </a:pPr>
            <a:endParaRPr lang="en-US" dirty="0" smtClean="0">
              <a:latin typeface="Neutra Text TF-Book"/>
              <a:cs typeface="Neutra Text TF-Book"/>
            </a:endParaRPr>
          </a:p>
          <a:p>
            <a:pPr marL="0" indent="0">
              <a:buFont typeface="Arial" pitchFamily="34" charset="0"/>
              <a:buNone/>
            </a:pPr>
            <a:endParaRPr lang="en-US" sz="1200" baseline="0" dirty="0" smtClean="0">
              <a:latin typeface="Neutra Text TF-Book"/>
              <a:cs typeface="Neutra Text TF-Book"/>
            </a:endParaRPr>
          </a:p>
          <a:p>
            <a:pPr marL="0" indent="0">
              <a:buFont typeface="Arial" pitchFamily="34" charset="0"/>
              <a:buNone/>
            </a:pPr>
            <a:endParaRPr lang="en-US" sz="1200" dirty="0" smtClean="0">
              <a:latin typeface="Neutra Text TF-Book"/>
              <a:cs typeface="Neutra Text TF-Book"/>
            </a:endParaRPr>
          </a:p>
          <a:p>
            <a:pPr marL="0" indent="0">
              <a:buFont typeface="Arial" pitchFamily="34" charset="0"/>
              <a:buNone/>
            </a:pPr>
            <a:r>
              <a:rPr lang="en-US" sz="1200" dirty="0" smtClean="0">
                <a:latin typeface="Neutra Text TF-Book"/>
                <a:cs typeface="Neutra Text TF-Book"/>
              </a:rPr>
              <a:t>Notes:</a:t>
            </a:r>
          </a:p>
          <a:p>
            <a:pPr marL="0" indent="0">
              <a:buFont typeface="Arial" pitchFamily="34" charset="0"/>
              <a:buNone/>
            </a:pPr>
            <a:r>
              <a:rPr lang="en-US" sz="1200" dirty="0" smtClean="0">
                <a:latin typeface="Neutra Text TF-Book"/>
                <a:cs typeface="Neutra Text TF-Book"/>
              </a:rPr>
              <a:t>Recent research has begun to show that distributed</a:t>
            </a:r>
            <a:r>
              <a:rPr lang="en-US" sz="1200" baseline="0" dirty="0" smtClean="0">
                <a:latin typeface="Neutra Text TF-Book"/>
                <a:cs typeface="Neutra Text TF-Book"/>
              </a:rPr>
              <a:t> crowd work can be used to</a:t>
            </a:r>
            <a:endParaRPr lang="en-US" sz="1200" dirty="0" smtClean="0">
              <a:latin typeface="Neutra Text TF-Book"/>
              <a:cs typeface="Neutra Text TF-Book"/>
            </a:endParaRPr>
          </a:p>
          <a:p>
            <a:endParaRPr lang="en-US" baseline="0" dirty="0" smtClean="0"/>
          </a:p>
        </p:txBody>
      </p:sp>
      <p:sp>
        <p:nvSpPr>
          <p:cNvPr id="4" name="Slide Number Placeholder 3"/>
          <p:cNvSpPr>
            <a:spLocks noGrp="1"/>
          </p:cNvSpPr>
          <p:nvPr>
            <p:ph type="sldNum" sz="quarter" idx="10"/>
          </p:nvPr>
        </p:nvSpPr>
        <p:spPr/>
        <p:txBody>
          <a:bodyPr/>
          <a:lstStyle/>
          <a:p>
            <a:fld id="{EFAB1FA8-34F0-434E-9416-A522F0E09660}" type="slidenum">
              <a:rPr lang="en-US" smtClean="0"/>
              <a:t>1</a:t>
            </a:fld>
            <a:endParaRPr lang="en-US"/>
          </a:p>
        </p:txBody>
      </p:sp>
    </p:spTree>
    <p:extLst>
      <p:ext uri="{BB962C8B-B14F-4D97-AF65-F5344CB8AC3E}">
        <p14:creationId xmlns:p14="http://schemas.microsoft.com/office/powerpoint/2010/main" val="86525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7953591"/>
            <a:ext cx="37307520" cy="5488093"/>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4508480"/>
            <a:ext cx="30723840" cy="6543040"/>
          </a:xfrm>
        </p:spPr>
        <p:txBody>
          <a:bodyPr/>
          <a:lstStyle>
            <a:lvl1pPr marL="0" indent="0" algn="ctr">
              <a:buNone/>
              <a:defRPr>
                <a:solidFill>
                  <a:schemeClr val="tx1">
                    <a:tint val="75000"/>
                  </a:schemeClr>
                </a:solidFill>
              </a:defRPr>
            </a:lvl1pPr>
            <a:lvl2pPr marL="1706715" indent="0" algn="ctr">
              <a:buNone/>
              <a:defRPr>
                <a:solidFill>
                  <a:schemeClr val="tx1">
                    <a:tint val="75000"/>
                  </a:schemeClr>
                </a:solidFill>
              </a:defRPr>
            </a:lvl2pPr>
            <a:lvl3pPr marL="3413428" indent="0" algn="ctr">
              <a:buNone/>
              <a:defRPr>
                <a:solidFill>
                  <a:schemeClr val="tx1">
                    <a:tint val="75000"/>
                  </a:schemeClr>
                </a:solidFill>
              </a:defRPr>
            </a:lvl3pPr>
            <a:lvl4pPr marL="5120144" indent="0" algn="ctr">
              <a:buNone/>
              <a:defRPr>
                <a:solidFill>
                  <a:schemeClr val="tx1">
                    <a:tint val="75000"/>
                  </a:schemeClr>
                </a:solidFill>
              </a:defRPr>
            </a:lvl4pPr>
            <a:lvl5pPr marL="6826859" indent="0" algn="ctr">
              <a:buNone/>
              <a:defRPr>
                <a:solidFill>
                  <a:schemeClr val="tx1">
                    <a:tint val="75000"/>
                  </a:schemeClr>
                </a:solidFill>
              </a:defRPr>
            </a:lvl5pPr>
            <a:lvl6pPr marL="8533572" indent="0" algn="ctr">
              <a:buNone/>
              <a:defRPr>
                <a:solidFill>
                  <a:schemeClr val="tx1">
                    <a:tint val="75000"/>
                  </a:schemeClr>
                </a:solidFill>
              </a:defRPr>
            </a:lvl6pPr>
            <a:lvl7pPr marL="10240287" indent="0" algn="ctr">
              <a:buNone/>
              <a:defRPr>
                <a:solidFill>
                  <a:schemeClr val="tx1">
                    <a:tint val="75000"/>
                  </a:schemeClr>
                </a:solidFill>
              </a:defRPr>
            </a:lvl7pPr>
            <a:lvl8pPr marL="11947000" indent="0" algn="ctr">
              <a:buNone/>
              <a:defRPr>
                <a:solidFill>
                  <a:schemeClr val="tx1">
                    <a:tint val="75000"/>
                  </a:schemeClr>
                </a:solidFill>
              </a:defRPr>
            </a:lvl8pPr>
            <a:lvl9pPr marL="1365371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DBE3AE-7262-6F42-81BA-BBA209DB3A17}"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A1512-BC57-2B42-B77B-57DDD3DB2FB1}" type="slidenum">
              <a:rPr lang="en-US" smtClean="0"/>
              <a:t>‹#›</a:t>
            </a:fld>
            <a:endParaRPr lang="en-US"/>
          </a:p>
        </p:txBody>
      </p:sp>
    </p:spTree>
    <p:extLst>
      <p:ext uri="{BB962C8B-B14F-4D97-AF65-F5344CB8AC3E}">
        <p14:creationId xmlns:p14="http://schemas.microsoft.com/office/powerpoint/2010/main" val="3304560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DBE3AE-7262-6F42-81BA-BBA209DB3A17}"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A1512-BC57-2B42-B77B-57DDD3DB2FB1}" type="slidenum">
              <a:rPr lang="en-US" smtClean="0"/>
              <a:t>‹#›</a:t>
            </a:fld>
            <a:endParaRPr lang="en-US"/>
          </a:p>
        </p:txBody>
      </p:sp>
    </p:spTree>
    <p:extLst>
      <p:ext uri="{BB962C8B-B14F-4D97-AF65-F5344CB8AC3E}">
        <p14:creationId xmlns:p14="http://schemas.microsoft.com/office/powerpoint/2010/main" val="128201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025318"/>
            <a:ext cx="9875520" cy="218456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025318"/>
            <a:ext cx="28895040" cy="21845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DBE3AE-7262-6F42-81BA-BBA209DB3A17}"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A1512-BC57-2B42-B77B-57DDD3DB2FB1}" type="slidenum">
              <a:rPr lang="en-US" smtClean="0"/>
              <a:t>‹#›</a:t>
            </a:fld>
            <a:endParaRPr lang="en-US"/>
          </a:p>
        </p:txBody>
      </p:sp>
    </p:spTree>
    <p:extLst>
      <p:ext uri="{BB962C8B-B14F-4D97-AF65-F5344CB8AC3E}">
        <p14:creationId xmlns:p14="http://schemas.microsoft.com/office/powerpoint/2010/main" val="127386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DBE3AE-7262-6F42-81BA-BBA209DB3A17}"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A1512-BC57-2B42-B77B-57DDD3DB2FB1}" type="slidenum">
              <a:rPr lang="en-US" smtClean="0"/>
              <a:t>‹#›</a:t>
            </a:fld>
            <a:endParaRPr lang="en-US"/>
          </a:p>
        </p:txBody>
      </p:sp>
    </p:spTree>
    <p:extLst>
      <p:ext uri="{BB962C8B-B14F-4D97-AF65-F5344CB8AC3E}">
        <p14:creationId xmlns:p14="http://schemas.microsoft.com/office/powerpoint/2010/main" val="400509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6452430"/>
            <a:ext cx="37307520" cy="5085080"/>
          </a:xfrm>
        </p:spPr>
        <p:txBody>
          <a:bodyPr anchor="t"/>
          <a:lstStyle>
            <a:lvl1pPr algn="l">
              <a:defRPr sz="14932"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0851736"/>
            <a:ext cx="37307520" cy="5600699"/>
          </a:xfrm>
        </p:spPr>
        <p:txBody>
          <a:bodyPr anchor="b"/>
          <a:lstStyle>
            <a:lvl1pPr marL="0" indent="0">
              <a:buNone/>
              <a:defRPr sz="7465">
                <a:solidFill>
                  <a:schemeClr val="tx1">
                    <a:tint val="75000"/>
                  </a:schemeClr>
                </a:solidFill>
              </a:defRPr>
            </a:lvl1pPr>
            <a:lvl2pPr marL="1706715" indent="0">
              <a:buNone/>
              <a:defRPr sz="6720">
                <a:solidFill>
                  <a:schemeClr val="tx1">
                    <a:tint val="75000"/>
                  </a:schemeClr>
                </a:solidFill>
              </a:defRPr>
            </a:lvl2pPr>
            <a:lvl3pPr marL="3413428" indent="0">
              <a:buNone/>
              <a:defRPr sz="5973">
                <a:solidFill>
                  <a:schemeClr val="tx1">
                    <a:tint val="75000"/>
                  </a:schemeClr>
                </a:solidFill>
              </a:defRPr>
            </a:lvl3pPr>
            <a:lvl4pPr marL="5120144" indent="0">
              <a:buNone/>
              <a:defRPr sz="5226">
                <a:solidFill>
                  <a:schemeClr val="tx1">
                    <a:tint val="75000"/>
                  </a:schemeClr>
                </a:solidFill>
              </a:defRPr>
            </a:lvl4pPr>
            <a:lvl5pPr marL="6826859" indent="0">
              <a:buNone/>
              <a:defRPr sz="5226">
                <a:solidFill>
                  <a:schemeClr val="tx1">
                    <a:tint val="75000"/>
                  </a:schemeClr>
                </a:solidFill>
              </a:defRPr>
            </a:lvl5pPr>
            <a:lvl6pPr marL="8533572" indent="0">
              <a:buNone/>
              <a:defRPr sz="5226">
                <a:solidFill>
                  <a:schemeClr val="tx1">
                    <a:tint val="75000"/>
                  </a:schemeClr>
                </a:solidFill>
              </a:defRPr>
            </a:lvl6pPr>
            <a:lvl7pPr marL="10240287" indent="0">
              <a:buNone/>
              <a:defRPr sz="5226">
                <a:solidFill>
                  <a:schemeClr val="tx1">
                    <a:tint val="75000"/>
                  </a:schemeClr>
                </a:solidFill>
              </a:defRPr>
            </a:lvl7pPr>
            <a:lvl8pPr marL="11947000" indent="0">
              <a:buNone/>
              <a:defRPr sz="5226">
                <a:solidFill>
                  <a:schemeClr val="tx1">
                    <a:tint val="75000"/>
                  </a:schemeClr>
                </a:solidFill>
              </a:defRPr>
            </a:lvl8pPr>
            <a:lvl9pPr marL="13653713" indent="0">
              <a:buNone/>
              <a:defRPr sz="522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DBE3AE-7262-6F42-81BA-BBA209DB3A17}"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A1512-BC57-2B42-B77B-57DDD3DB2FB1}" type="slidenum">
              <a:rPr lang="en-US" smtClean="0"/>
              <a:t>‹#›</a:t>
            </a:fld>
            <a:endParaRPr lang="en-US"/>
          </a:p>
        </p:txBody>
      </p:sp>
    </p:spTree>
    <p:extLst>
      <p:ext uri="{BB962C8B-B14F-4D97-AF65-F5344CB8AC3E}">
        <p14:creationId xmlns:p14="http://schemas.microsoft.com/office/powerpoint/2010/main" val="352341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5974087"/>
            <a:ext cx="19385280" cy="16896930"/>
          </a:xfrm>
        </p:spPr>
        <p:txBody>
          <a:bodyPr/>
          <a:lstStyle>
            <a:lvl1pPr>
              <a:defRPr sz="10452"/>
            </a:lvl1pPr>
            <a:lvl2pPr>
              <a:defRPr sz="8959"/>
            </a:lvl2pPr>
            <a:lvl3pPr>
              <a:defRPr sz="7465"/>
            </a:lvl3pPr>
            <a:lvl4pPr>
              <a:defRPr sz="6720"/>
            </a:lvl4pPr>
            <a:lvl5pPr>
              <a:defRPr sz="6720"/>
            </a:lvl5pPr>
            <a:lvl6pPr>
              <a:defRPr sz="6720"/>
            </a:lvl6pPr>
            <a:lvl7pPr>
              <a:defRPr sz="6720"/>
            </a:lvl7pPr>
            <a:lvl8pPr>
              <a:defRPr sz="6720"/>
            </a:lvl8pPr>
            <a:lvl9pPr>
              <a:defRPr sz="6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5974087"/>
            <a:ext cx="19385280" cy="16896930"/>
          </a:xfrm>
        </p:spPr>
        <p:txBody>
          <a:bodyPr/>
          <a:lstStyle>
            <a:lvl1pPr>
              <a:defRPr sz="10452"/>
            </a:lvl1pPr>
            <a:lvl2pPr>
              <a:defRPr sz="8959"/>
            </a:lvl2pPr>
            <a:lvl3pPr>
              <a:defRPr sz="7465"/>
            </a:lvl3pPr>
            <a:lvl4pPr>
              <a:defRPr sz="6720"/>
            </a:lvl4pPr>
            <a:lvl5pPr>
              <a:defRPr sz="6720"/>
            </a:lvl5pPr>
            <a:lvl6pPr>
              <a:defRPr sz="6720"/>
            </a:lvl6pPr>
            <a:lvl7pPr>
              <a:defRPr sz="6720"/>
            </a:lvl7pPr>
            <a:lvl8pPr>
              <a:defRPr sz="6720"/>
            </a:lvl8pPr>
            <a:lvl9pPr>
              <a:defRPr sz="6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DBE3AE-7262-6F42-81BA-BBA209DB3A17}"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A1512-BC57-2B42-B77B-57DDD3DB2FB1}" type="slidenum">
              <a:rPr lang="en-US" smtClean="0"/>
              <a:t>‹#›</a:t>
            </a:fld>
            <a:endParaRPr lang="en-US"/>
          </a:p>
        </p:txBody>
      </p:sp>
    </p:spTree>
    <p:extLst>
      <p:ext uri="{BB962C8B-B14F-4D97-AF65-F5344CB8AC3E}">
        <p14:creationId xmlns:p14="http://schemas.microsoft.com/office/powerpoint/2010/main" val="417665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3" y="5731094"/>
            <a:ext cx="19392902" cy="2388446"/>
          </a:xfrm>
        </p:spPr>
        <p:txBody>
          <a:bodyPr anchor="b"/>
          <a:lstStyle>
            <a:lvl1pPr marL="0" indent="0">
              <a:buNone/>
              <a:defRPr sz="8959" b="1"/>
            </a:lvl1pPr>
            <a:lvl2pPr marL="1706715" indent="0">
              <a:buNone/>
              <a:defRPr sz="7465" b="1"/>
            </a:lvl2pPr>
            <a:lvl3pPr marL="3413428" indent="0">
              <a:buNone/>
              <a:defRPr sz="6720" b="1"/>
            </a:lvl3pPr>
            <a:lvl4pPr marL="5120144" indent="0">
              <a:buNone/>
              <a:defRPr sz="5973" b="1"/>
            </a:lvl4pPr>
            <a:lvl5pPr marL="6826859" indent="0">
              <a:buNone/>
              <a:defRPr sz="5973" b="1"/>
            </a:lvl5pPr>
            <a:lvl6pPr marL="8533572" indent="0">
              <a:buNone/>
              <a:defRPr sz="5973" b="1"/>
            </a:lvl6pPr>
            <a:lvl7pPr marL="10240287" indent="0">
              <a:buNone/>
              <a:defRPr sz="5973" b="1"/>
            </a:lvl7pPr>
            <a:lvl8pPr marL="11947000" indent="0">
              <a:buNone/>
              <a:defRPr sz="5973" b="1"/>
            </a:lvl8pPr>
            <a:lvl9pPr marL="13653713" indent="0">
              <a:buNone/>
              <a:defRPr sz="5973" b="1"/>
            </a:lvl9pPr>
          </a:lstStyle>
          <a:p>
            <a:pPr lvl="0"/>
            <a:r>
              <a:rPr lang="en-US" smtClean="0"/>
              <a:t>Click to edit Master text styles</a:t>
            </a:r>
          </a:p>
        </p:txBody>
      </p:sp>
      <p:sp>
        <p:nvSpPr>
          <p:cNvPr id="4" name="Content Placeholder 3"/>
          <p:cNvSpPr>
            <a:spLocks noGrp="1"/>
          </p:cNvSpPr>
          <p:nvPr>
            <p:ph sz="half" idx="2"/>
          </p:nvPr>
        </p:nvSpPr>
        <p:spPr>
          <a:xfrm>
            <a:off x="2194563" y="8119536"/>
            <a:ext cx="19392902" cy="14751477"/>
          </a:xfrm>
        </p:spPr>
        <p:txBody>
          <a:bodyPr/>
          <a:lstStyle>
            <a:lvl1pPr>
              <a:defRPr sz="8959"/>
            </a:lvl1pPr>
            <a:lvl2pPr>
              <a:defRPr sz="7465"/>
            </a:lvl2pPr>
            <a:lvl3pPr>
              <a:defRPr sz="6720"/>
            </a:lvl3pPr>
            <a:lvl4pPr>
              <a:defRPr sz="5973"/>
            </a:lvl4pPr>
            <a:lvl5pPr>
              <a:defRPr sz="5973"/>
            </a:lvl5pPr>
            <a:lvl6pPr>
              <a:defRPr sz="5973"/>
            </a:lvl6pPr>
            <a:lvl7pPr>
              <a:defRPr sz="5973"/>
            </a:lvl7pPr>
            <a:lvl8pPr>
              <a:defRPr sz="5973"/>
            </a:lvl8pPr>
            <a:lvl9pPr>
              <a:defRPr sz="597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5" y="5731094"/>
            <a:ext cx="19400520" cy="2388446"/>
          </a:xfrm>
        </p:spPr>
        <p:txBody>
          <a:bodyPr anchor="b"/>
          <a:lstStyle>
            <a:lvl1pPr marL="0" indent="0">
              <a:buNone/>
              <a:defRPr sz="8959" b="1"/>
            </a:lvl1pPr>
            <a:lvl2pPr marL="1706715" indent="0">
              <a:buNone/>
              <a:defRPr sz="7465" b="1"/>
            </a:lvl2pPr>
            <a:lvl3pPr marL="3413428" indent="0">
              <a:buNone/>
              <a:defRPr sz="6720" b="1"/>
            </a:lvl3pPr>
            <a:lvl4pPr marL="5120144" indent="0">
              <a:buNone/>
              <a:defRPr sz="5973" b="1"/>
            </a:lvl4pPr>
            <a:lvl5pPr marL="6826859" indent="0">
              <a:buNone/>
              <a:defRPr sz="5973" b="1"/>
            </a:lvl5pPr>
            <a:lvl6pPr marL="8533572" indent="0">
              <a:buNone/>
              <a:defRPr sz="5973" b="1"/>
            </a:lvl6pPr>
            <a:lvl7pPr marL="10240287" indent="0">
              <a:buNone/>
              <a:defRPr sz="5973" b="1"/>
            </a:lvl7pPr>
            <a:lvl8pPr marL="11947000" indent="0">
              <a:buNone/>
              <a:defRPr sz="5973" b="1"/>
            </a:lvl8pPr>
            <a:lvl9pPr marL="13653713" indent="0">
              <a:buNone/>
              <a:defRPr sz="5973" b="1"/>
            </a:lvl9pPr>
          </a:lstStyle>
          <a:p>
            <a:pPr lvl="0"/>
            <a:r>
              <a:rPr lang="en-US" smtClean="0"/>
              <a:t>Click to edit Master text styles</a:t>
            </a:r>
          </a:p>
        </p:txBody>
      </p:sp>
      <p:sp>
        <p:nvSpPr>
          <p:cNvPr id="6" name="Content Placeholder 5"/>
          <p:cNvSpPr>
            <a:spLocks noGrp="1"/>
          </p:cNvSpPr>
          <p:nvPr>
            <p:ph sz="quarter" idx="4"/>
          </p:nvPr>
        </p:nvSpPr>
        <p:spPr>
          <a:xfrm>
            <a:off x="22296125" y="8119536"/>
            <a:ext cx="19400520" cy="14751477"/>
          </a:xfrm>
        </p:spPr>
        <p:txBody>
          <a:bodyPr/>
          <a:lstStyle>
            <a:lvl1pPr>
              <a:defRPr sz="8959"/>
            </a:lvl1pPr>
            <a:lvl2pPr>
              <a:defRPr sz="7465"/>
            </a:lvl2pPr>
            <a:lvl3pPr>
              <a:defRPr sz="6720"/>
            </a:lvl3pPr>
            <a:lvl4pPr>
              <a:defRPr sz="5973"/>
            </a:lvl4pPr>
            <a:lvl5pPr>
              <a:defRPr sz="5973"/>
            </a:lvl5pPr>
            <a:lvl6pPr>
              <a:defRPr sz="5973"/>
            </a:lvl6pPr>
            <a:lvl7pPr>
              <a:defRPr sz="5973"/>
            </a:lvl7pPr>
            <a:lvl8pPr>
              <a:defRPr sz="5973"/>
            </a:lvl8pPr>
            <a:lvl9pPr>
              <a:defRPr sz="597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DBE3AE-7262-6F42-81BA-BBA209DB3A17}" type="datetimeFigureOut">
              <a:rPr lang="en-US" smtClean="0"/>
              <a:t>12/5/16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CA1512-BC57-2B42-B77B-57DDD3DB2FB1}" type="slidenum">
              <a:rPr lang="en-US" smtClean="0"/>
              <a:t>‹#›</a:t>
            </a:fld>
            <a:endParaRPr lang="en-US"/>
          </a:p>
        </p:txBody>
      </p:sp>
    </p:spTree>
    <p:extLst>
      <p:ext uri="{BB962C8B-B14F-4D97-AF65-F5344CB8AC3E}">
        <p14:creationId xmlns:p14="http://schemas.microsoft.com/office/powerpoint/2010/main" val="3277093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DBE3AE-7262-6F42-81BA-BBA209DB3A17}" type="datetimeFigureOut">
              <a:rPr lang="en-US" smtClean="0"/>
              <a:t>12/5/16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CA1512-BC57-2B42-B77B-57DDD3DB2FB1}" type="slidenum">
              <a:rPr lang="en-US" smtClean="0"/>
              <a:t>‹#›</a:t>
            </a:fld>
            <a:endParaRPr lang="en-US"/>
          </a:p>
        </p:txBody>
      </p:sp>
    </p:spTree>
    <p:extLst>
      <p:ext uri="{BB962C8B-B14F-4D97-AF65-F5344CB8AC3E}">
        <p14:creationId xmlns:p14="http://schemas.microsoft.com/office/powerpoint/2010/main" val="178749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DBE3AE-7262-6F42-81BA-BBA209DB3A17}" type="datetimeFigureOut">
              <a:rPr lang="en-US" smtClean="0"/>
              <a:t>12/5/16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CA1512-BC57-2B42-B77B-57DDD3DB2FB1}" type="slidenum">
              <a:rPr lang="en-US" smtClean="0"/>
              <a:t>‹#›</a:t>
            </a:fld>
            <a:endParaRPr lang="en-US"/>
          </a:p>
        </p:txBody>
      </p:sp>
    </p:spTree>
    <p:extLst>
      <p:ext uri="{BB962C8B-B14F-4D97-AF65-F5344CB8AC3E}">
        <p14:creationId xmlns:p14="http://schemas.microsoft.com/office/powerpoint/2010/main" val="302666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019387"/>
            <a:ext cx="14439902" cy="4338320"/>
          </a:xfrm>
        </p:spPr>
        <p:txBody>
          <a:bodyPr anchor="b"/>
          <a:lstStyle>
            <a:lvl1pPr algn="l">
              <a:defRPr sz="7465" b="1"/>
            </a:lvl1pPr>
          </a:lstStyle>
          <a:p>
            <a:r>
              <a:rPr lang="en-US" smtClean="0"/>
              <a:t>Click to edit Master title style</a:t>
            </a:r>
            <a:endParaRPr lang="en-US"/>
          </a:p>
        </p:txBody>
      </p:sp>
      <p:sp>
        <p:nvSpPr>
          <p:cNvPr id="3" name="Content Placeholder 2"/>
          <p:cNvSpPr>
            <a:spLocks noGrp="1"/>
          </p:cNvSpPr>
          <p:nvPr>
            <p:ph idx="1"/>
          </p:nvPr>
        </p:nvSpPr>
        <p:spPr>
          <a:xfrm>
            <a:off x="17160240" y="1019390"/>
            <a:ext cx="24536400" cy="21851624"/>
          </a:xfrm>
        </p:spPr>
        <p:txBody>
          <a:bodyPr/>
          <a:lstStyle>
            <a:lvl1pPr>
              <a:defRPr sz="11945"/>
            </a:lvl1pPr>
            <a:lvl2pPr>
              <a:defRPr sz="10452"/>
            </a:lvl2pPr>
            <a:lvl3pPr>
              <a:defRPr sz="8959"/>
            </a:lvl3pPr>
            <a:lvl4pPr>
              <a:defRPr sz="7465"/>
            </a:lvl4pPr>
            <a:lvl5pPr>
              <a:defRPr sz="7465"/>
            </a:lvl5pPr>
            <a:lvl6pPr>
              <a:defRPr sz="7465"/>
            </a:lvl6pPr>
            <a:lvl7pPr>
              <a:defRPr sz="7465"/>
            </a:lvl7pPr>
            <a:lvl8pPr>
              <a:defRPr sz="7465"/>
            </a:lvl8pPr>
            <a:lvl9pPr>
              <a:defRPr sz="746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6" y="5357710"/>
            <a:ext cx="14439902" cy="17513304"/>
          </a:xfrm>
        </p:spPr>
        <p:txBody>
          <a:bodyPr/>
          <a:lstStyle>
            <a:lvl1pPr marL="0" indent="0">
              <a:buNone/>
              <a:defRPr sz="5226"/>
            </a:lvl1pPr>
            <a:lvl2pPr marL="1706715" indent="0">
              <a:buNone/>
              <a:defRPr sz="4480"/>
            </a:lvl2pPr>
            <a:lvl3pPr marL="3413428" indent="0">
              <a:buNone/>
              <a:defRPr sz="3733"/>
            </a:lvl3pPr>
            <a:lvl4pPr marL="5120144" indent="0">
              <a:buNone/>
              <a:defRPr sz="3360"/>
            </a:lvl4pPr>
            <a:lvl5pPr marL="6826859" indent="0">
              <a:buNone/>
              <a:defRPr sz="3360"/>
            </a:lvl5pPr>
            <a:lvl6pPr marL="8533572" indent="0">
              <a:buNone/>
              <a:defRPr sz="3360"/>
            </a:lvl6pPr>
            <a:lvl7pPr marL="10240287" indent="0">
              <a:buNone/>
              <a:defRPr sz="3360"/>
            </a:lvl7pPr>
            <a:lvl8pPr marL="11947000" indent="0">
              <a:buNone/>
              <a:defRPr sz="3360"/>
            </a:lvl8pPr>
            <a:lvl9pPr marL="13653713" indent="0">
              <a:buNone/>
              <a:defRPr sz="336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DBE3AE-7262-6F42-81BA-BBA209DB3A17}"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A1512-BC57-2B42-B77B-57DDD3DB2FB1}" type="slidenum">
              <a:rPr lang="en-US" smtClean="0"/>
              <a:t>‹#›</a:t>
            </a:fld>
            <a:endParaRPr lang="en-US"/>
          </a:p>
        </p:txBody>
      </p:sp>
    </p:spTree>
    <p:extLst>
      <p:ext uri="{BB962C8B-B14F-4D97-AF65-F5344CB8AC3E}">
        <p14:creationId xmlns:p14="http://schemas.microsoft.com/office/powerpoint/2010/main" val="2406145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17922244"/>
            <a:ext cx="26334720" cy="2115824"/>
          </a:xfrm>
        </p:spPr>
        <p:txBody>
          <a:bodyPr anchor="b"/>
          <a:lstStyle>
            <a:lvl1pPr algn="l">
              <a:defRPr sz="7465" b="1"/>
            </a:lvl1pPr>
          </a:lstStyle>
          <a:p>
            <a:r>
              <a:rPr lang="en-US" smtClean="0"/>
              <a:t>Click to edit Master title style</a:t>
            </a:r>
            <a:endParaRPr lang="en-US"/>
          </a:p>
        </p:txBody>
      </p:sp>
      <p:sp>
        <p:nvSpPr>
          <p:cNvPr id="3" name="Picture Placeholder 2"/>
          <p:cNvSpPr>
            <a:spLocks noGrp="1"/>
          </p:cNvSpPr>
          <p:nvPr>
            <p:ph type="pic" idx="1"/>
          </p:nvPr>
        </p:nvSpPr>
        <p:spPr>
          <a:xfrm>
            <a:off x="8602982" y="2287693"/>
            <a:ext cx="26334720" cy="15361920"/>
          </a:xfrm>
        </p:spPr>
        <p:txBody>
          <a:bodyPr/>
          <a:lstStyle>
            <a:lvl1pPr marL="0" indent="0">
              <a:buNone/>
              <a:defRPr sz="11945"/>
            </a:lvl1pPr>
            <a:lvl2pPr marL="1706715" indent="0">
              <a:buNone/>
              <a:defRPr sz="10452"/>
            </a:lvl2pPr>
            <a:lvl3pPr marL="3413428" indent="0">
              <a:buNone/>
              <a:defRPr sz="8959"/>
            </a:lvl3pPr>
            <a:lvl4pPr marL="5120144" indent="0">
              <a:buNone/>
              <a:defRPr sz="7465"/>
            </a:lvl4pPr>
            <a:lvl5pPr marL="6826859" indent="0">
              <a:buNone/>
              <a:defRPr sz="7465"/>
            </a:lvl5pPr>
            <a:lvl6pPr marL="8533572" indent="0">
              <a:buNone/>
              <a:defRPr sz="7465"/>
            </a:lvl6pPr>
            <a:lvl7pPr marL="10240287" indent="0">
              <a:buNone/>
              <a:defRPr sz="7465"/>
            </a:lvl7pPr>
            <a:lvl8pPr marL="11947000" indent="0">
              <a:buNone/>
              <a:defRPr sz="7465"/>
            </a:lvl8pPr>
            <a:lvl9pPr marL="13653713" indent="0">
              <a:buNone/>
              <a:defRPr sz="7465"/>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602982" y="20038069"/>
            <a:ext cx="26334720" cy="3004819"/>
          </a:xfrm>
        </p:spPr>
        <p:txBody>
          <a:bodyPr/>
          <a:lstStyle>
            <a:lvl1pPr marL="0" indent="0">
              <a:buNone/>
              <a:defRPr sz="5226"/>
            </a:lvl1pPr>
            <a:lvl2pPr marL="1706715" indent="0">
              <a:buNone/>
              <a:defRPr sz="4480"/>
            </a:lvl2pPr>
            <a:lvl3pPr marL="3413428" indent="0">
              <a:buNone/>
              <a:defRPr sz="3733"/>
            </a:lvl3pPr>
            <a:lvl4pPr marL="5120144" indent="0">
              <a:buNone/>
              <a:defRPr sz="3360"/>
            </a:lvl4pPr>
            <a:lvl5pPr marL="6826859" indent="0">
              <a:buNone/>
              <a:defRPr sz="3360"/>
            </a:lvl5pPr>
            <a:lvl6pPr marL="8533572" indent="0">
              <a:buNone/>
              <a:defRPr sz="3360"/>
            </a:lvl6pPr>
            <a:lvl7pPr marL="10240287" indent="0">
              <a:buNone/>
              <a:defRPr sz="3360"/>
            </a:lvl7pPr>
            <a:lvl8pPr marL="11947000" indent="0">
              <a:buNone/>
              <a:defRPr sz="3360"/>
            </a:lvl8pPr>
            <a:lvl9pPr marL="13653713" indent="0">
              <a:buNone/>
              <a:defRPr sz="336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DBE3AE-7262-6F42-81BA-BBA209DB3A17}"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A1512-BC57-2B42-B77B-57DDD3DB2FB1}" type="slidenum">
              <a:rPr lang="en-US" smtClean="0"/>
              <a:t>‹#›</a:t>
            </a:fld>
            <a:endParaRPr lang="en-US"/>
          </a:p>
        </p:txBody>
      </p:sp>
    </p:spTree>
    <p:extLst>
      <p:ext uri="{BB962C8B-B14F-4D97-AF65-F5344CB8AC3E}">
        <p14:creationId xmlns:p14="http://schemas.microsoft.com/office/powerpoint/2010/main" val="27111180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025317"/>
            <a:ext cx="39502080" cy="42672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5974087"/>
            <a:ext cx="39502080" cy="16896930"/>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23730377"/>
            <a:ext cx="10241280" cy="1363133"/>
          </a:xfrm>
          <a:prstGeom prst="rect">
            <a:avLst/>
          </a:prstGeom>
        </p:spPr>
        <p:txBody>
          <a:bodyPr vert="horz" lIns="365760" tIns="182880" rIns="365760" bIns="182880" rtlCol="0" anchor="ctr"/>
          <a:lstStyle>
            <a:lvl1pPr algn="l">
              <a:defRPr sz="4480">
                <a:solidFill>
                  <a:schemeClr val="tx1">
                    <a:tint val="75000"/>
                  </a:schemeClr>
                </a:solidFill>
              </a:defRPr>
            </a:lvl1pPr>
          </a:lstStyle>
          <a:p>
            <a:fld id="{64DBE3AE-7262-6F42-81BA-BBA209DB3A17}" type="datetimeFigureOut">
              <a:rPr lang="en-US" smtClean="0"/>
              <a:t>12/5/16</a:t>
            </a:fld>
            <a:endParaRPr lang="en-US"/>
          </a:p>
        </p:txBody>
      </p:sp>
      <p:sp>
        <p:nvSpPr>
          <p:cNvPr id="5" name="Footer Placeholder 4"/>
          <p:cNvSpPr>
            <a:spLocks noGrp="1"/>
          </p:cNvSpPr>
          <p:nvPr>
            <p:ph type="ftr" sz="quarter" idx="3"/>
          </p:nvPr>
        </p:nvSpPr>
        <p:spPr>
          <a:xfrm>
            <a:off x="14996160" y="23730377"/>
            <a:ext cx="13898880" cy="1363133"/>
          </a:xfrm>
          <a:prstGeom prst="rect">
            <a:avLst/>
          </a:prstGeom>
        </p:spPr>
        <p:txBody>
          <a:bodyPr vert="horz" lIns="365760" tIns="182880" rIns="365760" bIns="182880" rtlCol="0" anchor="ctr"/>
          <a:lstStyle>
            <a:lvl1pPr algn="ctr">
              <a:defRPr sz="44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23730377"/>
            <a:ext cx="10241280" cy="1363133"/>
          </a:xfrm>
          <a:prstGeom prst="rect">
            <a:avLst/>
          </a:prstGeom>
        </p:spPr>
        <p:txBody>
          <a:bodyPr vert="horz" lIns="365760" tIns="182880" rIns="365760" bIns="182880" rtlCol="0" anchor="ctr"/>
          <a:lstStyle>
            <a:lvl1pPr algn="r">
              <a:defRPr sz="4480">
                <a:solidFill>
                  <a:schemeClr val="tx1">
                    <a:tint val="75000"/>
                  </a:schemeClr>
                </a:solidFill>
              </a:defRPr>
            </a:lvl1pPr>
          </a:lstStyle>
          <a:p>
            <a:fld id="{8FCA1512-BC57-2B42-B77B-57DDD3DB2FB1}" type="slidenum">
              <a:rPr lang="en-US" smtClean="0"/>
              <a:t>‹#›</a:t>
            </a:fld>
            <a:endParaRPr lang="en-US"/>
          </a:p>
        </p:txBody>
      </p:sp>
    </p:spTree>
    <p:extLst>
      <p:ext uri="{BB962C8B-B14F-4D97-AF65-F5344CB8AC3E}">
        <p14:creationId xmlns:p14="http://schemas.microsoft.com/office/powerpoint/2010/main" val="2881902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06715" rtl="0" eaLnBrk="1" latinLnBrk="0" hangingPunct="1">
        <a:spcBef>
          <a:spcPct val="0"/>
        </a:spcBef>
        <a:buNone/>
        <a:defRPr sz="16425" kern="1200">
          <a:solidFill>
            <a:schemeClr val="tx1"/>
          </a:solidFill>
          <a:latin typeface="+mj-lt"/>
          <a:ea typeface="+mj-ea"/>
          <a:cs typeface="+mj-cs"/>
        </a:defRPr>
      </a:lvl1pPr>
    </p:titleStyle>
    <p:bodyStyle>
      <a:lvl1pPr marL="1280036" indent="-1280036" algn="l" defTabSz="1706715" rtl="0" eaLnBrk="1" latinLnBrk="0" hangingPunct="1">
        <a:spcBef>
          <a:spcPct val="20000"/>
        </a:spcBef>
        <a:buFont typeface="Arial"/>
        <a:buChar char="•"/>
        <a:defRPr sz="11945" kern="1200">
          <a:solidFill>
            <a:schemeClr val="tx1"/>
          </a:solidFill>
          <a:latin typeface="+mn-lt"/>
          <a:ea typeface="+mn-ea"/>
          <a:cs typeface="+mn-cs"/>
        </a:defRPr>
      </a:lvl1pPr>
      <a:lvl2pPr marL="2773412" indent="-1066695" algn="l" defTabSz="1706715" rtl="0" eaLnBrk="1" latinLnBrk="0" hangingPunct="1">
        <a:spcBef>
          <a:spcPct val="20000"/>
        </a:spcBef>
        <a:buFont typeface="Arial"/>
        <a:buChar char="–"/>
        <a:defRPr sz="10452" kern="1200">
          <a:solidFill>
            <a:schemeClr val="tx1"/>
          </a:solidFill>
          <a:latin typeface="+mn-lt"/>
          <a:ea typeface="+mn-ea"/>
          <a:cs typeface="+mn-cs"/>
        </a:defRPr>
      </a:lvl2pPr>
      <a:lvl3pPr marL="4266785" indent="-853356" algn="l" defTabSz="1706715" rtl="0" eaLnBrk="1" latinLnBrk="0" hangingPunct="1">
        <a:spcBef>
          <a:spcPct val="20000"/>
        </a:spcBef>
        <a:buFont typeface="Arial"/>
        <a:buChar char="•"/>
        <a:defRPr sz="8959" kern="1200">
          <a:solidFill>
            <a:schemeClr val="tx1"/>
          </a:solidFill>
          <a:latin typeface="+mn-lt"/>
          <a:ea typeface="+mn-ea"/>
          <a:cs typeface="+mn-cs"/>
        </a:defRPr>
      </a:lvl3pPr>
      <a:lvl4pPr marL="5973501" indent="-853356" algn="l" defTabSz="1706715" rtl="0" eaLnBrk="1" latinLnBrk="0" hangingPunct="1">
        <a:spcBef>
          <a:spcPct val="20000"/>
        </a:spcBef>
        <a:buFont typeface="Arial"/>
        <a:buChar char="–"/>
        <a:defRPr sz="7465" kern="1200">
          <a:solidFill>
            <a:schemeClr val="tx1"/>
          </a:solidFill>
          <a:latin typeface="+mn-lt"/>
          <a:ea typeface="+mn-ea"/>
          <a:cs typeface="+mn-cs"/>
        </a:defRPr>
      </a:lvl4pPr>
      <a:lvl5pPr marL="7680214" indent="-853356" algn="l" defTabSz="1706715" rtl="0" eaLnBrk="1" latinLnBrk="0" hangingPunct="1">
        <a:spcBef>
          <a:spcPct val="20000"/>
        </a:spcBef>
        <a:buFont typeface="Arial"/>
        <a:buChar char="»"/>
        <a:defRPr sz="7465" kern="1200">
          <a:solidFill>
            <a:schemeClr val="tx1"/>
          </a:solidFill>
          <a:latin typeface="+mn-lt"/>
          <a:ea typeface="+mn-ea"/>
          <a:cs typeface="+mn-cs"/>
        </a:defRPr>
      </a:lvl5pPr>
      <a:lvl6pPr marL="9386927" indent="-853356" algn="l" defTabSz="1706715" rtl="0" eaLnBrk="1" latinLnBrk="0" hangingPunct="1">
        <a:spcBef>
          <a:spcPct val="20000"/>
        </a:spcBef>
        <a:buFont typeface="Arial"/>
        <a:buChar char="•"/>
        <a:defRPr sz="7465" kern="1200">
          <a:solidFill>
            <a:schemeClr val="tx1"/>
          </a:solidFill>
          <a:latin typeface="+mn-lt"/>
          <a:ea typeface="+mn-ea"/>
          <a:cs typeface="+mn-cs"/>
        </a:defRPr>
      </a:lvl6pPr>
      <a:lvl7pPr marL="11093642" indent="-853356" algn="l" defTabSz="1706715" rtl="0" eaLnBrk="1" latinLnBrk="0" hangingPunct="1">
        <a:spcBef>
          <a:spcPct val="20000"/>
        </a:spcBef>
        <a:buFont typeface="Arial"/>
        <a:buChar char="•"/>
        <a:defRPr sz="7465" kern="1200">
          <a:solidFill>
            <a:schemeClr val="tx1"/>
          </a:solidFill>
          <a:latin typeface="+mn-lt"/>
          <a:ea typeface="+mn-ea"/>
          <a:cs typeface="+mn-cs"/>
        </a:defRPr>
      </a:lvl7pPr>
      <a:lvl8pPr marL="12800357" indent="-853356" algn="l" defTabSz="1706715" rtl="0" eaLnBrk="1" latinLnBrk="0" hangingPunct="1">
        <a:spcBef>
          <a:spcPct val="20000"/>
        </a:spcBef>
        <a:buFont typeface="Arial"/>
        <a:buChar char="•"/>
        <a:defRPr sz="7465" kern="1200">
          <a:solidFill>
            <a:schemeClr val="tx1"/>
          </a:solidFill>
          <a:latin typeface="+mn-lt"/>
          <a:ea typeface="+mn-ea"/>
          <a:cs typeface="+mn-cs"/>
        </a:defRPr>
      </a:lvl8pPr>
      <a:lvl9pPr marL="14507071" indent="-853356" algn="l" defTabSz="1706715" rtl="0" eaLnBrk="1" latinLnBrk="0" hangingPunct="1">
        <a:spcBef>
          <a:spcPct val="20000"/>
        </a:spcBef>
        <a:buFont typeface="Arial"/>
        <a:buChar char="•"/>
        <a:defRPr sz="7465" kern="1200">
          <a:solidFill>
            <a:schemeClr val="tx1"/>
          </a:solidFill>
          <a:latin typeface="+mn-lt"/>
          <a:ea typeface="+mn-ea"/>
          <a:cs typeface="+mn-cs"/>
        </a:defRPr>
      </a:lvl9pPr>
    </p:bodyStyle>
    <p:otherStyle>
      <a:defPPr>
        <a:defRPr lang="en-US"/>
      </a:defPPr>
      <a:lvl1pPr marL="0" algn="l" defTabSz="1706715" rtl="0" eaLnBrk="1" latinLnBrk="0" hangingPunct="1">
        <a:defRPr sz="6720" kern="1200">
          <a:solidFill>
            <a:schemeClr val="tx1"/>
          </a:solidFill>
          <a:latin typeface="+mn-lt"/>
          <a:ea typeface="+mn-ea"/>
          <a:cs typeface="+mn-cs"/>
        </a:defRPr>
      </a:lvl1pPr>
      <a:lvl2pPr marL="1706715" algn="l" defTabSz="1706715" rtl="0" eaLnBrk="1" latinLnBrk="0" hangingPunct="1">
        <a:defRPr sz="6720" kern="1200">
          <a:solidFill>
            <a:schemeClr val="tx1"/>
          </a:solidFill>
          <a:latin typeface="+mn-lt"/>
          <a:ea typeface="+mn-ea"/>
          <a:cs typeface="+mn-cs"/>
        </a:defRPr>
      </a:lvl2pPr>
      <a:lvl3pPr marL="3413428" algn="l" defTabSz="1706715" rtl="0" eaLnBrk="1" latinLnBrk="0" hangingPunct="1">
        <a:defRPr sz="6720" kern="1200">
          <a:solidFill>
            <a:schemeClr val="tx1"/>
          </a:solidFill>
          <a:latin typeface="+mn-lt"/>
          <a:ea typeface="+mn-ea"/>
          <a:cs typeface="+mn-cs"/>
        </a:defRPr>
      </a:lvl3pPr>
      <a:lvl4pPr marL="5120144" algn="l" defTabSz="1706715" rtl="0" eaLnBrk="1" latinLnBrk="0" hangingPunct="1">
        <a:defRPr sz="6720" kern="1200">
          <a:solidFill>
            <a:schemeClr val="tx1"/>
          </a:solidFill>
          <a:latin typeface="+mn-lt"/>
          <a:ea typeface="+mn-ea"/>
          <a:cs typeface="+mn-cs"/>
        </a:defRPr>
      </a:lvl4pPr>
      <a:lvl5pPr marL="6826859" algn="l" defTabSz="1706715" rtl="0" eaLnBrk="1" latinLnBrk="0" hangingPunct="1">
        <a:defRPr sz="6720" kern="1200">
          <a:solidFill>
            <a:schemeClr val="tx1"/>
          </a:solidFill>
          <a:latin typeface="+mn-lt"/>
          <a:ea typeface="+mn-ea"/>
          <a:cs typeface="+mn-cs"/>
        </a:defRPr>
      </a:lvl5pPr>
      <a:lvl6pPr marL="8533572" algn="l" defTabSz="1706715" rtl="0" eaLnBrk="1" latinLnBrk="0" hangingPunct="1">
        <a:defRPr sz="6720" kern="1200">
          <a:solidFill>
            <a:schemeClr val="tx1"/>
          </a:solidFill>
          <a:latin typeface="+mn-lt"/>
          <a:ea typeface="+mn-ea"/>
          <a:cs typeface="+mn-cs"/>
        </a:defRPr>
      </a:lvl6pPr>
      <a:lvl7pPr marL="10240287" algn="l" defTabSz="1706715" rtl="0" eaLnBrk="1" latinLnBrk="0" hangingPunct="1">
        <a:defRPr sz="6720" kern="1200">
          <a:solidFill>
            <a:schemeClr val="tx1"/>
          </a:solidFill>
          <a:latin typeface="+mn-lt"/>
          <a:ea typeface="+mn-ea"/>
          <a:cs typeface="+mn-cs"/>
        </a:defRPr>
      </a:lvl7pPr>
      <a:lvl8pPr marL="11947000" algn="l" defTabSz="1706715" rtl="0" eaLnBrk="1" latinLnBrk="0" hangingPunct="1">
        <a:defRPr sz="6720" kern="1200">
          <a:solidFill>
            <a:schemeClr val="tx1"/>
          </a:solidFill>
          <a:latin typeface="+mn-lt"/>
          <a:ea typeface="+mn-ea"/>
          <a:cs typeface="+mn-cs"/>
        </a:defRPr>
      </a:lvl8pPr>
      <a:lvl9pPr marL="13653713" algn="l" defTabSz="1706715" rtl="0" eaLnBrk="1" latinLnBrk="0" hangingPunct="1">
        <a:defRPr sz="67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2"/>
          <p:cNvSpPr txBox="1">
            <a:spLocks/>
          </p:cNvSpPr>
          <p:nvPr/>
        </p:nvSpPr>
        <p:spPr>
          <a:xfrm>
            <a:off x="0" y="2128240"/>
            <a:ext cx="43891200" cy="970596"/>
          </a:xfrm>
          <a:prstGeom prst="rect">
            <a:avLst/>
          </a:prstGeom>
          <a:solidFill>
            <a:srgbClr val="FFC000"/>
          </a:solidFill>
        </p:spPr>
        <p:txBody>
          <a:bodyPr anchor="ctr"/>
          <a:lstStyle>
            <a:lvl1pPr marL="1371600" indent="-1371600" algn="l" defTabSz="1828800" rtl="0" eaLnBrk="1" latinLnBrk="0" hangingPunct="1">
              <a:spcBef>
                <a:spcPct val="20000"/>
              </a:spcBef>
              <a:buFont typeface="Arial"/>
              <a:buChar char="•"/>
              <a:defRPr sz="12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112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96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80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80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pPr marL="0" indent="0">
              <a:buNone/>
            </a:pPr>
            <a:r>
              <a:rPr lang="en-US" sz="3733" dirty="0">
                <a:latin typeface="Neutra Text TF-Book"/>
                <a:cs typeface="Neutra Text TF-Book"/>
              </a:rPr>
              <a:t>		</a:t>
            </a:r>
            <a:endParaRPr lang="en-US" sz="4106" dirty="0">
              <a:latin typeface="Neutra Text TF-Book"/>
              <a:cs typeface="Neutra Text TF-Book"/>
            </a:endParaRPr>
          </a:p>
        </p:txBody>
      </p:sp>
      <p:sp>
        <p:nvSpPr>
          <p:cNvPr id="30" name="Title 1"/>
          <p:cNvSpPr>
            <a:spLocks noGrp="1"/>
          </p:cNvSpPr>
          <p:nvPr>
            <p:ph type="ctrTitle"/>
          </p:nvPr>
        </p:nvSpPr>
        <p:spPr>
          <a:xfrm>
            <a:off x="4904695" y="5"/>
            <a:ext cx="34109711" cy="2168231"/>
          </a:xfrm>
        </p:spPr>
        <p:txBody>
          <a:bodyPr>
            <a:noAutofit/>
          </a:bodyPr>
          <a:lstStyle/>
          <a:p>
            <a:r>
              <a:rPr lang="en-US" sz="8959" b="1" dirty="0">
                <a:solidFill>
                  <a:srgbClr val="000000"/>
                </a:solidFill>
                <a:latin typeface="Neutra Text-Bold SC"/>
                <a:cs typeface="Neutra Text-Bold SC"/>
              </a:rPr>
              <a:t>Business as Usual: An Analysis </a:t>
            </a:r>
            <a:r>
              <a:rPr lang="en-US" sz="8959" b="1" dirty="0" smtClean="0">
                <a:solidFill>
                  <a:srgbClr val="000000"/>
                </a:solidFill>
                <a:latin typeface="Neutra Text-Bold SC"/>
                <a:cs typeface="Neutra Text-Bold SC"/>
              </a:rPr>
              <a:t>of Formality in </a:t>
            </a:r>
            <a:r>
              <a:rPr lang="en-US" sz="8959" b="1" dirty="0">
                <a:solidFill>
                  <a:srgbClr val="000000"/>
                </a:solidFill>
                <a:latin typeface="Neutra Text-Bold SC"/>
                <a:cs typeface="Neutra Text-Bold SC"/>
              </a:rPr>
              <a:t>Palo Alto Coffee Talk</a:t>
            </a:r>
          </a:p>
        </p:txBody>
      </p:sp>
      <p:sp>
        <p:nvSpPr>
          <p:cNvPr id="50" name="Content Placeholder 2"/>
          <p:cNvSpPr txBox="1">
            <a:spLocks/>
          </p:cNvSpPr>
          <p:nvPr/>
        </p:nvSpPr>
        <p:spPr>
          <a:xfrm>
            <a:off x="928378" y="3449496"/>
            <a:ext cx="10601310" cy="1118798"/>
          </a:xfrm>
          <a:prstGeom prst="rect">
            <a:avLst/>
          </a:prstGeom>
        </p:spPr>
        <p:txBody>
          <a:bodyPr vert="horz" lIns="341376" tIns="170688" rIns="341376" bIns="170688" rtlCol="0">
            <a:noAutofit/>
          </a:bodyPr>
          <a:lstStyle>
            <a:lvl1pPr marL="0" indent="0" algn="ctr" defTabSz="1828800" rtl="0" eaLnBrk="1" latinLnBrk="0" hangingPunct="1">
              <a:spcBef>
                <a:spcPct val="20000"/>
              </a:spcBef>
              <a:buFont typeface="Arial"/>
              <a:buNone/>
              <a:defRPr sz="12800" kern="1200">
                <a:solidFill>
                  <a:schemeClr val="tx1">
                    <a:tint val="75000"/>
                  </a:schemeClr>
                </a:solidFill>
                <a:latin typeface="+mn-lt"/>
                <a:ea typeface="+mn-ea"/>
                <a:cs typeface="+mn-cs"/>
              </a:defRPr>
            </a:lvl1pPr>
            <a:lvl2pPr marL="1828800" indent="0" algn="ctr" defTabSz="1828800" rtl="0" eaLnBrk="1" latinLnBrk="0" hangingPunct="1">
              <a:spcBef>
                <a:spcPct val="20000"/>
              </a:spcBef>
              <a:buFont typeface="Arial"/>
              <a:buNone/>
              <a:defRPr sz="11200" kern="1200">
                <a:solidFill>
                  <a:schemeClr val="tx1">
                    <a:tint val="75000"/>
                  </a:schemeClr>
                </a:solidFill>
                <a:latin typeface="+mn-lt"/>
                <a:ea typeface="+mn-ea"/>
                <a:cs typeface="+mn-cs"/>
              </a:defRPr>
            </a:lvl2pPr>
            <a:lvl3pPr marL="3657600" indent="0" algn="ctr" defTabSz="1828800" rtl="0" eaLnBrk="1" latinLnBrk="0" hangingPunct="1">
              <a:spcBef>
                <a:spcPct val="20000"/>
              </a:spcBef>
              <a:buFont typeface="Arial"/>
              <a:buNone/>
              <a:defRPr sz="9600" kern="1200">
                <a:solidFill>
                  <a:schemeClr val="tx1">
                    <a:tint val="75000"/>
                  </a:schemeClr>
                </a:solidFill>
                <a:latin typeface="+mn-lt"/>
                <a:ea typeface="+mn-ea"/>
                <a:cs typeface="+mn-cs"/>
              </a:defRPr>
            </a:lvl3pPr>
            <a:lvl4pPr marL="54864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4pPr>
            <a:lvl5pPr marL="73152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5pPr>
            <a:lvl6pPr marL="91440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6pPr>
            <a:lvl7pPr marL="109728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7pPr>
            <a:lvl8pPr marL="128016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8pPr>
            <a:lvl9pPr marL="146304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9pPr>
          </a:lstStyle>
          <a:p>
            <a:r>
              <a:rPr lang="en-US" sz="7200" dirty="0" smtClean="0">
                <a:latin typeface="Neutra Text-Book SC"/>
                <a:cs typeface="Neutra Text-Book SC"/>
              </a:rPr>
              <a:t>Research </a:t>
            </a:r>
            <a:r>
              <a:rPr lang="en-US" sz="7200" dirty="0">
                <a:latin typeface="Neutra Text-Book SC"/>
                <a:cs typeface="Neutra Text-Book SC"/>
              </a:rPr>
              <a:t>Question</a:t>
            </a:r>
          </a:p>
        </p:txBody>
      </p:sp>
      <p:sp>
        <p:nvSpPr>
          <p:cNvPr id="54" name="Content Placeholder 2"/>
          <p:cNvSpPr txBox="1">
            <a:spLocks/>
          </p:cNvSpPr>
          <p:nvPr/>
        </p:nvSpPr>
        <p:spPr>
          <a:xfrm>
            <a:off x="928378" y="4815497"/>
            <a:ext cx="10601310" cy="1735447"/>
          </a:xfrm>
          <a:prstGeom prst="rect">
            <a:avLst/>
          </a:prstGeom>
        </p:spPr>
        <p:txBody>
          <a:bodyPr vert="horz" lIns="85344" tIns="42672" rIns="85344" bIns="42672"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cs typeface="Neutra Text TF-Book"/>
              </a:rPr>
              <a:t>How does a speaker’s use of formal language vary with their age, gender, and the time of day?</a:t>
            </a:r>
            <a:endParaRPr lang="en-US" sz="3600" dirty="0">
              <a:cs typeface="Neutra Text TF-Book"/>
            </a:endParaRPr>
          </a:p>
        </p:txBody>
      </p:sp>
      <p:sp>
        <p:nvSpPr>
          <p:cNvPr id="58" name="Content Placeholder 2"/>
          <p:cNvSpPr txBox="1">
            <a:spLocks/>
          </p:cNvSpPr>
          <p:nvPr/>
        </p:nvSpPr>
        <p:spPr>
          <a:xfrm>
            <a:off x="578333" y="15973156"/>
            <a:ext cx="10951353" cy="9293028"/>
          </a:xfrm>
          <a:prstGeom prst="rect">
            <a:avLst/>
          </a:prstGeom>
        </p:spPr>
        <p:txBody>
          <a:bodyPr vert="horz" lIns="85344" tIns="42672" rIns="85344" bIns="42672"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3360" b="1" dirty="0" smtClean="0"/>
              <a:t>Cleaning the Data</a:t>
            </a:r>
          </a:p>
          <a:p>
            <a:r>
              <a:rPr lang="en-US" dirty="0" smtClean="0"/>
              <a:t>The levels of formality were reduced to three levels: </a:t>
            </a:r>
            <a:r>
              <a:rPr lang="en-US" b="1" dirty="0" smtClean="0"/>
              <a:t>informal, neutral, and formal</a:t>
            </a:r>
          </a:p>
          <a:p>
            <a:r>
              <a:rPr lang="en-US" dirty="0" smtClean="0"/>
              <a:t>All data that did not code formality was excluded</a:t>
            </a:r>
          </a:p>
          <a:p>
            <a:r>
              <a:rPr lang="en-US" dirty="0" smtClean="0"/>
              <a:t>Formality was standardized to ignore ambiguous inputs (e.g. khakis + scrubs = ?, </a:t>
            </a:r>
            <a:r>
              <a:rPr lang="en-US" dirty="0" err="1" smtClean="0"/>
              <a:t>lululemon</a:t>
            </a:r>
            <a:r>
              <a:rPr lang="en-US" dirty="0" smtClean="0"/>
              <a:t>)</a:t>
            </a:r>
          </a:p>
          <a:p>
            <a:r>
              <a:rPr lang="en-US" dirty="0" smtClean="0"/>
              <a:t>Age ranges were converted to the average of the age range</a:t>
            </a:r>
          </a:p>
          <a:p>
            <a:r>
              <a:rPr lang="en-US" dirty="0" smtClean="0"/>
              <a:t>Data points where the labelled time range exceeded a single hour were ignored</a:t>
            </a:r>
          </a:p>
          <a:p>
            <a:pPr marL="0" indent="0" fontAlgn="base">
              <a:buNone/>
            </a:pPr>
            <a:r>
              <a:rPr lang="en-US" sz="3360" b="1" dirty="0" smtClean="0"/>
              <a:t>Analyzing the Data</a:t>
            </a:r>
          </a:p>
          <a:p>
            <a:pPr fontAlgn="base"/>
            <a:r>
              <a:rPr lang="en-US" dirty="0" smtClean="0"/>
              <a:t>Recorded the total number of utterances in each time slot</a:t>
            </a:r>
          </a:p>
          <a:p>
            <a:pPr fontAlgn="base"/>
            <a:r>
              <a:rPr lang="en-US" dirty="0" smtClean="0"/>
              <a:t>Assigned formality level to each utterance</a:t>
            </a:r>
          </a:p>
          <a:p>
            <a:pPr fontAlgn="base"/>
            <a:r>
              <a:rPr lang="en-US" dirty="0" smtClean="0"/>
              <a:t>Determined the percentages of utterances of formality level overall</a:t>
            </a:r>
          </a:p>
          <a:p>
            <a:pPr fontAlgn="base"/>
            <a:r>
              <a:rPr lang="en-US" dirty="0" smtClean="0"/>
              <a:t>Also analyzed previous measurements with respect to age &amp; gender</a:t>
            </a:r>
          </a:p>
          <a:p>
            <a:pPr fontAlgn="base"/>
            <a:endParaRPr lang="en-US" sz="2987" b="1" dirty="0"/>
          </a:p>
        </p:txBody>
      </p:sp>
      <p:sp>
        <p:nvSpPr>
          <p:cNvPr id="73" name="Content Placeholder 2"/>
          <p:cNvSpPr txBox="1">
            <a:spLocks/>
          </p:cNvSpPr>
          <p:nvPr/>
        </p:nvSpPr>
        <p:spPr>
          <a:xfrm>
            <a:off x="30868310" y="17215345"/>
            <a:ext cx="12527324" cy="2444094"/>
          </a:xfrm>
          <a:prstGeom prst="rect">
            <a:avLst/>
          </a:prstGeom>
        </p:spPr>
        <p:txBody>
          <a:bodyPr vert="horz" lIns="85344" tIns="42672" rIns="85344" bIns="42672"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000" dirty="0" smtClean="0"/>
              <a:t>Finding </a:t>
            </a:r>
            <a:r>
              <a:rPr lang="en-US" sz="4000" dirty="0"/>
              <a:t>supports </a:t>
            </a:r>
            <a:r>
              <a:rPr lang="en-US" sz="4000" dirty="0" err="1"/>
              <a:t>Heylighen’s</a:t>
            </a:r>
            <a:r>
              <a:rPr lang="en-US" sz="4000" dirty="0"/>
              <a:t> assertion that men use more formal </a:t>
            </a:r>
            <a:r>
              <a:rPr lang="en-US" sz="4000" dirty="0" smtClean="0"/>
              <a:t>speech</a:t>
            </a:r>
          </a:p>
          <a:p>
            <a:r>
              <a:rPr lang="en-US" sz="4000" dirty="0" smtClean="0"/>
              <a:t>Rises in formal talk fit flow of the business day</a:t>
            </a:r>
          </a:p>
        </p:txBody>
      </p:sp>
      <p:sp>
        <p:nvSpPr>
          <p:cNvPr id="87" name="Content Placeholder 2"/>
          <p:cNvSpPr txBox="1">
            <a:spLocks/>
          </p:cNvSpPr>
          <p:nvPr/>
        </p:nvSpPr>
        <p:spPr>
          <a:xfrm>
            <a:off x="31031638" y="18896177"/>
            <a:ext cx="10078858" cy="6194545"/>
          </a:xfrm>
          <a:prstGeom prst="rect">
            <a:avLst/>
          </a:prstGeom>
        </p:spPr>
        <p:txBody>
          <a:bodyPr vert="horz" lIns="85344" tIns="42672" rIns="85344" bIns="42672"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4" name="TextBox 3"/>
          <p:cNvSpPr txBox="1"/>
          <p:nvPr/>
        </p:nvSpPr>
        <p:spPr>
          <a:xfrm>
            <a:off x="18170777" y="4750015"/>
            <a:ext cx="184731" cy="978858"/>
          </a:xfrm>
          <a:prstGeom prst="rect">
            <a:avLst/>
          </a:prstGeom>
          <a:noFill/>
        </p:spPr>
        <p:txBody>
          <a:bodyPr wrap="none" rtlCol="0">
            <a:spAutoFit/>
          </a:bodyPr>
          <a:lstStyle/>
          <a:p>
            <a:endParaRPr lang="en-US" sz="5761" dirty="0"/>
          </a:p>
        </p:txBody>
      </p:sp>
      <p:sp>
        <p:nvSpPr>
          <p:cNvPr id="5" name="TextBox 4"/>
          <p:cNvSpPr txBox="1"/>
          <p:nvPr/>
        </p:nvSpPr>
        <p:spPr>
          <a:xfrm>
            <a:off x="18827269" y="5308036"/>
            <a:ext cx="184731" cy="978858"/>
          </a:xfrm>
          <a:prstGeom prst="rect">
            <a:avLst/>
          </a:prstGeom>
          <a:noFill/>
        </p:spPr>
        <p:txBody>
          <a:bodyPr wrap="none" rtlCol="0">
            <a:spAutoFit/>
          </a:bodyPr>
          <a:lstStyle/>
          <a:p>
            <a:endParaRPr lang="en-US" sz="5761" dirty="0"/>
          </a:p>
        </p:txBody>
      </p:sp>
      <p:sp>
        <p:nvSpPr>
          <p:cNvPr id="8" name="TextBox 7"/>
          <p:cNvSpPr txBox="1"/>
          <p:nvPr/>
        </p:nvSpPr>
        <p:spPr>
          <a:xfrm>
            <a:off x="18794444" y="3863753"/>
            <a:ext cx="184731" cy="978858"/>
          </a:xfrm>
          <a:prstGeom prst="rect">
            <a:avLst/>
          </a:prstGeom>
          <a:noFill/>
        </p:spPr>
        <p:txBody>
          <a:bodyPr wrap="none" rtlCol="0">
            <a:spAutoFit/>
          </a:bodyPr>
          <a:lstStyle/>
          <a:p>
            <a:endParaRPr lang="en-US" sz="5761" dirty="0"/>
          </a:p>
        </p:txBody>
      </p:sp>
      <p:sp>
        <p:nvSpPr>
          <p:cNvPr id="44" name="Content Placeholder 2"/>
          <p:cNvSpPr txBox="1">
            <a:spLocks/>
          </p:cNvSpPr>
          <p:nvPr/>
        </p:nvSpPr>
        <p:spPr>
          <a:xfrm>
            <a:off x="30870892" y="3646038"/>
            <a:ext cx="12410708" cy="1151661"/>
          </a:xfrm>
          <a:prstGeom prst="rect">
            <a:avLst/>
          </a:prstGeom>
        </p:spPr>
        <p:txBody>
          <a:bodyPr vert="horz" lIns="85344" tIns="42672" rIns="85344" bIns="42672"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7200" dirty="0" smtClean="0">
                <a:solidFill>
                  <a:schemeClr val="bg1">
                    <a:lumMod val="50000"/>
                  </a:schemeClr>
                </a:solidFill>
                <a:latin typeface="Neutra Text-Book SC"/>
                <a:cs typeface="Neutra Text-Book SC"/>
              </a:rPr>
              <a:t>Results</a:t>
            </a:r>
            <a:endParaRPr lang="en-US" sz="7200" dirty="0">
              <a:solidFill>
                <a:schemeClr val="bg1">
                  <a:lumMod val="50000"/>
                </a:schemeClr>
              </a:solidFill>
              <a:latin typeface="Neutra Text-Book SC"/>
              <a:cs typeface="Neutra Text-Book SC"/>
            </a:endParaRPr>
          </a:p>
        </p:txBody>
      </p:sp>
      <p:sp>
        <p:nvSpPr>
          <p:cNvPr id="27" name="Content Placeholder 2"/>
          <p:cNvSpPr txBox="1">
            <a:spLocks/>
          </p:cNvSpPr>
          <p:nvPr/>
        </p:nvSpPr>
        <p:spPr>
          <a:xfrm>
            <a:off x="578333" y="7761753"/>
            <a:ext cx="10920128" cy="6718752"/>
          </a:xfrm>
          <a:prstGeom prst="rect">
            <a:avLst/>
          </a:prstGeom>
        </p:spPr>
        <p:txBody>
          <a:bodyPr vert="horz" lIns="85344" tIns="42672" rIns="85344" bIns="42672"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800" dirty="0" smtClean="0"/>
              <a:t>“The </a:t>
            </a:r>
            <a:r>
              <a:rPr lang="en-US" sz="3800" dirty="0"/>
              <a:t>degree of formality of a speech-style will depend on the requirements of the situation...depending on whether the speaker prefers accuracy over immediacy, detachment over involvement, or fears possible misinterpretation more than additional cognitive load” (pg. 33, </a:t>
            </a:r>
            <a:r>
              <a:rPr lang="en-US" sz="3800" dirty="0" err="1"/>
              <a:t>Heylighen</a:t>
            </a:r>
            <a:r>
              <a:rPr lang="en-US" sz="3800" dirty="0"/>
              <a:t> 1999</a:t>
            </a:r>
            <a:r>
              <a:rPr lang="en-US" sz="3800" dirty="0" smtClean="0"/>
              <a:t>).</a:t>
            </a:r>
          </a:p>
          <a:p>
            <a:r>
              <a:rPr lang="en-US" sz="3800" dirty="0" smtClean="0"/>
              <a:t>“Formality </a:t>
            </a:r>
            <a:r>
              <a:rPr lang="en-US" sz="3800" dirty="0"/>
              <a:t>increases when the distance in space, time or background between the interlocutors increases, and when the speaker is male, introverted or academically educated” (pg. 1, </a:t>
            </a:r>
            <a:r>
              <a:rPr lang="en-US" sz="3800" dirty="0" err="1"/>
              <a:t>Heylighen</a:t>
            </a:r>
            <a:r>
              <a:rPr lang="en-US" sz="3800" dirty="0"/>
              <a:t> 1999</a:t>
            </a:r>
            <a:r>
              <a:rPr lang="en-US" sz="3800" dirty="0" smtClean="0"/>
              <a:t>).</a:t>
            </a:r>
          </a:p>
        </p:txBody>
      </p:sp>
      <p:sp>
        <p:nvSpPr>
          <p:cNvPr id="28" name="Content Placeholder 2"/>
          <p:cNvSpPr txBox="1">
            <a:spLocks/>
          </p:cNvSpPr>
          <p:nvPr/>
        </p:nvSpPr>
        <p:spPr>
          <a:xfrm>
            <a:off x="923796" y="6294247"/>
            <a:ext cx="10078858" cy="1137022"/>
          </a:xfrm>
          <a:prstGeom prst="rect">
            <a:avLst/>
          </a:prstGeom>
        </p:spPr>
        <p:txBody>
          <a:bodyPr vert="horz" lIns="341376" tIns="170688" rIns="341376" bIns="170688" rtlCol="0">
            <a:noAutofit/>
          </a:bodyPr>
          <a:lstStyle>
            <a:lvl1pPr marL="0" indent="0" algn="ctr" defTabSz="1828800" rtl="0" eaLnBrk="1" latinLnBrk="0" hangingPunct="1">
              <a:spcBef>
                <a:spcPct val="20000"/>
              </a:spcBef>
              <a:buFont typeface="Arial"/>
              <a:buNone/>
              <a:defRPr sz="12800" kern="1200">
                <a:solidFill>
                  <a:schemeClr val="tx1">
                    <a:tint val="75000"/>
                  </a:schemeClr>
                </a:solidFill>
                <a:latin typeface="+mn-lt"/>
                <a:ea typeface="+mn-ea"/>
                <a:cs typeface="+mn-cs"/>
              </a:defRPr>
            </a:lvl1pPr>
            <a:lvl2pPr marL="1828800" indent="0" algn="ctr" defTabSz="1828800" rtl="0" eaLnBrk="1" latinLnBrk="0" hangingPunct="1">
              <a:spcBef>
                <a:spcPct val="20000"/>
              </a:spcBef>
              <a:buFont typeface="Arial"/>
              <a:buNone/>
              <a:defRPr sz="11200" kern="1200">
                <a:solidFill>
                  <a:schemeClr val="tx1">
                    <a:tint val="75000"/>
                  </a:schemeClr>
                </a:solidFill>
                <a:latin typeface="+mn-lt"/>
                <a:ea typeface="+mn-ea"/>
                <a:cs typeface="+mn-cs"/>
              </a:defRPr>
            </a:lvl2pPr>
            <a:lvl3pPr marL="3657600" indent="0" algn="ctr" defTabSz="1828800" rtl="0" eaLnBrk="1" latinLnBrk="0" hangingPunct="1">
              <a:spcBef>
                <a:spcPct val="20000"/>
              </a:spcBef>
              <a:buFont typeface="Arial"/>
              <a:buNone/>
              <a:defRPr sz="9600" kern="1200">
                <a:solidFill>
                  <a:schemeClr val="tx1">
                    <a:tint val="75000"/>
                  </a:schemeClr>
                </a:solidFill>
                <a:latin typeface="+mn-lt"/>
                <a:ea typeface="+mn-ea"/>
                <a:cs typeface="+mn-cs"/>
              </a:defRPr>
            </a:lvl3pPr>
            <a:lvl4pPr marL="54864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4pPr>
            <a:lvl5pPr marL="73152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5pPr>
            <a:lvl6pPr marL="91440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6pPr>
            <a:lvl7pPr marL="109728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7pPr>
            <a:lvl8pPr marL="128016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8pPr>
            <a:lvl9pPr marL="146304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9pPr>
          </a:lstStyle>
          <a:p>
            <a:r>
              <a:rPr lang="en-US" sz="7200" dirty="0">
                <a:latin typeface="Neutra Text-Book SC"/>
                <a:cs typeface="Neutra Text-Book SC"/>
              </a:rPr>
              <a:t>Related Work</a:t>
            </a:r>
          </a:p>
        </p:txBody>
      </p:sp>
      <p:sp>
        <p:nvSpPr>
          <p:cNvPr id="2" name="TextBox 1"/>
          <p:cNvSpPr txBox="1"/>
          <p:nvPr/>
        </p:nvSpPr>
        <p:spPr>
          <a:xfrm>
            <a:off x="199850" y="1984026"/>
            <a:ext cx="25664607" cy="1200329"/>
          </a:xfrm>
          <a:prstGeom prst="rect">
            <a:avLst/>
          </a:prstGeom>
          <a:noFill/>
        </p:spPr>
        <p:txBody>
          <a:bodyPr wrap="square" rtlCol="0" anchor="b">
            <a:spAutoFit/>
          </a:bodyPr>
          <a:lstStyle/>
          <a:p>
            <a:r>
              <a:rPr lang="en-US" sz="7200" dirty="0"/>
              <a:t>Team 15</a:t>
            </a:r>
            <a:r>
              <a:rPr lang="en-US" sz="6716" dirty="0"/>
              <a:t>: </a:t>
            </a:r>
            <a:r>
              <a:rPr lang="en-US" sz="4107" dirty="0"/>
              <a:t>Andrew McCabe, Anna </a:t>
            </a:r>
            <a:r>
              <a:rPr lang="en-US" sz="4107" dirty="0" err="1" smtClean="0"/>
              <a:t>Zappone</a:t>
            </a:r>
            <a:r>
              <a:rPr lang="en-US" sz="4107" dirty="0"/>
              <a:t>, Ariana Johnson, </a:t>
            </a:r>
            <a:r>
              <a:rPr lang="en-US" sz="4107" dirty="0" smtClean="0"/>
              <a:t>Aaron </a:t>
            </a:r>
            <a:r>
              <a:rPr lang="en-US" sz="4107" dirty="0"/>
              <a:t>Brackett, Max </a:t>
            </a:r>
            <a:r>
              <a:rPr lang="en-US" sz="4107" dirty="0" smtClean="0"/>
              <a:t>Savage, Griffin Koontz  </a:t>
            </a:r>
            <a:endParaRPr lang="en-US" sz="4107" dirty="0"/>
          </a:p>
        </p:txBody>
      </p:sp>
      <p:sp>
        <p:nvSpPr>
          <p:cNvPr id="31" name="Content Placeholder 2"/>
          <p:cNvSpPr txBox="1">
            <a:spLocks/>
          </p:cNvSpPr>
          <p:nvPr/>
        </p:nvSpPr>
        <p:spPr>
          <a:xfrm>
            <a:off x="30868310" y="9586293"/>
            <a:ext cx="12527324" cy="1117578"/>
          </a:xfrm>
          <a:prstGeom prst="rect">
            <a:avLst/>
          </a:prstGeom>
        </p:spPr>
        <p:txBody>
          <a:bodyPr vert="horz" lIns="85344" tIns="42672" rIns="85344" bIns="42672" rtlCol="0" anchor="t">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7200" dirty="0">
                <a:solidFill>
                  <a:schemeClr val="bg1">
                    <a:lumMod val="50000"/>
                  </a:schemeClr>
                </a:solidFill>
                <a:latin typeface="Neutra Text-Book SC"/>
                <a:cs typeface="Neutra Text-Book SC"/>
              </a:rPr>
              <a:t>Error Analysis</a:t>
            </a:r>
          </a:p>
          <a:p>
            <a:endParaRPr lang="en-US" sz="2987"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9472" t="2574" r="19273" b="3061"/>
          <a:stretch/>
        </p:blipFill>
        <p:spPr>
          <a:xfrm>
            <a:off x="12249775" y="10768973"/>
            <a:ext cx="8345995" cy="7727871"/>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0878" t="2651" r="20905" b="4106"/>
          <a:stretch/>
        </p:blipFill>
        <p:spPr>
          <a:xfrm>
            <a:off x="22250400" y="10810652"/>
            <a:ext cx="7823054" cy="7531200"/>
          </a:xfrm>
          <a:prstGeom prst="rect">
            <a:avLst/>
          </a:prstGeom>
        </p:spPr>
      </p:pic>
      <p:sp>
        <p:nvSpPr>
          <p:cNvPr id="10" name="TextBox 9"/>
          <p:cNvSpPr txBox="1"/>
          <p:nvPr/>
        </p:nvSpPr>
        <p:spPr>
          <a:xfrm>
            <a:off x="30868310" y="10753742"/>
            <a:ext cx="12527324" cy="4955203"/>
          </a:xfrm>
          <a:prstGeom prst="rect">
            <a:avLst/>
          </a:prstGeom>
          <a:noFill/>
        </p:spPr>
        <p:txBody>
          <a:bodyPr wrap="square" rtlCol="0">
            <a:spAutoFit/>
          </a:bodyPr>
          <a:lstStyle/>
          <a:p>
            <a:pPr marL="571500" indent="-571500">
              <a:buFont typeface="Arial" charset="0"/>
              <a:buChar char="•"/>
            </a:pPr>
            <a:r>
              <a:rPr lang="en-US" sz="4000" dirty="0"/>
              <a:t>Lack of a standard formatting template lead to lots of incorrectly formatted data being thrown out.</a:t>
            </a:r>
          </a:p>
          <a:p>
            <a:pPr marL="571500" indent="-571500">
              <a:buFont typeface="Arial" charset="0"/>
              <a:buChar char="•"/>
            </a:pPr>
            <a:r>
              <a:rPr lang="en-US" sz="4000" dirty="0"/>
              <a:t>The level of formality being used in a conversation is hard to judge in the English language</a:t>
            </a:r>
          </a:p>
          <a:p>
            <a:pPr marL="571500" indent="-571500">
              <a:buFont typeface="Arial" charset="0"/>
              <a:buChar char="•"/>
            </a:pPr>
            <a:r>
              <a:rPr lang="en-US" sz="4000" dirty="0"/>
              <a:t>Time slots with a low number of conversations disproportionately impact data (for example, only one conversation happened at 9am)</a:t>
            </a:r>
          </a:p>
          <a:p>
            <a:endParaRPr lang="en-US" sz="3600" dirty="0"/>
          </a:p>
        </p:txBody>
      </p:sp>
      <p:sp>
        <p:nvSpPr>
          <p:cNvPr id="12" name="TextBox 11"/>
          <p:cNvSpPr txBox="1"/>
          <p:nvPr/>
        </p:nvSpPr>
        <p:spPr>
          <a:xfrm>
            <a:off x="30739654" y="4800843"/>
            <a:ext cx="13187761" cy="4401205"/>
          </a:xfrm>
          <a:prstGeom prst="rect">
            <a:avLst/>
          </a:prstGeom>
          <a:noFill/>
        </p:spPr>
        <p:txBody>
          <a:bodyPr wrap="square" rtlCol="0">
            <a:spAutoFit/>
          </a:bodyPr>
          <a:lstStyle/>
          <a:p>
            <a:pPr marL="571500" indent="-571500">
              <a:buFont typeface="Arial" charset="0"/>
              <a:buChar char="•"/>
            </a:pPr>
            <a:r>
              <a:rPr lang="en-US" sz="4000" dirty="0" smtClean="0"/>
              <a:t>Informal </a:t>
            </a:r>
            <a:r>
              <a:rPr lang="en-US" sz="4000" dirty="0"/>
              <a:t>language is used over 11 times more than formal </a:t>
            </a:r>
            <a:r>
              <a:rPr lang="en-US" sz="4000" dirty="0" smtClean="0"/>
              <a:t>language. At almost </a:t>
            </a:r>
            <a:r>
              <a:rPr lang="en-US" sz="4000" dirty="0"/>
              <a:t>all times of day, It is used most.</a:t>
            </a:r>
            <a:r>
              <a:rPr lang="en-US" sz="4000" dirty="0">
                <a:latin typeface="Neutra Text TF-Book"/>
                <a:cs typeface="Neutra Text TF-Book"/>
              </a:rPr>
              <a:t> </a:t>
            </a:r>
            <a:endParaRPr lang="en-US" sz="4000" dirty="0"/>
          </a:p>
          <a:p>
            <a:pPr marL="571500" indent="-571500">
              <a:buFont typeface="Arial" charset="0"/>
              <a:buChar char="•"/>
            </a:pPr>
            <a:r>
              <a:rPr lang="en-US" sz="4000" dirty="0" smtClean="0"/>
              <a:t>People </a:t>
            </a:r>
            <a:r>
              <a:rPr lang="en-US" sz="4000" dirty="0"/>
              <a:t>tend to be more formal during business hours, </a:t>
            </a:r>
            <a:r>
              <a:rPr lang="en-US" sz="4000" dirty="0" smtClean="0"/>
              <a:t>9am-5pm</a:t>
            </a:r>
          </a:p>
          <a:p>
            <a:pPr marL="571500" indent="-571500">
              <a:buFont typeface="Arial" charset="0"/>
              <a:buChar char="•"/>
            </a:pPr>
            <a:r>
              <a:rPr lang="en-US" sz="4000" dirty="0" smtClean="0"/>
              <a:t>Professional </a:t>
            </a:r>
            <a:r>
              <a:rPr lang="en-US" sz="4000" dirty="0"/>
              <a:t>aged people are more likely to speak formally</a:t>
            </a:r>
          </a:p>
          <a:p>
            <a:pPr marL="571500" indent="-571500">
              <a:buFont typeface="Arial" charset="0"/>
              <a:buChar char="•"/>
            </a:pPr>
            <a:r>
              <a:rPr lang="en-US" sz="4000" dirty="0"/>
              <a:t>Men’s </a:t>
            </a:r>
            <a:r>
              <a:rPr lang="en-US" sz="4000" dirty="0" smtClean="0"/>
              <a:t>speech contains </a:t>
            </a:r>
            <a:r>
              <a:rPr lang="en-US" sz="4000" dirty="0"/>
              <a:t>over four times more </a:t>
            </a:r>
            <a:r>
              <a:rPr lang="en-US" sz="4000" dirty="0" smtClean="0"/>
              <a:t>formal language </a:t>
            </a:r>
            <a:r>
              <a:rPr lang="en-US" sz="4000" dirty="0"/>
              <a:t>than women’s</a:t>
            </a:r>
          </a:p>
        </p:txBody>
      </p:sp>
      <p:sp>
        <p:nvSpPr>
          <p:cNvPr id="13" name="TextBox 12"/>
          <p:cNvSpPr txBox="1"/>
          <p:nvPr/>
        </p:nvSpPr>
        <p:spPr>
          <a:xfrm>
            <a:off x="950128" y="14892569"/>
            <a:ext cx="10579559" cy="1200329"/>
          </a:xfrm>
          <a:prstGeom prst="rect">
            <a:avLst/>
          </a:prstGeom>
          <a:noFill/>
        </p:spPr>
        <p:txBody>
          <a:bodyPr wrap="square" rtlCol="0">
            <a:spAutoFit/>
          </a:bodyPr>
          <a:lstStyle/>
          <a:p>
            <a:pPr algn="ctr"/>
            <a:r>
              <a:rPr lang="en-US" sz="7200" dirty="0" smtClean="0">
                <a:solidFill>
                  <a:schemeClr val="bg1">
                    <a:lumMod val="50000"/>
                  </a:schemeClr>
                </a:solidFill>
                <a:latin typeface="Neutra Text-Book SC"/>
                <a:cs typeface="Neutra Text-Book SC"/>
              </a:rPr>
              <a:t>Methods</a:t>
            </a:r>
            <a:endParaRPr lang="en-US" sz="7200" dirty="0">
              <a:solidFill>
                <a:schemeClr val="bg1">
                  <a:lumMod val="50000"/>
                </a:schemeClr>
              </a:solidFill>
              <a:latin typeface="Neutra Text-Book SC"/>
              <a:cs typeface="Neutra Text-Book SC"/>
            </a:endParaRPr>
          </a:p>
        </p:txBody>
      </p:sp>
      <p:sp>
        <p:nvSpPr>
          <p:cNvPr id="34" name="Content Placeholder 2"/>
          <p:cNvSpPr txBox="1">
            <a:spLocks/>
          </p:cNvSpPr>
          <p:nvPr/>
        </p:nvSpPr>
        <p:spPr>
          <a:xfrm>
            <a:off x="30751694" y="15960149"/>
            <a:ext cx="12643940" cy="1117578"/>
          </a:xfrm>
          <a:prstGeom prst="rect">
            <a:avLst/>
          </a:prstGeom>
        </p:spPr>
        <p:txBody>
          <a:bodyPr vert="horz" lIns="85344" tIns="42672" rIns="85344" bIns="42672" rtlCol="0" anchor="t">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7200" dirty="0" smtClean="0">
                <a:solidFill>
                  <a:schemeClr val="bg1">
                    <a:lumMod val="50000"/>
                  </a:schemeClr>
                </a:solidFill>
                <a:latin typeface="Neutra Text-Book SC"/>
                <a:cs typeface="Neutra Text-Book SC"/>
              </a:rPr>
              <a:t>Discussion</a:t>
            </a:r>
            <a:endParaRPr lang="en-US" sz="7200" dirty="0">
              <a:solidFill>
                <a:schemeClr val="bg1">
                  <a:lumMod val="50000"/>
                </a:schemeClr>
              </a:solidFill>
              <a:latin typeface="Neutra Text-Book SC"/>
              <a:cs typeface="Neutra Text-Book SC"/>
            </a:endParaRPr>
          </a:p>
          <a:p>
            <a:endParaRPr lang="en-US" sz="2987" dirty="0"/>
          </a:p>
        </p:txBody>
      </p:sp>
      <p:sp>
        <p:nvSpPr>
          <p:cNvPr id="35" name="Content Placeholder 2"/>
          <p:cNvSpPr txBox="1">
            <a:spLocks/>
          </p:cNvSpPr>
          <p:nvPr/>
        </p:nvSpPr>
        <p:spPr>
          <a:xfrm>
            <a:off x="30754276" y="19880860"/>
            <a:ext cx="12527324" cy="1117578"/>
          </a:xfrm>
          <a:prstGeom prst="rect">
            <a:avLst/>
          </a:prstGeom>
        </p:spPr>
        <p:txBody>
          <a:bodyPr vert="horz" lIns="85344" tIns="42672" rIns="85344" bIns="42672" rtlCol="0" anchor="t">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7200" dirty="0" smtClean="0">
                <a:solidFill>
                  <a:schemeClr val="bg1">
                    <a:lumMod val="50000"/>
                  </a:schemeClr>
                </a:solidFill>
                <a:latin typeface="Neutra Text-Book SC"/>
                <a:cs typeface="Neutra Text-Book SC"/>
              </a:rPr>
              <a:t>Works Cited</a:t>
            </a:r>
            <a:endParaRPr lang="en-US" sz="7200" dirty="0">
              <a:solidFill>
                <a:schemeClr val="bg1">
                  <a:lumMod val="50000"/>
                </a:schemeClr>
              </a:solidFill>
              <a:latin typeface="Neutra Text-Book SC"/>
              <a:cs typeface="Neutra Text-Book SC"/>
            </a:endParaRPr>
          </a:p>
          <a:p>
            <a:endParaRPr lang="en-US" sz="2987" dirty="0"/>
          </a:p>
        </p:txBody>
      </p:sp>
      <p:sp>
        <p:nvSpPr>
          <p:cNvPr id="19" name="TextBox 18"/>
          <p:cNvSpPr txBox="1"/>
          <p:nvPr/>
        </p:nvSpPr>
        <p:spPr>
          <a:xfrm>
            <a:off x="30754276" y="21120404"/>
            <a:ext cx="12527324" cy="3970318"/>
          </a:xfrm>
          <a:prstGeom prst="rect">
            <a:avLst/>
          </a:prstGeom>
          <a:noFill/>
        </p:spPr>
        <p:txBody>
          <a:bodyPr wrap="square" rtlCol="0">
            <a:spAutoFit/>
          </a:bodyPr>
          <a:lstStyle/>
          <a:p>
            <a:pPr marL="571500" indent="-571500">
              <a:buFont typeface="Arial" charset="0"/>
              <a:buChar char="•"/>
            </a:pPr>
            <a:r>
              <a:rPr lang="en-US" sz="3600" dirty="0" err="1"/>
              <a:t>Heylighen</a:t>
            </a:r>
            <a:r>
              <a:rPr lang="en-US" sz="3600" dirty="0"/>
              <a:t>, F. (1991) Design of a Hypermedia Interface Translating between Associative and Formal Representations, International Journal of Man-Machine Studies 35, 491-515</a:t>
            </a:r>
            <a:r>
              <a:rPr lang="en-US" sz="3600" dirty="0" smtClean="0"/>
              <a:t>.</a:t>
            </a:r>
            <a:endParaRPr lang="en-US" sz="3600" dirty="0"/>
          </a:p>
          <a:p>
            <a:pPr marL="571500" indent="-571500">
              <a:buFont typeface="Arial" charset="0"/>
              <a:buChar char="•"/>
            </a:pPr>
            <a:r>
              <a:rPr lang="en-US" sz="3600" dirty="0" err="1"/>
              <a:t>Heylighen</a:t>
            </a:r>
            <a:r>
              <a:rPr lang="en-US" sz="3600" dirty="0"/>
              <a:t>, F. (1992a) From Complementarity to Bootstrapping of Distinctions: a Reply to </a:t>
            </a:r>
            <a:r>
              <a:rPr lang="en-US" sz="3600" dirty="0" err="1"/>
              <a:t>Löfgren's</a:t>
            </a:r>
            <a:r>
              <a:rPr lang="en-US" sz="3600" dirty="0"/>
              <a:t> Comments on my Proposed 'Structural Language', International Journal of General Systems Vol 20, Number 4.</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96919" y="18100561"/>
            <a:ext cx="17676534" cy="7263259"/>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21077" y="3449496"/>
            <a:ext cx="17795961" cy="7170725"/>
          </a:xfrm>
          <a:prstGeom prst="rect">
            <a:avLst/>
          </a:prstGeom>
        </p:spPr>
      </p:pic>
    </p:spTree>
    <p:extLst>
      <p:ext uri="{BB962C8B-B14F-4D97-AF65-F5344CB8AC3E}">
        <p14:creationId xmlns:p14="http://schemas.microsoft.com/office/powerpoint/2010/main" val="21767561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SNAC_poster" id="{2C567A14-3CC3-6C4B-BF0E-6B9A41480B5D}" vid="{02BB00C8-A59C-1D4E-BCF3-6D927B07EE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SNAC_template</Template>
  <TotalTime>785</TotalTime>
  <Words>651</Words>
  <Application>Microsoft Macintosh PowerPoint</Application>
  <PresentationFormat>Custom</PresentationFormat>
  <Paragraphs>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Business as Usual: An Analysis of Formality in Palo Alto Coffee Talk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SNAC: discussing solutions to wicked problems with the crowd</dc:title>
  <dc:creator>Andrew McCabe</dc:creator>
  <cp:lastModifiedBy>Griffin Koontz</cp:lastModifiedBy>
  <cp:revision>43</cp:revision>
  <cp:lastPrinted>2016-12-05T08:07:24Z</cp:lastPrinted>
  <dcterms:created xsi:type="dcterms:W3CDTF">2016-12-04T23:14:00Z</dcterms:created>
  <dcterms:modified xsi:type="dcterms:W3CDTF">2016-12-06T07:17:35Z</dcterms:modified>
</cp:coreProperties>
</file>