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259" r:id="rId6"/>
    <p:sldId id="319" r:id="rId7"/>
    <p:sldId id="320" r:id="rId8"/>
    <p:sldId id="327" r:id="rId9"/>
    <p:sldId id="318" r:id="rId10"/>
    <p:sldId id="301" r:id="rId11"/>
    <p:sldId id="317" r:id="rId12"/>
    <p:sldId id="276" r:id="rId13"/>
    <p:sldId id="346" r:id="rId14"/>
    <p:sldId id="347" r:id="rId15"/>
    <p:sldId id="348" r:id="rId16"/>
    <p:sldId id="349" r:id="rId17"/>
    <p:sldId id="350" r:id="rId18"/>
    <p:sldId id="351" r:id="rId19"/>
    <p:sldId id="354" r:id="rId20"/>
    <p:sldId id="355" r:id="rId21"/>
    <p:sldId id="356" r:id="rId22"/>
    <p:sldId id="357" r:id="rId23"/>
    <p:sldId id="359" r:id="rId24"/>
    <p:sldId id="363" r:id="rId25"/>
    <p:sldId id="364" r:id="rId26"/>
    <p:sldId id="278" r:id="rId27"/>
    <p:sldId id="279" r:id="rId28"/>
    <p:sldId id="280" r:id="rId29"/>
    <p:sldId id="310" r:id="rId30"/>
    <p:sldId id="284" r:id="rId31"/>
    <p:sldId id="285" r:id="rId32"/>
    <p:sldId id="312" r:id="rId33"/>
    <p:sldId id="311" r:id="rId34"/>
    <p:sldId id="373" r:id="rId35"/>
    <p:sldId id="374" r:id="rId36"/>
    <p:sldId id="316" r:id="rId37"/>
    <p:sldId id="328" r:id="rId38"/>
    <p:sldId id="329" r:id="rId39"/>
    <p:sldId id="334" r:id="rId40"/>
    <p:sldId id="330" r:id="rId41"/>
    <p:sldId id="287" r:id="rId42"/>
    <p:sldId id="336" r:id="rId43"/>
    <p:sldId id="331" r:id="rId44"/>
    <p:sldId id="333" r:id="rId45"/>
    <p:sldId id="338" r:id="rId46"/>
    <p:sldId id="335" r:id="rId47"/>
    <p:sldId id="332" r:id="rId48"/>
    <p:sldId id="340" r:id="rId49"/>
    <p:sldId id="337" r:id="rId50"/>
    <p:sldId id="341" r:id="rId51"/>
    <p:sldId id="344" r:id="rId52"/>
    <p:sldId id="314" r:id="rId53"/>
    <p:sldId id="315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403" r:id="rId73"/>
    <p:sldId id="398" r:id="rId74"/>
    <p:sldId id="397" r:id="rId75"/>
    <p:sldId id="401" r:id="rId76"/>
    <p:sldId id="399" r:id="rId77"/>
    <p:sldId id="400" r:id="rId78"/>
    <p:sldId id="402" r:id="rId79"/>
    <p:sldId id="305" r:id="rId8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74"/>
  </p:normalViewPr>
  <p:slideViewPr>
    <p:cSldViewPr>
      <p:cViewPr varScale="1">
        <p:scale>
          <a:sx n="87" d="100"/>
          <a:sy n="87" d="100"/>
        </p:scale>
        <p:origin x="180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620" y="3022600"/>
            <a:ext cx="10957560" cy="489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aronbronow.github.io/svc-class-jan-2018/demos/flo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weeket.github.io/dev-101/demos/float-bio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pring.com/" TargetMode="External"/><Relationship Id="rId2" Type="http://schemas.openxmlformats.org/officeDocument/2006/relationships/hyperlink" Target="https://www.fontsquirrel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aronbronow.github.io/svc-class-jan-2018/demos/javascript.html" TargetMode="External"/><Relationship Id="rId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aronbronow.github.io/svc-class-jan-2018/demos/jquery.html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hewlein.com/tools/jquery-easing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0922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668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715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3690" y="8215481"/>
            <a:ext cx="4808220" cy="110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Aaron Bronow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4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>
            <a:spLocks noChangeAspect="1"/>
          </p:cNvSpPr>
          <p:nvPr/>
        </p:nvSpPr>
        <p:spPr>
          <a:xfrm>
            <a:off x="5283200" y="5410200"/>
            <a:ext cx="6895466" cy="382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Ignores height, width, top margin, and bottom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Honors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 margins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padding)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997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inline-block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hybrid of block and inline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 height, width, margin, and padding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8" y="5229738"/>
            <a:ext cx="8126455" cy="31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5753100"/>
            <a:ext cx="66827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ID	&amp;	Class	selectors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022600"/>
            <a:ext cx="2184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7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49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lets us target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paragraphs like this: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what if we want to style only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paragraphs?</a:t>
            </a: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32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66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 t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identify it for styling.</a:t>
            </a:r>
          </a:p>
          <a:p>
            <a:pPr marL="12700" marR="757555">
              <a:lnSpc>
                <a:spcPct val="100899"/>
              </a:lnSpc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names – be descriptive!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="anyLettersOrNumb3rsOr_Or-"&gt;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4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56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Adding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does nothing to an element by default.</a:t>
            </a: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 don’t have any styling information by themselves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require you to add CSS if you want styling to be applied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10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5" y="2710279"/>
            <a:ext cx="2495550" cy="211334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011" y="3000042"/>
            <a:ext cx="7975600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class is like a barcode – all of the same products have the same barcode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endParaRPr lang="en-US" sz="32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id is like a serial number – it uniquely identifies one specific instance of a product</a:t>
            </a:r>
            <a:endParaRPr lang="en-US" sz="28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8" y="6218255"/>
            <a:ext cx="3034004" cy="1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1" y="2545002"/>
            <a:ext cx="10058400" cy="630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tyle </a:t>
            </a:r>
            <a:r>
              <a:rPr lang="en-US" sz="38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types of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have that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gray too.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0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08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only be used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once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per page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cannot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</a:t>
            </a:r>
            <a:r>
              <a:rPr sz="40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lang="en-US" sz="3800" dirty="0">
              <a:solidFill>
                <a:srgbClr val="5F5F5F"/>
              </a:solidFill>
              <a:latin typeface="Lora"/>
              <a:cs typeface="Lora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mainContent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	</a:t>
            </a: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&lt;!-- This better be the only main --&gt;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sz="38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59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812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3500" y="3347796"/>
            <a:ext cx="10350500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CSS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ox 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odel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inline/block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Layout – floats and positioning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Using web fonts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Supplemental technologies: </a:t>
            </a:r>
            <a:r>
              <a:rPr lang="en-US" sz="33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jQuery</a:t>
            </a:r>
            <a:endParaRPr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4600" y="637519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9" name="object 9"/>
          <p:cNvSpPr/>
          <p:nvPr/>
        </p:nvSpPr>
        <p:spPr>
          <a:xfrm>
            <a:off x="4140200" y="618185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8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6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"&gt;&lt;/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40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: gray;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3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for anchoring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put a hash followed by the element’s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URL, the browser will 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that location on the same page: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="#</a:t>
            </a:r>
            <a:r>
              <a:rPr lang="en-US" sz="36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Proceed directly to kittens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4213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34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Q: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horrible thing will happen if you use 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twice on the same page? </a:t>
            </a:r>
            <a:endParaRPr lang="en-US" sz="4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A: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Well…actually nothing.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your page won’t validate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 links will go to whatever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appears first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lvl="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any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needs to locate that specific element will fail </a:t>
            </a:r>
          </a:p>
        </p:txBody>
      </p:sp>
    </p:spTree>
    <p:extLst>
      <p:ext uri="{BB962C8B-B14F-4D97-AF65-F5344CB8AC3E}">
        <p14:creationId xmlns:p14="http://schemas.microsoft.com/office/powerpoint/2010/main" val="339205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06400"/>
            <a:ext cx="64281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choose - class or id?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1206065" y="2667000"/>
            <a:ext cx="10592670" cy="570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93388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333C28C-3F2E-4C03-ABAA-568878B127D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2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F8BF5D4-43DA-4808-9725-18DD944CBDD6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845" y="2362200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an element on your page a descriptive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class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special style using a CSS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a </a:t>
            </a:r>
            <a:r>
              <a:rPr lang="en-US" sz="28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child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of this element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another class and apply it to </a:t>
            </a:r>
            <a:r>
              <a:rPr lang="en-US" sz="32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two different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types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Bonus points: apply to an element that already has a class. What happens if the styles conflict? How would you make sure the result is what you want?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Assign an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to an element on your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unique style using an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 link in your </a:t>
            </a:r>
            <a:r>
              <a:rPr lang="en-US" sz="28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nav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that jumps to that element</a:t>
            </a:r>
          </a:p>
        </p:txBody>
      </p:sp>
    </p:spTree>
    <p:extLst>
      <p:ext uri="{BB962C8B-B14F-4D97-AF65-F5344CB8AC3E}">
        <p14:creationId xmlns:p14="http://schemas.microsoft.com/office/powerpoint/2010/main" val="122009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0" y="5791200"/>
            <a:ext cx="4145204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4903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	LA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Y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OUTS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0100" y="27559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900" y="406400"/>
            <a:ext cx="265620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WEB</a:t>
            </a:r>
            <a:r>
              <a:rPr spc="-70" dirty="0"/>
              <a:t> </a:t>
            </a:r>
            <a:r>
              <a:rPr spc="-15" dirty="0"/>
              <a:t>lAYOUTS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377287"/>
            <a:ext cx="9918700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6280"/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CSS, </a:t>
            </a: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a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variety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properties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arrange elements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 the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screen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adjusting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page.</a:t>
            </a: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716280"/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1980"/>
              </a:spcBef>
            </a:pP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Basically,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put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anywhere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…which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both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good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bad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thing!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065E8D-24AA-4D0F-A95B-138E38AA0BA4}"/>
              </a:ext>
            </a:extLst>
          </p:cNvPr>
          <p:cNvSpPr/>
          <p:nvPr/>
        </p:nvSpPr>
        <p:spPr>
          <a:xfrm>
            <a:off x="4445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DFAC396-ED25-4355-825E-A0C5E54032D5}"/>
              </a:ext>
            </a:extLst>
          </p:cNvPr>
          <p:cNvSpPr/>
          <p:nvPr/>
        </p:nvSpPr>
        <p:spPr>
          <a:xfrm>
            <a:off x="32639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Display </a:t>
            </a:r>
            <a:r>
              <a:rPr dirty="0"/>
              <a:t>propert</a:t>
            </a:r>
            <a:r>
              <a:rPr lang="en-US" dirty="0"/>
              <a:t>y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tells the browser what type of box model to use: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inline-block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block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changes how padding, margin, height and width affect an element.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also can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 none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hide an element entirely.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B3BA94-BC1E-407C-BEA1-D776451075AF}"/>
              </a:ext>
            </a:extLst>
          </p:cNvPr>
          <p:cNvSpPr/>
          <p:nvPr/>
        </p:nvSpPr>
        <p:spPr>
          <a:xfrm>
            <a:off x="3302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08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Up to now, elements have displayed sequentially, in the order that you placed them in your HTML.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2CFC0B6-4197-4187-A80A-58823D1F21E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740543"/>
            <a:ext cx="6559310" cy="4514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5346700" cy="549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 marR="5080"/>
            <a:endParaRPr lang="en-US" sz="3100" b="1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r>
              <a:rPr lang="en-US" sz="3100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are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: none</a:t>
            </a: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3CC6E45-A1CE-4D5E-A2B9-7E4E2CC414D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4800" y="2758530"/>
            <a:ext cx="810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4042263"/>
            <a:ext cx="7296150" cy="42195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FDB1C7-7477-4AF9-B3D1-4C0FFCCEC76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180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1000" y="2758530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919122"/>
            <a:ext cx="7267575" cy="432435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17CC6D9-E7D2-4B3C-A317-FEB3A21A810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89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you place your floated element in your HTML can cause different results.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demo here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4191000"/>
            <a:ext cx="6027973" cy="308133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171BD59-8C5E-4C28-9311-404956002EA0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68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5" y="4953000"/>
            <a:ext cx="6172200" cy="409187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683489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happens if we move the image below the paragraph?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general rule is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float first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.</a:t>
            </a:r>
            <a:endParaRPr lang="en-US" sz="2800" b="1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Place floated elements before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any non-floated elements the 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float interacts with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641BFB-A7F2-4C5A-B1F8-502037590E42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32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600" y="27432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can be used to float text around images, but it also can be used to create entire page layouts.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591826"/>
            <a:ext cx="5791200" cy="384035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08A343-147A-406B-AB52-4E56C9F21AC5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60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4130" y="2475095"/>
            <a:ext cx="9145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 example, this layout was built using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 How do you think it was done?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11" y="3937712"/>
            <a:ext cx="7576648" cy="298245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FDD67F7-7AF2-41AF-985F-B74CADDFEFE6}"/>
              </a:ext>
            </a:extLst>
          </p:cNvPr>
          <p:cNvSpPr/>
          <p:nvPr/>
        </p:nvSpPr>
        <p:spPr>
          <a:xfrm>
            <a:off x="4559300" y="4572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B470E65-D47A-45CF-8D1E-8E843AB4274E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37DC2C-9802-4E91-8F76-865F641C5E4F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3D44591-5452-46D5-9FA2-2981911F01E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32F90-6FD0-46ED-8C64-2A5D8C20F147}"/>
              </a:ext>
            </a:extLst>
          </p:cNvPr>
          <p:cNvSpPr/>
          <p:nvPr/>
        </p:nvSpPr>
        <p:spPr>
          <a:xfrm>
            <a:off x="2849620" y="7214519"/>
            <a:ext cx="7538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="avatar"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aaron.gif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="bio"&gt;By Aaron Bronow&lt;/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="bio"&gt;Aaron Bronow is… 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93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12" y="2533613"/>
            <a:ext cx="4813323" cy="18947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3709" y="4626621"/>
            <a:ext cx="5298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.avatar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959" y="4626621"/>
            <a:ext cx="490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trike="sngStrike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strike="sngStrike" dirty="0">
                <a:solidFill>
                  <a:srgbClr val="0000FF"/>
                </a:solidFill>
                <a:latin typeface="Consolas"/>
                <a:cs typeface="Consolas"/>
              </a:rPr>
              <a:t>: right;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600" y="5954188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Let’s try that…</a:t>
            </a:r>
            <a:endParaRPr lang="en-US" sz="400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FEA632D-48EB-4C7C-A4E9-9A098733622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D106333-999D-4594-A8EB-E7E70335BC48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DBF14DF-C659-4A20-8A43-C63BD287F06D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25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0" y="5001452"/>
            <a:ext cx="941653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container thinks it has no content!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collapsed to the size of its padding (you can see the top and bottom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floated content is spilling out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8" y="2286000"/>
            <a:ext cx="10652395" cy="259464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D54337E-5828-44DA-A534-AC76B69726C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294A78-D0B5-4C61-A930-BD20D10E6CFC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184F24F-A9E5-4ECE-8E22-7C4854F1D22F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3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 err="1"/>
              <a:t>css</a:t>
            </a:r>
            <a:r>
              <a:rPr lang="en-US" dirty="0"/>
              <a:t> box model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362200"/>
            <a:ext cx="9271000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lang="en-US" sz="32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lang="en-US" sz="32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6324600"/>
            <a:ext cx="5575165" cy="28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1" y="5245344"/>
            <a:ext cx="86231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float an element, it is no longer in the normal document flow.</a:t>
            </a:r>
          </a:p>
          <a:p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all elements in a container are floated, that means that the container is effectively “empty.”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24442"/>
            <a:ext cx="7472826" cy="2981887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772FD140-65F5-4678-9163-08E2BB7ED7E3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DD81FB-3BB8-4924-95EC-697C8E43E3DA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7FD8D79-F5AA-4E45-8BA1-567575B07A9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68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667000"/>
            <a:ext cx="8077200" cy="598363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503B870-40B5-4F24-801E-44043B389D6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62510" y="3276600"/>
            <a:ext cx="9479779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3 ways to fix this:</a:t>
            </a:r>
          </a:p>
          <a:p>
            <a:pPr marL="1270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CSS rule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both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an element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content</a:t>
            </a:r>
          </a:p>
          <a:p>
            <a:pPr marL="527050" indent="-514350">
              <a:buFont typeface="+mj-lt"/>
              <a:buAutoNum type="arabicPeriod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CSS rule using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</a:p>
          <a:p>
            <a:pPr marL="527050" indent="-514350">
              <a:buFont typeface="+mj-lt"/>
              <a:buAutoNum type="arabicPeriod"/>
            </a:pPr>
            <a:endParaRPr lang="en-US" sz="3200" b="1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sure content after the floated element is long enough </a:t>
            </a: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F54FB8-D6C6-4F5B-80D1-3E39ABB6EF97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34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5B89A4-FFF1-4A1A-8CEF-13BD69DD5AB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117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8298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similar values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5080"/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does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not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move down to clear past floating elements (this is the default value)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11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is moved down to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right- and left-floated elements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82" y="4572000"/>
            <a:ext cx="5320749" cy="1374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54" y="7571638"/>
            <a:ext cx="4594841" cy="18611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41C0F4ED-6388-4D8F-A5E9-A39FD3778D7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38E1C2-CC11-4327-9C14-3954BDD9992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E150AFB-C953-43C1-8FF9-FCEE4556A11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988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372599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Sometimes, you want to let some content after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continue floating, but not other content:</a:t>
            </a:r>
          </a:p>
          <a:p>
            <a:pPr marL="12700" marR="5080">
              <a:buClr>
                <a:srgbClr val="5F5F5F"/>
              </a:buClr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left-floated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right-floated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12700"/>
            <a:endParaRPr lang="en-US" sz="2800" spc="-1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5334000"/>
            <a:ext cx="8051382" cy="32766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455FF0B-35B8-4CF0-A7E8-B4AF7475214B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6D7272B-C64E-4725-9111-DDF5456F56B6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67E628-38E9-4D24-BF05-84065D4451FB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405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483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empty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after the bio container:</a:t>
            </a: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="clear: both"&gt;&lt;/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(We could apply the class to any type of element, but the benefit of using a div is that it has no style of its own.)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BF049F5-6193-4621-ACDE-E4D0795BCC02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C83C53F-50C2-49E0-BAE8-ED2DF70F638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1851CDC-6677-43D7-B8E6-EC512F475761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015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force a container to expand around floated content is to apply a CSS rule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container that the floated content is inside.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valid value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cause floated content to stretch out the container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 complicated to explain, but it basically forces the container to re-assess the content inside 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364F07-50D1-4B42-95FA-0CC575BC42CC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833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Even if that means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overflowing its</a:t>
            </a:r>
            <a:b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container!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D525E50F-EA99-4517-BCBE-0041181615A8}"/>
              </a:ext>
            </a:extLst>
          </p:cNvPr>
          <p:cNvSpPr/>
          <p:nvPr/>
        </p:nvSpPr>
        <p:spPr>
          <a:xfrm>
            <a:off x="37211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D0EA607-17E2-4CB1-AB5D-B9A4FBD894A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5CC71A-7C96-4836-ADA8-E7D78CC6C44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8762BE6-FA59-453F-B6CB-6B76897E4316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816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2594"/>
          <a:stretch/>
        </p:blipFill>
        <p:spPr>
          <a:xfrm>
            <a:off x="7262087" y="6604675"/>
            <a:ext cx="5172075" cy="272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87" y="3334464"/>
            <a:ext cx="2364513" cy="2211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200" y="2160359"/>
            <a:ext cx="10210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scroll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makes scrollbars appear both horizontally and vertically…even if they don’t need to be there. 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None of the content that would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overflow appears outside the box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 algn="ctr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hidden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cuts off any content that “sticks out” of 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box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 way to scroll, so content is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no longer accessible</a:t>
            </a:r>
          </a:p>
          <a:p>
            <a:pPr marL="469900" lvl="0" indent="-457200"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EEBAAD-9896-47A7-8B31-0E4A7D3A421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4331DEB-B5A0-409D-914F-30F4C302D6D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F659CBF-ADC8-43DF-B1D5-6832C964DE3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6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padding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44600" y="2590800"/>
            <a:ext cx="812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5257800"/>
            <a:ext cx="8070678" cy="27947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58900" y="2657900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only adds scrollbars when the content requires it (which may mean no scrollbars are added at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830"/>
          <a:stretch/>
        </p:blipFill>
        <p:spPr>
          <a:xfrm>
            <a:off x="2282825" y="4223485"/>
            <a:ext cx="3152775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5969000" y="4191000"/>
            <a:ext cx="3152775" cy="28843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54666EB-7364-4588-B171-C42F42ADA1CA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B8B2A7F-4477-4356-B108-65A4109FBDD2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83F4988-B1D2-4784-9F1F-41412BACC0E5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437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CSS rule to the floated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visible; }</a:t>
            </a: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6A9316-3EFE-4506-BA20-31660C0ED8C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ADBF75-75A4-4E67-93F2-365BE8EBAD8F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FC0510E-71C4-417A-9A1F-A1C3DE9395D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574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3B710A5-A9C4-44C4-A4F6-AD22D28BC36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74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7492342-CF6F-4CB8-AAD9-019CA5C58F85}"/>
              </a:ext>
            </a:extLst>
          </p:cNvPr>
          <p:cNvSpPr/>
          <p:nvPr/>
        </p:nvSpPr>
        <p:spPr>
          <a:xfrm>
            <a:off x="0" y="682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945388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container that has an image floated to the side of some text.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the container a background color, gradient, or borders (to make sure floated content is really clearing properly)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both techniques to force the container to expand around floated content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like padding and margin so that your content looks nice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862243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2600" y="4867835"/>
            <a:ext cx="67818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 fonts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65080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909300" cy="5350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looks for a font installed on the user’s local machine</a:t>
            </a:r>
            <a:r>
              <a:rPr lang="en-US" sz="36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body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Tahoma, sans-serif; }</a:t>
            </a:r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Tahoma font isn’t found, the browser will default to a generic sans-serif font instead.</a:t>
            </a:r>
          </a:p>
          <a:p>
            <a:pPr marL="12700" marR="1268730"/>
            <a:endParaRPr lang="en-US" sz="32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if you want to use an interesting font that most people aren’t likely to have installed?  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20956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6205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absolutely easiest way to get custom fonts is to link to a CDN font stylesheet in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Remember that </a:t>
            </a:r>
            <a:r>
              <a:rPr lang="en-US" sz="320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CDN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means “Content Delivery Network”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fancy way of saying a big, reliable company hosts the file for you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Google hosts 100s of free fonts</a:t>
            </a:r>
          </a:p>
        </p:txBody>
      </p:sp>
    </p:spTree>
    <p:extLst>
      <p:ext uri="{BB962C8B-B14F-4D97-AF65-F5344CB8AC3E}">
        <p14:creationId xmlns:p14="http://schemas.microsoft.com/office/powerpoint/2010/main" val="635478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Once you include a font stylesheet from a CDN, you can refer to the font in a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rule, just like you would a web-safe font: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1769909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7078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choose a font Google will tell you what name to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882772"/>
            <a:ext cx="6705600" cy="60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1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https://fonts.google.com/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2068195"/>
            <a:ext cx="7877175" cy="5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margin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667000"/>
            <a:ext cx="8915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element.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Margin affects how far elements are from each other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78" y="5410200"/>
            <a:ext cx="8054243" cy="19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4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cons: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Relies on a 3</a:t>
            </a:r>
            <a:r>
              <a:rPr lang="en-US" sz="2800" baseline="30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rd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party to provide assets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the request times out, the font won’t download (so always provide fallbacks!)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pros: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Extremely easy to get working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Possibility that user already has the font in their web cache due to visiting other sites that use the same font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611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97076" y="2286000"/>
            <a:ext cx="11225124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free icon font that is used in many real-world projects.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icon font means letters have been replaced with vector images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color or re-size icons on your site, just use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properties we already learned.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8" y="3733800"/>
            <a:ext cx="12513877" cy="29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6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quickly start using Font Awesome, add this stylesheet to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Click an icon from the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website, and copy the markup they provide, like: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fa-heart"&gt;&lt;/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92" y="7543800"/>
            <a:ext cx="981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7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Font </a:t>
            </a:r>
            <a:r>
              <a:rPr lang="en-US" dirty="0" err="1"/>
              <a:t>AWesome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put a Font Awesome class on any element: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fa-paw"&gt;&lt;/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fa-cog"&gt;&lt;/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fa-thumbs-down"&gt;&lt;/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76" y="5772150"/>
            <a:ext cx="13049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61"/>
          <a:stretch/>
        </p:blipFill>
        <p:spPr>
          <a:xfrm>
            <a:off x="8819390" y="3933257"/>
            <a:ext cx="1304925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75" y="7524750"/>
            <a:ext cx="1381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8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ensure people see the correct font is to download the font onto their computer when they load your page.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do this by first downloading a font into a folder on your website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free fonts available for download at websites like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Squirrel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Font Spring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 you have a copy of the font you can share it just like any other media file on your website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2042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considerations with hosting fonts: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to consider licensing fees – many fonts cost money 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fonts prohibit commercial use, or limit the number of pageviews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10154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83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download a font that you want to use on your site, add 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@font-face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before any other styles:</a:t>
            </a: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(The good news is, font sites will provide this chunk of CSS for you to copy into your stylesheet!)</a:t>
            </a:r>
          </a:p>
        </p:txBody>
      </p:sp>
    </p:spTree>
    <p:extLst>
      <p:ext uri="{BB962C8B-B14F-4D97-AF65-F5344CB8AC3E}">
        <p14:creationId xmlns:p14="http://schemas.microsoft.com/office/powerpoint/2010/main" val="2948357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Different browsers support different font filetypes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Modern browsers use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woff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IE needs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eot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devices need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ttf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svg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67292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282778B-C3AF-4B47-9499-B6829A497129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43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F4EC371-A422-4E87-98BE-F9C332B6049A}"/>
              </a:ext>
            </a:extLst>
          </p:cNvPr>
          <p:cNvSpPr/>
          <p:nvPr/>
        </p:nvSpPr>
        <p:spPr>
          <a:xfrm>
            <a:off x="-12131" y="-5716"/>
            <a:ext cx="13016932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539874" y="2106295"/>
            <a:ext cx="10753726" cy="672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Find a free font from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Google fonts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use it on your site by including the font stylesheet.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font to some (or all) elements on the page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Include the Font Awesome stylesheet:</a:t>
            </a:r>
          </a:p>
          <a:p>
            <a:pPr marL="12700" marR="1268730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Display at least two different icons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them different sizes and/or colors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Bonus points: what other CSS can you apply to the icons?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12430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49400" y="2895600"/>
            <a:ext cx="10515600" cy="564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12700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55886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E5E07B-6632-4F3B-A75E-EA4930DC5F17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74900" y="58801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 of 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javascript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8660" y="28194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48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is a programming language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runs in your web browser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manipulate any element on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listen to user interaction, such as button clicks or scrolling the browser window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94939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Where to put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94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goes inside a new tag called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Just like how anything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a different “language” than your HTML document (CSS), everything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in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language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Unlike malformed CSS, you’ll see red errors in the console if the browser can’t understand how to read things inside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921913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Javascript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61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document.getElementById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signupButton.addEventListener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5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654385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jquery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popular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library that makes it easy to locate and manipulate elements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Uses CSS syntax </a:t>
            </a:r>
            <a:r>
              <a:rPr lang="en-US" sz="31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locate DOM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Handles browser inconsistencies (so that you don’t have to)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Simplifies many common tasks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336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Using </a:t>
            </a:r>
            <a:r>
              <a:rPr lang="en-US" sz="5000" spc="-40" dirty="0" err="1"/>
              <a:t>jquery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31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be able to use jQuery, you have to include a link to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file that contains the library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Like web fonts, the easiest way to get started is to link to a </a:t>
            </a:r>
            <a:r>
              <a:rPr lang="en-US" sz="31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CDN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="https://code.jquery.com/jquery-1.12.4.js"&gt;&lt;/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4101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17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highlight>
                  <a:srgbClr val="FFFF00"/>
                </a:highlight>
                <a:latin typeface="Consolas"/>
              </a:rPr>
              <a:t>"#signup"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487090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Better </a:t>
            </a: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700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="menu-toggle"&gt;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Top level menu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="menu"&gt;</a:t>
            </a:r>
          </a:p>
          <a:p>
            <a:pPr marL="12700"/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".menu-toggle"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).on(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$(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).next(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slideToggle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  <a:endParaRPr lang="en-US" sz="2800" dirty="0">
              <a:solidFill>
                <a:srgbClr val="C0504D"/>
              </a:solidFill>
              <a:latin typeface="Consolas"/>
            </a:endParaRP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7324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z="5000" spc="-40" dirty="0"/>
              <a:t> provides easy animations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E07F276-8C82-40F3-A434-A2A72B185F86}"/>
              </a:ext>
            </a:extLst>
          </p:cNvPr>
          <p:cNvSpPr txBox="1"/>
          <p:nvPr/>
        </p:nvSpPr>
        <p:spPr>
          <a:xfrm>
            <a:off x="1549400" y="2514600"/>
            <a:ext cx="10753726" cy="648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makes showing or hiding elements very easy, and provides a bunch of animation options as well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Show/hide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Fade in / fade out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Slide down / slide up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Each of these options can be given a duration (how long the animation lasts) and a speed (called “easing”, which can vary over time)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some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jQuery animation examples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75593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666" y="3341867"/>
            <a:ext cx="838644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15 and 17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9936558" y="3694486"/>
            <a:ext cx="22860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76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border-radius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473200" y="2590800"/>
            <a:ext cx="10515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 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05" y="5638800"/>
            <a:ext cx="1313695" cy="3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5029200"/>
            <a:ext cx="7051408" cy="38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B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16455</TotalTime>
  <Words>2993</Words>
  <Application>Microsoft Macintosh PowerPoint</Application>
  <PresentationFormat>Custom</PresentationFormat>
  <Paragraphs>603</Paragraphs>
  <Slides>79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css box model</vt:lpstr>
      <vt:lpstr>{ } padding</vt:lpstr>
      <vt:lpstr>{ } margin</vt:lpstr>
      <vt:lpstr>{ } border</vt:lpstr>
      <vt:lpstr>{ } border-radius</vt:lpstr>
      <vt:lpstr>{ } block elements</vt:lpstr>
      <vt:lpstr>{ } inline elements</vt:lpstr>
      <vt:lpstr>{ } inline-block elements</vt:lpstr>
      <vt:lpstr>QUESTIONS?</vt:lpstr>
      <vt:lpstr>PowerPoint Presentation</vt:lpstr>
      <vt:lpstr>CLASSES AND IDs</vt:lpstr>
      <vt:lpstr>CLASSES AND IDs</vt:lpstr>
      <vt:lpstr>CLASSES AND IDs</vt:lpstr>
      <vt:lpstr>CLASSES AND IDs</vt:lpstr>
      <vt:lpstr>Class selectors in css</vt:lpstr>
      <vt:lpstr>ID Attributes</vt:lpstr>
      <vt:lpstr>ID selectors in css</vt:lpstr>
      <vt:lpstr>IDs for anchoring</vt:lpstr>
      <vt:lpstr>ID Attributes</vt:lpstr>
      <vt:lpstr>how to choose - class or id?</vt:lpstr>
      <vt:lpstr>PowerPoint Presentation</vt:lpstr>
      <vt:lpstr>ASSIGNMENT</vt:lpstr>
      <vt:lpstr>PowerPoint Presentation</vt:lpstr>
      <vt:lpstr>WEB lAYOUTS</vt:lpstr>
      <vt:lpstr>3 web layout properties</vt:lpstr>
      <vt:lpstr>Display property</vt:lpstr>
      <vt:lpstr>CSS Floats</vt:lpstr>
      <vt:lpstr>CSS Floats</vt:lpstr>
      <vt:lpstr>CSS Floats</vt:lpstr>
      <vt:lpstr>CSS Floats</vt:lpstr>
      <vt:lpstr>Flows before rows</vt:lpstr>
      <vt:lpstr>Flows before rows</vt:lpstr>
      <vt:lpstr>CSS Floats</vt:lpstr>
      <vt:lpstr>CSS Floats</vt:lpstr>
      <vt:lpstr>CSS Floats</vt:lpstr>
      <vt:lpstr>CSS Floats</vt:lpstr>
      <vt:lpstr>CSS Floats</vt:lpstr>
      <vt:lpstr>How to fix floats?</vt:lpstr>
      <vt:lpstr>How to fix floats?</vt:lpstr>
      <vt:lpstr>The CLEAR PROPERTY</vt:lpstr>
      <vt:lpstr>The CLEAR PROPERTY</vt:lpstr>
      <vt:lpstr>The CLEAR PROPERTY</vt:lpstr>
      <vt:lpstr>The CLEAR PROPERTY</vt:lpstr>
      <vt:lpstr>The overflow PROPERTY</vt:lpstr>
      <vt:lpstr>The overflow PROPERTY</vt:lpstr>
      <vt:lpstr>The overflow PROPERTY</vt:lpstr>
      <vt:lpstr>The overflow PROPERTY</vt:lpstr>
      <vt:lpstr>The overflow PROPERTY</vt:lpstr>
      <vt:lpstr>PowerPoint Presentation</vt:lpstr>
      <vt:lpstr>ASSIGNMENT</vt:lpstr>
      <vt:lpstr>PowerPoint Presentation</vt:lpstr>
      <vt:lpstr>Web fonts</vt:lpstr>
      <vt:lpstr>Web fonts</vt:lpstr>
      <vt:lpstr>Web fonts</vt:lpstr>
      <vt:lpstr>Web fonts</vt:lpstr>
      <vt:lpstr>Web fonts</vt:lpstr>
      <vt:lpstr>Web fonts</vt:lpstr>
      <vt:lpstr>icon fonts</vt:lpstr>
      <vt:lpstr>icon fonts</vt:lpstr>
      <vt:lpstr>Font AWesome</vt:lpstr>
      <vt:lpstr>Web fonts</vt:lpstr>
      <vt:lpstr>Web fonts</vt:lpstr>
      <vt:lpstr>@Font-face</vt:lpstr>
      <vt:lpstr>@Font-face</vt:lpstr>
      <vt:lpstr>PowerPoint Presentation</vt:lpstr>
      <vt:lpstr>ASSIGNMENT</vt:lpstr>
      <vt:lpstr>PowerPoint Presentation</vt:lpstr>
      <vt:lpstr>What is javascript?</vt:lpstr>
      <vt:lpstr>Where to put javascript?</vt:lpstr>
      <vt:lpstr>Javascript example</vt:lpstr>
      <vt:lpstr>What is jquery?</vt:lpstr>
      <vt:lpstr>Using jquery</vt:lpstr>
      <vt:lpstr>Jquery example</vt:lpstr>
      <vt:lpstr>Better Jquery example</vt:lpstr>
      <vt:lpstr>Jquery provides easy animations</vt:lpstr>
      <vt:lpstr>“HOMEWORK”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220</cp:revision>
  <dcterms:created xsi:type="dcterms:W3CDTF">2017-02-22T17:39:57Z</dcterms:created>
  <dcterms:modified xsi:type="dcterms:W3CDTF">2018-02-02T00:55:44Z</dcterms:modified>
</cp:coreProperties>
</file>