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313" r:id="rId5"/>
    <p:sldId id="314" r:id="rId6"/>
    <p:sldId id="315" r:id="rId7"/>
    <p:sldId id="316" r:id="rId8"/>
    <p:sldId id="302" r:id="rId9"/>
    <p:sldId id="356" r:id="rId10"/>
    <p:sldId id="303" r:id="rId11"/>
    <p:sldId id="355" r:id="rId12"/>
    <p:sldId id="270" r:id="rId13"/>
    <p:sldId id="319" r:id="rId14"/>
    <p:sldId id="329" r:id="rId15"/>
    <p:sldId id="320" r:id="rId16"/>
    <p:sldId id="322" r:id="rId17"/>
    <p:sldId id="350" r:id="rId18"/>
    <p:sldId id="353" r:id="rId19"/>
    <p:sldId id="324" r:id="rId20"/>
    <p:sldId id="325" r:id="rId21"/>
    <p:sldId id="321" r:id="rId22"/>
    <p:sldId id="347" r:id="rId23"/>
    <p:sldId id="364" r:id="rId24"/>
    <p:sldId id="352" r:id="rId25"/>
    <p:sldId id="323" r:id="rId26"/>
    <p:sldId id="365" r:id="rId27"/>
    <p:sldId id="366" r:id="rId28"/>
    <p:sldId id="346" r:id="rId29"/>
    <p:sldId id="351" r:id="rId30"/>
    <p:sldId id="349" r:id="rId31"/>
    <p:sldId id="326" r:id="rId32"/>
    <p:sldId id="327" r:id="rId33"/>
    <p:sldId id="358" r:id="rId34"/>
    <p:sldId id="318" r:id="rId35"/>
    <p:sldId id="360" r:id="rId36"/>
    <p:sldId id="361" r:id="rId37"/>
    <p:sldId id="362" r:id="rId38"/>
    <p:sldId id="363" r:id="rId39"/>
    <p:sldId id="377" r:id="rId40"/>
    <p:sldId id="386" r:id="rId41"/>
    <p:sldId id="378" r:id="rId42"/>
    <p:sldId id="367" r:id="rId43"/>
    <p:sldId id="387" r:id="rId44"/>
    <p:sldId id="371" r:id="rId45"/>
    <p:sldId id="372" r:id="rId46"/>
    <p:sldId id="368" r:id="rId47"/>
    <p:sldId id="370" r:id="rId48"/>
    <p:sldId id="373" r:id="rId49"/>
    <p:sldId id="374" r:id="rId50"/>
    <p:sldId id="375" r:id="rId51"/>
    <p:sldId id="369" r:id="rId52"/>
    <p:sldId id="384" r:id="rId53"/>
    <p:sldId id="383" r:id="rId54"/>
    <p:sldId id="376" r:id="rId55"/>
    <p:sldId id="381" r:id="rId56"/>
    <p:sldId id="391" r:id="rId57"/>
    <p:sldId id="382" r:id="rId58"/>
    <p:sldId id="390" r:id="rId59"/>
    <p:sldId id="388" r:id="rId60"/>
    <p:sldId id="389" r:id="rId61"/>
    <p:sldId id="380" r:id="rId62"/>
    <p:sldId id="385" r:id="rId63"/>
    <p:sldId id="297" r:id="rId6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92E"/>
    <a:srgbClr val="CB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87" d="100"/>
          <a:sy n="87" d="100"/>
        </p:scale>
        <p:origin x="185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1E2B5-E2EB-4EC2-87FD-109C36CA9EDC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03816-AEB6-4E48-86C7-FCFB5B0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4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7755" y="406400"/>
            <a:ext cx="320929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900" y="2527300"/>
            <a:ext cx="10122535" cy="230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igelbuckner.com/downloads/handouts/web/pos-explained/fixe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aronbronow.github.io/svc-class-jan-2018/demos/modal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ts.thoughtbot.com/transitions-and-transforms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mailto:aaron@bronow.net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svcseattle.com/evalu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9398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9144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5540276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27500" y="7957021"/>
            <a:ext cx="4808220" cy="110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Aaron Bronow</a:t>
            </a: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lang="en-US"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5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200" y="2479737"/>
            <a:ext cx="1089660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sister property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</a:p>
          <a:p>
            <a:pPr marL="12700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doesn’t do much until there are floated elements on the page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applied to it will force itself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element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5410200"/>
            <a:ext cx="5638800" cy="3527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2764" y="5181600"/>
            <a:ext cx="52972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Everything after that will be back in the normal flow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“stretches” out the container and keeps it from collapsing</a:t>
            </a:r>
          </a:p>
        </p:txBody>
      </p:sp>
    </p:spTree>
    <p:extLst>
      <p:ext uri="{BB962C8B-B14F-4D97-AF65-F5344CB8AC3E}">
        <p14:creationId xmlns:p14="http://schemas.microsoft.com/office/powerpoint/2010/main" val="413255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CSS property that governs how content looks when it breaks out of its container.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14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have</a:t>
            </a: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which means all content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fully visible.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auto</a:t>
            </a: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adds scrollbars when 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content is bigger than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its container.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74" y="4419600"/>
            <a:ext cx="5322602" cy="38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4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3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0" y="5283200"/>
            <a:ext cx="498538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28905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CSS	POSITIONING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5700" y="1905000"/>
            <a:ext cx="30734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29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3 web </a:t>
            </a:r>
            <a:r>
              <a:rPr spc="-55" dirty="0"/>
              <a:t>layout</a:t>
            </a:r>
            <a:r>
              <a:rPr spc="-90" dirty="0"/>
              <a:t> </a:t>
            </a:r>
            <a:r>
              <a:rPr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display: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dictat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es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behave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within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 model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float: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moves elements around within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spcBef>
                <a:spcPts val="14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position: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entirely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Font typeface="Arial" panose="020B0604020202020204" pitchFamily="34" charset="0"/>
              <a:buChar char="•"/>
            </a:pPr>
            <a:endParaRPr sz="3100" dirty="0">
              <a:latin typeface="Lora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4659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296400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specifies how an element is positioned on the page. Possible values are: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fixed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absolute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relative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default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which just means that the element obeys whatever its box model rules tell it to do.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6493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06600" y="2438400"/>
            <a:ext cx="10058400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4 directional properties that affect positioning: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right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</a:p>
          <a:p>
            <a:pPr marL="12700">
              <a:spcBef>
                <a:spcPts val="3180"/>
              </a:spcBef>
            </a:pPr>
            <a:endParaRPr lang="en-US" sz="32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(positive or negative) followed by a unit.</a:t>
            </a: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define how far an element is offset that direction.</a:t>
            </a:r>
            <a:endParaRPr lang="en-US" sz="2800" spc="-65" dirty="0">
              <a:solidFill>
                <a:srgbClr val="7F007F"/>
              </a:solidFill>
              <a:latin typeface="Consolas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63246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993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44750" y="2546074"/>
            <a:ext cx="7772400" cy="337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an element is offset from its original top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down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up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1350" y="6127474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6051274"/>
            <a:ext cx="331470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6248400"/>
            <a:ext cx="31051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1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0" y="2667000"/>
            <a:ext cx="7772400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Similarly,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it’s offset from its original left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right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8000" y="64770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5943600"/>
            <a:ext cx="2057400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275" y="5895975"/>
            <a:ext cx="22193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1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5700" y="406400"/>
            <a:ext cx="30683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POSITION:</a:t>
            </a:r>
            <a:r>
              <a:rPr spc="-100" dirty="0"/>
              <a:t> </a:t>
            </a:r>
            <a:r>
              <a:rPr dirty="0"/>
              <a:t>FIXED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4200" y="2286000"/>
            <a:ext cx="9876155" cy="702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sz="31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“stick”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the 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browser </a:t>
            </a:r>
            <a:r>
              <a:rPr sz="3100" spc="-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window,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regardless of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where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user</a:t>
            </a:r>
            <a:r>
              <a:rPr sz="31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Commonly used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headers, </a:t>
            </a:r>
            <a:r>
              <a:rPr lang="en-US" sz="3100" spc="-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navigation menus,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sidebars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follow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 as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fixed;  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/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Hard to describe, see a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live demo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276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75" y="-152400"/>
            <a:ext cx="13004800" cy="21336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9400" y="3124200"/>
            <a:ext cx="11201400" cy="385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 Week Four </a:t>
            </a:r>
            <a:endParaRPr lang="en-US" sz="33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positioning 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Responsive design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Fun CSS tricks</a:t>
            </a:r>
          </a:p>
          <a:p>
            <a:pPr marL="469900" marR="637794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33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alu</a:t>
            </a:r>
            <a:r>
              <a:rPr lang="en-US" sz="33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tio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30800" y="700072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10" name="object 10"/>
          <p:cNvSpPr/>
          <p:nvPr/>
        </p:nvSpPr>
        <p:spPr>
          <a:xfrm>
            <a:off x="4216400" y="694385"/>
            <a:ext cx="736600" cy="744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Fixed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9588" y="2438400"/>
            <a:ext cx="875919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popup background uses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grey-out the entire page, even if the user scrolls.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18" y="3810000"/>
            <a:ext cx="8843962" cy="51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349500" y="2590800"/>
            <a:ext cx="8305800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powerful tool that allows you to place any page element exactly where you want it, down to the pixel.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When an element has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it is entirely removed from the normal flow of the page.</a:t>
            </a:r>
          </a:p>
          <a:p>
            <a:pPr marL="12700" marR="5080">
              <a:buClr>
                <a:srgbClr val="5F5F5F"/>
              </a:buClr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means its padding, margins, and borders no longer affect the elements around it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403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915400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absolutely positioned: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its closest parent with positioning 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if it has no parents with positioning (other than </a:t>
            </a:r>
            <a:r>
              <a:rPr lang="en-US" sz="30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), to the </a:t>
            </a:r>
            <a:r>
              <a:rPr lang="en-US" sz="30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of the page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3001"/>
          <a:stretch/>
        </p:blipFill>
        <p:spPr>
          <a:xfrm>
            <a:off x="5664200" y="5867400"/>
            <a:ext cx="6365985" cy="36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93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algn="ctr">
              <a:lnSpc>
                <a:spcPts val="5995"/>
              </a:lnSpc>
            </a:pPr>
            <a:r>
              <a:rPr lang="en-US" dirty="0"/>
              <a:t>Default positioning 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915400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Remember that by default, block elements full up their entire row, and push any content to the next line, like this:</a:t>
            </a: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2A24F-EC31-4B65-A956-C4982B90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4038600"/>
            <a:ext cx="3619500" cy="48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2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00" y="3200400"/>
            <a:ext cx="3505200" cy="545415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97000" y="2514600"/>
            <a:ext cx="90678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we give box-2 absolute positioning: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right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0px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bottom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0px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moved to the bottom right of the page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box-3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moves up to occupy the space</a:t>
            </a: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vacated by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9454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 power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75919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commonly used when creating page modals that pop up over other content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3731062"/>
            <a:ext cx="7458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Get your z’s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701800" y="2514600"/>
            <a:ext cx="9906000" cy="627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When you start changing how elements are positioned, you may need to specify which ones should be “on top”, if they begin to overlap. 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Elements with no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declared will appear under elements that have absolute, fixed, or relative positioning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By default, the </a:t>
            </a:r>
            <a:r>
              <a:rPr lang="en-US" sz="3200" i="1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last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item on the webpage will appear on top of earlier elements that have the same type of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2647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4C0DA-160C-4D48-96CB-5B723097E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4332967"/>
            <a:ext cx="4391025" cy="4067175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Get your z’s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49400" y="2438400"/>
            <a:ext cx="10668000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 CSS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z-index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can be applied to force an element with position on top of any other by giving it a </a:t>
            </a:r>
            <a:r>
              <a:rPr lang="en-US" sz="3200" b="1" i="1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higher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number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D13D3-D516-4D5A-83CB-8C1C8D444725}"/>
              </a:ext>
            </a:extLst>
          </p:cNvPr>
          <p:cNvSpPr/>
          <p:nvPr/>
        </p:nvSpPr>
        <p:spPr>
          <a:xfrm>
            <a:off x="939800" y="4724400"/>
            <a:ext cx="5762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 all elements have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0</a:t>
            </a:r>
          </a:p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assign negative or positive values to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37747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allows you to move an element using directional attributes (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etc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).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but no directional attributes, the element won’t change at all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then it will be shifted 10 pixels down from where it would normally be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1925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067800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has the following style, which moves it down and right: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boxes behave like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was in its original position (unlike using negative margins).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3200400"/>
            <a:ext cx="3805237" cy="4334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6600" y="4362003"/>
            <a:ext cx="515718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23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More commonly,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is used to position other absolutely-positioned elements inside the container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925667"/>
            <a:ext cx="8677123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45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D21DB5E-0938-43C2-96A3-452AD8F94BDA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568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A8EAB47-7CEB-4568-9FFE-EA5C969F446D}"/>
              </a:ext>
            </a:extLst>
          </p:cNvPr>
          <p:cNvSpPr/>
          <p:nvPr/>
        </p:nvSpPr>
        <p:spPr>
          <a:xfrm>
            <a:off x="0" y="-5716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8400" y="2438400"/>
            <a:ext cx="10668000" cy="6404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</a:rPr>
              <a:t>Create a new page using this page as a template: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 algn="ctr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Modal Demo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Write CSS so that the modal (the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with the class </a:t>
            </a:r>
            <a:r>
              <a:rPr lang="en-US" sz="3200" dirty="0">
                <a:solidFill>
                  <a:srgbClr val="7F007F"/>
                </a:solidFill>
                <a:latin typeface="Consolas"/>
              </a:rPr>
              <a:t>modal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appears over the boilerplate text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box model properties to the content until it looks nice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Hint: Recall that you target a class in CSS like this: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</a:rPr>
              <a:t>	.modal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93694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D7F651E-33B9-4900-8382-72C0FCA7D417}"/>
              </a:ext>
            </a:extLst>
          </p:cNvPr>
          <p:cNvSpPr/>
          <p:nvPr/>
        </p:nvSpPr>
        <p:spPr>
          <a:xfrm>
            <a:off x="-20983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0983" y="4419600"/>
            <a:ext cx="13004799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Responsive </a:t>
            </a:r>
          </a:p>
          <a:p>
            <a:pPr marL="12700" algn="ctr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design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296239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0983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46176"/>
            <a:ext cx="58705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20" dirty="0"/>
              <a:t>Mobile first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607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40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important principle of responsive design is “Mobile First”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Both design and code should default to mobile resolution, adding progressive enhancements as the screen gets larger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 benefit of considering mobile first is that it trims down website content to its most vital elements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Mobile first = content first</a:t>
            </a:r>
          </a:p>
        </p:txBody>
      </p:sp>
    </p:spTree>
    <p:extLst>
      <p:ext uri="{BB962C8B-B14F-4D97-AF65-F5344CB8AC3E}">
        <p14:creationId xmlns:p14="http://schemas.microsoft.com/office/powerpoint/2010/main" val="2353049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Responsive != adaptive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50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Responsive design means that your design (and code) needs to function on a continuum of devices and screen sizes 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Although you should make care that things look great at specific “breakpoints” (</a:t>
            </a:r>
            <a:r>
              <a:rPr lang="en-US" sz="3100" spc="4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640px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wide for iPhone 4/5,  </a:t>
            </a:r>
            <a:r>
              <a:rPr lang="en-US" sz="3100" spc="4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768px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for iPad), it’s just as important to make sure things look good at </a:t>
            </a:r>
            <a:r>
              <a:rPr lang="en-US" sz="3100" i="1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resolution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Users resize their browser windows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Technology changes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500345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Example – mobile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9DC81-F956-4F2F-963B-9ACD9650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21" y="1828800"/>
            <a:ext cx="3276600" cy="7659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6DC1E-3F8C-40AB-A375-280C6AE97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003" y="1981200"/>
            <a:ext cx="7543800" cy="73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Example – desktop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AC559-A6FB-4055-9967-1F60FFF2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209800"/>
            <a:ext cx="12579824" cy="61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28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56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Media queries are used to apply different CSS to different devices.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things you can use a media query to detect: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minimum or maximum screen height or width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Whether the screen is rotated (in “landscape view”)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page is being printed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user is on a touch screen device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screen’s resolution</a:t>
            </a:r>
          </a:p>
        </p:txBody>
      </p:sp>
    </p:spTree>
    <p:extLst>
      <p:ext uri="{BB962C8B-B14F-4D97-AF65-F5344CB8AC3E}">
        <p14:creationId xmlns:p14="http://schemas.microsoft.com/office/powerpoint/2010/main" val="1271485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222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Media queries have a different format than any other CSS we’ve seen so far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always start with 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@media </a:t>
            </a: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have curly braces that contain all the CSS that applies to that media query rule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rules can be tested for, separated by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and</a:t>
            </a: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max-width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480px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) and 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orientation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: landscape) {</a:t>
            </a:r>
          </a:p>
          <a:p>
            <a:pPr marL="12700" marR="5080">
              <a:spcBef>
                <a:spcPts val="155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25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classes and ids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397000" y="2362200"/>
            <a:ext cx="10287000" cy="598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add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lang="en-US"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</a:t>
            </a:r>
            <a:r>
              <a:rPr lang="en-US" sz="3800" spc="-1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HTML</a:t>
            </a:r>
            <a:r>
              <a:rPr lang="en-US" sz="38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 to identify it for styling.</a:t>
            </a:r>
          </a:p>
          <a:p>
            <a:pPr marL="12700" marR="757555">
              <a:lnSpc>
                <a:spcPct val="100899"/>
              </a:lnSpc>
            </a:pPr>
            <a:endParaRPr lang="en-US" sz="3800" dirty="0">
              <a:latin typeface="Georgia" panose="02040502050405020303" pitchFamily="18" charset="0"/>
              <a:cs typeface="Lora"/>
            </a:endParaRPr>
          </a:p>
          <a:p>
            <a:pPr marL="584200" marR="54229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-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decide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lang="en-US"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– be descriptive!</a:t>
            </a: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="important"&gt;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Big text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anyLettersOrNumbersOr_Or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-"&gt;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Still totally valid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430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362200"/>
            <a:ext cx="10972800" cy="6853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specify different styles when a webpage is being printed, use this media query: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</a:rPr>
              <a:t>@media print {}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This allows you to format your page so that it looks better on paper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Remove dark colored backgrounds 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Make the page full screen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Remove non-essential page elements (such as navigation links)</a:t>
            </a:r>
          </a:p>
        </p:txBody>
      </p:sp>
    </p:spTree>
    <p:extLst>
      <p:ext uri="{BB962C8B-B14F-4D97-AF65-F5344CB8AC3E}">
        <p14:creationId xmlns:p14="http://schemas.microsoft.com/office/powerpoint/2010/main" val="2016970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771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Most modern “mobile first” websites have CSS that applies to phone-sized screens first</a:t>
            </a: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Then, anything specific to bigger screens goes in media queries that test for a minimum screen width, like this:</a:t>
            </a: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36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36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0000FF"/>
                </a:solidFill>
                <a:latin typeface="Consolas"/>
                <a:cs typeface="Lora"/>
              </a:rPr>
              <a:t>}</a:t>
            </a: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83780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155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	CSS that is used for phones, and also </a:t>
            </a:r>
          </a:p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	applies generally </a:t>
            </a:r>
          </a:p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*/</a:t>
            </a:r>
            <a:endParaRPr lang="en-US" sz="28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CSS that is different for tablets */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 marL="12700" marR="5080">
              <a:spcBef>
                <a:spcPts val="1550"/>
              </a:spcBef>
            </a:pP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920px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CSS that is different for desktops */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371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 - example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812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12px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>
              <a:spcBef>
                <a:spcPts val="1550"/>
              </a:spcBef>
            </a:pP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20px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 }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 marL="12700" marR="5080">
              <a:spcBef>
                <a:spcPts val="1550"/>
              </a:spcBef>
            </a:pP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920px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25px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 }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699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E381371-CD1A-44C9-B729-3CDC7F27955D}"/>
              </a:ext>
            </a:extLst>
          </p:cNvPr>
          <p:cNvSpPr/>
          <p:nvPr/>
        </p:nvSpPr>
        <p:spPr>
          <a:xfrm>
            <a:off x="0" y="-2"/>
            <a:ext cx="13004800" cy="9753602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329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2A8C43A-83F9-4BD7-B384-C0D72CA52048}"/>
              </a:ext>
            </a:extLst>
          </p:cNvPr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10060940" cy="650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a media query to an element on your page so that it looks different when you resize your browser screen</a:t>
            </a:r>
          </a:p>
          <a:p>
            <a:pPr marL="12700" marR="1212850">
              <a:spcBef>
                <a:spcPts val="100"/>
              </a:spcBef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Things to consider doing:</a:t>
            </a:r>
          </a:p>
          <a:p>
            <a:pPr marL="12700" marR="1212850">
              <a:spcBef>
                <a:spcPts val="100"/>
              </a:spcBef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Float a section right only in desktop </a:t>
            </a: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buttons or links in navigation a bigger “click target” in mobile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473783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03200" y="4572000"/>
            <a:ext cx="13004799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Fun CSS tricks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894354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4" y="1494001"/>
            <a:ext cx="11198225" cy="6978844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can be used to apply graphical effects similar to Photoshop filters on images, backgrounds, or borders.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Some options include blur, grayscale, brightness, saturate, and sepia.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Its value is one of the above options, followed by parenthesis indicating how much to apply the effect, like this: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88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5178426" cy="763286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Original image</a:t>
            </a:r>
          </a:p>
          <a:p>
            <a:pPr marL="373380" marR="5080"/>
            <a:endParaRPr lang="en-US" sz="3200" spc="-5" dirty="0">
              <a:solidFill>
                <a:srgbClr val="FF0000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Converts the image to gray. 1 is fully gray, 0 is original. Any value between 0 and 1 is allowed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sepia(1);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Converts the image to sepia. 1 is fully sepia, 0 is original. Any value between 0 and 1 is allowed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0C0C01-B380-4249-BA7A-73C4E71D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559" y="4719493"/>
            <a:ext cx="3375264" cy="203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C34C20-3C1D-4555-8D7D-868EFC16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60" y="2057248"/>
            <a:ext cx="3276326" cy="2189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559" y="7234630"/>
            <a:ext cx="3466241" cy="21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01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5495780" cy="820225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saturate(8);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are more saturated. Anything under 1 will make the element less saturated than the original</a:t>
            </a: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hue-rotate(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90deg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Must be an angle of rotation in degrees, that will affect how far around the color circle the input is adjusted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invert(.8);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Must be a percentage. Flips </a:t>
            </a:r>
            <a:r>
              <a:rPr lang="en-US" sz="2400" spc="-5" dirty="0" err="1">
                <a:latin typeface="Georgia" panose="02040502050405020303" pitchFamily="18" charset="0"/>
                <a:cs typeface="Consolas"/>
              </a:rPr>
              <a:t>RGB</a:t>
            </a:r>
            <a:r>
              <a:rPr lang="en-US" sz="2400" spc="-5" dirty="0">
                <a:latin typeface="Georgia" panose="02040502050405020303" pitchFamily="18" charset="0"/>
                <a:cs typeface="Consolas"/>
              </a:rPr>
              <a:t> values by that amount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4" y="7257526"/>
            <a:ext cx="3276326" cy="2020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60B3C-EA8D-48DA-B343-D3098099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31" y="2065434"/>
            <a:ext cx="3505069" cy="2072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D1F5E-9C32-46B2-AED9-B11EC929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02" y="4628893"/>
            <a:ext cx="3535291" cy="2130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71D94B-4557-4D01-9068-8A4050EA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31" y="7191803"/>
            <a:ext cx="3558470" cy="21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6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classes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549400" y="2438400"/>
            <a:ext cx="10287000" cy="4867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can have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 class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period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.kittens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gray; }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="kittens"&gt;</a:t>
            </a:r>
            <a:r>
              <a:rPr lang="en-US" sz="3200" dirty="0">
                <a:solidFill>
                  <a:srgbClr val="5F5F5F"/>
                </a:solidFill>
                <a:latin typeface="Consolas"/>
                <a:cs typeface="Consolas"/>
              </a:rPr>
              <a:t>This will be gray.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4088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5387452" cy="8525421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brightness(3);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are brighter. Anything under 1 will make the element darker</a:t>
            </a: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contrast(4);</a:t>
            </a:r>
          </a:p>
          <a:p>
            <a:pPr marL="373380" marR="5080"/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apply greater contrast. Anything under 1 will apply less contrast than the original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blur(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5px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/>
            <a:r>
              <a:rPr lang="en-US" sz="2400" spc="-5" dirty="0">
                <a:latin typeface="Georgia" panose="02040502050405020303" pitchFamily="18" charset="0"/>
                <a:cs typeface="Consolas"/>
              </a:rPr>
              <a:t>Applies a Gaussian blur. The </a:t>
            </a:r>
            <a:r>
              <a:rPr lang="en-US" sz="2400" spc="-5" dirty="0" err="1">
                <a:latin typeface="Georgia" panose="02040502050405020303" pitchFamily="18" charset="0"/>
                <a:cs typeface="Consolas"/>
              </a:rPr>
              <a:t>px</a:t>
            </a:r>
            <a:r>
              <a:rPr lang="en-US" sz="2400" spc="-5" dirty="0">
                <a:latin typeface="Georgia" panose="02040502050405020303" pitchFamily="18" charset="0"/>
                <a:cs typeface="Consolas"/>
              </a:rPr>
              <a:t> value is how many pixels will blend into each other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4" y="7257526"/>
            <a:ext cx="3276326" cy="2020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60B3C-EA8D-48DA-B343-D3098099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31" y="2065434"/>
            <a:ext cx="3505069" cy="2072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D1F5E-9C32-46B2-AED9-B11EC929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02" y="4628893"/>
            <a:ext cx="3535291" cy="2130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71D94B-4557-4D01-9068-8A4050EA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31" y="7191803"/>
            <a:ext cx="3558470" cy="21369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34E33-A3BB-4AD0-A500-4E5959ECE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509" y="2039453"/>
            <a:ext cx="3638550" cy="2190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85158-E21E-4B8A-8F54-7B9C8D214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984" y="4628893"/>
            <a:ext cx="3657600" cy="220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08370B-DAF1-4ACE-96DE-E5BB14B11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894" y="7191028"/>
            <a:ext cx="36385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9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22506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</a:rPr>
              <a:t>To allow elements on your page to animate using CSS, use the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property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By default, an element that transforms will change abruptly – for example, when you changed the text color of links using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:hover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makes those changes occur smoothly over time, instead of suddenly</a:t>
            </a:r>
          </a:p>
        </p:txBody>
      </p:sp>
    </p:spTree>
    <p:extLst>
      <p:ext uri="{BB962C8B-B14F-4D97-AF65-F5344CB8AC3E}">
        <p14:creationId xmlns:p14="http://schemas.microsoft.com/office/powerpoint/2010/main" val="15766130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676400"/>
            <a:ext cx="10957560" cy="7594397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: all 1s; }</a:t>
            </a:r>
          </a:p>
          <a:p>
            <a:pPr marL="373380" marR="5080"/>
            <a:endParaRPr lang="en-US" sz="3200" spc="-10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This means, animate all CSS properties that happen to 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for 1 second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first value: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which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CSS properties can be animated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 </a:t>
            </a: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second value: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how long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animation should take to finish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Separate the values with spaces</a:t>
            </a:r>
          </a:p>
          <a:p>
            <a:pPr marL="373380" marR="5080"/>
            <a:endParaRPr lang="en-US" sz="3200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34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655952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</a:rPr>
              <a:t>Until there is a CSS property that changes,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won’t have any noticeable effect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Remember that you can give any element a different style when the user hovers on it 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Use the CSS rule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:hover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</a:t>
            </a: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This will allow us to see the animation effect as the style changes from one value to another</a:t>
            </a:r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51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Filter on hover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6000" y="1212235"/>
            <a:ext cx="10266342" cy="8025284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grayscale(0);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transition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all 1s; </a:t>
            </a:r>
          </a:p>
          <a:p>
            <a:pPr marL="373380" marR="508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img:hover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 </a:t>
            </a:r>
          </a:p>
          <a:p>
            <a:pPr marL="373380" marR="508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Note that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grayscale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of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(</a:t>
            </a:r>
            <a:r>
              <a:rPr lang="en-US" sz="3200" spc="-5" dirty="0" err="1">
                <a:latin typeface="Georgia" panose="02040502050405020303" pitchFamily="18" charset="0"/>
                <a:cs typeface="Consolas"/>
              </a:rPr>
              <a:t>ie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, none) is applied to the “normal” image. This allows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transition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to run both when the user hovers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and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when they move their mouse away</a:t>
            </a:r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35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7879090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  <a:cs typeface="Consolas"/>
              </a:rPr>
              <a:t>The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property lets you manipulate an element by skewing, rotating, moving, or scaling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Like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, the value is the type of transformation you want to apply, with the degree of transformation inside parentheses</a:t>
            </a:r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.bigger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scale(20);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373380" marR="508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902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1180742" cy="617862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options include: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scale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– changes the size of an element</a:t>
            </a:r>
          </a:p>
          <a:p>
            <a:pPr marL="373380" marR="508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skew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tilts the element </a:t>
            </a:r>
          </a:p>
          <a:p>
            <a:pPr marL="373380" marR="5080"/>
            <a:endParaRPr lang="en-US" sz="3200" spc="-5" dirty="0">
              <a:solidFill>
                <a:srgbClr val="0000FF"/>
              </a:solidFill>
              <a:latin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rotate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rotates the element a specified number of degrees</a:t>
            </a:r>
          </a:p>
          <a:p>
            <a:pPr marL="373380" marR="5080"/>
            <a:endParaRPr lang="en-US" sz="3200" spc="-5" dirty="0">
              <a:solidFill>
                <a:srgbClr val="0000FF"/>
              </a:solidFill>
              <a:latin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translate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moves an element</a:t>
            </a:r>
            <a:endParaRPr lang="en-US" sz="3200" spc="-5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520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559728" y="2514600"/>
            <a:ext cx="1035287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 lvl="0"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Potential uses for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</a:t>
            </a: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: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Flip an arrow when sorting or expanding a menu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.toggle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rotateZ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0deg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</a:rPr>
              <a:t>	transition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all .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11s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lang="en-US" sz="2400" dirty="0">
              <a:solidFill>
                <a:srgbClr val="FF0000"/>
              </a:solidFill>
              <a:latin typeface="Consolas"/>
            </a:endParaRP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830580" marR="5080" lvl="1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toggle:hover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rotateZ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180deg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319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559728" y="2514600"/>
            <a:ext cx="1035287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“Lift” a card when the user interacts with it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.card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scale(1);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</a:rPr>
              <a:t>	transition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all .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15s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ease-in;</a:t>
            </a:r>
            <a:endParaRPr lang="en-US" sz="2400" dirty="0">
              <a:solidFill>
                <a:srgbClr val="FF0000"/>
              </a:solidFill>
              <a:latin typeface="Consolas"/>
            </a:endParaRP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830580" marR="5080" lvl="1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 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card:hover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 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scale(1.01);</a:t>
            </a: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1914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dirty="0"/>
              <a:t>Practice time!</a:t>
            </a:r>
            <a:endParaRPr sz="7800" dirty="0"/>
          </a:p>
        </p:txBody>
      </p:sp>
    </p:spTree>
    <p:extLst>
      <p:ext uri="{BB962C8B-B14F-4D97-AF65-F5344CB8AC3E}">
        <p14:creationId xmlns:p14="http://schemas.microsoft.com/office/powerpoint/2010/main" val="186899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ids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701800" y="2514600"/>
            <a:ext cx="9677400" cy="5791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>
              <a:spcBef>
                <a:spcPts val="1395"/>
              </a:spcBef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element per page can use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an id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hash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  <a:endParaRPr lang="en-US" sz="32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4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kittenContainer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gray; }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kittenContainer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"&gt;</a:t>
            </a:r>
            <a:r>
              <a:rPr lang="en-US" sz="3200" dirty="0">
                <a:solidFill>
                  <a:srgbClr val="5F5F5F"/>
                </a:solidFill>
                <a:latin typeface="Consolas"/>
                <a:cs typeface="Consolas"/>
              </a:rPr>
              <a:t>This will be gray.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902625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Play with animation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036806" y="2068195"/>
            <a:ext cx="11114872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 lvl="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Apply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transition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to at least one element on your page</a:t>
            </a:r>
          </a:p>
          <a:p>
            <a:pPr marL="373380" marR="5080" lvl="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Give that element a different style on hover so that you can see the animation occur</a:t>
            </a:r>
          </a:p>
          <a:p>
            <a:pPr marL="373380" marR="5080" lvl="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Apply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filter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t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 at least one element on your page</a:t>
            </a:r>
          </a:p>
          <a:p>
            <a:pPr marL="373380" marR="508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Play with all the possibilities!</a:t>
            </a: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Reference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  <a:hlinkClick r:id="rId2"/>
              </a:rPr>
              <a:t>https://robots.thoughtbot.com/transitions-and-transforms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to see more options for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transform</a:t>
            </a: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00988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495800"/>
            <a:ext cx="13004800" cy="119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“the end”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569871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0206B3C-7741-4DC9-82BD-2F1BD9CF8BE4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406400"/>
            <a:ext cx="34093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40" dirty="0"/>
              <a:t>End times</a:t>
            </a:r>
            <a:endParaRPr spc="-5" dirty="0"/>
          </a:p>
        </p:txBody>
      </p:sp>
      <p:sp>
        <p:nvSpPr>
          <p:cNvPr id="4" name="Rectangle 3"/>
          <p:cNvSpPr/>
          <p:nvPr/>
        </p:nvSpPr>
        <p:spPr>
          <a:xfrm>
            <a:off x="1473200" y="2667000"/>
            <a:ext cx="95016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 will be keeping all slides and demos up on the class site indefinitely</a:t>
            </a:r>
          </a:p>
          <a:p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</a:rPr>
              <a:t>You can continue to ask me questions anytime at 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hlinkClick r:id="rId2"/>
              </a:rPr>
              <a:t>aaron@bronow.net</a:t>
            </a: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368826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0206B3C-7741-4DC9-82BD-2F1BD9CF8BE4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406400"/>
            <a:ext cx="34093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40" dirty="0"/>
              <a:t>Thats </a:t>
            </a:r>
            <a:r>
              <a:rPr dirty="0"/>
              <a:t>ALL</a:t>
            </a:r>
            <a:r>
              <a:rPr spc="-45" dirty="0"/>
              <a:t> </a:t>
            </a:r>
            <a:r>
              <a:rPr spc="-5" dirty="0"/>
              <a:t>FOLKS!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552" y="3237463"/>
            <a:ext cx="9545242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Please </a:t>
            </a:r>
            <a:r>
              <a:rPr lang="en-US" sz="44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provide feedback for this </a:t>
            </a:r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class!</a:t>
            </a:r>
          </a:p>
          <a:p>
            <a:endParaRPr lang="en-US" sz="44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4400" u="heavy" spc="-5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https://</a:t>
            </a:r>
            <a:r>
              <a:rPr lang="en-US" sz="4400" u="heavy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svcseattle.com/evaluation</a:t>
            </a:r>
            <a:endParaRPr lang="en-US" sz="4400" dirty="0">
              <a:latin typeface="Georgia" panose="02040502050405020303" pitchFamily="18" charset="0"/>
              <a:cs typeface="Lora"/>
            </a:endParaRPr>
          </a:p>
          <a:p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endParaRPr 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how to choose between them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625600" y="2590800"/>
            <a:ext cx="9677400" cy="514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think it’s likely or possible that you’ll want to apply the same style to multiple things, definitely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2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endParaRPr lang="en-US" sz="32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is guaranteed to be the only one on the page, 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– or you can still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needs to be linked to directly,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27118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5932403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</a:t>
            </a:r>
            <a:r>
              <a:rPr lang="en-US" sz="3200" spc="-5" dirty="0">
                <a:latin typeface="Georgia" panose="02040502050405020303" pitchFamily="18" charset="0"/>
              </a:rPr>
              <a:t>takes an element out of the normal flow and “floats” it to the left or right side of its container.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</a:rPr>
              <a:t>This allows other content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	to flow around it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715000"/>
            <a:ext cx="4981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7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800" y="2743200"/>
            <a:ext cx="10744200" cy="4080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three values for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are: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left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</a:p>
          <a:p>
            <a:pPr marL="12700">
              <a:spcBef>
                <a:spcPts val="3479"/>
              </a:spcBef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everything in a container is floated, then the container thinks it’s empty.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6477000"/>
            <a:ext cx="7472826" cy="29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0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4392</TotalTime>
  <Words>2255</Words>
  <Application>Microsoft Macintosh PowerPoint</Application>
  <PresentationFormat>Custom</PresentationFormat>
  <Paragraphs>488</Paragraphs>
  <Slides>63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Bebas Neue Bold</vt:lpstr>
      <vt:lpstr>Calibri</vt:lpstr>
      <vt:lpstr>Consolas</vt:lpstr>
      <vt:lpstr>Courier New</vt:lpstr>
      <vt:lpstr>Georgia</vt:lpstr>
      <vt:lpstr>Lora</vt:lpstr>
      <vt:lpstr>Office Theme</vt:lpstr>
      <vt:lpstr>PowerPoint Presentation</vt:lpstr>
      <vt:lpstr>SESSION OVERVIEW</vt:lpstr>
      <vt:lpstr>PowerPoint Presentation</vt:lpstr>
      <vt:lpstr>{} classes and ids</vt:lpstr>
      <vt:lpstr>{} classes</vt:lpstr>
      <vt:lpstr>{} ids</vt:lpstr>
      <vt:lpstr>{} how to choose between them</vt:lpstr>
      <vt:lpstr>CSS Floats</vt:lpstr>
      <vt:lpstr>CSS Floats</vt:lpstr>
      <vt:lpstr>The CLEAR PROPERTY</vt:lpstr>
      <vt:lpstr>The overflow PROPERTY</vt:lpstr>
      <vt:lpstr>QUESTIONS?</vt:lpstr>
      <vt:lpstr>PowerPoint Presentation</vt:lpstr>
      <vt:lpstr>3 web layout properties</vt:lpstr>
      <vt:lpstr>CSS POSITIONing</vt:lpstr>
      <vt:lpstr>CSS POSITIONing</vt:lpstr>
      <vt:lpstr>CSS POSITIONing</vt:lpstr>
      <vt:lpstr>CSS POSITIONing</vt:lpstr>
      <vt:lpstr>POSITION: FIXED</vt:lpstr>
      <vt:lpstr>Fixed</vt:lpstr>
      <vt:lpstr>absolute</vt:lpstr>
      <vt:lpstr>absolute</vt:lpstr>
      <vt:lpstr>Default positioning </vt:lpstr>
      <vt:lpstr>absolute</vt:lpstr>
      <vt:lpstr>Absolute power</vt:lpstr>
      <vt:lpstr>Get your z’s</vt:lpstr>
      <vt:lpstr>Get your z’s</vt:lpstr>
      <vt:lpstr>relative</vt:lpstr>
      <vt:lpstr>relative</vt:lpstr>
      <vt:lpstr>relative</vt:lpstr>
      <vt:lpstr>PowerPoint Presentation</vt:lpstr>
      <vt:lpstr>ASSIGNMENT</vt:lpstr>
      <vt:lpstr>PowerPoint Presentation</vt:lpstr>
      <vt:lpstr>Mobile first</vt:lpstr>
      <vt:lpstr>Responsive != adaptive</vt:lpstr>
      <vt:lpstr>Example – mobile</vt:lpstr>
      <vt:lpstr>Example – desktop</vt:lpstr>
      <vt:lpstr>Media queries</vt:lpstr>
      <vt:lpstr>Media queries</vt:lpstr>
      <vt:lpstr>Media queries</vt:lpstr>
      <vt:lpstr>Media queries</vt:lpstr>
      <vt:lpstr>Media queries</vt:lpstr>
      <vt:lpstr>Media queries - example</vt:lpstr>
      <vt:lpstr>PowerPoint Presentation</vt:lpstr>
      <vt:lpstr>ASSIGNMENT</vt:lpstr>
      <vt:lpstr>PowerPoint Presentation</vt:lpstr>
      <vt:lpstr>filter</vt:lpstr>
      <vt:lpstr>filter</vt:lpstr>
      <vt:lpstr>filter</vt:lpstr>
      <vt:lpstr>filter</vt:lpstr>
      <vt:lpstr>Animate</vt:lpstr>
      <vt:lpstr>Animate</vt:lpstr>
      <vt:lpstr>Animate</vt:lpstr>
      <vt:lpstr>Filter on hover</vt:lpstr>
      <vt:lpstr>transformation</vt:lpstr>
      <vt:lpstr>transformation</vt:lpstr>
      <vt:lpstr>transformation</vt:lpstr>
      <vt:lpstr>transformation</vt:lpstr>
      <vt:lpstr>Practice time!</vt:lpstr>
      <vt:lpstr>Play with animation</vt:lpstr>
      <vt:lpstr>PowerPoint Presentation</vt:lpstr>
      <vt:lpstr>End times</vt:lpstr>
      <vt:lpstr>Thats ALL FOLKS!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153</cp:revision>
  <dcterms:created xsi:type="dcterms:W3CDTF">2017-02-22T18:01:33Z</dcterms:created>
  <dcterms:modified xsi:type="dcterms:W3CDTF">2018-02-08T23:26:17Z</dcterms:modified>
</cp:coreProperties>
</file>