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4"/>
  </p:notesMasterIdLst>
  <p:sldIdLst>
    <p:sldId id="256" r:id="rId2"/>
    <p:sldId id="257" r:id="rId3"/>
    <p:sldId id="258" r:id="rId4"/>
    <p:sldId id="327" r:id="rId5"/>
    <p:sldId id="402" r:id="rId6"/>
    <p:sldId id="403" r:id="rId7"/>
    <p:sldId id="404" r:id="rId8"/>
    <p:sldId id="405" r:id="rId9"/>
    <p:sldId id="279" r:id="rId10"/>
    <p:sldId id="280" r:id="rId11"/>
    <p:sldId id="329" r:id="rId12"/>
    <p:sldId id="282" r:id="rId13"/>
    <p:sldId id="284" r:id="rId14"/>
    <p:sldId id="285" r:id="rId15"/>
    <p:sldId id="303" r:id="rId16"/>
    <p:sldId id="304" r:id="rId17"/>
    <p:sldId id="305" r:id="rId18"/>
    <p:sldId id="345" r:id="rId19"/>
    <p:sldId id="308" r:id="rId20"/>
    <p:sldId id="380" r:id="rId21"/>
    <p:sldId id="309" r:id="rId22"/>
    <p:sldId id="310" r:id="rId23"/>
    <p:sldId id="365" r:id="rId24"/>
    <p:sldId id="311" r:id="rId25"/>
    <p:sldId id="353" r:id="rId26"/>
    <p:sldId id="409" r:id="rId27"/>
    <p:sldId id="356" r:id="rId28"/>
    <p:sldId id="313" r:id="rId29"/>
    <p:sldId id="314" r:id="rId30"/>
    <p:sldId id="355" r:id="rId31"/>
    <p:sldId id="358" r:id="rId32"/>
    <p:sldId id="360" r:id="rId33"/>
    <p:sldId id="359" r:id="rId34"/>
    <p:sldId id="363" r:id="rId35"/>
    <p:sldId id="364" r:id="rId36"/>
    <p:sldId id="348" r:id="rId37"/>
    <p:sldId id="357" r:id="rId38"/>
    <p:sldId id="331" r:id="rId39"/>
    <p:sldId id="366" r:id="rId40"/>
    <p:sldId id="334" r:id="rId41"/>
    <p:sldId id="354" r:id="rId42"/>
    <p:sldId id="335" r:id="rId43"/>
    <p:sldId id="337" r:id="rId44"/>
    <p:sldId id="362" r:id="rId45"/>
    <p:sldId id="338" r:id="rId46"/>
    <p:sldId id="367" r:id="rId47"/>
    <p:sldId id="361" r:id="rId48"/>
    <p:sldId id="368" r:id="rId49"/>
    <p:sldId id="369" r:id="rId50"/>
    <p:sldId id="392" r:id="rId51"/>
    <p:sldId id="393" r:id="rId52"/>
    <p:sldId id="394" r:id="rId53"/>
    <p:sldId id="395" r:id="rId54"/>
    <p:sldId id="381" r:id="rId55"/>
    <p:sldId id="383" r:id="rId56"/>
    <p:sldId id="382" r:id="rId57"/>
    <p:sldId id="388" r:id="rId58"/>
    <p:sldId id="386" r:id="rId59"/>
    <p:sldId id="387" r:id="rId60"/>
    <p:sldId id="384" r:id="rId61"/>
    <p:sldId id="385" r:id="rId62"/>
    <p:sldId id="389" r:id="rId63"/>
    <p:sldId id="390" r:id="rId64"/>
    <p:sldId id="391" r:id="rId65"/>
    <p:sldId id="401" r:id="rId66"/>
    <p:sldId id="398" r:id="rId67"/>
    <p:sldId id="399" r:id="rId68"/>
    <p:sldId id="400" r:id="rId69"/>
    <p:sldId id="406" r:id="rId70"/>
    <p:sldId id="407" r:id="rId71"/>
    <p:sldId id="408" r:id="rId72"/>
    <p:sldId id="346" r:id="rId73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758E"/>
    <a:srgbClr val="EA992E"/>
    <a:srgbClr val="2090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 autoAdjust="0"/>
    <p:restoredTop sz="94660"/>
  </p:normalViewPr>
  <p:slideViewPr>
    <p:cSldViewPr>
      <p:cViewPr varScale="1">
        <p:scale>
          <a:sx n="92" d="100"/>
          <a:sy n="92" d="100"/>
        </p:scale>
        <p:origin x="1616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E89151-D79D-4EC9-9784-97880FB4680D}" type="datetimeFigureOut">
              <a:rPr lang="en-US" smtClean="0"/>
              <a:t>1/25/18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219200"/>
            <a:ext cx="4391025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59D9B-EFD5-4024-B49C-C9D1F0A72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83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bg1"/>
                </a:solidFill>
                <a:latin typeface="Bebas Neue Bold"/>
                <a:cs typeface="Bebas Neue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rgbClr val="5F5F5F"/>
                </a:solidFill>
                <a:latin typeface="Lora"/>
                <a:cs typeface="Lor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bg1"/>
                </a:solidFill>
                <a:latin typeface="Bebas Neue Bold"/>
                <a:cs typeface="Bebas Neue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bg1"/>
                </a:solidFill>
                <a:latin typeface="Bebas Neue Bold"/>
                <a:cs typeface="Bebas Neue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78150" y="406400"/>
            <a:ext cx="7048500" cy="761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cs typeface="Bebas Neue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44879" y="2032000"/>
            <a:ext cx="11115040" cy="5906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rgbClr val="5F5F5F"/>
                </a:solidFill>
                <a:latin typeface="Lora"/>
                <a:cs typeface="Lor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337300" y="9336278"/>
            <a:ext cx="305434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kweeket.github.io/demos/padding-vs-margin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hyperlink" Target="http://guyroutledge.github.io/box-model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95500" y="1371600"/>
            <a:ext cx="4394200" cy="439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340600" y="1371600"/>
            <a:ext cx="3111500" cy="4394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46600" y="6096000"/>
            <a:ext cx="3980815" cy="23083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5000" b="1" dirty="0">
                <a:solidFill>
                  <a:srgbClr val="565B5F"/>
                </a:solidFill>
                <a:latin typeface="Bebas Neue Bold"/>
                <a:cs typeface="Bebas Neue Bold"/>
              </a:rPr>
              <a:t>HTML &amp; CSS: FUNDAMENTALS OF DEVELOPMENT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3267710" cy="125730"/>
          </a:xfrm>
          <a:custGeom>
            <a:avLst/>
            <a:gdLst/>
            <a:ahLst/>
            <a:cxnLst/>
            <a:rect l="l" t="t" r="r" b="b"/>
            <a:pathLst>
              <a:path w="3267710" h="125730">
                <a:moveTo>
                  <a:pt x="0" y="0"/>
                </a:moveTo>
                <a:lnTo>
                  <a:pt x="3267720" y="0"/>
                </a:lnTo>
                <a:lnTo>
                  <a:pt x="3267720" y="125511"/>
                </a:lnTo>
                <a:lnTo>
                  <a:pt x="0" y="125511"/>
                </a:lnTo>
                <a:lnTo>
                  <a:pt x="0" y="0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63900" y="0"/>
            <a:ext cx="3267710" cy="125730"/>
          </a:xfrm>
          <a:custGeom>
            <a:avLst/>
            <a:gdLst/>
            <a:ahLst/>
            <a:cxnLst/>
            <a:rect l="l" t="t" r="r" b="b"/>
            <a:pathLst>
              <a:path w="3267709" h="125730">
                <a:moveTo>
                  <a:pt x="0" y="0"/>
                </a:moveTo>
                <a:lnTo>
                  <a:pt x="3267720" y="0"/>
                </a:lnTo>
                <a:lnTo>
                  <a:pt x="3267720" y="125511"/>
                </a:lnTo>
                <a:lnTo>
                  <a:pt x="0" y="125511"/>
                </a:lnTo>
                <a:lnTo>
                  <a:pt x="0" y="0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27800" y="0"/>
            <a:ext cx="3267710" cy="125730"/>
          </a:xfrm>
          <a:custGeom>
            <a:avLst/>
            <a:gdLst/>
            <a:ahLst/>
            <a:cxnLst/>
            <a:rect l="l" t="t" r="r" b="b"/>
            <a:pathLst>
              <a:path w="3267709" h="125730">
                <a:moveTo>
                  <a:pt x="0" y="0"/>
                </a:moveTo>
                <a:lnTo>
                  <a:pt x="3267720" y="0"/>
                </a:lnTo>
                <a:lnTo>
                  <a:pt x="3267720" y="125511"/>
                </a:lnTo>
                <a:lnTo>
                  <a:pt x="0" y="125511"/>
                </a:lnTo>
                <a:lnTo>
                  <a:pt x="0" y="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791700" y="0"/>
            <a:ext cx="3213100" cy="125730"/>
          </a:xfrm>
          <a:custGeom>
            <a:avLst/>
            <a:gdLst/>
            <a:ahLst/>
            <a:cxnLst/>
            <a:rect l="l" t="t" r="r" b="b"/>
            <a:pathLst>
              <a:path w="3213100" h="125730">
                <a:moveTo>
                  <a:pt x="0" y="0"/>
                </a:moveTo>
                <a:lnTo>
                  <a:pt x="3213100" y="0"/>
                </a:lnTo>
                <a:lnTo>
                  <a:pt x="3213100" y="125511"/>
                </a:lnTo>
                <a:lnTo>
                  <a:pt x="0" y="125511"/>
                </a:lnTo>
                <a:lnTo>
                  <a:pt x="0" y="0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096829" y="8305800"/>
            <a:ext cx="4808220" cy="1104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6100" marR="537210" algn="ctr">
              <a:lnSpc>
                <a:spcPct val="155800"/>
              </a:lnSpc>
            </a:pPr>
            <a:r>
              <a:rPr sz="2300" spc="-5" dirty="0">
                <a:solidFill>
                  <a:srgbClr val="565B5F"/>
                </a:solidFill>
                <a:latin typeface="Georgia" panose="02040502050405020303" pitchFamily="18" charset="0"/>
                <a:cs typeface="Lora"/>
              </a:rPr>
              <a:t>Instructor</a:t>
            </a:r>
            <a:r>
              <a:rPr sz="2300" spc="-5">
                <a:solidFill>
                  <a:srgbClr val="565B5F"/>
                </a:solidFill>
                <a:latin typeface="Georgia" panose="02040502050405020303" pitchFamily="18" charset="0"/>
                <a:cs typeface="Lora"/>
              </a:rPr>
              <a:t>: </a:t>
            </a:r>
            <a:r>
              <a:rPr lang="en-US" sz="2300" spc="-5">
                <a:solidFill>
                  <a:srgbClr val="565B5F"/>
                </a:solidFill>
                <a:latin typeface="Georgia" panose="02040502050405020303" pitchFamily="18" charset="0"/>
                <a:cs typeface="Lora"/>
              </a:rPr>
              <a:t>Aaron Bronow</a:t>
            </a:r>
            <a:endParaRPr lang="en-US" sz="2300" spc="-5" dirty="0">
              <a:solidFill>
                <a:srgbClr val="565B5F"/>
              </a:solidFill>
              <a:latin typeface="Georgia" panose="02040502050405020303" pitchFamily="18" charset="0"/>
              <a:cs typeface="Lora"/>
            </a:endParaRPr>
          </a:p>
          <a:p>
            <a:pPr marL="546100" marR="537210" algn="ctr">
              <a:lnSpc>
                <a:spcPct val="155800"/>
              </a:lnSpc>
            </a:pPr>
            <a:r>
              <a:rPr sz="2300" spc="-30" dirty="0">
                <a:solidFill>
                  <a:srgbClr val="565B5F"/>
                </a:solidFill>
                <a:latin typeface="Georgia" panose="02040502050405020303" pitchFamily="18" charset="0"/>
                <a:cs typeface="Lora"/>
              </a:rPr>
              <a:t>Week </a:t>
            </a:r>
            <a:r>
              <a:rPr sz="2300" dirty="0">
                <a:solidFill>
                  <a:srgbClr val="565B5F"/>
                </a:solidFill>
                <a:latin typeface="Georgia" panose="02040502050405020303" pitchFamily="18" charset="0"/>
                <a:cs typeface="Lora"/>
              </a:rPr>
              <a:t>3</a:t>
            </a:r>
            <a:endParaRPr sz="2300" dirty="0">
              <a:latin typeface="Georgia" panose="02040502050405020303" pitchFamily="18" charset="0"/>
              <a:cs typeface="Lor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dirty="0"/>
              <a:t>REVIEW: The </a:t>
            </a:r>
            <a:r>
              <a:rPr spc="-10" dirty="0"/>
              <a:t>“CASCADING”</a:t>
            </a:r>
            <a:r>
              <a:rPr spc="-75" dirty="0"/>
              <a:t> </a:t>
            </a:r>
            <a:r>
              <a:rPr spc="-20" dirty="0"/>
              <a:t>Part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473200" y="2514600"/>
            <a:ext cx="10913110" cy="58718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899"/>
              </a:lnSpc>
            </a:pPr>
            <a:r>
              <a:rPr lang="en-US" sz="4000" b="1" spc="6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3 </a:t>
            </a:r>
            <a:r>
              <a:rPr sz="4000" b="1" spc="9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rules </a:t>
            </a:r>
            <a:r>
              <a:rPr sz="4000" b="1" spc="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for</a:t>
            </a:r>
            <a:r>
              <a:rPr sz="4000" b="1" spc="-38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4000" b="1" spc="8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determining </a:t>
            </a:r>
            <a:r>
              <a:rPr sz="4000" b="1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how </a:t>
            </a:r>
            <a:r>
              <a:rPr sz="4000" b="1" spc="7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styles </a:t>
            </a:r>
            <a:r>
              <a:rPr sz="4000" b="1" spc="2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get</a:t>
            </a:r>
            <a:r>
              <a:rPr sz="4000" b="1" spc="-14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4000" b="1" spc="4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applied:</a:t>
            </a:r>
            <a:endParaRPr lang="en-US" sz="4000" b="1" spc="4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en-US" sz="6600" dirty="0">
              <a:latin typeface="Times New Roman"/>
              <a:cs typeface="Times New Roman"/>
            </a:endParaRPr>
          </a:p>
          <a:p>
            <a:pPr marL="669290" indent="-490855">
              <a:lnSpc>
                <a:spcPct val="100000"/>
              </a:lnSpc>
              <a:buFont typeface="Symbol"/>
              <a:buChar char=""/>
              <a:tabLst>
                <a:tab pos="669290" algn="l"/>
                <a:tab pos="669925" algn="l"/>
              </a:tabLst>
            </a:pP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Styles </a:t>
            </a:r>
            <a:r>
              <a:rPr lang="en-US" sz="3600" dirty="0">
                <a:solidFill>
                  <a:srgbClr val="5F5F5F"/>
                </a:solidFill>
                <a:latin typeface="Georgia"/>
                <a:cs typeface="Georgia"/>
              </a:rPr>
              <a:t>are 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applied </a:t>
            </a:r>
            <a:r>
              <a:rPr lang="en-US" sz="3600" dirty="0">
                <a:solidFill>
                  <a:srgbClr val="5F5F5F"/>
                </a:solidFill>
                <a:latin typeface="Georgia"/>
                <a:cs typeface="Georgia"/>
              </a:rPr>
              <a:t>from </a:t>
            </a:r>
            <a:r>
              <a:rPr lang="en-US" sz="3600" b="1" dirty="0">
                <a:solidFill>
                  <a:srgbClr val="5F5F5F"/>
                </a:solidFill>
                <a:latin typeface="Georgia"/>
                <a:cs typeface="Georgia"/>
              </a:rPr>
              <a:t>far</a:t>
            </a:r>
            <a:r>
              <a:rPr lang="en-US" sz="360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to</a:t>
            </a:r>
            <a:r>
              <a:rPr lang="en-US" sz="3600" spc="-4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3600" b="1" dirty="0">
                <a:solidFill>
                  <a:srgbClr val="5F5F5F"/>
                </a:solidFill>
                <a:latin typeface="Georgia"/>
                <a:cs typeface="Georgia"/>
              </a:rPr>
              <a:t>near</a:t>
            </a:r>
            <a:endParaRPr lang="en-US" sz="3600" b="1" dirty="0">
              <a:latin typeface="Georgia"/>
              <a:cs typeface="Georgia"/>
            </a:endParaRPr>
          </a:p>
          <a:p>
            <a:pPr marL="669290" indent="-490855">
              <a:lnSpc>
                <a:spcPct val="100000"/>
              </a:lnSpc>
              <a:spcBef>
                <a:spcPts val="3015"/>
              </a:spcBef>
              <a:buFont typeface="Symbol"/>
              <a:buChar char=""/>
              <a:tabLst>
                <a:tab pos="669290" algn="l"/>
                <a:tab pos="669925" algn="l"/>
              </a:tabLst>
            </a:pP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Styles </a:t>
            </a:r>
            <a:r>
              <a:rPr lang="en-US" sz="3600" dirty="0">
                <a:solidFill>
                  <a:srgbClr val="5F5F5F"/>
                </a:solidFill>
                <a:latin typeface="Georgia"/>
                <a:cs typeface="Georgia"/>
              </a:rPr>
              <a:t>are 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applied </a:t>
            </a:r>
            <a:r>
              <a:rPr lang="en-US" sz="3600" dirty="0">
                <a:solidFill>
                  <a:srgbClr val="5F5F5F"/>
                </a:solidFill>
                <a:latin typeface="Georgia"/>
                <a:cs typeface="Georgia"/>
              </a:rPr>
              <a:t>from </a:t>
            </a:r>
            <a:r>
              <a:rPr lang="en-US" sz="3600" b="1" spc="-5" dirty="0">
                <a:solidFill>
                  <a:srgbClr val="5F5F5F"/>
                </a:solidFill>
                <a:latin typeface="Georgia"/>
                <a:cs typeface="Georgia"/>
              </a:rPr>
              <a:t>top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 to</a:t>
            </a:r>
            <a:r>
              <a:rPr lang="en-US" sz="360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3600" b="1" spc="-5" dirty="0">
                <a:solidFill>
                  <a:srgbClr val="5F5F5F"/>
                </a:solidFill>
                <a:latin typeface="Georgia"/>
                <a:cs typeface="Georgia"/>
              </a:rPr>
              <a:t>bottom</a:t>
            </a:r>
            <a:endParaRPr lang="en-US" sz="3600" b="1" dirty="0">
              <a:latin typeface="Georgia"/>
              <a:cs typeface="Georgia"/>
            </a:endParaRPr>
          </a:p>
          <a:p>
            <a:pPr marL="669290" indent="-490855">
              <a:lnSpc>
                <a:spcPct val="100000"/>
              </a:lnSpc>
              <a:spcBef>
                <a:spcPts val="2915"/>
              </a:spcBef>
              <a:buFont typeface="Symbol"/>
              <a:buChar char=""/>
              <a:tabLst>
                <a:tab pos="669290" algn="l"/>
                <a:tab pos="669925" algn="l"/>
              </a:tabLst>
            </a:pPr>
            <a:r>
              <a:rPr lang="en-US" sz="3600" b="1" spc="-5" dirty="0">
                <a:solidFill>
                  <a:srgbClr val="5F5F5F"/>
                </a:solidFill>
                <a:latin typeface="Georgia"/>
                <a:cs typeface="Georgia"/>
              </a:rPr>
              <a:t>Children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 elements </a:t>
            </a:r>
            <a:r>
              <a:rPr lang="en-US" sz="3600" dirty="0">
                <a:solidFill>
                  <a:srgbClr val="5F5F5F"/>
                </a:solidFill>
                <a:latin typeface="Georgia"/>
                <a:cs typeface="Georgia"/>
              </a:rPr>
              <a:t>are more </a:t>
            </a:r>
            <a:r>
              <a:rPr lang="en-US" sz="3600" spc="10" dirty="0">
                <a:solidFill>
                  <a:srgbClr val="5F5F5F"/>
                </a:solidFill>
                <a:latin typeface="Georgia"/>
                <a:cs typeface="Georgia"/>
              </a:rPr>
              <a:t>specific </a:t>
            </a:r>
            <a:r>
              <a:rPr lang="en-US" sz="3600" dirty="0">
                <a:solidFill>
                  <a:srgbClr val="5F5F5F"/>
                </a:solidFill>
                <a:latin typeface="Georgia"/>
                <a:cs typeface="Georgia"/>
              </a:rPr>
              <a:t>than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3600" b="1" spc="-5" dirty="0">
                <a:solidFill>
                  <a:srgbClr val="5F5F5F"/>
                </a:solidFill>
                <a:latin typeface="Georgia"/>
                <a:cs typeface="Georgia"/>
              </a:rPr>
              <a:t>parents</a:t>
            </a:r>
            <a:endParaRPr lang="en-US" sz="3600" b="1" spc="4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lnSpc>
                <a:spcPct val="101899"/>
              </a:lnSpc>
            </a:pPr>
            <a:endParaRPr sz="4000" dirty="0">
              <a:latin typeface="Georgia" panose="02040502050405020303" pitchFamily="18" charset="0"/>
              <a:cs typeface="Lor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06900" y="406400"/>
            <a:ext cx="418719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{} Styles</a:t>
            </a:r>
            <a:r>
              <a:rPr spc="-90" dirty="0"/>
              <a:t> </a:t>
            </a:r>
            <a:r>
              <a:rPr spc="-20" dirty="0"/>
              <a:t>“Location”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69314" y="2147743"/>
            <a:ext cx="11241405" cy="50012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478280">
              <a:lnSpc>
                <a:spcPct val="101800"/>
              </a:lnSpc>
            </a:pP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Styles that </a:t>
            </a:r>
            <a:r>
              <a:rPr sz="3600" dirty="0">
                <a:solidFill>
                  <a:srgbClr val="5F5F5F"/>
                </a:solidFill>
                <a:latin typeface="Georgia"/>
                <a:cs typeface="Georgia"/>
              </a:rPr>
              <a:t>are </a:t>
            </a:r>
            <a:r>
              <a:rPr sz="3600" spc="-15" dirty="0">
                <a:solidFill>
                  <a:srgbClr val="5F5F5F"/>
                </a:solidFill>
                <a:latin typeface="Georgia"/>
                <a:cs typeface="Georgia"/>
              </a:rPr>
              <a:t>“closer”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to the elements they style  take</a:t>
            </a:r>
            <a:r>
              <a:rPr sz="3600" spc="-4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precedence</a:t>
            </a:r>
            <a:endParaRPr lang="en-US" sz="3600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12700" marR="1478280">
              <a:lnSpc>
                <a:spcPct val="101800"/>
              </a:lnSpc>
            </a:pPr>
            <a:endParaRPr lang="en-US" sz="3600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12700" marR="1478280">
              <a:lnSpc>
                <a:spcPct val="101800"/>
              </a:lnSpc>
            </a:pPr>
            <a:endParaRPr lang="en-US" sz="3600" dirty="0">
              <a:latin typeface="Georgia"/>
              <a:cs typeface="Georgia"/>
            </a:endParaRPr>
          </a:p>
          <a:p>
            <a:pPr marL="12700" marR="1478280">
              <a:lnSpc>
                <a:spcPct val="101800"/>
              </a:lnSpc>
            </a:pPr>
            <a:endParaRPr lang="en-US" sz="3600" dirty="0">
              <a:latin typeface="Georgia"/>
              <a:cs typeface="Georgia"/>
            </a:endParaRPr>
          </a:p>
          <a:p>
            <a:pPr marL="12700" marR="1478280">
              <a:lnSpc>
                <a:spcPct val="101800"/>
              </a:lnSpc>
            </a:pPr>
            <a:endParaRPr lang="en-US" sz="3600" dirty="0">
              <a:latin typeface="Georgia"/>
              <a:cs typeface="Georgia"/>
            </a:endParaRPr>
          </a:p>
          <a:p>
            <a:pPr marL="140970">
              <a:lnSpc>
                <a:spcPts val="2695"/>
              </a:lnSpc>
              <a:buSzPct val="74137"/>
              <a:tabLst>
                <a:tab pos="545465" algn="l"/>
                <a:tab pos="546100" algn="l"/>
              </a:tabLst>
            </a:pPr>
            <a:endParaRPr lang="en-US" sz="3600" dirty="0">
              <a:latin typeface="Georgia"/>
              <a:cs typeface="Georgia"/>
            </a:endParaRPr>
          </a:p>
          <a:p>
            <a:pPr marL="140970">
              <a:lnSpc>
                <a:spcPct val="100000"/>
              </a:lnSpc>
              <a:spcBef>
                <a:spcPts val="2940"/>
              </a:spcBef>
              <a:buSzPct val="74137"/>
              <a:tabLst>
                <a:tab pos="545465" algn="l"/>
                <a:tab pos="546100" algn="l"/>
              </a:tabLst>
            </a:pPr>
            <a:r>
              <a:rPr lang="en-US" sz="2900" dirty="0">
                <a:solidFill>
                  <a:srgbClr val="5F5F5F"/>
                </a:solidFill>
                <a:latin typeface="Georgia"/>
                <a:cs typeface="Georgia"/>
              </a:rPr>
              <a:t>						</a:t>
            </a:r>
            <a:endParaRPr sz="2850" dirty="0">
              <a:latin typeface="Times New Roman"/>
              <a:cs typeface="Times New Roman"/>
            </a:endParaRPr>
          </a:p>
          <a:p>
            <a:pPr marL="140970">
              <a:lnSpc>
                <a:spcPct val="100000"/>
              </a:lnSpc>
              <a:buSzPct val="74137"/>
              <a:tabLst>
                <a:tab pos="545465" algn="l"/>
                <a:tab pos="546100" algn="l"/>
              </a:tabLst>
            </a:pPr>
            <a:endParaRPr lang="en-US" sz="2900" spc="-5" dirty="0">
              <a:solidFill>
                <a:srgbClr val="5F5F5F"/>
              </a:solidFill>
              <a:latin typeface="Georgia"/>
              <a:cs typeface="Georgia"/>
            </a:endParaRPr>
          </a:p>
        </p:txBody>
      </p:sp>
      <p:sp>
        <p:nvSpPr>
          <p:cNvPr id="8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"/>
          <p:cNvSpPr txBox="1">
            <a:spLocks/>
          </p:cNvSpPr>
          <p:nvPr/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 algn="ctr">
              <a:lnSpc>
                <a:spcPts val="5995"/>
              </a:lnSpc>
            </a:pPr>
            <a:r>
              <a:rPr lang="en-US" kern="0" dirty="0"/>
              <a:t>REVIEW: near to far</a:t>
            </a:r>
            <a:endParaRPr lang="en-US" kern="0" spc="-20" dirty="0"/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804137" y="3789955"/>
            <a:ext cx="1000553" cy="1000553"/>
            <a:chOff x="101600" y="2235200"/>
            <a:chExt cx="4089400" cy="4089400"/>
          </a:xfrm>
        </p:grpSpPr>
        <p:pic>
          <p:nvPicPr>
            <p:cNvPr id="10" name="Icon-Document02-Grey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01600" y="2235200"/>
              <a:ext cx="4089400" cy="4089400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1" name="WebIcon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79500" y="3568700"/>
              <a:ext cx="2171700" cy="2171700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56" name="Rectangle 55"/>
          <p:cNvSpPr/>
          <p:nvPr/>
        </p:nvSpPr>
        <p:spPr>
          <a:xfrm>
            <a:off x="269436" y="4749165"/>
            <a:ext cx="1931939" cy="405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0970">
              <a:lnSpc>
                <a:spcPts val="2695"/>
              </a:lnSpc>
              <a:buSzPct val="74137"/>
              <a:tabLst>
                <a:tab pos="545465" algn="l"/>
                <a:tab pos="546100" algn="l"/>
              </a:tabLst>
            </a:pPr>
            <a:r>
              <a:rPr lang="en-US" dirty="0">
                <a:solidFill>
                  <a:srgbClr val="5F5F5F"/>
                </a:solidFill>
                <a:latin typeface="Georgia"/>
                <a:cs typeface="Georgia"/>
              </a:rPr>
              <a:t>Browser</a:t>
            </a:r>
            <a:r>
              <a:rPr lang="en-US" spc="-7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pc="-5" dirty="0">
                <a:solidFill>
                  <a:srgbClr val="5F5F5F"/>
                </a:solidFill>
                <a:latin typeface="Georgia"/>
                <a:cs typeface="Georgia"/>
              </a:rPr>
              <a:t>default</a:t>
            </a:r>
            <a:endParaRPr lang="en-US" dirty="0">
              <a:latin typeface="Georgia"/>
              <a:cs typeface="Georgia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2205746" y="4226862"/>
            <a:ext cx="2702546" cy="3232942"/>
            <a:chOff x="2072394" y="4372213"/>
            <a:chExt cx="2702546" cy="3232942"/>
          </a:xfrm>
        </p:grpSpPr>
        <p:grpSp>
          <p:nvGrpSpPr>
            <p:cNvPr id="29" name="Group 28"/>
            <p:cNvGrpSpPr>
              <a:grpSpLocks noChangeAspect="1"/>
            </p:cNvGrpSpPr>
            <p:nvPr/>
          </p:nvGrpSpPr>
          <p:grpSpPr>
            <a:xfrm>
              <a:off x="2072394" y="4372213"/>
              <a:ext cx="2702546" cy="2571187"/>
              <a:chOff x="3632200" y="1727200"/>
              <a:chExt cx="4927600" cy="4914900"/>
            </a:xfrm>
          </p:grpSpPr>
          <p:grpSp>
            <p:nvGrpSpPr>
              <p:cNvPr id="30" name="Group 311"/>
              <p:cNvGrpSpPr/>
              <p:nvPr/>
            </p:nvGrpSpPr>
            <p:grpSpPr>
              <a:xfrm>
                <a:off x="3632200" y="3937000"/>
                <a:ext cx="2476500" cy="2476500"/>
                <a:chOff x="0" y="0"/>
                <a:chExt cx="2476499" cy="2476499"/>
              </a:xfrm>
            </p:grpSpPr>
            <p:pic>
              <p:nvPicPr>
                <p:cNvPr id="44" name="Icon-Document02-Grey.png"/>
                <p:cNvPicPr>
                  <a:picLocks noChangeAspect="1"/>
                </p:cNvPicPr>
                <p:nvPr/>
              </p:nvPicPr>
              <p:blipFill>
                <a:blip r:embed="rId2">
                  <a:extLst/>
                </a:blip>
                <a:stretch>
                  <a:fillRect/>
                </a:stretch>
              </p:blipFill>
              <p:spPr>
                <a:xfrm>
                  <a:off x="0" y="0"/>
                  <a:ext cx="2476500" cy="2476500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45" name="WebIcon.png"/>
                <p:cNvPicPr>
                  <a:picLocks noChangeAspect="1"/>
                </p:cNvPicPr>
                <p:nvPr/>
              </p:nvPicPr>
              <p:blipFill>
                <a:blip r:embed="rId3">
                  <a:extLst/>
                </a:blip>
                <a:stretch>
                  <a:fillRect/>
                </a:stretch>
              </p:blipFill>
              <p:spPr>
                <a:xfrm>
                  <a:off x="604231" y="816989"/>
                  <a:ext cx="1276547" cy="1276547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  <p:pic>
            <p:nvPicPr>
              <p:cNvPr id="31" name="Icon-Document02-Grey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5207000" y="1727200"/>
                <a:ext cx="1816100" cy="1816100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32" name="palette.pn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5667438" y="2330454"/>
                <a:ext cx="977902" cy="977900"/>
              </a:xfrm>
              <a:prstGeom prst="rect">
                <a:avLst/>
              </a:prstGeom>
              <a:ln w="12700">
                <a:miter lim="400000"/>
              </a:ln>
            </p:spPr>
          </p:pic>
          <p:grpSp>
            <p:nvGrpSpPr>
              <p:cNvPr id="33" name="Group 320"/>
              <p:cNvGrpSpPr/>
              <p:nvPr/>
            </p:nvGrpSpPr>
            <p:grpSpPr>
              <a:xfrm>
                <a:off x="6083300" y="3937000"/>
                <a:ext cx="2476500" cy="2476500"/>
                <a:chOff x="0" y="0"/>
                <a:chExt cx="2476499" cy="2476499"/>
              </a:xfrm>
            </p:grpSpPr>
            <p:pic>
              <p:nvPicPr>
                <p:cNvPr id="42" name="Icon-Document02-Grey.png"/>
                <p:cNvPicPr>
                  <a:picLocks noChangeAspect="1"/>
                </p:cNvPicPr>
                <p:nvPr/>
              </p:nvPicPr>
              <p:blipFill>
                <a:blip r:embed="rId2">
                  <a:extLst/>
                </a:blip>
                <a:stretch>
                  <a:fillRect/>
                </a:stretch>
              </p:blipFill>
              <p:spPr>
                <a:xfrm>
                  <a:off x="0" y="0"/>
                  <a:ext cx="2476500" cy="2476500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43" name="WebIcon.png"/>
                <p:cNvPicPr>
                  <a:picLocks noChangeAspect="1"/>
                </p:cNvPicPr>
                <p:nvPr/>
              </p:nvPicPr>
              <p:blipFill>
                <a:blip r:embed="rId3">
                  <a:extLst/>
                </a:blip>
                <a:stretch>
                  <a:fillRect/>
                </a:stretch>
              </p:blipFill>
              <p:spPr>
                <a:xfrm>
                  <a:off x="604231" y="816989"/>
                  <a:ext cx="1276547" cy="1276547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  <p:grpSp>
            <p:nvGrpSpPr>
              <p:cNvPr id="34" name="Group 323"/>
              <p:cNvGrpSpPr/>
              <p:nvPr/>
            </p:nvGrpSpPr>
            <p:grpSpPr>
              <a:xfrm>
                <a:off x="4876800" y="4165600"/>
                <a:ext cx="2476500" cy="2476500"/>
                <a:chOff x="0" y="0"/>
                <a:chExt cx="2476499" cy="2476499"/>
              </a:xfrm>
            </p:grpSpPr>
            <p:pic>
              <p:nvPicPr>
                <p:cNvPr id="40" name="Icon-Document02-Grey.png"/>
                <p:cNvPicPr>
                  <a:picLocks noChangeAspect="1"/>
                </p:cNvPicPr>
                <p:nvPr/>
              </p:nvPicPr>
              <p:blipFill>
                <a:blip r:embed="rId2">
                  <a:extLst/>
                </a:blip>
                <a:stretch>
                  <a:fillRect/>
                </a:stretch>
              </p:blipFill>
              <p:spPr>
                <a:xfrm>
                  <a:off x="0" y="0"/>
                  <a:ext cx="2476500" cy="2476500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41" name="WebIcon.png"/>
                <p:cNvPicPr>
                  <a:picLocks noChangeAspect="1"/>
                </p:cNvPicPr>
                <p:nvPr/>
              </p:nvPicPr>
              <p:blipFill>
                <a:blip r:embed="rId3">
                  <a:extLst/>
                </a:blip>
                <a:stretch>
                  <a:fillRect/>
                </a:stretch>
              </p:blipFill>
              <p:spPr>
                <a:xfrm>
                  <a:off x="604231" y="816989"/>
                  <a:ext cx="1276547" cy="1276547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  <p:grpSp>
            <p:nvGrpSpPr>
              <p:cNvPr id="35" name="Group 328"/>
              <p:cNvGrpSpPr/>
              <p:nvPr/>
            </p:nvGrpSpPr>
            <p:grpSpPr>
              <a:xfrm>
                <a:off x="4832846" y="3353935"/>
                <a:ext cx="2519032" cy="1130794"/>
                <a:chOff x="0" y="0"/>
                <a:chExt cx="2519031" cy="1130792"/>
              </a:xfrm>
            </p:grpSpPr>
            <p:sp>
              <p:nvSpPr>
                <p:cNvPr id="36" name="Shape 324"/>
                <p:cNvSpPr/>
                <p:nvPr/>
              </p:nvSpPr>
              <p:spPr>
                <a:xfrm flipH="1" flipV="1">
                  <a:off x="38744" y="423322"/>
                  <a:ext cx="3276" cy="433091"/>
                </a:xfrm>
                <a:prstGeom prst="line">
                  <a:avLst/>
                </a:prstGeom>
                <a:noFill/>
                <a:ln w="63500" cap="flat">
                  <a:solidFill>
                    <a:srgbClr val="0096FF"/>
                  </a:solidFill>
                  <a:prstDash val="solid"/>
                  <a:miter lim="400000"/>
                  <a:headEnd type="stealth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l" defTabSz="457200">
                    <a:defRPr sz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37" name="Shape 325"/>
                <p:cNvSpPr/>
                <p:nvPr/>
              </p:nvSpPr>
              <p:spPr>
                <a:xfrm flipV="1">
                  <a:off x="1270644" y="0"/>
                  <a:ext cx="1" cy="1130793"/>
                </a:xfrm>
                <a:prstGeom prst="line">
                  <a:avLst/>
                </a:prstGeom>
                <a:noFill/>
                <a:ln w="63500" cap="flat">
                  <a:solidFill>
                    <a:srgbClr val="0096FF"/>
                  </a:solidFill>
                  <a:prstDash val="solid"/>
                  <a:miter lim="400000"/>
                  <a:headEnd type="stealth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l" defTabSz="457200">
                    <a:defRPr sz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38" name="Shape 326"/>
                <p:cNvSpPr/>
                <p:nvPr/>
              </p:nvSpPr>
              <p:spPr>
                <a:xfrm flipH="1" flipV="1">
                  <a:off x="2482353" y="417964"/>
                  <a:ext cx="3276" cy="433091"/>
                </a:xfrm>
                <a:prstGeom prst="line">
                  <a:avLst/>
                </a:prstGeom>
                <a:noFill/>
                <a:ln w="63500" cap="flat">
                  <a:solidFill>
                    <a:srgbClr val="0096FF"/>
                  </a:solidFill>
                  <a:prstDash val="solid"/>
                  <a:miter lim="400000"/>
                  <a:headEnd type="stealth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l" defTabSz="457200">
                    <a:defRPr sz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39" name="Shape 327"/>
                <p:cNvSpPr/>
                <p:nvPr/>
              </p:nvSpPr>
              <p:spPr>
                <a:xfrm flipV="1">
                  <a:off x="0" y="411699"/>
                  <a:ext cx="2519032" cy="15"/>
                </a:xfrm>
                <a:prstGeom prst="line">
                  <a:avLst/>
                </a:prstGeom>
                <a:noFill/>
                <a:ln w="50800" cap="flat">
                  <a:solidFill>
                    <a:srgbClr val="0096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l" defTabSz="457200">
                    <a:defRPr sz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/>
                </a:p>
              </p:txBody>
            </p:sp>
          </p:grpSp>
        </p:grpSp>
        <p:sp>
          <p:nvSpPr>
            <p:cNvPr id="58" name="Rectangle 57"/>
            <p:cNvSpPr/>
            <p:nvPr/>
          </p:nvSpPr>
          <p:spPr>
            <a:xfrm>
              <a:off x="2248562" y="6897269"/>
              <a:ext cx="205216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140970">
                <a:lnSpc>
                  <a:spcPct val="100000"/>
                </a:lnSpc>
                <a:spcBef>
                  <a:spcPts val="2940"/>
                </a:spcBef>
                <a:buSzPct val="74137"/>
                <a:tabLst>
                  <a:tab pos="545465" algn="l"/>
                  <a:tab pos="546100" algn="l"/>
                </a:tabLst>
              </a:pPr>
              <a:r>
                <a:rPr lang="en-US" sz="2000" dirty="0">
                  <a:solidFill>
                    <a:srgbClr val="5F5F5F"/>
                  </a:solidFill>
                  <a:latin typeface="Georgia"/>
                  <a:cs typeface="Georgia"/>
                </a:rPr>
                <a:t>External </a:t>
              </a:r>
              <a:r>
                <a:rPr lang="en-US" sz="2000" spc="-5" dirty="0">
                  <a:solidFill>
                    <a:srgbClr val="5F5F5F"/>
                  </a:solidFill>
                  <a:latin typeface="Georgia"/>
                  <a:cs typeface="Georgia"/>
                </a:rPr>
                <a:t>styles </a:t>
              </a:r>
            </a:p>
            <a:p>
              <a:pPr algn="ctr">
                <a:lnSpc>
                  <a:spcPct val="100000"/>
                </a:lnSpc>
                <a:buSzPct val="74137"/>
                <a:tabLst>
                  <a:tab pos="545465" algn="l"/>
                  <a:tab pos="546100" algn="l"/>
                </a:tabLst>
              </a:pPr>
              <a:r>
                <a:rPr lang="en-US" sz="2000" dirty="0">
                  <a:solidFill>
                    <a:srgbClr val="5F5F5F"/>
                  </a:solidFill>
                  <a:latin typeface="Georgia"/>
                  <a:cs typeface="Georgia"/>
                </a:rPr>
                <a:t>(in a </a:t>
              </a:r>
              <a:r>
                <a:rPr lang="en-US" sz="2000" b="1" dirty="0">
                  <a:solidFill>
                    <a:srgbClr val="5F5F5F"/>
                  </a:solidFill>
                  <a:latin typeface="Georgia"/>
                  <a:cs typeface="Georgia"/>
                </a:rPr>
                <a:t>.</a:t>
              </a:r>
              <a:r>
                <a:rPr lang="en-US" sz="2000" b="1" dirty="0" err="1">
                  <a:solidFill>
                    <a:srgbClr val="5F5F5F"/>
                  </a:solidFill>
                  <a:latin typeface="Georgia"/>
                  <a:cs typeface="Georgia"/>
                </a:rPr>
                <a:t>css</a:t>
              </a:r>
              <a:r>
                <a:rPr lang="en-US" sz="2000" b="1" spc="-110" dirty="0">
                  <a:solidFill>
                    <a:srgbClr val="5F5F5F"/>
                  </a:solidFill>
                  <a:latin typeface="Georgia"/>
                  <a:cs typeface="Georgia"/>
                </a:rPr>
                <a:t> </a:t>
              </a:r>
              <a:r>
                <a:rPr lang="en-US" sz="2000" dirty="0">
                  <a:solidFill>
                    <a:srgbClr val="5F5F5F"/>
                  </a:solidFill>
                  <a:latin typeface="Georgia"/>
                  <a:cs typeface="Georgia"/>
                </a:rPr>
                <a:t>file)</a:t>
              </a:r>
              <a:endParaRPr lang="en-US" sz="2000" dirty="0">
                <a:latin typeface="Georgia"/>
                <a:cs typeface="Georgia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604886" y="4893541"/>
            <a:ext cx="2322372" cy="2950984"/>
            <a:chOff x="8417516" y="3607474"/>
            <a:chExt cx="2608688" cy="3373468"/>
          </a:xfrm>
        </p:grpSpPr>
        <p:grpSp>
          <p:nvGrpSpPr>
            <p:cNvPr id="50" name="Group 49"/>
            <p:cNvGrpSpPr>
              <a:grpSpLocks noChangeAspect="1"/>
            </p:cNvGrpSpPr>
            <p:nvPr/>
          </p:nvGrpSpPr>
          <p:grpSpPr>
            <a:xfrm>
              <a:off x="8418809" y="3607474"/>
              <a:ext cx="2607395" cy="2607395"/>
              <a:chOff x="8001000" y="2235200"/>
              <a:chExt cx="4089400" cy="4089400"/>
            </a:xfrm>
          </p:grpSpPr>
          <p:pic>
            <p:nvPicPr>
              <p:cNvPr id="46" name="Icon-Document02-Grey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8001000" y="2235200"/>
                <a:ext cx="4089400" cy="4089400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47" name="WebIcon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9277350" y="4171950"/>
                <a:ext cx="1511300" cy="1511300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48" name="Icon-Document02-Grey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rcRect l="16149" t="7453" r="14596" b="56832"/>
              <a:stretch>
                <a:fillRect/>
              </a:stretch>
            </p:blipFill>
            <p:spPr>
              <a:xfrm>
                <a:off x="8661400" y="2527300"/>
                <a:ext cx="2832100" cy="1460500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49" name="palette.pn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9490138" y="2851153"/>
                <a:ext cx="977901" cy="977901"/>
              </a:xfrm>
              <a:prstGeom prst="rect">
                <a:avLst/>
              </a:prstGeom>
              <a:ln w="12700">
                <a:miter lim="400000"/>
              </a:ln>
            </p:spPr>
          </p:pic>
        </p:grpSp>
        <p:sp>
          <p:nvSpPr>
            <p:cNvPr id="60" name="Rectangle 59"/>
            <p:cNvSpPr/>
            <p:nvPr/>
          </p:nvSpPr>
          <p:spPr>
            <a:xfrm>
              <a:off x="8417516" y="6101342"/>
              <a:ext cx="2514402" cy="8796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140970" algn="ctr">
                <a:lnSpc>
                  <a:spcPct val="100000"/>
                </a:lnSpc>
                <a:buSzPct val="74137"/>
                <a:tabLst>
                  <a:tab pos="545465" algn="l"/>
                  <a:tab pos="546100" algn="l"/>
                </a:tabLst>
              </a:pPr>
              <a:r>
                <a:rPr lang="en-US" sz="2200" dirty="0">
                  <a:solidFill>
                    <a:srgbClr val="5F5F5F"/>
                  </a:solidFill>
                  <a:latin typeface="Georgia"/>
                  <a:cs typeface="Georgia"/>
                </a:rPr>
                <a:t>Int</a:t>
              </a:r>
              <a:r>
                <a:rPr lang="en-US" dirty="0">
                  <a:latin typeface="Georgia" panose="02040502050405020303" pitchFamily="18" charset="0"/>
                </a:rPr>
                <a:t>ernal</a:t>
              </a:r>
              <a:r>
                <a:rPr lang="en-US" sz="2200" dirty="0">
                  <a:solidFill>
                    <a:srgbClr val="5F5F5F"/>
                  </a:solidFill>
                  <a:latin typeface="Georgia"/>
                  <a:cs typeface="Georgia"/>
                </a:rPr>
                <a:t> </a:t>
              </a:r>
              <a:r>
                <a:rPr lang="en-US" sz="2200" spc="-5" dirty="0">
                  <a:solidFill>
                    <a:srgbClr val="5F5F5F"/>
                  </a:solidFill>
                  <a:latin typeface="Georgia"/>
                  <a:cs typeface="Georgia"/>
                </a:rPr>
                <a:t>styles </a:t>
              </a:r>
            </a:p>
            <a:p>
              <a:pPr marL="140970" algn="ctr">
                <a:lnSpc>
                  <a:spcPct val="100000"/>
                </a:lnSpc>
                <a:buSzPct val="74137"/>
                <a:tabLst>
                  <a:tab pos="545465" algn="l"/>
                  <a:tab pos="546100" algn="l"/>
                </a:tabLst>
              </a:pPr>
              <a:r>
                <a:rPr lang="en-US" sz="2200" dirty="0">
                  <a:solidFill>
                    <a:srgbClr val="5F5F5F"/>
                  </a:solidFill>
                  <a:latin typeface="Georgia"/>
                  <a:cs typeface="Georgia"/>
                </a:rPr>
                <a:t>(in</a:t>
              </a:r>
              <a:r>
                <a:rPr lang="en-US" sz="2200" spc="-70" dirty="0">
                  <a:solidFill>
                    <a:srgbClr val="5F5F5F"/>
                  </a:solidFill>
                  <a:latin typeface="Georgia"/>
                  <a:cs typeface="Georgia"/>
                </a:rPr>
                <a:t> </a:t>
              </a:r>
              <a:r>
                <a:rPr lang="en-US" sz="2200" spc="-5" dirty="0">
                  <a:solidFill>
                    <a:srgbClr val="5F5F5F"/>
                  </a:solidFill>
                  <a:latin typeface="Georgia"/>
                  <a:cs typeface="Georgia"/>
                </a:rPr>
                <a:t>the</a:t>
              </a:r>
              <a:r>
                <a:rPr lang="en-US" sz="2200" dirty="0">
                  <a:latin typeface="Georgia"/>
                  <a:cs typeface="Georgia"/>
                </a:rPr>
                <a:t> </a:t>
              </a:r>
              <a:r>
                <a:rPr lang="en-US" sz="2200" spc="-5" dirty="0">
                  <a:solidFill>
                    <a:srgbClr val="5F5F5F"/>
                  </a:solidFill>
                  <a:latin typeface="Consolas"/>
                  <a:cs typeface="Consolas"/>
                </a:rPr>
                <a:t>&lt;</a:t>
              </a:r>
              <a:r>
                <a:rPr lang="en-US" sz="2200" spc="-5" dirty="0">
                  <a:solidFill>
                    <a:srgbClr val="7F007F"/>
                  </a:solidFill>
                  <a:latin typeface="Consolas"/>
                  <a:cs typeface="Consolas"/>
                </a:rPr>
                <a:t>head</a:t>
              </a:r>
              <a:r>
                <a:rPr lang="en-US" sz="2200" spc="-5" dirty="0">
                  <a:solidFill>
                    <a:srgbClr val="5F5F5F"/>
                  </a:solidFill>
                  <a:latin typeface="Consolas"/>
                  <a:cs typeface="Consolas"/>
                </a:rPr>
                <a:t>&gt;</a:t>
              </a:r>
              <a:r>
                <a:rPr lang="en-US" sz="2200" spc="-5" dirty="0">
                  <a:solidFill>
                    <a:srgbClr val="5F5F5F"/>
                  </a:solidFill>
                  <a:latin typeface="Georgia"/>
                  <a:cs typeface="Georgia"/>
                </a:rPr>
                <a:t>)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8426021" y="5628366"/>
            <a:ext cx="3055544" cy="3405714"/>
            <a:chOff x="3552494" y="4470050"/>
            <a:chExt cx="3441027" cy="4081514"/>
          </a:xfrm>
        </p:grpSpPr>
        <p:grpSp>
          <p:nvGrpSpPr>
            <p:cNvPr id="54" name="Group 53"/>
            <p:cNvGrpSpPr/>
            <p:nvPr/>
          </p:nvGrpSpPr>
          <p:grpSpPr>
            <a:xfrm>
              <a:off x="3552494" y="4470050"/>
              <a:ext cx="3441027" cy="3441027"/>
              <a:chOff x="11875388" y="2487400"/>
              <a:chExt cx="3441027" cy="3441027"/>
            </a:xfrm>
          </p:grpSpPr>
          <p:pic>
            <p:nvPicPr>
              <p:cNvPr id="51" name="Icon-Document02-Grey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1875388" y="2487400"/>
                <a:ext cx="3441027" cy="3441027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52" name="palette.png"/>
              <p:cNvPicPr>
                <a:picLocks noChangeAspect="1"/>
              </p:cNvPicPr>
              <p:nvPr/>
            </p:nvPicPr>
            <p:blipFill rotWithShape="1">
              <a:blip r:embed="rId5">
                <a:extLst/>
              </a:blip>
              <a:srcRect t="9444" r="47222" b="10329"/>
              <a:stretch/>
            </p:blipFill>
            <p:spPr>
              <a:xfrm>
                <a:off x="12638146" y="3887348"/>
                <a:ext cx="1015211" cy="1543204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53" name="WebIcon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rcRect l="47916" r="297"/>
              <a:stretch>
                <a:fillRect/>
              </a:stretch>
            </p:blipFill>
            <p:spPr>
              <a:xfrm>
                <a:off x="13653357" y="3869711"/>
                <a:ext cx="929718" cy="1628663"/>
              </a:xfrm>
              <a:prstGeom prst="rect">
                <a:avLst/>
              </a:prstGeom>
              <a:ln w="12700">
                <a:miter lim="400000"/>
              </a:ln>
            </p:spPr>
          </p:pic>
        </p:grpSp>
        <p:sp>
          <p:nvSpPr>
            <p:cNvPr id="62" name="Rectangle 61"/>
            <p:cNvSpPr/>
            <p:nvPr/>
          </p:nvSpPr>
          <p:spPr>
            <a:xfrm>
              <a:off x="3609902" y="7720567"/>
              <a:ext cx="3383619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140970" algn="ctr">
                <a:buSzPct val="74137"/>
                <a:tabLst>
                  <a:tab pos="545465" algn="l"/>
                  <a:tab pos="546100" algn="l"/>
                </a:tabLst>
              </a:pPr>
              <a:r>
                <a:rPr lang="en-US" sz="2400" dirty="0">
                  <a:solidFill>
                    <a:srgbClr val="5F5F5F"/>
                  </a:solidFill>
                  <a:latin typeface="Georgia"/>
                  <a:cs typeface="Georgia"/>
                </a:rPr>
                <a:t>Inline </a:t>
              </a:r>
              <a:r>
                <a:rPr lang="en-US" sz="2400" spc="-5" dirty="0">
                  <a:solidFill>
                    <a:srgbClr val="5F5F5F"/>
                  </a:solidFill>
                  <a:latin typeface="Georgia"/>
                  <a:cs typeface="Georgia"/>
                </a:rPr>
                <a:t>styles </a:t>
              </a:r>
            </a:p>
            <a:p>
              <a:pPr marL="140970" algn="ctr">
                <a:buSzPct val="74137"/>
                <a:tabLst>
                  <a:tab pos="545465" algn="l"/>
                  <a:tab pos="546100" algn="l"/>
                </a:tabLst>
              </a:pPr>
              <a:r>
                <a:rPr lang="en-US" sz="2400" spc="-130" dirty="0">
                  <a:solidFill>
                    <a:srgbClr val="5F5F5F"/>
                  </a:solidFill>
                  <a:latin typeface="Georgia"/>
                  <a:cs typeface="Georgia"/>
                </a:rPr>
                <a:t>(directly </a:t>
              </a:r>
              <a:r>
                <a:rPr lang="en-US" sz="2400" dirty="0">
                  <a:solidFill>
                    <a:srgbClr val="5F5F5F"/>
                  </a:solidFill>
                  <a:latin typeface="Georgia"/>
                  <a:cs typeface="Georgia"/>
                </a:rPr>
                <a:t>on</a:t>
              </a:r>
              <a:r>
                <a:rPr lang="en-US" sz="2400" spc="-225" dirty="0">
                  <a:solidFill>
                    <a:srgbClr val="5F5F5F"/>
                  </a:solidFill>
                  <a:latin typeface="Georgia"/>
                  <a:cs typeface="Georgia"/>
                </a:rPr>
                <a:t> </a:t>
              </a:r>
              <a:r>
                <a:rPr lang="en-US" sz="2400" dirty="0">
                  <a:solidFill>
                    <a:srgbClr val="5F5F5F"/>
                  </a:solidFill>
                  <a:latin typeface="Georgia"/>
                  <a:cs typeface="Georgia"/>
                </a:rPr>
                <a:t>an </a:t>
              </a:r>
              <a:r>
                <a:rPr lang="en-US" sz="2400" spc="-5" dirty="0">
                  <a:solidFill>
                    <a:srgbClr val="5F5F5F"/>
                  </a:solidFill>
                  <a:latin typeface="Georgia"/>
                  <a:cs typeface="Georgia"/>
                </a:rPr>
                <a:t>element)</a:t>
              </a:r>
              <a:endParaRPr lang="en-US" sz="2400" dirty="0">
                <a:latin typeface="Georgia"/>
                <a:cs typeface="Georgia"/>
              </a:endParaRPr>
            </a:p>
          </p:txBody>
        </p:sp>
      </p:grpSp>
      <p:sp>
        <p:nvSpPr>
          <p:cNvPr id="66" name="Right Arrow 65"/>
          <p:cNvSpPr/>
          <p:nvPr/>
        </p:nvSpPr>
        <p:spPr>
          <a:xfrm>
            <a:off x="1309645" y="8245885"/>
            <a:ext cx="6617613" cy="710080"/>
          </a:xfrm>
          <a:prstGeom prst="rightArrow">
            <a:avLst/>
          </a:prstGeom>
          <a:solidFill>
            <a:srgbClr val="209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1013269" y="8813559"/>
            <a:ext cx="65024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140970">
              <a:lnSpc>
                <a:spcPct val="100000"/>
              </a:lnSpc>
              <a:spcBef>
                <a:spcPts val="2940"/>
              </a:spcBef>
              <a:buSzPct val="74137"/>
              <a:tabLst>
                <a:tab pos="545465" algn="l"/>
                <a:tab pos="546100" algn="l"/>
              </a:tabLst>
            </a:pPr>
            <a:r>
              <a:rPr lang="en-US" dirty="0">
                <a:solidFill>
                  <a:srgbClr val="5F5F5F"/>
                </a:solidFill>
                <a:latin typeface="Georgia" panose="02040502050405020303" pitchFamily="18" charset="0"/>
              </a:rPr>
              <a:t>Closer to element</a:t>
            </a:r>
          </a:p>
        </p:txBody>
      </p:sp>
    </p:spTree>
    <p:extLst>
      <p:ext uri="{BB962C8B-B14F-4D97-AF65-F5344CB8AC3E}">
        <p14:creationId xmlns:p14="http://schemas.microsoft.com/office/powerpoint/2010/main" val="1694285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dirty="0"/>
              <a:t>REVIEW: Top to</a:t>
            </a:r>
            <a:r>
              <a:rPr spc="-100" dirty="0"/>
              <a:t> </a:t>
            </a:r>
            <a:r>
              <a:rPr dirty="0"/>
              <a:t>bottom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77900" y="2374696"/>
            <a:ext cx="10858500" cy="53630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48590">
              <a:lnSpc>
                <a:spcPct val="104200"/>
              </a:lnSpc>
              <a:tabLst>
                <a:tab pos="483234" algn="l"/>
                <a:tab pos="832485" algn="l"/>
                <a:tab pos="1393190" algn="l"/>
                <a:tab pos="1742439" algn="l"/>
                <a:tab pos="4973320" algn="l"/>
                <a:tab pos="5247005" algn="l"/>
                <a:tab pos="5484495" algn="l"/>
                <a:tab pos="9117330" algn="l"/>
              </a:tabLst>
            </a:pPr>
            <a:r>
              <a:rPr sz="4000" spc="-3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</a:t>
            </a:r>
            <a:r>
              <a:rPr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	the	sa</a:t>
            </a:r>
            <a:r>
              <a:rPr sz="40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</a:t>
            </a:r>
            <a:r>
              <a:rPr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 </a:t>
            </a:r>
            <a:r>
              <a:rPr sz="3300" dirty="0">
                <a:solidFill>
                  <a:srgbClr val="FF0000"/>
                </a:solidFill>
                <a:latin typeface="Consolas"/>
                <a:cs typeface="Consolas"/>
              </a:rPr>
              <a:t>property</a:t>
            </a:r>
            <a:r>
              <a:rPr lang="en-US"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is</a:t>
            </a:r>
            <a:r>
              <a:rPr lang="en-US"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</a:t>
            </a:r>
            <a:r>
              <a:rPr sz="4000" spc="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</a:t>
            </a:r>
            <a:r>
              <a:rPr sz="4000" spc="-2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y</a:t>
            </a:r>
            <a:r>
              <a:rPr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l</a:t>
            </a:r>
            <a:r>
              <a:rPr sz="4000" spc="-2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</a:t>
            </a:r>
            <a:r>
              <a:rPr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d</a:t>
            </a:r>
            <a:r>
              <a:rPr sz="40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m</a:t>
            </a:r>
            <a:r>
              <a:rPr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ultiple</a:t>
            </a:r>
            <a:r>
              <a:rPr lang="en-US"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ti</a:t>
            </a:r>
            <a:r>
              <a:rPr sz="40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mes </a:t>
            </a:r>
            <a:r>
              <a:rPr sz="40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for</a:t>
            </a:r>
            <a:r>
              <a:rPr lang="en-US" sz="40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	</a:t>
            </a:r>
            <a:r>
              <a:rPr sz="40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same</a:t>
            </a:r>
            <a:r>
              <a:rPr sz="4000" spc="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300" dirty="0">
                <a:solidFill>
                  <a:srgbClr val="7F007F"/>
                </a:solidFill>
                <a:latin typeface="Consolas"/>
                <a:cs typeface="Consolas"/>
              </a:rPr>
              <a:t>selector</a:t>
            </a:r>
            <a:r>
              <a:rPr sz="4000" spc="-2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,</a:t>
            </a:r>
            <a:r>
              <a:rPr lang="en-US" sz="4000" spc="-2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4000" spc="5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</a:t>
            </a:r>
            <a:r>
              <a:rPr sz="4000" spc="9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last </a:t>
            </a:r>
            <a:r>
              <a:rPr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one</a:t>
            </a:r>
            <a:r>
              <a:rPr sz="4000" spc="-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4000" spc="7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sticks.</a:t>
            </a:r>
            <a:endParaRPr lang="en-US" sz="4000" spc="7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48590">
              <a:lnSpc>
                <a:spcPct val="104200"/>
              </a:lnSpc>
              <a:tabLst>
                <a:tab pos="483234" algn="l"/>
                <a:tab pos="832485" algn="l"/>
                <a:tab pos="1393190" algn="l"/>
                <a:tab pos="1742439" algn="l"/>
                <a:tab pos="4973320" algn="l"/>
                <a:tab pos="5247005" algn="l"/>
                <a:tab pos="5484495" algn="l"/>
                <a:tab pos="9117330" algn="l"/>
              </a:tabLst>
            </a:pPr>
            <a:endParaRPr lang="en-US" sz="4000" spc="7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48590">
              <a:lnSpc>
                <a:spcPct val="104200"/>
              </a:lnSpc>
              <a:tabLst>
                <a:tab pos="483234" algn="l"/>
                <a:tab pos="832485" algn="l"/>
                <a:tab pos="1393190" algn="l"/>
                <a:tab pos="1742439" algn="l"/>
                <a:tab pos="4973320" algn="l"/>
                <a:tab pos="5247005" algn="l"/>
                <a:tab pos="5484495" algn="l"/>
                <a:tab pos="9117330" algn="l"/>
              </a:tabLst>
            </a:pPr>
            <a:endParaRPr lang="en-US" sz="4000" b="1" spc="7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27432" fontAlgn="t">
              <a:lnSpc>
                <a:spcPts val="3110"/>
              </a:lnSpc>
            </a:pPr>
            <a:r>
              <a:rPr lang="en-US" sz="40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#2f4251; }</a:t>
            </a:r>
          </a:p>
          <a:p>
            <a:pPr marL="27432" fontAlgn="t">
              <a:lnSpc>
                <a:spcPts val="3110"/>
              </a:lnSpc>
            </a:pPr>
            <a:endParaRPr lang="en-US" sz="2000" dirty="0">
              <a:latin typeface="Arial" panose="020B0604020202020204" pitchFamily="34" charset="0"/>
            </a:endParaRPr>
          </a:p>
          <a:p>
            <a:pPr marL="27432" fontAlgn="t">
              <a:lnSpc>
                <a:spcPts val="3110"/>
              </a:lnSpc>
            </a:pPr>
            <a:r>
              <a:rPr lang="en-US" sz="40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>
                <a:latin typeface="Arial" panose="020B0604020202020204" pitchFamily="34" charset="0"/>
              </a:rPr>
              <a:t>     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#daa645; } </a:t>
            </a:r>
            <a:r>
              <a:rPr lang="en-US" sz="4000" dirty="0">
                <a:solidFill>
                  <a:srgbClr val="3FAA5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</a:rPr>
              <a:t> </a:t>
            </a:r>
            <a:r>
              <a:rPr lang="en-US" sz="4000" dirty="0">
                <a:solidFill>
                  <a:srgbClr val="3FAA5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 wins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</a:rPr>
              <a:t> </a:t>
            </a:r>
            <a:r>
              <a:rPr lang="en-US" sz="4000" dirty="0">
                <a:solidFill>
                  <a:srgbClr val="3FAA5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marL="27432" fontAlgn="t">
              <a:spcBef>
                <a:spcPts val="1200"/>
              </a:spcBef>
            </a:pPr>
            <a:endParaRPr lang="en-US" sz="2000" dirty="0">
              <a:latin typeface="Arial" panose="020B0604020202020204" pitchFamily="34" charset="0"/>
            </a:endParaRPr>
          </a:p>
          <a:p>
            <a:pPr marL="12700" marR="148590">
              <a:lnSpc>
                <a:spcPct val="104200"/>
              </a:lnSpc>
              <a:tabLst>
                <a:tab pos="483234" algn="l"/>
                <a:tab pos="832485" algn="l"/>
                <a:tab pos="1393190" algn="l"/>
                <a:tab pos="1742439" algn="l"/>
                <a:tab pos="4973320" algn="l"/>
                <a:tab pos="5247005" algn="l"/>
                <a:tab pos="5484495" algn="l"/>
                <a:tab pos="9117330" algn="l"/>
              </a:tabLst>
            </a:pPr>
            <a:endParaRPr sz="4000" dirty="0">
              <a:latin typeface="Georgia" panose="02040502050405020303" pitchFamily="18" charset="0"/>
              <a:cs typeface="Lor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dirty="0"/>
              <a:t>REVIEW: </a:t>
            </a:r>
            <a:r>
              <a:rPr lang="en-US" dirty="0"/>
              <a:t>children are </a:t>
            </a:r>
            <a:r>
              <a:rPr dirty="0"/>
              <a:t>specific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0900" y="2666898"/>
            <a:ext cx="11129645" cy="51516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0" marR="685165">
              <a:lnSpc>
                <a:spcPct val="102099"/>
              </a:lnSpc>
              <a:tabLst>
                <a:tab pos="610235" algn="l"/>
                <a:tab pos="1511300" algn="l"/>
                <a:tab pos="1624965" algn="l"/>
                <a:tab pos="2870835" algn="l"/>
                <a:tab pos="7994015" algn="l"/>
                <a:tab pos="10099040" algn="l"/>
              </a:tabLst>
            </a:pPr>
            <a:r>
              <a:rPr sz="4000" spc="-3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</a:t>
            </a:r>
            <a:r>
              <a:rPr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	o</a:t>
            </a:r>
            <a:r>
              <a:rPr sz="40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n</a:t>
            </a:r>
            <a:r>
              <a:rPr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</a:t>
            </a:r>
            <a:r>
              <a:rPr lang="en-US"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</a:t>
            </a:r>
            <a:r>
              <a:rPr sz="4000" spc="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</a:t>
            </a:r>
            <a:r>
              <a:rPr sz="4000" spc="-2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y</a:t>
            </a:r>
            <a:r>
              <a:rPr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le</a:t>
            </a:r>
            <a:r>
              <a:rPr lang="en-US"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is</a:t>
            </a:r>
            <a:r>
              <a:rPr lang="en-US" sz="40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4000" b="1" spc="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</a:t>
            </a:r>
            <a:r>
              <a:rPr sz="4000" b="1" spc="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</a:t>
            </a:r>
            <a:r>
              <a:rPr sz="4000" b="1" spc="1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r</a:t>
            </a:r>
            <a:r>
              <a:rPr sz="4000" b="1" spc="-2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</a:t>
            </a:r>
            <a:r>
              <a:rPr lang="en-US" sz="4000" b="1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4000" b="1" spc="8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</a:t>
            </a:r>
            <a:r>
              <a:rPr sz="4000" b="1" spc="-2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pe</a:t>
            </a:r>
            <a:r>
              <a:rPr sz="4000" b="1" spc="-3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</a:t>
            </a:r>
            <a:r>
              <a:rPr sz="4000" b="1" spc="13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</a:t>
            </a:r>
            <a:r>
              <a:rPr sz="4000" b="1" spc="16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</a:t>
            </a:r>
            <a:r>
              <a:rPr sz="4000" b="1" spc="6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ic</a:t>
            </a:r>
            <a:r>
              <a:rPr sz="4000" b="1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than</a:t>
            </a:r>
            <a:r>
              <a:rPr lang="en-US"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</a:t>
            </a:r>
            <a:r>
              <a:rPr sz="40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n</a:t>
            </a:r>
            <a:r>
              <a:rPr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othe</a:t>
            </a:r>
            <a:r>
              <a:rPr sz="4000" spc="-17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r</a:t>
            </a:r>
            <a:r>
              <a:rPr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,</a:t>
            </a:r>
            <a:r>
              <a:rPr lang="en-US"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4000" spc="-2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</a:t>
            </a:r>
            <a:r>
              <a:rPr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 </a:t>
            </a:r>
            <a:r>
              <a:rPr sz="40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takes</a:t>
            </a:r>
            <a:r>
              <a:rPr lang="en-US" sz="40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40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precedence</a:t>
            </a:r>
            <a:endParaRPr sz="4000" dirty="0">
              <a:latin typeface="Georgia" panose="02040502050405020303" pitchFamily="18" charset="0"/>
              <a:cs typeface="Lora"/>
            </a:endParaRPr>
          </a:p>
          <a:p>
            <a:pPr>
              <a:lnSpc>
                <a:spcPct val="100000"/>
              </a:lnSpc>
            </a:pPr>
            <a:endParaRPr sz="4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sz="3100" dirty="0">
                <a:solidFill>
                  <a:srgbClr val="7F007F"/>
                </a:solidFill>
                <a:latin typeface="Consolas"/>
                <a:cs typeface="Consolas"/>
              </a:rPr>
              <a:t>p </a:t>
            </a:r>
            <a:r>
              <a:rPr lang="en-US" sz="3100" dirty="0">
                <a:solidFill>
                  <a:srgbClr val="0000FF"/>
                </a:solidFill>
                <a:latin typeface="Consolas"/>
                <a:cs typeface="Consolas"/>
              </a:rPr>
              <a:t>{ </a:t>
            </a:r>
            <a:r>
              <a:rPr lang="en-US" sz="3100" dirty="0">
                <a:solidFill>
                  <a:srgbClr val="FF0000"/>
                </a:solidFill>
                <a:latin typeface="Consolas"/>
                <a:cs typeface="Consolas"/>
              </a:rPr>
              <a:t>color</a:t>
            </a:r>
            <a:r>
              <a:rPr lang="en-US" sz="3100" dirty="0">
                <a:solidFill>
                  <a:srgbClr val="0000FF"/>
                </a:solidFill>
                <a:latin typeface="Consolas"/>
                <a:cs typeface="Consolas"/>
              </a:rPr>
              <a:t>: #daa645; } </a:t>
            </a:r>
            <a:r>
              <a:rPr lang="en-US" sz="3100" dirty="0">
                <a:solidFill>
                  <a:srgbClr val="3FAA54"/>
                </a:solidFill>
                <a:latin typeface="Consolas"/>
                <a:cs typeface="Consolas"/>
              </a:rPr>
              <a:t>/* all paragraphs</a:t>
            </a:r>
            <a:r>
              <a:rPr lang="en-US" sz="3100" spc="-80" dirty="0">
                <a:solidFill>
                  <a:srgbClr val="3FAA54"/>
                </a:solidFill>
                <a:latin typeface="Consolas"/>
                <a:cs typeface="Consolas"/>
              </a:rPr>
              <a:t> </a:t>
            </a:r>
            <a:r>
              <a:rPr lang="en-US" sz="3100" dirty="0">
                <a:solidFill>
                  <a:srgbClr val="3FAA54"/>
                </a:solidFill>
                <a:latin typeface="Consolas"/>
                <a:cs typeface="Consolas"/>
              </a:rPr>
              <a:t>*/</a:t>
            </a:r>
            <a:endParaRPr lang="en-US" sz="31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lang="en-US" sz="2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sz="3100" dirty="0">
                <a:solidFill>
                  <a:srgbClr val="7F007F"/>
                </a:solidFill>
                <a:latin typeface="Consolas"/>
                <a:cs typeface="Consolas"/>
              </a:rPr>
              <a:t>a </a:t>
            </a:r>
            <a:r>
              <a:rPr lang="en-US" sz="3100" dirty="0">
                <a:solidFill>
                  <a:srgbClr val="0000FF"/>
                </a:solidFill>
                <a:latin typeface="Consolas"/>
                <a:cs typeface="Consolas"/>
              </a:rPr>
              <a:t>{ </a:t>
            </a:r>
            <a:r>
              <a:rPr lang="en-US" sz="3100" dirty="0">
                <a:solidFill>
                  <a:srgbClr val="FF0000"/>
                </a:solidFill>
                <a:latin typeface="Consolas"/>
                <a:cs typeface="Consolas"/>
              </a:rPr>
              <a:t>color</a:t>
            </a:r>
            <a:r>
              <a:rPr lang="en-US" sz="3100" dirty="0">
                <a:solidFill>
                  <a:srgbClr val="0000FF"/>
                </a:solidFill>
                <a:latin typeface="Consolas"/>
                <a:cs typeface="Consolas"/>
              </a:rPr>
              <a:t>: #e7c0c8; } </a:t>
            </a:r>
            <a:r>
              <a:rPr lang="en-US" sz="3100" dirty="0">
                <a:solidFill>
                  <a:srgbClr val="3FAA54"/>
                </a:solidFill>
                <a:latin typeface="Consolas"/>
                <a:cs typeface="Consolas"/>
              </a:rPr>
              <a:t>/* links in general</a:t>
            </a:r>
            <a:r>
              <a:rPr lang="en-US" sz="3100" spc="-80" dirty="0">
                <a:solidFill>
                  <a:srgbClr val="3FAA54"/>
                </a:solidFill>
                <a:latin typeface="Consolas"/>
                <a:cs typeface="Consolas"/>
              </a:rPr>
              <a:t> </a:t>
            </a:r>
            <a:r>
              <a:rPr lang="en-US" sz="3100" dirty="0">
                <a:solidFill>
                  <a:srgbClr val="3FAA54"/>
                </a:solidFill>
                <a:latin typeface="Consolas"/>
                <a:cs typeface="Consolas"/>
              </a:rPr>
              <a:t>*/</a:t>
            </a:r>
            <a:endParaRPr lang="en-US" sz="31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lang="en-US" sz="2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sz="3100" dirty="0">
                <a:solidFill>
                  <a:srgbClr val="7F007F"/>
                </a:solidFill>
                <a:latin typeface="Consolas"/>
                <a:cs typeface="Consolas"/>
              </a:rPr>
              <a:t>p a </a:t>
            </a:r>
            <a:r>
              <a:rPr lang="en-US" sz="3100" dirty="0">
                <a:solidFill>
                  <a:srgbClr val="0000FF"/>
                </a:solidFill>
                <a:latin typeface="Consolas"/>
                <a:cs typeface="Consolas"/>
              </a:rPr>
              <a:t>{ </a:t>
            </a:r>
            <a:r>
              <a:rPr lang="en-US" sz="3100" dirty="0">
                <a:solidFill>
                  <a:srgbClr val="FF0000"/>
                </a:solidFill>
                <a:latin typeface="Consolas"/>
                <a:cs typeface="Consolas"/>
              </a:rPr>
              <a:t>color</a:t>
            </a:r>
            <a:r>
              <a:rPr lang="en-US" sz="3100" dirty="0">
                <a:solidFill>
                  <a:srgbClr val="0000FF"/>
                </a:solidFill>
                <a:latin typeface="Consolas"/>
                <a:cs typeface="Consolas"/>
              </a:rPr>
              <a:t>: #c4fe46; } </a:t>
            </a:r>
            <a:r>
              <a:rPr lang="en-US" sz="3100" dirty="0">
                <a:solidFill>
                  <a:srgbClr val="3FAA54"/>
                </a:solidFill>
                <a:latin typeface="Consolas"/>
                <a:cs typeface="Consolas"/>
              </a:rPr>
              <a:t>/* links in paragraphs</a:t>
            </a:r>
            <a:r>
              <a:rPr lang="en-US" sz="3100" spc="-80" dirty="0">
                <a:solidFill>
                  <a:srgbClr val="3FAA54"/>
                </a:solidFill>
                <a:latin typeface="Consolas"/>
                <a:cs typeface="Consolas"/>
              </a:rPr>
              <a:t> </a:t>
            </a:r>
            <a:r>
              <a:rPr lang="en-US" sz="3100" dirty="0">
                <a:solidFill>
                  <a:srgbClr val="3FAA54"/>
                </a:solidFill>
                <a:latin typeface="Consolas"/>
                <a:cs typeface="Consolas"/>
              </a:rPr>
              <a:t>*/</a:t>
            </a:r>
            <a:endParaRPr lang="en-US" sz="31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880"/>
              </a:spcBef>
              <a:tabLst>
                <a:tab pos="485140" algn="l"/>
                <a:tab pos="957580" algn="l"/>
                <a:tab pos="5210175" algn="l"/>
              </a:tabLst>
            </a:pPr>
            <a:endParaRPr sz="31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86300" y="4241800"/>
            <a:ext cx="3630295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</a:pPr>
            <a:r>
              <a:rPr sz="7800" dirty="0"/>
              <a:t>QUESTIONS?</a:t>
            </a:r>
            <a:endParaRPr sz="7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05200" y="5676900"/>
            <a:ext cx="5988050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  <a:tabLst>
                <a:tab pos="1306195" algn="l"/>
                <a:tab pos="2583180" algn="l"/>
                <a:tab pos="3942079" algn="l"/>
              </a:tabLst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THE	CSS	B</a:t>
            </a:r>
            <a:r>
              <a:rPr sz="7800" b="1" spc="-120" dirty="0">
                <a:solidFill>
                  <a:srgbClr val="FFFFFF"/>
                </a:solidFill>
                <a:latin typeface="Bebas Neue Bold"/>
                <a:cs typeface="Bebas Neue Bold"/>
              </a:rPr>
              <a:t>O</a:t>
            </a: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X	MODEL</a:t>
            </a:r>
            <a:endParaRPr sz="7800" dirty="0">
              <a:latin typeface="Bebas Neue Bold"/>
              <a:cs typeface="Bebas Neue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54699" y="2870200"/>
            <a:ext cx="2095500" cy="2095500"/>
          </a:xfrm>
          <a:custGeom>
            <a:avLst/>
            <a:gdLst/>
            <a:ahLst/>
            <a:cxnLst/>
            <a:rect l="l" t="t" r="r" b="b"/>
            <a:pathLst>
              <a:path w="2095500" h="2095500">
                <a:moveTo>
                  <a:pt x="0" y="0"/>
                </a:moveTo>
                <a:lnTo>
                  <a:pt x="2095400" y="0"/>
                </a:lnTo>
                <a:lnTo>
                  <a:pt x="2095400" y="2095400"/>
                </a:lnTo>
                <a:lnTo>
                  <a:pt x="0" y="2095400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D753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91100" y="406400"/>
            <a:ext cx="301815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CSS </a:t>
            </a:r>
            <a:r>
              <a:rPr spc="-25" dirty="0"/>
              <a:t>BOX</a:t>
            </a:r>
            <a:r>
              <a:rPr spc="-100" dirty="0"/>
              <a:t> </a:t>
            </a:r>
            <a:r>
              <a:rPr dirty="0"/>
              <a:t>MODEL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84300" y="3022600"/>
            <a:ext cx="10596880" cy="44242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b="1" dirty="0">
                <a:solidFill>
                  <a:srgbClr val="5F5F5F"/>
                </a:solidFill>
                <a:latin typeface="Bebas Neue Bold"/>
                <a:cs typeface="Bebas Neue Bold"/>
              </a:rPr>
              <a:t>Content</a:t>
            </a:r>
            <a:r>
              <a:rPr sz="3600" b="1" spc="2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: </a:t>
            </a:r>
            <a:r>
              <a:rPr sz="3600" spc="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stuff </a:t>
            </a:r>
            <a:r>
              <a:rPr sz="36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in the</a:t>
            </a:r>
            <a:r>
              <a:rPr sz="3600" spc="-114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6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box</a:t>
            </a:r>
            <a:endParaRPr sz="3600" dirty="0"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  <a:spcBef>
                <a:spcPts val="3479"/>
              </a:spcBef>
            </a:pPr>
            <a:r>
              <a:rPr sz="5000" b="1" dirty="0">
                <a:solidFill>
                  <a:srgbClr val="5F5F5F"/>
                </a:solidFill>
                <a:latin typeface="Bebas Neue Bold"/>
                <a:cs typeface="Bebas Neue Bold"/>
              </a:rPr>
              <a:t>Padding</a:t>
            </a:r>
            <a:r>
              <a:rPr sz="3600" b="1" spc="3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: </a:t>
            </a:r>
            <a:r>
              <a:rPr sz="36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bubble </a:t>
            </a:r>
            <a:r>
              <a:rPr sz="36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wrap </a:t>
            </a:r>
            <a:r>
              <a:rPr sz="36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and packing</a:t>
            </a:r>
            <a:r>
              <a:rPr sz="3600" spc="-2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6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peanuts</a:t>
            </a:r>
            <a:endParaRPr sz="3600" dirty="0"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  <a:spcBef>
                <a:spcPts val="3479"/>
              </a:spcBef>
            </a:pPr>
            <a:r>
              <a:rPr sz="5000" b="1" dirty="0">
                <a:solidFill>
                  <a:srgbClr val="5F5F5F"/>
                </a:solidFill>
                <a:latin typeface="Bebas Neue Bold"/>
                <a:cs typeface="Bebas Neue Bold"/>
              </a:rPr>
              <a:t>Border</a:t>
            </a:r>
            <a:r>
              <a:rPr sz="3600" b="1" spc="3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: </a:t>
            </a:r>
            <a:r>
              <a:rPr sz="36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sides </a:t>
            </a:r>
            <a:r>
              <a:rPr sz="36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of </a:t>
            </a:r>
            <a:r>
              <a:rPr sz="36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</a:t>
            </a:r>
            <a:r>
              <a:rPr sz="3600" spc="-8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6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box</a:t>
            </a:r>
            <a:endParaRPr sz="3600" dirty="0"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  <a:spcBef>
                <a:spcPts val="3479"/>
              </a:spcBef>
            </a:pPr>
            <a:r>
              <a:rPr sz="5000" b="1" dirty="0">
                <a:solidFill>
                  <a:srgbClr val="5F5F5F"/>
                </a:solidFill>
                <a:latin typeface="Bebas Neue Bold"/>
                <a:cs typeface="Bebas Neue Bold"/>
              </a:rPr>
              <a:t>Margin</a:t>
            </a:r>
            <a:r>
              <a:rPr sz="3600" b="1" spc="7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: </a:t>
            </a:r>
            <a:r>
              <a:rPr sz="36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space between multiple</a:t>
            </a:r>
            <a:r>
              <a:rPr sz="3600" spc="-9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6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boxes</a:t>
            </a:r>
            <a:endParaRPr sz="3600" dirty="0">
              <a:latin typeface="Georgia" panose="02040502050405020303" pitchFamily="18" charset="0"/>
              <a:cs typeface="Lor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D753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91100" y="406400"/>
            <a:ext cx="301815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CSS </a:t>
            </a:r>
            <a:r>
              <a:rPr spc="-25" dirty="0"/>
              <a:t>BOX</a:t>
            </a:r>
            <a:r>
              <a:rPr spc="-100" dirty="0"/>
              <a:t> </a:t>
            </a:r>
            <a:r>
              <a:rPr dirty="0"/>
              <a:t>MODEL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0" y="3124200"/>
            <a:ext cx="9239250" cy="480359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D753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91100" y="406400"/>
            <a:ext cx="301815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CSS </a:t>
            </a:r>
            <a:r>
              <a:rPr spc="-25" dirty="0"/>
              <a:t>BOX</a:t>
            </a:r>
            <a:r>
              <a:rPr spc="-100" dirty="0"/>
              <a:t> </a:t>
            </a:r>
            <a:r>
              <a:rPr dirty="0"/>
              <a:t>MODEL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35000" y="2463800"/>
            <a:ext cx="10223500" cy="6223000"/>
            <a:chOff x="1016000" y="1943100"/>
            <a:chExt cx="10223500" cy="6223000"/>
          </a:xfrm>
        </p:grpSpPr>
        <p:pic>
          <p:nvPicPr>
            <p:cNvPr id="11" name="boxmodel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016500" y="1943100"/>
              <a:ext cx="6223000" cy="6223000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2" name="Shape 381"/>
            <p:cNvSpPr/>
            <p:nvPr/>
          </p:nvSpPr>
          <p:spPr>
            <a:xfrm>
              <a:off x="1016000" y="2315994"/>
              <a:ext cx="2107949" cy="62581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1" indent="0" algn="l">
                <a:spcBef>
                  <a:spcPts val="3600"/>
                </a:spcBef>
                <a:buClr>
                  <a:srgbClr val="535353"/>
                </a:buClr>
                <a:defRPr sz="3400"/>
              </a:pPr>
              <a:r>
                <a:rPr dirty="0">
                  <a:solidFill>
                    <a:srgbClr val="5F5F5F"/>
                  </a:solidFill>
                  <a:latin typeface="Georgia" panose="02040502050405020303" pitchFamily="18" charset="0"/>
                </a:rPr>
                <a:t>Content</a:t>
              </a:r>
            </a:p>
          </p:txBody>
        </p:sp>
        <p:sp>
          <p:nvSpPr>
            <p:cNvPr id="13" name="Shape 382"/>
            <p:cNvSpPr/>
            <p:nvPr/>
          </p:nvSpPr>
          <p:spPr>
            <a:xfrm>
              <a:off x="1016000" y="3401844"/>
              <a:ext cx="2159245" cy="62581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1" indent="0" algn="l">
                <a:spcBef>
                  <a:spcPts val="3600"/>
                </a:spcBef>
                <a:buClr>
                  <a:srgbClr val="535353"/>
                </a:buClr>
                <a:defRPr sz="3400"/>
              </a:pPr>
              <a:r>
                <a:rPr>
                  <a:solidFill>
                    <a:srgbClr val="5F5F5F"/>
                  </a:solidFill>
                  <a:latin typeface="Georgia" panose="02040502050405020303" pitchFamily="18" charset="0"/>
                </a:rPr>
                <a:t>Padding</a:t>
              </a:r>
            </a:p>
          </p:txBody>
        </p:sp>
        <p:sp>
          <p:nvSpPr>
            <p:cNvPr id="14" name="Shape 383"/>
            <p:cNvSpPr/>
            <p:nvPr/>
          </p:nvSpPr>
          <p:spPr>
            <a:xfrm>
              <a:off x="1016000" y="4481344"/>
              <a:ext cx="1901161" cy="62581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1" indent="0" algn="l">
                <a:spcBef>
                  <a:spcPts val="3600"/>
                </a:spcBef>
                <a:buClr>
                  <a:srgbClr val="535353"/>
                </a:buClr>
                <a:defRPr sz="3400"/>
              </a:pPr>
              <a:r>
                <a:rPr>
                  <a:solidFill>
                    <a:srgbClr val="5F5F5F"/>
                  </a:solidFill>
                  <a:latin typeface="Georgia" panose="02040502050405020303" pitchFamily="18" charset="0"/>
                </a:rPr>
                <a:t>Border</a:t>
              </a:r>
            </a:p>
          </p:txBody>
        </p:sp>
        <p:sp>
          <p:nvSpPr>
            <p:cNvPr id="15" name="Shape 384"/>
            <p:cNvSpPr/>
            <p:nvPr/>
          </p:nvSpPr>
          <p:spPr>
            <a:xfrm>
              <a:off x="1016000" y="5560844"/>
              <a:ext cx="1974900" cy="62581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1" indent="0" algn="l">
                <a:spcBef>
                  <a:spcPts val="3600"/>
                </a:spcBef>
                <a:buClr>
                  <a:srgbClr val="535353"/>
                </a:buClr>
                <a:defRPr sz="3400"/>
              </a:pPr>
              <a:r>
                <a:rPr>
                  <a:solidFill>
                    <a:srgbClr val="5F5F5F"/>
                  </a:solidFill>
                  <a:latin typeface="Georgia" panose="02040502050405020303" pitchFamily="18" charset="0"/>
                </a:rPr>
                <a:t>Margin</a:t>
              </a:r>
            </a:p>
          </p:txBody>
        </p:sp>
        <p:sp>
          <p:nvSpPr>
            <p:cNvPr id="16" name="Shape 385"/>
            <p:cNvSpPr/>
            <p:nvPr/>
          </p:nvSpPr>
          <p:spPr>
            <a:xfrm>
              <a:off x="3153304" y="2639681"/>
              <a:ext cx="3848101" cy="3619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64" y="0"/>
                  </a:lnTo>
                  <a:lnTo>
                    <a:pt x="21600" y="21600"/>
                  </a:lnTo>
                </a:path>
              </a:pathLst>
            </a:custGeom>
            <a:ln w="25400">
              <a:solidFill>
                <a:srgbClr val="791A3E"/>
              </a:solidFill>
              <a:miter lim="400000"/>
              <a:tailEnd type="oval"/>
            </a:ln>
          </p:spPr>
          <p:txBody>
            <a:bodyPr lIns="50800" tIns="50800" rIns="50800" bIns="50800" anchor="ctr"/>
            <a:lstStyle/>
            <a:p>
              <a:endParaRPr/>
            </a:p>
          </p:txBody>
        </p:sp>
        <p:sp>
          <p:nvSpPr>
            <p:cNvPr id="17" name="Shape 386"/>
            <p:cNvSpPr/>
            <p:nvPr/>
          </p:nvSpPr>
          <p:spPr>
            <a:xfrm>
              <a:off x="3162300" y="3718421"/>
              <a:ext cx="3276600" cy="309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64" y="0"/>
                  </a:lnTo>
                  <a:lnTo>
                    <a:pt x="21600" y="21600"/>
                  </a:lnTo>
                </a:path>
              </a:pathLst>
            </a:custGeom>
            <a:ln w="25400">
              <a:solidFill>
                <a:srgbClr val="791A3E"/>
              </a:solidFill>
              <a:miter lim="400000"/>
              <a:tailEnd type="oval"/>
            </a:ln>
          </p:spPr>
          <p:txBody>
            <a:bodyPr lIns="50800" tIns="50800" rIns="50800" bIns="50800" anchor="ctr"/>
            <a:lstStyle/>
            <a:p>
              <a:endParaRPr/>
            </a:p>
          </p:txBody>
        </p:sp>
        <p:sp>
          <p:nvSpPr>
            <p:cNvPr id="18" name="Shape 387"/>
            <p:cNvSpPr/>
            <p:nvPr/>
          </p:nvSpPr>
          <p:spPr>
            <a:xfrm>
              <a:off x="3175000" y="4810621"/>
              <a:ext cx="2730500" cy="256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64" y="0"/>
                  </a:lnTo>
                  <a:lnTo>
                    <a:pt x="21600" y="21600"/>
                  </a:lnTo>
                </a:path>
              </a:pathLst>
            </a:custGeom>
            <a:ln w="25400">
              <a:solidFill>
                <a:srgbClr val="791A3E"/>
              </a:solidFill>
              <a:miter lim="400000"/>
              <a:tailEnd type="oval"/>
            </a:ln>
          </p:spPr>
          <p:txBody>
            <a:bodyPr lIns="50800" tIns="50800" rIns="50800" bIns="50800" anchor="ctr"/>
            <a:lstStyle/>
            <a:p>
              <a:endParaRPr/>
            </a:p>
          </p:txBody>
        </p:sp>
        <p:sp>
          <p:nvSpPr>
            <p:cNvPr id="19" name="Shape 388"/>
            <p:cNvSpPr/>
            <p:nvPr/>
          </p:nvSpPr>
          <p:spPr>
            <a:xfrm>
              <a:off x="3175000" y="5902821"/>
              <a:ext cx="2171700" cy="1993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64" y="0"/>
                  </a:lnTo>
                  <a:lnTo>
                    <a:pt x="21600" y="21600"/>
                  </a:lnTo>
                </a:path>
              </a:pathLst>
            </a:custGeom>
            <a:ln w="25400">
              <a:solidFill>
                <a:srgbClr val="791A3E"/>
              </a:solidFill>
              <a:miter lim="400000"/>
              <a:tailEnd type="oval"/>
            </a:ln>
          </p:spPr>
          <p:txBody>
            <a:bodyPr lIns="50800" tIns="50800" rIns="50800" bIns="50800" anchor="ctr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80617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D753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64200" y="406400"/>
            <a:ext cx="1675764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pc="-65" dirty="0"/>
              <a:t>P</a:t>
            </a:r>
            <a:r>
              <a:rPr dirty="0"/>
              <a:t>adding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9800" y="4114800"/>
            <a:ext cx="7829550" cy="5344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endParaRPr sz="2800" dirty="0">
              <a:latin typeface="Consolas" panose="020B0609020204030204" pitchFamily="49" charset="0"/>
              <a:cs typeface="Courier New"/>
            </a:endParaRPr>
          </a:p>
          <a:p>
            <a:pPr marL="698500" marR="2245360" indent="45720">
              <a:lnSpc>
                <a:spcPct val="112000"/>
              </a:lnSpc>
            </a:pPr>
            <a:r>
              <a:rPr sz="2800" dirty="0">
                <a:solidFill>
                  <a:srgbClr val="FF0000"/>
                </a:solidFill>
                <a:latin typeface="Consolas"/>
                <a:cs typeface="Consolas"/>
              </a:rPr>
              <a:t>padding-top</a:t>
            </a:r>
            <a:r>
              <a:rPr sz="2800" dirty="0">
                <a:solidFill>
                  <a:srgbClr val="0000FF"/>
                </a:solidFill>
                <a:latin typeface="Consolas"/>
                <a:cs typeface="Consolas"/>
              </a:rPr>
              <a:t>: 20px;  </a:t>
            </a:r>
            <a:r>
              <a:rPr sz="2800" dirty="0">
                <a:solidFill>
                  <a:srgbClr val="FF0000"/>
                </a:solidFill>
                <a:latin typeface="Consolas"/>
                <a:cs typeface="Consolas"/>
              </a:rPr>
              <a:t>padding-right</a:t>
            </a:r>
            <a:r>
              <a:rPr sz="2800" dirty="0">
                <a:solidFill>
                  <a:srgbClr val="0000FF"/>
                </a:solidFill>
                <a:latin typeface="Consolas"/>
                <a:cs typeface="Consolas"/>
              </a:rPr>
              <a:t>: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5</a:t>
            </a:r>
            <a:r>
              <a:rPr sz="2800" dirty="0">
                <a:solidFill>
                  <a:srgbClr val="0000FF"/>
                </a:solidFill>
                <a:latin typeface="Consolas"/>
                <a:cs typeface="Consolas"/>
              </a:rPr>
              <a:t>px;  </a:t>
            </a:r>
            <a:r>
              <a:rPr sz="2800" dirty="0">
                <a:solidFill>
                  <a:srgbClr val="FF0000"/>
                </a:solidFill>
                <a:latin typeface="Consolas"/>
                <a:cs typeface="Consolas"/>
              </a:rPr>
              <a:t>padding-bottom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</a:t>
            </a:r>
            <a:r>
              <a:rPr sz="2800" dirty="0">
                <a:solidFill>
                  <a:srgbClr val="0000FF"/>
                </a:solidFill>
                <a:latin typeface="Consolas"/>
                <a:cs typeface="Consolas"/>
              </a:rPr>
              <a:t>40px;  </a:t>
            </a:r>
            <a:r>
              <a:rPr sz="2800" dirty="0">
                <a:solidFill>
                  <a:srgbClr val="FF0000"/>
                </a:solidFill>
                <a:latin typeface="Consolas"/>
                <a:cs typeface="Consolas"/>
              </a:rPr>
              <a:t>padding-left</a:t>
            </a:r>
            <a:r>
              <a:rPr sz="2800" dirty="0">
                <a:solidFill>
                  <a:srgbClr val="0000FF"/>
                </a:solidFill>
                <a:latin typeface="Consolas"/>
                <a:cs typeface="Consolas"/>
              </a:rPr>
              <a:t>: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1</a:t>
            </a:r>
            <a:r>
              <a:rPr sz="2800" dirty="0">
                <a:solidFill>
                  <a:srgbClr val="0000FF"/>
                </a:solidFill>
                <a:latin typeface="Consolas"/>
                <a:cs typeface="Consolas"/>
              </a:rPr>
              <a:t>0px;</a:t>
            </a: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28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Shorter way:</a:t>
            </a:r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p </a:t>
            </a:r>
            <a:r>
              <a:rPr sz="2800" dirty="0">
                <a:solidFill>
                  <a:srgbClr val="0000FF"/>
                </a:solidFill>
                <a:latin typeface="Consolas"/>
                <a:cs typeface="Consolas"/>
              </a:rPr>
              <a:t>{</a:t>
            </a:r>
          </a:p>
          <a:p>
            <a:pPr marL="744220">
              <a:lnSpc>
                <a:spcPct val="100000"/>
              </a:lnSpc>
              <a:spcBef>
                <a:spcPts val="459"/>
              </a:spcBef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padding</a:t>
            </a:r>
            <a:r>
              <a:rPr sz="2800" dirty="0">
                <a:solidFill>
                  <a:srgbClr val="0000FF"/>
                </a:solidFill>
                <a:latin typeface="Consolas"/>
                <a:cs typeface="Consolas"/>
              </a:rPr>
              <a:t>: 20px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5</a:t>
            </a:r>
            <a:r>
              <a:rPr sz="2800" dirty="0">
                <a:solidFill>
                  <a:srgbClr val="0000FF"/>
                </a:solidFill>
                <a:latin typeface="Consolas"/>
                <a:cs typeface="Consolas"/>
              </a:rPr>
              <a:t>px 40px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1</a:t>
            </a:r>
            <a:r>
              <a:rPr sz="2800" dirty="0">
                <a:solidFill>
                  <a:srgbClr val="0000FF"/>
                </a:solidFill>
                <a:latin typeface="Consolas"/>
                <a:cs typeface="Consolas"/>
              </a:rPr>
              <a:t>0px;</a:t>
            </a: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28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39800" y="2222500"/>
            <a:ext cx="10634980" cy="14311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Padding </a:t>
            </a:r>
            <a:r>
              <a:rPr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creates </a:t>
            </a:r>
            <a:r>
              <a:rPr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space </a:t>
            </a:r>
            <a:r>
              <a:rPr lang="en-US" sz="3100" b="1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inside</a:t>
            </a:r>
            <a:r>
              <a:rPr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1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 element.</a:t>
            </a:r>
          </a:p>
          <a:p>
            <a:pPr marL="12700">
              <a:lnSpc>
                <a:spcPct val="100000"/>
              </a:lnSpc>
            </a:pPr>
            <a:br>
              <a:rPr lang="en-US"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</a:br>
            <a:r>
              <a:rPr lang="en-US"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Padding affects how far content is from the border.</a:t>
            </a:r>
            <a:endParaRPr sz="31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082" y="4455814"/>
            <a:ext cx="5958688" cy="18395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2623820"/>
          </a:xfrm>
          <a:custGeom>
            <a:avLst/>
            <a:gdLst/>
            <a:ahLst/>
            <a:cxnLst/>
            <a:rect l="l" t="t" r="r" b="b"/>
            <a:pathLst>
              <a:path w="13004800" h="2623820">
                <a:moveTo>
                  <a:pt x="0" y="2623806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2623806"/>
                </a:lnTo>
                <a:lnTo>
                  <a:pt x="0" y="2623806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33500" y="3111500"/>
            <a:ext cx="10694035" cy="5078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sz="33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Review</a:t>
            </a:r>
            <a:r>
              <a:rPr lang="en-US" sz="33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Intro to CSS</a:t>
            </a:r>
          </a:p>
          <a:p>
            <a:pPr marL="4699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3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</a:t>
            </a:r>
            <a:r>
              <a:rPr lang="en-US" sz="33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CSS </a:t>
            </a:r>
            <a:r>
              <a:rPr lang="en-US" sz="33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box</a:t>
            </a:r>
            <a:r>
              <a:rPr lang="en-US" sz="3300" spc="-5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3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model</a:t>
            </a:r>
            <a:endParaRPr lang="en-US" sz="3300" dirty="0">
              <a:latin typeface="Georgia" panose="02040502050405020303" pitchFamily="18" charset="0"/>
              <a:cs typeface="Lora"/>
            </a:endParaRPr>
          </a:p>
          <a:p>
            <a:pPr marL="469900" marR="365125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Block vs inline elements</a:t>
            </a:r>
          </a:p>
          <a:p>
            <a:pPr marL="469900" marR="365125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Content Management Systems</a:t>
            </a:r>
          </a:p>
          <a:p>
            <a:pPr marL="469900" marR="365125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Coding from a design “comp”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118100" y="850900"/>
            <a:ext cx="36741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SESSION</a:t>
            </a:r>
            <a:r>
              <a:rPr spc="-75" dirty="0"/>
              <a:t> </a:t>
            </a:r>
            <a:r>
              <a:rPr spc="-5" dirty="0"/>
              <a:t>OVERVIEW</a:t>
            </a:r>
          </a:p>
        </p:txBody>
      </p:sp>
      <p:sp>
        <p:nvSpPr>
          <p:cNvPr id="11" name="object 11"/>
          <p:cNvSpPr/>
          <p:nvPr/>
        </p:nvSpPr>
        <p:spPr>
          <a:xfrm>
            <a:off x="4165600" y="876300"/>
            <a:ext cx="736600" cy="7448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D753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64200" y="406400"/>
            <a:ext cx="1675764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pc="-65" dirty="0"/>
              <a:t>P</a:t>
            </a:r>
            <a:r>
              <a:rPr dirty="0"/>
              <a:t>adding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10982" y="2436574"/>
            <a:ext cx="9982200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6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Padding is useful for moving content away from the edges of its container.</a:t>
            </a:r>
          </a:p>
          <a:p>
            <a:pPr marL="12700">
              <a:lnSpc>
                <a:spcPct val="100000"/>
              </a:lnSpc>
            </a:pPr>
            <a:endParaRPr lang="en-US" sz="36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endParaRPr lang="en-US" sz="36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436" y="4495799"/>
            <a:ext cx="4033838" cy="25316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800" y="4335298"/>
            <a:ext cx="4114800" cy="285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733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D753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64200" y="406400"/>
            <a:ext cx="1675764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pc="-65" dirty="0"/>
              <a:t>P</a:t>
            </a:r>
            <a:r>
              <a:rPr dirty="0"/>
              <a:t>adding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58900" y="2286000"/>
            <a:ext cx="9715500" cy="60544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lvl="1"/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If </a:t>
            </a:r>
            <a:r>
              <a:rPr lang="en-US" sz="3200" b="1" spc="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top/bottom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and </a:t>
            </a:r>
            <a:r>
              <a:rPr lang="en-US" sz="3200" b="1" spc="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left/right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padding</a:t>
            </a:r>
            <a:r>
              <a:rPr lang="en-US" sz="3200" spc="-9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match…</a:t>
            </a:r>
            <a:endParaRPr lang="en-US" sz="3200" dirty="0">
              <a:latin typeface="Georgia" panose="02040502050405020303" pitchFamily="18" charset="0"/>
              <a:cs typeface="Lora"/>
            </a:endParaRPr>
          </a:p>
          <a:p>
            <a:pPr marL="469900" lvl="1"/>
            <a:endParaRPr lang="en-US" sz="2800" dirty="0">
              <a:solidFill>
                <a:srgbClr val="7F007F"/>
              </a:solidFill>
              <a:latin typeface="Consolas"/>
              <a:cs typeface="Consolas"/>
            </a:endParaRPr>
          </a:p>
          <a:p>
            <a:pPr marL="469900" lvl="1"/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endParaRPr lang="en-US" sz="2800" dirty="0">
              <a:solidFill>
                <a:prstClr val="black"/>
              </a:solidFill>
              <a:latin typeface="Consolas" panose="020B0609020204030204" pitchFamily="49" charset="0"/>
              <a:cs typeface="Courier New"/>
            </a:endParaRPr>
          </a:p>
          <a:p>
            <a:pPr marL="1155700" marR="2245360" lvl="1" indent="45720">
              <a:lnSpc>
                <a:spcPct val="112000"/>
              </a:lnSpc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padding-top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20px;  </a:t>
            </a:r>
          </a:p>
          <a:p>
            <a:pPr marL="1155700" marR="2245360" lvl="1" indent="45720">
              <a:lnSpc>
                <a:spcPct val="112000"/>
              </a:lnSpc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padding-right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10px;  </a:t>
            </a:r>
          </a:p>
          <a:p>
            <a:pPr marL="1155700" marR="2245360" lvl="1" indent="45720">
              <a:lnSpc>
                <a:spcPct val="112000"/>
              </a:lnSpc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padding-bottom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20px;</a:t>
            </a:r>
          </a:p>
          <a:p>
            <a:pPr marL="1155700" marR="2245360" lvl="1" indent="45720">
              <a:lnSpc>
                <a:spcPct val="112000"/>
              </a:lnSpc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padding-left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10px;</a:t>
            </a:r>
          </a:p>
          <a:p>
            <a:pPr marL="469900" lvl="1">
              <a:spcBef>
                <a:spcPts val="56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12700" lvl="0">
              <a:spcBef>
                <a:spcPts val="560"/>
              </a:spcBef>
            </a:pPr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>
              <a:spcBef>
                <a:spcPts val="560"/>
              </a:spcBef>
            </a:pP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    Combine them!</a:t>
            </a:r>
          </a:p>
          <a:p>
            <a:pPr marL="12700">
              <a:spcBef>
                <a:spcPts val="560"/>
              </a:spcBef>
            </a:pPr>
            <a:endParaRPr lang="en-US" sz="3200" dirty="0">
              <a:latin typeface="Georgia" panose="02040502050405020303" pitchFamily="18" charset="0"/>
              <a:cs typeface="Lora"/>
            </a:endParaRPr>
          </a:p>
          <a:p>
            <a:pPr marL="469900" lvl="1"/>
            <a:r>
              <a:rPr lang="en-US" sz="36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36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padding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: 20px 10px; 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D753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64200" y="406400"/>
            <a:ext cx="1675764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pc="-65" dirty="0"/>
              <a:t>P</a:t>
            </a:r>
            <a:r>
              <a:rPr dirty="0"/>
              <a:t>adding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0800" y="2362200"/>
            <a:ext cx="9296400" cy="60544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lvl="1"/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If </a:t>
            </a:r>
            <a:r>
              <a:rPr lang="en-US" sz="3200" b="1" spc="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all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padding</a:t>
            </a:r>
            <a:r>
              <a:rPr lang="en-US" sz="3200" spc="-9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matches…</a:t>
            </a:r>
            <a:endParaRPr lang="en-US" sz="3200" dirty="0">
              <a:latin typeface="Georgia" panose="02040502050405020303" pitchFamily="18" charset="0"/>
              <a:cs typeface="Lora"/>
            </a:endParaRPr>
          </a:p>
          <a:p>
            <a:pPr marL="469900" lvl="1"/>
            <a:endParaRPr lang="en-US" sz="2800" dirty="0">
              <a:solidFill>
                <a:srgbClr val="7F007F"/>
              </a:solidFill>
              <a:latin typeface="Consolas"/>
              <a:cs typeface="Consolas"/>
            </a:endParaRPr>
          </a:p>
          <a:p>
            <a:pPr marL="469900" lvl="1"/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endParaRPr lang="en-US" sz="2800" dirty="0">
              <a:solidFill>
                <a:prstClr val="black"/>
              </a:solidFill>
              <a:latin typeface="Consolas" panose="020B0609020204030204" pitchFamily="49" charset="0"/>
              <a:cs typeface="Courier New"/>
            </a:endParaRPr>
          </a:p>
          <a:p>
            <a:pPr marL="1155700" marR="2245360" lvl="1" indent="45720">
              <a:lnSpc>
                <a:spcPct val="112000"/>
              </a:lnSpc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padding-top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20px;  </a:t>
            </a:r>
          </a:p>
          <a:p>
            <a:pPr marL="1155700" marR="2245360" lvl="1" indent="45720">
              <a:lnSpc>
                <a:spcPct val="112000"/>
              </a:lnSpc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padding-right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20px;  </a:t>
            </a:r>
          </a:p>
          <a:p>
            <a:pPr marL="1155700" marR="2245360" lvl="1" indent="45720">
              <a:lnSpc>
                <a:spcPct val="112000"/>
              </a:lnSpc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padding-bottom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20px;</a:t>
            </a:r>
          </a:p>
          <a:p>
            <a:pPr marL="1155700" marR="2245360" lvl="1" indent="45720">
              <a:lnSpc>
                <a:spcPct val="112000"/>
              </a:lnSpc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padding-left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20px;</a:t>
            </a:r>
          </a:p>
          <a:p>
            <a:pPr marL="469900" lvl="1">
              <a:spcBef>
                <a:spcPts val="56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12700" lvl="0">
              <a:spcBef>
                <a:spcPts val="560"/>
              </a:spcBef>
            </a:pPr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>
              <a:spcBef>
                <a:spcPts val="560"/>
              </a:spcBef>
            </a:pP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   Combine EVEN MORE!</a:t>
            </a:r>
          </a:p>
          <a:p>
            <a:pPr marL="12700">
              <a:spcBef>
                <a:spcPts val="560"/>
              </a:spcBef>
            </a:pPr>
            <a:endParaRPr lang="en-US" sz="3200" dirty="0">
              <a:latin typeface="Georgia" panose="02040502050405020303" pitchFamily="18" charset="0"/>
              <a:cs typeface="Lora"/>
            </a:endParaRPr>
          </a:p>
          <a:p>
            <a:pPr marL="469900" lvl="1"/>
            <a:r>
              <a:rPr lang="en-US" sz="36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36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padding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: 20px; 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D753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64200" y="406400"/>
            <a:ext cx="1675764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pc="-65" dirty="0"/>
              <a:t>P</a:t>
            </a:r>
            <a:r>
              <a:rPr dirty="0"/>
              <a:t>adding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30400" y="2667000"/>
            <a:ext cx="9372600" cy="6235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Padding can be applied only to the top, only to the bottom, and so on – or any combination of those:</a:t>
            </a:r>
          </a:p>
          <a:p>
            <a:pPr marL="12700">
              <a:lnSpc>
                <a:spcPct val="100000"/>
              </a:lnSpc>
            </a:pPr>
            <a:endParaRPr lang="en-US" sz="31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p 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{</a:t>
            </a:r>
          </a:p>
          <a:p>
            <a:pPr marL="744220">
              <a:lnSpc>
                <a:spcPct val="100000"/>
              </a:lnSpc>
              <a:spcBef>
                <a:spcPts val="459"/>
              </a:spcBef>
            </a:pP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padding-left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40px;</a:t>
            </a: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12700"/>
            <a:endParaRPr lang="en-US" sz="3200" dirty="0">
              <a:solidFill>
                <a:srgbClr val="7F007F"/>
              </a:solidFill>
              <a:latin typeface="Consolas"/>
              <a:cs typeface="Consolas"/>
            </a:endParaRPr>
          </a:p>
          <a:p>
            <a:pPr marL="12700"/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endParaRPr lang="en-US" sz="3200" dirty="0">
              <a:latin typeface="Consolas" panose="020B0609020204030204" pitchFamily="49" charset="0"/>
              <a:cs typeface="Courier New"/>
            </a:endParaRPr>
          </a:p>
          <a:p>
            <a:pPr marL="698500" marR="2245360" indent="45720">
              <a:lnSpc>
                <a:spcPct val="112000"/>
              </a:lnSpc>
            </a:pP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padding-top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20px; </a:t>
            </a:r>
          </a:p>
          <a:p>
            <a:pPr marL="698500" marR="2245360" indent="45720">
              <a:lnSpc>
                <a:spcPct val="112000"/>
              </a:lnSpc>
            </a:pP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padding-right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10px;</a:t>
            </a: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12700">
              <a:lnSpc>
                <a:spcPct val="100000"/>
              </a:lnSpc>
            </a:pPr>
            <a:endParaRPr sz="31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708940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D753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40400" y="406400"/>
            <a:ext cx="152209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MARGIN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84300" y="2425700"/>
            <a:ext cx="9432290" cy="66379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Margin c</a:t>
            </a:r>
            <a:r>
              <a:rPr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reates </a:t>
            </a:r>
            <a:r>
              <a:rPr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space </a:t>
            </a:r>
            <a:r>
              <a:rPr lang="en-US" sz="3100" b="1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outside</a:t>
            </a: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an </a:t>
            </a:r>
            <a:r>
              <a:rPr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element.  </a:t>
            </a: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Same </a:t>
            </a:r>
            <a:r>
              <a:rPr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abbreviation </a:t>
            </a:r>
            <a:r>
              <a:rPr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style</a:t>
            </a: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and rules</a:t>
            </a:r>
            <a:r>
              <a:rPr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as</a:t>
            </a:r>
            <a:r>
              <a:rPr sz="3100" spc="2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padding</a:t>
            </a:r>
            <a:endParaRPr sz="3100" dirty="0"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295"/>
              </a:spcBef>
            </a:pPr>
            <a:endParaRPr lang="en-US" sz="24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lvl="1"/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  <a:cs typeface="Courier New"/>
            </a:endParaRPr>
          </a:p>
          <a:p>
            <a:pPr marL="1155700" marR="2245360" lvl="1" indent="45720">
              <a:lnSpc>
                <a:spcPct val="112000"/>
              </a:lnSpc>
            </a:pPr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margin-top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: 20px;  </a:t>
            </a:r>
          </a:p>
          <a:p>
            <a:pPr marL="1155700" marR="2245360" lvl="1" indent="45720">
              <a:lnSpc>
                <a:spcPct val="112000"/>
              </a:lnSpc>
            </a:pPr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margin-right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: 5px;  </a:t>
            </a:r>
          </a:p>
          <a:p>
            <a:pPr marL="1155700" marR="2245360" lvl="1" indent="45720">
              <a:lnSpc>
                <a:spcPct val="112000"/>
              </a:lnSpc>
            </a:pPr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margin-bottom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: 40px;</a:t>
            </a:r>
          </a:p>
          <a:p>
            <a:pPr marL="1155700" marR="2245360" lvl="1" indent="45720">
              <a:lnSpc>
                <a:spcPct val="112000"/>
              </a:lnSpc>
            </a:pPr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margin-left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: 10px;</a:t>
            </a:r>
          </a:p>
          <a:p>
            <a:pPr marL="469900" lvl="1">
              <a:spcBef>
                <a:spcPts val="560"/>
              </a:spcBef>
            </a:pP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469900" lvl="1">
              <a:spcBef>
                <a:spcPts val="560"/>
              </a:spcBef>
            </a:pPr>
            <a:endParaRPr lang="en-US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469900" lvl="1">
              <a:spcBef>
                <a:spcPts val="560"/>
              </a:spcBef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Is the same as</a:t>
            </a:r>
          </a:p>
          <a:p>
            <a:pPr marL="469900" lvl="1">
              <a:spcBef>
                <a:spcPts val="560"/>
              </a:spcBef>
            </a:pPr>
            <a:endParaRPr lang="en-US" sz="16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469900" lvl="1">
              <a:spcBef>
                <a:spcPts val="560"/>
              </a:spcBef>
            </a:pP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{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margin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20px 5px 40px 10px; }</a:t>
            </a:r>
          </a:p>
          <a:p>
            <a:pPr marL="469900" lvl="1">
              <a:spcBef>
                <a:spcPts val="560"/>
              </a:spcBef>
            </a:pPr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D753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40400" y="406400"/>
            <a:ext cx="152209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MARGIN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84300" y="2425700"/>
            <a:ext cx="9432290" cy="37296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lvl="1"/>
            <a:r>
              <a:rPr lang="en-US" sz="28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You can give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margin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2800" spc="3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</a:t>
            </a:r>
            <a:r>
              <a:rPr lang="en-US" sz="2800" b="1" spc="3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negative 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value </a:t>
            </a:r>
            <a:r>
              <a:rPr lang="en-US" sz="28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 </a:t>
            </a:r>
            <a:r>
              <a:rPr lang="en-US" sz="2800" spc="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shift </a:t>
            </a: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elements in the opposite 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direction.</a:t>
            </a:r>
          </a:p>
          <a:p>
            <a:pPr marL="469900" lvl="1"/>
            <a:endParaRPr lang="en-US" sz="2800" dirty="0">
              <a:solidFill>
                <a:srgbClr val="7F007F"/>
              </a:solidFill>
              <a:latin typeface="Consolas"/>
              <a:cs typeface="Consolas"/>
            </a:endParaRPr>
          </a:p>
          <a:p>
            <a:pPr marL="469900" lvl="1"/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endParaRPr lang="en-US" sz="2800" dirty="0">
              <a:solidFill>
                <a:prstClr val="black"/>
              </a:solidFill>
              <a:latin typeface="Consolas" panose="020B0609020204030204" pitchFamily="49" charset="0"/>
              <a:cs typeface="Courier New"/>
            </a:endParaRPr>
          </a:p>
          <a:p>
            <a:pPr marL="1155700" marR="2245360" lvl="1" indent="45720">
              <a:lnSpc>
                <a:spcPct val="112000"/>
              </a:lnSpc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margin-top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-20px;</a:t>
            </a:r>
          </a:p>
          <a:p>
            <a:pPr marL="469900" lvl="1">
              <a:spcBef>
                <a:spcPts val="56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469900" lvl="1">
              <a:spcBef>
                <a:spcPts val="560"/>
              </a:spcBef>
            </a:pPr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469900" lvl="1">
              <a:spcBef>
                <a:spcPts val="560"/>
              </a:spcBef>
            </a:pPr>
            <a:r>
              <a:rPr lang="en-US" sz="28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This may result in overlapping text!</a:t>
            </a:r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420" y="6705600"/>
            <a:ext cx="878205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9187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A34A2C-ADB0-43DE-8EA8-3A2674A1D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300" y="7315200"/>
            <a:ext cx="11172825" cy="1943100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D753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dirty="0"/>
              <a:t>MARGIN</a:t>
            </a:r>
            <a:r>
              <a:rPr lang="en-US" dirty="0"/>
              <a:t> auto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384300" y="2425700"/>
            <a:ext cx="10147300" cy="54278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lvl="1"/>
            <a:r>
              <a:rPr lang="en-US" sz="28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 automatically center elements, you can use the </a:t>
            </a:r>
            <a:r>
              <a:rPr lang="en-US" sz="2800" spc="3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property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auto</a:t>
            </a:r>
            <a:r>
              <a:rPr lang="en-US" sz="28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, which evenly applies a margin on both sides</a:t>
            </a:r>
          </a:p>
          <a:p>
            <a:pPr marL="469900" lvl="1"/>
            <a:endParaRPr lang="en-US" sz="28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927100" lvl="1" indent="-457200"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When using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auto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, a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width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must be applied to the element, so that the browser knows how much margin to automatically apply</a:t>
            </a:r>
          </a:p>
          <a:p>
            <a:pPr marL="469900" lvl="1"/>
            <a:endParaRPr lang="en-US" sz="2800" dirty="0">
              <a:solidFill>
                <a:srgbClr val="7F007F"/>
              </a:solidFill>
              <a:latin typeface="Consolas"/>
              <a:cs typeface="Consolas"/>
            </a:endParaRPr>
          </a:p>
          <a:p>
            <a:pPr marL="469900" lvl="1"/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section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endParaRPr lang="en-US" sz="2800" dirty="0">
              <a:solidFill>
                <a:prstClr val="black"/>
              </a:solidFill>
              <a:latin typeface="Consolas" panose="020B0609020204030204" pitchFamily="49" charset="0"/>
              <a:cs typeface="Courier New"/>
            </a:endParaRPr>
          </a:p>
          <a:p>
            <a:pPr marL="1155700" marR="2245360" lvl="1" indent="45720">
              <a:lnSpc>
                <a:spcPct val="112000"/>
              </a:lnSpc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margin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0 auto;</a:t>
            </a:r>
          </a:p>
          <a:p>
            <a:pPr marL="1155700" marR="2245360" lvl="1" indent="45720">
              <a:lnSpc>
                <a:spcPct val="112000"/>
              </a:lnSpc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width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</a:t>
            </a:r>
            <a:r>
              <a:rPr lang="en-US" sz="2800" dirty="0" err="1">
                <a:solidFill>
                  <a:srgbClr val="0000FF"/>
                </a:solidFill>
                <a:latin typeface="Consolas"/>
                <a:cs typeface="Consolas"/>
              </a:rPr>
              <a:t>500px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;</a:t>
            </a:r>
          </a:p>
          <a:p>
            <a:pPr marL="469900" lvl="1">
              <a:spcBef>
                <a:spcPts val="56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469900" lvl="1">
              <a:spcBef>
                <a:spcPts val="560"/>
              </a:spcBef>
            </a:pPr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168806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D753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68800" y="381000"/>
            <a:ext cx="57912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MARGIN</a:t>
            </a:r>
            <a:r>
              <a:rPr lang="en-US" dirty="0"/>
              <a:t> vs. padding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473200" y="2667000"/>
            <a:ext cx="9432290" cy="21544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lvl="1"/>
            <a:r>
              <a:rPr lang="en-US" sz="28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Use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margin</a:t>
            </a:r>
            <a:r>
              <a:rPr lang="en-US" sz="28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to separate the element from the things that are around it.</a:t>
            </a:r>
          </a:p>
          <a:p>
            <a:pPr marL="469900" lvl="1"/>
            <a:endParaRPr lang="en-US" sz="280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469900" lvl="1"/>
            <a:r>
              <a:rPr lang="en-US" sz="28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Use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padding</a:t>
            </a:r>
            <a:r>
              <a:rPr lang="en-US" sz="28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to move the element away from the edges of the block.</a:t>
            </a:r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 rotWithShape="1">
          <a:blip r:embed="rId3"/>
          <a:srcRect t="21693" b="11680"/>
          <a:stretch/>
        </p:blipFill>
        <p:spPr>
          <a:xfrm>
            <a:off x="2607945" y="5257800"/>
            <a:ext cx="71628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906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D753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78400" y="406400"/>
            <a:ext cx="303784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BORDER</a:t>
            </a:r>
            <a:r>
              <a:rPr spc="-100" dirty="0"/>
              <a:t> </a:t>
            </a:r>
            <a:r>
              <a:rPr dirty="0"/>
              <a:t>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20800" y="2514600"/>
            <a:ext cx="10363200" cy="6907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Between margin and padding, you can set a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border</a:t>
            </a:r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50000"/>
              </a:lnSpc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Values are separated with spaces, in this order:</a:t>
            </a:r>
          </a:p>
          <a:p>
            <a:pPr marL="4699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Width (usually in pixels, but can be </a:t>
            </a:r>
            <a:r>
              <a:rPr lang="en-US" sz="3200" spc="-5" dirty="0" err="1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em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)</a:t>
            </a:r>
          </a:p>
          <a:p>
            <a:pPr marL="4699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Border style (solid, dotted, dashed, </a:t>
            </a:r>
            <a:r>
              <a:rPr lang="en-US" sz="3200" spc="-5" dirty="0" err="1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etc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)</a:t>
            </a:r>
          </a:p>
          <a:p>
            <a:pPr marL="4699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Color </a:t>
            </a:r>
          </a:p>
          <a:p>
            <a:pPr marL="12700">
              <a:lnSpc>
                <a:spcPct val="100000"/>
              </a:lnSpc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lvl="1"/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  <a:cs typeface="Courier New"/>
            </a:endParaRPr>
          </a:p>
          <a:p>
            <a:pPr marL="1155700" marR="2245360" lvl="1" indent="45720">
              <a:lnSpc>
                <a:spcPct val="112000"/>
              </a:lnSpc>
            </a:pP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border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2px dotted #ff0000;  </a:t>
            </a:r>
          </a:p>
          <a:p>
            <a:pPr marL="469900" lvl="1">
              <a:spcBef>
                <a:spcPts val="560"/>
              </a:spcBef>
            </a:pP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12700">
              <a:lnSpc>
                <a:spcPct val="100000"/>
              </a:lnSpc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endParaRPr lang="en-US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D753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78400" y="406400"/>
            <a:ext cx="303784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BORDER</a:t>
            </a:r>
            <a:r>
              <a:rPr spc="-100" dirty="0"/>
              <a:t> </a:t>
            </a:r>
            <a:r>
              <a:rPr dirty="0"/>
              <a:t>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1854200" y="2514600"/>
            <a:ext cx="26908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Border styles: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t="837" b="42056"/>
          <a:stretch/>
        </p:blipFill>
        <p:spPr>
          <a:xfrm>
            <a:off x="863600" y="3505200"/>
            <a:ext cx="5633720" cy="519662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t="58361"/>
          <a:stretch/>
        </p:blipFill>
        <p:spPr>
          <a:xfrm>
            <a:off x="6731000" y="3505200"/>
            <a:ext cx="5633720" cy="378904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57800" y="5880100"/>
            <a:ext cx="2485390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REVIEW!</a:t>
            </a:r>
            <a:endParaRPr sz="7800">
              <a:latin typeface="Bebas Neue Bold"/>
              <a:cs typeface="Bebas Neue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72100" y="3149600"/>
            <a:ext cx="2260600" cy="226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D753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78400" y="406400"/>
            <a:ext cx="303784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BORDER</a:t>
            </a:r>
            <a:r>
              <a:rPr spc="-100" dirty="0"/>
              <a:t> </a:t>
            </a:r>
            <a:r>
              <a:rPr dirty="0"/>
              <a:t>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20800" y="2514600"/>
            <a:ext cx="10363200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You can set a border on only one side of an element:</a:t>
            </a: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lvl="1"/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h1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border-bottom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3px solid black; }</a:t>
            </a:r>
          </a:p>
          <a:p>
            <a:pPr marL="12700">
              <a:lnSpc>
                <a:spcPct val="100000"/>
              </a:lnSpc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endParaRPr lang="en-US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845" y="4829725"/>
            <a:ext cx="988695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1076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D753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78400" y="406400"/>
            <a:ext cx="303784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BORDER</a:t>
            </a:r>
            <a:r>
              <a:rPr spc="-100" dirty="0"/>
              <a:t> </a:t>
            </a:r>
            <a:r>
              <a:rPr dirty="0"/>
              <a:t>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20800" y="2514600"/>
            <a:ext cx="10363200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 common use of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border</a:t>
            </a:r>
            <a:r>
              <a:rPr lang="en-US" sz="3200" dirty="0">
                <a:solidFill>
                  <a:srgbClr val="FF0000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is to visually separate list items in a navigation menu.</a:t>
            </a:r>
          </a:p>
          <a:p>
            <a:pPr marL="12700">
              <a:lnSpc>
                <a:spcPct val="100000"/>
              </a:lnSpc>
            </a:pPr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lang="en-US" sz="2600" dirty="0" err="1">
                <a:solidFill>
                  <a:srgbClr val="7F007F"/>
                </a:solidFill>
                <a:latin typeface="Consolas"/>
                <a:cs typeface="Consolas"/>
              </a:rPr>
              <a:t>ul</a:t>
            </a:r>
            <a:r>
              <a:rPr lang="en-US" sz="26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</a:p>
          <a:p>
            <a:pPr marL="12700">
              <a:lnSpc>
                <a:spcPct val="100000"/>
              </a:lnSpc>
            </a:pPr>
            <a:r>
              <a:rPr lang="en-US" sz="2600" dirty="0">
                <a:solidFill>
                  <a:srgbClr val="0000FF"/>
                </a:solidFill>
                <a:latin typeface="Consolas"/>
                <a:cs typeface="Consolas"/>
              </a:rPr>
              <a:t>	</a:t>
            </a:r>
            <a:r>
              <a:rPr lang="en-US" sz="2600" dirty="0">
                <a:solidFill>
                  <a:srgbClr val="FF0000"/>
                </a:solidFill>
                <a:latin typeface="Consolas"/>
                <a:cs typeface="Consolas"/>
              </a:rPr>
              <a:t>list-style</a:t>
            </a:r>
            <a:r>
              <a:rPr lang="en-US" sz="2600" dirty="0">
                <a:solidFill>
                  <a:srgbClr val="0000FF"/>
                </a:solidFill>
                <a:latin typeface="Consolas"/>
                <a:cs typeface="Consolas"/>
              </a:rPr>
              <a:t> : none;</a:t>
            </a:r>
          </a:p>
          <a:p>
            <a:pPr marL="12700">
              <a:lnSpc>
                <a:spcPct val="100000"/>
              </a:lnSpc>
            </a:pPr>
            <a:r>
              <a:rPr lang="en-US" sz="2600" spc="-5" dirty="0">
                <a:solidFill>
                  <a:srgbClr val="0000FF"/>
                </a:solidFill>
                <a:latin typeface="Consolas"/>
                <a:cs typeface="Lora"/>
              </a:rPr>
              <a:t>}</a:t>
            </a:r>
            <a:endParaRPr lang="en-US" sz="26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endParaRPr lang="en-US" sz="2600" dirty="0">
              <a:solidFill>
                <a:srgbClr val="7F007F"/>
              </a:solidFill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lang="en-US" sz="26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26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26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</a:p>
          <a:p>
            <a:pPr marL="12700"/>
            <a:r>
              <a:rPr lang="en-US" sz="26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	</a:t>
            </a:r>
            <a:r>
              <a:rPr lang="en-US" sz="2600" dirty="0">
                <a:solidFill>
                  <a:srgbClr val="FF0000"/>
                </a:solidFill>
                <a:latin typeface="Consolas"/>
                <a:cs typeface="Consolas"/>
              </a:rPr>
              <a:t>padding</a:t>
            </a:r>
            <a:r>
              <a:rPr lang="en-US" sz="2600" dirty="0">
                <a:solidFill>
                  <a:srgbClr val="0000FF"/>
                </a:solidFill>
                <a:latin typeface="Consolas"/>
                <a:cs typeface="Consolas"/>
              </a:rPr>
              <a:t>: 1em;</a:t>
            </a:r>
          </a:p>
          <a:p>
            <a:pPr marL="12700">
              <a:lnSpc>
                <a:spcPct val="100000"/>
              </a:lnSpc>
            </a:pPr>
            <a:r>
              <a:rPr lang="en-US" sz="2600" dirty="0">
                <a:solidFill>
                  <a:srgbClr val="FF0000"/>
                </a:solidFill>
                <a:latin typeface="Consolas"/>
                <a:cs typeface="Consolas"/>
              </a:rPr>
              <a:t>	background-color</a:t>
            </a:r>
            <a:r>
              <a:rPr lang="en-US" sz="2600" dirty="0">
                <a:solidFill>
                  <a:srgbClr val="0000FF"/>
                </a:solidFill>
                <a:latin typeface="Consolas"/>
                <a:cs typeface="Consolas"/>
              </a:rPr>
              <a:t>: #283c51;</a:t>
            </a:r>
          </a:p>
          <a:p>
            <a:pPr marL="12700"/>
            <a:r>
              <a:rPr lang="en-US" sz="2600" dirty="0">
                <a:solidFill>
                  <a:srgbClr val="FF0000"/>
                </a:solidFill>
                <a:latin typeface="Consolas"/>
                <a:cs typeface="Consolas"/>
              </a:rPr>
              <a:t>	border-top</a:t>
            </a:r>
            <a:r>
              <a:rPr lang="en-US" sz="2600" dirty="0">
                <a:solidFill>
                  <a:srgbClr val="0000FF"/>
                </a:solidFill>
                <a:latin typeface="Consolas"/>
                <a:cs typeface="Consolas"/>
              </a:rPr>
              <a:t>: 1px solid #395673;</a:t>
            </a:r>
          </a:p>
          <a:p>
            <a:pPr marL="12700"/>
            <a:r>
              <a:rPr lang="en-US" sz="2600" dirty="0">
                <a:solidFill>
                  <a:srgbClr val="0000FF"/>
                </a:solidFill>
                <a:latin typeface="Consolas"/>
                <a:cs typeface="Consolas"/>
              </a:rPr>
              <a:t>	</a:t>
            </a:r>
            <a:r>
              <a:rPr lang="en-US" sz="2600" dirty="0">
                <a:solidFill>
                  <a:srgbClr val="FF0000"/>
                </a:solidFill>
                <a:latin typeface="Consolas"/>
                <a:cs typeface="Consolas"/>
              </a:rPr>
              <a:t>color</a:t>
            </a:r>
            <a:r>
              <a:rPr lang="en-US" sz="2600" dirty="0">
                <a:solidFill>
                  <a:srgbClr val="0000FF"/>
                </a:solidFill>
                <a:latin typeface="Consolas"/>
                <a:cs typeface="Consolas"/>
              </a:rPr>
              <a:t>: #</a:t>
            </a:r>
            <a:r>
              <a:rPr lang="en-US" sz="2600" dirty="0" err="1">
                <a:solidFill>
                  <a:srgbClr val="0000FF"/>
                </a:solidFill>
                <a:latin typeface="Consolas"/>
                <a:cs typeface="Consolas"/>
              </a:rPr>
              <a:t>adadad</a:t>
            </a:r>
            <a:r>
              <a:rPr lang="en-US" sz="2600" dirty="0">
                <a:solidFill>
                  <a:srgbClr val="0000FF"/>
                </a:solidFill>
                <a:latin typeface="Consolas"/>
                <a:cs typeface="Consolas"/>
              </a:rPr>
              <a:t>;</a:t>
            </a:r>
          </a:p>
          <a:p>
            <a:pPr marL="12700"/>
            <a:r>
              <a:rPr lang="en-US" sz="26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  <a:endParaRPr lang="en-US" sz="26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endParaRPr lang="en-US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r="20771"/>
          <a:stretch/>
        </p:blipFill>
        <p:spPr>
          <a:xfrm>
            <a:off x="8178800" y="3657600"/>
            <a:ext cx="4141984" cy="32766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8178800" y="7010400"/>
            <a:ext cx="65024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000" dirty="0" err="1">
                <a:solidFill>
                  <a:srgbClr val="7F007F"/>
                </a:solidFill>
                <a:latin typeface="Consolas"/>
                <a:cs typeface="Consolas"/>
              </a:rPr>
              <a:t>ul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	&lt;</a:t>
            </a:r>
            <a:r>
              <a:rPr lang="en-US" sz="20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2000" dirty="0">
                <a:solidFill>
                  <a:srgbClr val="333333"/>
                </a:solidFill>
                <a:latin typeface="Consolas"/>
                <a:cs typeface="Consolas"/>
              </a:rPr>
              <a:t>About us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0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	&lt;</a:t>
            </a:r>
            <a:r>
              <a:rPr lang="en-US" sz="20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2000" dirty="0">
                <a:solidFill>
                  <a:srgbClr val="333333"/>
                </a:solidFill>
                <a:latin typeface="Consolas"/>
                <a:cs typeface="Consolas"/>
              </a:rPr>
              <a:t>Products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0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	&lt;</a:t>
            </a:r>
            <a:r>
              <a:rPr lang="en-US" sz="20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2000" dirty="0">
                <a:solidFill>
                  <a:srgbClr val="333333"/>
                </a:solidFill>
                <a:latin typeface="Consolas"/>
                <a:cs typeface="Consolas"/>
              </a:rPr>
              <a:t>Services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0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  	&lt;</a:t>
            </a:r>
            <a:r>
              <a:rPr lang="en-US" sz="20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2000" dirty="0">
                <a:solidFill>
                  <a:srgbClr val="333333"/>
                </a:solidFill>
                <a:latin typeface="Consolas"/>
                <a:cs typeface="Consolas"/>
              </a:rPr>
              <a:t>Contact Us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0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000" dirty="0" err="1">
                <a:solidFill>
                  <a:srgbClr val="7F007F"/>
                </a:solidFill>
                <a:latin typeface="Consolas"/>
                <a:cs typeface="Consolas"/>
              </a:rPr>
              <a:t>ul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0098980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D753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78400" y="406400"/>
            <a:ext cx="303784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dirty="0"/>
              <a:t>List style</a:t>
            </a:r>
            <a:endParaRPr dirty="0"/>
          </a:p>
        </p:txBody>
      </p:sp>
      <p:sp>
        <p:nvSpPr>
          <p:cNvPr id="11" name="Rectangle 10"/>
          <p:cNvSpPr/>
          <p:nvPr/>
        </p:nvSpPr>
        <p:spPr>
          <a:xfrm>
            <a:off x="1320800" y="2514600"/>
            <a:ext cx="103632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Note that we set </a:t>
            </a:r>
          </a:p>
          <a:p>
            <a:pPr marL="12700">
              <a:lnSpc>
                <a:spcPct val="100000"/>
              </a:lnSpc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/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ul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</a:p>
          <a:p>
            <a:pPr marL="12700"/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	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list-style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none; </a:t>
            </a:r>
          </a:p>
          <a:p>
            <a:pPr marL="12700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12700">
              <a:lnSpc>
                <a:spcPct val="100000"/>
              </a:lnSpc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 remove the bullets that appear</a:t>
            </a:r>
          </a:p>
          <a:p>
            <a:pPr marL="12700">
              <a:lnSpc>
                <a:spcPct val="100000"/>
              </a:lnSpc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by default on an unordered list</a:t>
            </a:r>
            <a:endParaRPr lang="en-US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20771"/>
          <a:stretch/>
        </p:blipFill>
        <p:spPr>
          <a:xfrm>
            <a:off x="8178800" y="3657600"/>
            <a:ext cx="4141984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3545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D753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78400" y="406400"/>
            <a:ext cx="303784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BORDER</a:t>
            </a:r>
            <a:r>
              <a:rPr spc="-100" dirty="0"/>
              <a:t> </a:t>
            </a:r>
            <a:r>
              <a:rPr lang="en-US" dirty="0"/>
              <a:t>radius</a:t>
            </a:r>
            <a:endParaRPr dirty="0"/>
          </a:p>
        </p:txBody>
      </p:sp>
      <p:sp>
        <p:nvSpPr>
          <p:cNvPr id="11" name="Rectangle 10"/>
          <p:cNvSpPr/>
          <p:nvPr/>
        </p:nvSpPr>
        <p:spPr>
          <a:xfrm>
            <a:off x="1320800" y="2514600"/>
            <a:ext cx="1036320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 make an element appear curved, use the property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border-radius</a:t>
            </a:r>
          </a:p>
          <a:p>
            <a:pPr marL="12700">
              <a:lnSpc>
                <a:spcPct val="100000"/>
              </a:lnSpc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value is a number (in </a:t>
            </a:r>
            <a:r>
              <a:rPr lang="en-US" sz="3200" spc="-5" dirty="0" err="1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px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or </a:t>
            </a:r>
            <a:r>
              <a:rPr lang="en-US" sz="3200" spc="-5" dirty="0" err="1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em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) or percentage</a:t>
            </a:r>
          </a:p>
          <a:p>
            <a:pPr marL="469900" indent="-457200">
              <a:buFont typeface="Arial" panose="020B0604020202020204" pitchFamily="34" charset="0"/>
              <a:buChar char="•"/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You can use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border-radius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even if you don’t explicitly set a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border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</a:p>
          <a:p>
            <a:pPr marL="12700">
              <a:lnSpc>
                <a:spcPct val="100000"/>
              </a:lnSpc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/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</a:p>
          <a:p>
            <a:pPr marL="469900" lvl="1"/>
            <a:r>
              <a:rPr lang="en-US" sz="2800" dirty="0">
                <a:solidFill>
                  <a:srgbClr val="3FAA54"/>
                </a:solidFill>
                <a:latin typeface="Consolas"/>
                <a:cs typeface="Consolas"/>
              </a:rPr>
              <a:t>	/* same styles... */</a:t>
            </a:r>
            <a:endParaRPr lang="en-US" sz="2800" dirty="0">
              <a:solidFill>
                <a:prstClr val="black"/>
              </a:solidFill>
              <a:latin typeface="Consolas" panose="020B0609020204030204" pitchFamily="49" charset="0"/>
              <a:cs typeface="Courier New"/>
            </a:endParaRPr>
          </a:p>
          <a:p>
            <a:pPr marL="12700"/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	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border-radius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2em; </a:t>
            </a:r>
          </a:p>
          <a:p>
            <a:pPr marL="12700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12700">
              <a:lnSpc>
                <a:spcPct val="100000"/>
              </a:lnSpc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endParaRPr lang="en-US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0" y="5867400"/>
            <a:ext cx="549229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5665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D753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78400" y="406400"/>
            <a:ext cx="303784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BORDER</a:t>
            </a:r>
            <a:r>
              <a:rPr spc="-100" dirty="0"/>
              <a:t> </a:t>
            </a:r>
            <a:r>
              <a:rPr lang="en-US" dirty="0"/>
              <a:t>radius</a:t>
            </a:r>
            <a:endParaRPr dirty="0"/>
          </a:p>
        </p:txBody>
      </p:sp>
      <p:sp>
        <p:nvSpPr>
          <p:cNvPr id="11" name="Rectangle 10"/>
          <p:cNvSpPr/>
          <p:nvPr/>
        </p:nvSpPr>
        <p:spPr>
          <a:xfrm>
            <a:off x="1625600" y="2362200"/>
            <a:ext cx="94488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border-radius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can be used to create a circle. </a:t>
            </a:r>
          </a:p>
          <a:p>
            <a:pPr marL="12700">
              <a:lnSpc>
                <a:spcPct val="100000"/>
              </a:lnSpc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Set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border-radius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 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50%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</a:p>
          <a:p>
            <a:pPr marL="4699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Set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height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and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width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to the same value</a:t>
            </a:r>
            <a:endParaRPr lang="en-US" sz="32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/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</a:p>
          <a:p>
            <a:pPr marL="12700"/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	</a:t>
            </a:r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border-radius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: 50%;</a:t>
            </a:r>
          </a:p>
          <a:p>
            <a:pPr marL="12700"/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	background-color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: black;</a:t>
            </a:r>
          </a:p>
          <a:p>
            <a:pPr marL="12700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	</a:t>
            </a:r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color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: white;</a:t>
            </a:r>
          </a:p>
          <a:p>
            <a:pPr marL="12700"/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	text-align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: center;</a:t>
            </a:r>
          </a:p>
          <a:p>
            <a:pPr marL="12700"/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	height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: 3em;</a:t>
            </a:r>
          </a:p>
          <a:p>
            <a:pPr marL="12700"/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	width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: 3em;</a:t>
            </a:r>
          </a:p>
          <a:p>
            <a:pPr marL="12700"/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	line-height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: 3em;</a:t>
            </a:r>
          </a:p>
          <a:p>
            <a:pPr marL="12700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	</a:t>
            </a:r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margin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: 5px;</a:t>
            </a:r>
          </a:p>
          <a:p>
            <a:pPr marL="12700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  <a:endParaRPr lang="en-US" sz="24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600" y="5350071"/>
            <a:ext cx="1562100" cy="375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8874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D753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78400" y="406400"/>
            <a:ext cx="303784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BORDER</a:t>
            </a:r>
            <a:r>
              <a:rPr spc="-100" dirty="0"/>
              <a:t> </a:t>
            </a:r>
            <a:r>
              <a:rPr lang="en-US" dirty="0"/>
              <a:t>radius</a:t>
            </a:r>
            <a:endParaRPr dirty="0"/>
          </a:p>
        </p:txBody>
      </p:sp>
      <p:sp>
        <p:nvSpPr>
          <p:cNvPr id="11" name="Rectangle 10"/>
          <p:cNvSpPr/>
          <p:nvPr/>
        </p:nvSpPr>
        <p:spPr>
          <a:xfrm>
            <a:off x="1930400" y="2438400"/>
            <a:ext cx="92202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This technique can be used on images to crop them into a circle </a:t>
            </a:r>
          </a:p>
          <a:p>
            <a:pPr marL="12700">
              <a:lnSpc>
                <a:spcPct val="100000"/>
              </a:lnSpc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Note: if the image itself doesn’t have a square ratio, it will look distorted</a:t>
            </a:r>
            <a:endParaRPr lang="en-US" sz="32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/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3200" dirty="0" err="1">
                <a:solidFill>
                  <a:srgbClr val="7F007F"/>
                </a:solidFill>
                <a:latin typeface="Consolas"/>
                <a:cs typeface="Consolas"/>
              </a:rPr>
              <a:t>img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Consolas"/>
                <a:cs typeface="Consolas"/>
              </a:rPr>
              <a:t>src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="kitten.jpg" /&gt;</a:t>
            </a: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/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img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</a:p>
          <a:p>
            <a:pPr marL="12700"/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	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border-radius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50%;</a:t>
            </a:r>
          </a:p>
          <a:p>
            <a:pPr marL="12700"/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	height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200px;</a:t>
            </a:r>
          </a:p>
          <a:p>
            <a:pPr marL="12700"/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	width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200px;</a:t>
            </a:r>
          </a:p>
          <a:p>
            <a:pPr marL="12700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endParaRPr lang="en-US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9700" y="5406203"/>
            <a:ext cx="3390900" cy="351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4690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28184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/>
          <p:cNvSpPr txBox="1"/>
          <p:nvPr/>
        </p:nvSpPr>
        <p:spPr>
          <a:xfrm>
            <a:off x="4165600" y="5880100"/>
            <a:ext cx="4658995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  <a:tabLst>
                <a:tab pos="3015615" algn="l"/>
              </a:tabLst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PRACTICE	TIME!</a:t>
            </a:r>
            <a:endParaRPr sz="7800" dirty="0">
              <a:latin typeface="Bebas Neue Bold"/>
              <a:cs typeface="Bebas Neue Bold"/>
            </a:endParaRPr>
          </a:p>
        </p:txBody>
      </p:sp>
      <p:sp>
        <p:nvSpPr>
          <p:cNvPr id="6" name="object 4"/>
          <p:cNvSpPr/>
          <p:nvPr/>
        </p:nvSpPr>
        <p:spPr>
          <a:xfrm>
            <a:off x="5245100" y="2705100"/>
            <a:ext cx="2514600" cy="257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041606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/>
          <p:nvPr/>
        </p:nvSpPr>
        <p:spPr>
          <a:xfrm>
            <a:off x="-8255" y="-5716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D753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549400" y="2209800"/>
            <a:ext cx="10744200" cy="52322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endParaRPr lang="en-US" sz="3100" spc="-2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Add a </a:t>
            </a:r>
            <a:r>
              <a:rPr lang="en-US" sz="3100" b="1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list</a:t>
            </a: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of links in your navigation menu</a:t>
            </a:r>
            <a:endParaRPr lang="en-US" sz="3100" spc="-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3100" spc="-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Make the </a:t>
            </a:r>
            <a:r>
              <a:rPr lang="en-US" sz="3100" spc="-2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navigation menu pretty by using padding, margin, border, background color, and other tricks we’ve learned.</a:t>
            </a:r>
          </a:p>
          <a:p>
            <a:pPr marL="927100" marR="1212850" lvl="1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spc="-2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ONLY style lists that are in the </a:t>
            </a:r>
            <a:r>
              <a:rPr lang="en-US" sz="2800" spc="-25" dirty="0" err="1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nav</a:t>
            </a:r>
            <a:r>
              <a:rPr lang="en-US" sz="2800" spc="-2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menu – not any lists that may appear on the rest of the page</a:t>
            </a: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3100" spc="-2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Give </a:t>
            </a:r>
            <a:r>
              <a:rPr lang="en-US"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your design some “</a:t>
            </a:r>
            <a:r>
              <a:rPr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breathing room</a:t>
            </a:r>
            <a:r>
              <a:rPr lang="en-US"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” </a:t>
            </a:r>
            <a:r>
              <a:rPr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with padding  </a:t>
            </a:r>
            <a:r>
              <a:rPr sz="3100" spc="-4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and/or</a:t>
            </a:r>
            <a:r>
              <a:rPr sz="3100" spc="-7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100" spc="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margin</a:t>
            </a:r>
            <a:r>
              <a:rPr lang="en-US" sz="3100" spc="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.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257800" y="444500"/>
            <a:ext cx="247269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5810307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0" y="0"/>
            <a:ext cx="13004800" cy="9859617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3340099" y="3505200"/>
            <a:ext cx="6321425" cy="41549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tabLst>
                <a:tab pos="2088514" algn="l"/>
                <a:tab pos="3190240" algn="l"/>
                <a:tab pos="5266690" algn="l"/>
              </a:tabLst>
            </a:pPr>
            <a:r>
              <a:rPr lang="en-US" sz="10000" b="1" dirty="0">
                <a:solidFill>
                  <a:srgbClr val="FFFFFF"/>
                </a:solidFill>
                <a:latin typeface="Consolas" panose="020B0609020204030204" pitchFamily="49" charset="0"/>
                <a:cs typeface="Times New Roman"/>
              </a:rPr>
              <a:t>&lt;&gt;</a:t>
            </a:r>
          </a:p>
          <a:p>
            <a:pPr marL="12700" algn="ctr">
              <a:tabLst>
                <a:tab pos="2088514" algn="l"/>
                <a:tab pos="3190240" algn="l"/>
                <a:tab pos="5266690" algn="l"/>
              </a:tabLst>
            </a:pPr>
            <a:endParaRPr lang="en-US" sz="1400" b="1" dirty="0">
              <a:latin typeface="Consolas" panose="020B0609020204030204" pitchFamily="49" charset="0"/>
              <a:cs typeface="Times New Roman"/>
            </a:endParaRPr>
          </a:p>
          <a:p>
            <a:pPr marL="12700" algn="ctr">
              <a:tabLst>
                <a:tab pos="2088514" algn="l"/>
                <a:tab pos="3190240" algn="l"/>
                <a:tab pos="5266690" algn="l"/>
              </a:tabLst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Block	v</a:t>
            </a:r>
            <a:r>
              <a:rPr sz="7800" b="1" spc="-40" dirty="0">
                <a:solidFill>
                  <a:srgbClr val="FFFFFF"/>
                </a:solidFill>
                <a:latin typeface="Bebas Neue Bold"/>
                <a:cs typeface="Bebas Neue Bold"/>
              </a:rPr>
              <a:t>s</a:t>
            </a: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.	Inline</a:t>
            </a:r>
            <a:r>
              <a:rPr lang="en-US"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 </a:t>
            </a: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Elements</a:t>
            </a:r>
            <a:endParaRPr sz="7800" dirty="0">
              <a:latin typeface="Bebas Neue Bold"/>
              <a:cs typeface="Bebas Neue Bold"/>
            </a:endParaRPr>
          </a:p>
        </p:txBody>
      </p:sp>
    </p:spTree>
    <p:extLst>
      <p:ext uri="{BB962C8B-B14F-4D97-AF65-F5344CB8AC3E}">
        <p14:creationId xmlns:p14="http://schemas.microsoft.com/office/powerpoint/2010/main" val="15292457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/>
          <p:cNvSpPr/>
          <p:nvPr/>
        </p:nvSpPr>
        <p:spPr>
          <a:xfrm>
            <a:off x="0" y="0"/>
            <a:ext cx="13004800" cy="1751656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6000" y="406400"/>
            <a:ext cx="564451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&lt;&gt; Block ELEMENTS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549400" y="2286000"/>
            <a:ext cx="9441861" cy="64017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lvl="0"/>
            <a:r>
              <a:rPr lang="en-US" sz="5000" b="1" dirty="0">
                <a:solidFill>
                  <a:srgbClr val="5F5F5F"/>
                </a:solidFill>
                <a:latin typeface="Bebas Neue Bold"/>
                <a:cs typeface="Bebas Neue Bold"/>
              </a:rPr>
              <a:t>Block elements</a:t>
            </a:r>
          </a:p>
          <a:p>
            <a:pPr marL="12700" lvl="0"/>
            <a:endParaRPr lang="en-US" sz="5000" b="1" dirty="0">
              <a:solidFill>
                <a:srgbClr val="5F5F5F"/>
              </a:solidFill>
              <a:latin typeface="Bebas Neue Bold"/>
              <a:cs typeface="Bebas Neue Bold"/>
            </a:endParaRPr>
          </a:p>
          <a:p>
            <a:pPr marL="469900" marR="639445" indent="-457200">
              <a:buFont typeface="Arial" panose="020B0604020202020204" pitchFamily="34" charset="0"/>
              <a:buChar char="•"/>
            </a:pP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xpand </a:t>
            </a:r>
            <a:r>
              <a:rPr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naturally </a:t>
            </a:r>
            <a:r>
              <a:rPr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 </a:t>
            </a:r>
            <a:r>
              <a:rPr sz="3200" spc="2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fill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their </a:t>
            </a:r>
            <a:r>
              <a:rPr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parent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container</a:t>
            </a: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927100" marR="639445" lvl="1" indent="-457200"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Takes up a “full line”</a:t>
            </a:r>
          </a:p>
          <a:p>
            <a:pPr marL="12700" marR="600710"/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600710" indent="-457200">
              <a:buFont typeface="Arial" panose="020B0604020202020204" pitchFamily="34" charset="0"/>
              <a:buChar char="•"/>
            </a:pPr>
            <a:r>
              <a:rPr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Can </a:t>
            </a:r>
            <a:r>
              <a:rPr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have </a:t>
            </a:r>
            <a:r>
              <a:rPr sz="3200" spc="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margin </a:t>
            </a:r>
            <a:r>
              <a:rPr sz="3200" spc="-3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and/or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padding</a:t>
            </a: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600710" indent="-457200">
              <a:buFont typeface="Arial" panose="020B0604020202020204" pitchFamily="34" charset="0"/>
              <a:buChar char="•"/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600710" indent="-457200"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Can have height and/or width</a:t>
            </a:r>
          </a:p>
          <a:p>
            <a:pPr marL="469900" marR="600710" indent="-457200">
              <a:buFont typeface="Arial" panose="020B0604020202020204" pitchFamily="34" charset="0"/>
              <a:buChar char="•"/>
            </a:pPr>
            <a:endParaRPr sz="3200" dirty="0"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buFont typeface="Arial" panose="020B0604020202020204" pitchFamily="34" charset="0"/>
              <a:buChar char="•"/>
            </a:pPr>
            <a:r>
              <a:rPr sz="3200" spc="-2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By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default, </a:t>
            </a:r>
            <a:r>
              <a:rPr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will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be placed </a:t>
            </a:r>
            <a:r>
              <a:rPr sz="3200" b="1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below</a:t>
            </a:r>
            <a:r>
              <a:rPr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previous elements </a:t>
            </a:r>
            <a:r>
              <a:rPr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in the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markup </a:t>
            </a: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5080" lvl="1"/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15EA2196-14E9-4BE5-B1AA-AC230C561414}"/>
              </a:ext>
            </a:extLst>
          </p:cNvPr>
          <p:cNvSpPr/>
          <p:nvPr/>
        </p:nvSpPr>
        <p:spPr>
          <a:xfrm>
            <a:off x="0" y="0"/>
            <a:ext cx="13004800" cy="1751656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27DBAE80-5659-4293-B9DC-16DF17D3CA5A}"/>
              </a:ext>
            </a:extLst>
          </p:cNvPr>
          <p:cNvSpPr txBox="1">
            <a:spLocks/>
          </p:cNvSpPr>
          <p:nvPr/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 algn="ctr">
              <a:lnSpc>
                <a:spcPts val="5995"/>
              </a:lnSpc>
            </a:pPr>
            <a:r>
              <a:rPr lang="en-US" kern="0"/>
              <a:t>&lt;&gt; Block ELEMENTS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627172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dirty="0"/>
              <a:t>{ } REVIEW: EXAMPLE CSS</a:t>
            </a:r>
            <a:r>
              <a:rPr lang="en-US" spc="-100" dirty="0"/>
              <a:t> </a:t>
            </a:r>
            <a:r>
              <a:rPr lang="en-US" dirty="0"/>
              <a:t>RULE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1EECD3AF-024A-401A-AD43-A78E16A9212E}"/>
              </a:ext>
            </a:extLst>
          </p:cNvPr>
          <p:cNvSpPr txBox="1"/>
          <p:nvPr/>
        </p:nvSpPr>
        <p:spPr>
          <a:xfrm>
            <a:off x="1473200" y="2590800"/>
            <a:ext cx="10642600" cy="58657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4745">
              <a:lnSpc>
                <a:spcPct val="100000"/>
              </a:lnSpc>
            </a:pPr>
            <a:r>
              <a:rPr lang="en-US" sz="4400" dirty="0">
                <a:solidFill>
                  <a:srgbClr val="7F007F"/>
                </a:solidFill>
                <a:latin typeface="Consolas"/>
                <a:cs typeface="Consolas"/>
              </a:rPr>
              <a:t>p </a:t>
            </a:r>
            <a:r>
              <a:rPr lang="en-US" sz="4400" dirty="0">
                <a:solidFill>
                  <a:srgbClr val="0000FF"/>
                </a:solidFill>
                <a:latin typeface="Consolas"/>
                <a:cs typeface="Consolas"/>
              </a:rPr>
              <a:t>{ </a:t>
            </a:r>
            <a:r>
              <a:rPr lang="en-US" sz="4400" dirty="0">
                <a:solidFill>
                  <a:srgbClr val="FF0000"/>
                </a:solidFill>
                <a:latin typeface="Consolas"/>
                <a:cs typeface="Consolas"/>
              </a:rPr>
              <a:t>color</a:t>
            </a:r>
            <a:r>
              <a:rPr lang="en-US" sz="4400" dirty="0">
                <a:solidFill>
                  <a:srgbClr val="0000FF"/>
                </a:solidFill>
                <a:latin typeface="Consolas"/>
                <a:cs typeface="Consolas"/>
              </a:rPr>
              <a:t>: blue;</a:t>
            </a:r>
            <a:r>
              <a:rPr lang="en-US" sz="4400" spc="-9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  <a:endParaRPr lang="en-US" sz="4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lang="en-US" sz="8000" dirty="0">
              <a:latin typeface="Times New Roman"/>
              <a:cs typeface="Times New Roman"/>
            </a:endParaRPr>
          </a:p>
          <a:p>
            <a:pPr marL="571500" indent="-558800">
              <a:lnSpc>
                <a:spcPct val="100000"/>
              </a:lnSpc>
              <a:buClr>
                <a:schemeClr val="tx1"/>
              </a:buClr>
              <a:buFont typeface="Symbol"/>
              <a:buChar char=""/>
              <a:tabLst>
                <a:tab pos="570865" algn="l"/>
                <a:tab pos="571500" algn="l"/>
                <a:tab pos="2947670" algn="l"/>
              </a:tabLst>
            </a:pPr>
            <a:r>
              <a:rPr lang="en-US" sz="3600" dirty="0">
                <a:solidFill>
                  <a:srgbClr val="7F007F"/>
                </a:solidFill>
                <a:latin typeface="Consolas"/>
                <a:cs typeface="Georgia"/>
              </a:rPr>
              <a:t>s</a:t>
            </a:r>
            <a:r>
              <a:rPr lang="en-US" sz="3600" dirty="0">
                <a:solidFill>
                  <a:srgbClr val="7F007F"/>
                </a:solidFill>
                <a:latin typeface="Consolas"/>
                <a:cs typeface="Consolas"/>
              </a:rPr>
              <a:t>elector</a:t>
            </a:r>
            <a:r>
              <a:rPr lang="en-US" sz="3600" b="1" spc="-5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3600" dirty="0">
                <a:solidFill>
                  <a:srgbClr val="5F5F5F"/>
                </a:solidFill>
                <a:latin typeface="Georgia"/>
                <a:cs typeface="Georgia"/>
              </a:rPr>
              <a:t>is </a:t>
            </a:r>
            <a:r>
              <a:rPr lang="en-US" sz="36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3600" b="1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3600" dirty="0">
                <a:solidFill>
                  <a:srgbClr val="5F5F5F"/>
                </a:solidFill>
                <a:latin typeface="Georgia"/>
                <a:cs typeface="Georgia"/>
              </a:rPr>
              <a:t>(all </a:t>
            </a:r>
            <a:r>
              <a:rPr lang="en-US" sz="3600" dirty="0">
                <a:solidFill>
                  <a:srgbClr val="5F5F5F"/>
                </a:solidFill>
                <a:latin typeface="Consolas"/>
                <a:cs typeface="Consolas"/>
              </a:rPr>
              <a:t>&lt;</a:t>
            </a:r>
            <a:r>
              <a:rPr lang="en-US" sz="36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3600" dirty="0">
                <a:solidFill>
                  <a:srgbClr val="5F5F5F"/>
                </a:solidFill>
                <a:latin typeface="Consolas"/>
                <a:cs typeface="Consolas"/>
              </a:rPr>
              <a:t>&gt;</a:t>
            </a:r>
            <a:r>
              <a:rPr lang="en-US" sz="3600" spc="-1155" dirty="0">
                <a:solidFill>
                  <a:srgbClr val="5F5F5F"/>
                </a:solidFill>
                <a:latin typeface="Consolas"/>
                <a:cs typeface="Consolas"/>
              </a:rPr>
              <a:t> </a:t>
            </a:r>
            <a:r>
              <a:rPr lang="en-US" sz="360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tags in the </a:t>
            </a:r>
            <a:r>
              <a:rPr lang="en-US" sz="3600" dirty="0">
                <a:solidFill>
                  <a:srgbClr val="5F5F5F"/>
                </a:solidFill>
                <a:latin typeface="Georgia"/>
                <a:cs typeface="Georgia"/>
              </a:rPr>
              <a:t>HTML)</a:t>
            </a:r>
            <a:endParaRPr lang="en-US" sz="3600" dirty="0">
              <a:latin typeface="Georgia"/>
              <a:cs typeface="Georgia"/>
            </a:endParaRPr>
          </a:p>
          <a:p>
            <a:pPr marL="571500" indent="-558800">
              <a:lnSpc>
                <a:spcPct val="100000"/>
              </a:lnSpc>
              <a:spcBef>
                <a:spcPts val="3540"/>
              </a:spcBef>
              <a:buClr>
                <a:schemeClr val="tx1"/>
              </a:buClr>
              <a:buFont typeface="Symbol"/>
              <a:buChar char=""/>
              <a:tabLst>
                <a:tab pos="570865" algn="l"/>
                <a:tab pos="571500" algn="l"/>
                <a:tab pos="3096895" algn="l"/>
              </a:tabLst>
            </a:pP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property</a:t>
            </a:r>
            <a:r>
              <a:rPr lang="en-US" sz="3600" b="1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is </a:t>
            </a: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color</a:t>
            </a:r>
          </a:p>
          <a:p>
            <a:pPr marL="571500" indent="-558800">
              <a:lnSpc>
                <a:spcPct val="100000"/>
              </a:lnSpc>
              <a:spcBef>
                <a:spcPts val="3540"/>
              </a:spcBef>
              <a:buClr>
                <a:schemeClr val="tx1"/>
              </a:buClr>
              <a:buFont typeface="Symbol"/>
              <a:buChar char=""/>
              <a:tabLst>
                <a:tab pos="570865" algn="l"/>
                <a:tab pos="571500" algn="l"/>
              </a:tabLst>
            </a:pP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value</a:t>
            </a:r>
            <a:r>
              <a:rPr lang="en-US" sz="3600" b="1" spc="-5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is 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blue</a:t>
            </a:r>
            <a:r>
              <a:rPr lang="en-US" sz="3600" b="1" spc="-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(many color names are supported, or use the hex code 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#0000ff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)</a:t>
            </a:r>
          </a:p>
          <a:p>
            <a:pPr marL="1134745">
              <a:lnSpc>
                <a:spcPct val="100000"/>
              </a:lnSpc>
            </a:pPr>
            <a:endParaRPr lang="en-US" sz="5400" spc="-5" dirty="0">
              <a:solidFill>
                <a:srgbClr val="5F5F5F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856129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-34235" y="-66261"/>
            <a:ext cx="13004800" cy="1751656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6000" y="406400"/>
            <a:ext cx="564451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&lt;&gt; Block ELEMENTS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0" y="2590800"/>
            <a:ext cx="11090447" cy="6124575"/>
          </a:xfrm>
          <a:prstGeom prst="rect">
            <a:avLst/>
          </a:prstGeom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2F1AA9E3-CC66-43F9-AB26-F7D8A3B33E3B}"/>
              </a:ext>
            </a:extLst>
          </p:cNvPr>
          <p:cNvSpPr/>
          <p:nvPr/>
        </p:nvSpPr>
        <p:spPr>
          <a:xfrm>
            <a:off x="0" y="0"/>
            <a:ext cx="13004800" cy="1751656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A210A5E9-2A02-4934-B331-9AFF9A460292}"/>
              </a:ext>
            </a:extLst>
          </p:cNvPr>
          <p:cNvSpPr txBox="1">
            <a:spLocks/>
          </p:cNvSpPr>
          <p:nvPr/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 algn="ctr">
              <a:lnSpc>
                <a:spcPts val="5995"/>
              </a:lnSpc>
            </a:pPr>
            <a:r>
              <a:rPr lang="en-US" kern="0"/>
              <a:t>&lt;&gt; Block ELEMENTS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612840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/>
          <p:cNvSpPr/>
          <p:nvPr/>
        </p:nvSpPr>
        <p:spPr>
          <a:xfrm>
            <a:off x="0" y="0"/>
            <a:ext cx="13004800" cy="1751656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dirty="0"/>
              <a:t>&lt;&gt; Block ELEMENTS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11400" y="2819400"/>
            <a:ext cx="9441861" cy="3354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Examples of block elements:</a:t>
            </a:r>
          </a:p>
          <a:p>
            <a:pPr marL="12700" marR="5080"/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927100" marR="508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Headings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h1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…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h6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927100" marR="508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Paragraphs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927100" marR="508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Lists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ul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,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ol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927100" marR="5080" lvl="1" indent="-457200">
              <a:buFont typeface="Arial" panose="020B0604020202020204" pitchFamily="34" charset="0"/>
              <a:buChar char="•"/>
            </a:pP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3397996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/>
          <p:cNvSpPr/>
          <p:nvPr/>
        </p:nvSpPr>
        <p:spPr>
          <a:xfrm>
            <a:off x="-34235" y="-66261"/>
            <a:ext cx="13004800" cy="1751656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6000" y="406400"/>
            <a:ext cx="564451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&lt;&gt; INLINE</a:t>
            </a:r>
            <a:r>
              <a:rPr spc="-100" dirty="0"/>
              <a:t> </a:t>
            </a:r>
            <a:r>
              <a:rPr dirty="0"/>
              <a:t>ELEMENTS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25600" y="2174005"/>
            <a:ext cx="9697720" cy="64633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lvl="0"/>
            <a:r>
              <a:rPr lang="en-US" sz="5000" b="1" dirty="0">
                <a:solidFill>
                  <a:srgbClr val="5F5F5F"/>
                </a:solidFill>
                <a:latin typeface="Bebas Neue Bold"/>
                <a:cs typeface="Bebas Neue Bold"/>
              </a:rPr>
              <a:t>inline elements</a:t>
            </a:r>
          </a:p>
          <a:p>
            <a:pPr marL="698500" lvl="0" indent="-685800">
              <a:buFont typeface="Arial" panose="020B0604020202020204" pitchFamily="34" charset="0"/>
              <a:buChar char="•"/>
            </a:pPr>
            <a:endParaRPr lang="en-US" sz="5000" b="1" dirty="0">
              <a:solidFill>
                <a:srgbClr val="5F5F5F"/>
              </a:solidFill>
              <a:latin typeface="Bebas Neue Bold"/>
              <a:cs typeface="Bebas Neue Bold"/>
            </a:endParaRP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Flow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along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with text</a:t>
            </a:r>
            <a:r>
              <a:rPr lang="en-US" sz="3200" spc="-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content</a:t>
            </a:r>
          </a:p>
          <a:p>
            <a:pPr marL="469900" indent="-457200">
              <a:buFont typeface="Arial" panose="020B0604020202020204" pitchFamily="34" charset="0"/>
              <a:buChar char="•"/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Only take up as much space as necessary</a:t>
            </a:r>
          </a:p>
          <a:p>
            <a:pPr marL="12700" marR="5080"/>
            <a:endParaRPr lang="en-US" sz="3200" spc="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gnore width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and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height properties</a:t>
            </a:r>
          </a:p>
          <a:p>
            <a:pPr marL="469900" marR="5080" indent="-457200">
              <a:buFont typeface="Arial" panose="020B0604020202020204" pitchFamily="34" charset="0"/>
              <a:buChar char="•"/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Margin and padding only pushes other elements away horizontally, not vertically</a:t>
            </a:r>
          </a:p>
          <a:p>
            <a:pPr marL="469900" marR="5080" indent="-457200">
              <a:buFont typeface="Arial" panose="020B0604020202020204" pitchFamily="34" charset="0"/>
              <a:buChar char="•"/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Top and bottom margin/padding is ignored</a:t>
            </a:r>
          </a:p>
        </p:txBody>
      </p:sp>
    </p:spTree>
    <p:extLst>
      <p:ext uri="{BB962C8B-B14F-4D97-AF65-F5344CB8AC3E}">
        <p14:creationId xmlns:p14="http://schemas.microsoft.com/office/powerpoint/2010/main" val="9091761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-34236" y="-66261"/>
            <a:ext cx="13039035" cy="1751656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34235" y="406400"/>
            <a:ext cx="1300479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dirty="0"/>
              <a:t>&lt;&gt; INLINE</a:t>
            </a:r>
            <a:r>
              <a:rPr spc="-100" dirty="0"/>
              <a:t> </a:t>
            </a:r>
            <a:r>
              <a:rPr dirty="0"/>
              <a:t>ELEMENTS</a:t>
            </a:r>
          </a:p>
        </p:txBody>
      </p:sp>
      <p:sp>
        <p:nvSpPr>
          <p:cNvPr id="4" name="object 4"/>
          <p:cNvSpPr/>
          <p:nvPr/>
        </p:nvSpPr>
        <p:spPr>
          <a:xfrm>
            <a:off x="1664334" y="2667000"/>
            <a:ext cx="9956800" cy="552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512474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-34235" y="-66261"/>
            <a:ext cx="13004800" cy="1751656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6000" y="406400"/>
            <a:ext cx="564451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&lt;&gt; Block &amp; INLINE</a:t>
            </a:r>
            <a:r>
              <a:rPr spc="-100" dirty="0"/>
              <a:t> </a:t>
            </a:r>
            <a:r>
              <a:rPr dirty="0"/>
              <a:t>ELEMENTS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2006600" y="2895600"/>
            <a:ext cx="9601200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/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Examples of inline elements:</a:t>
            </a:r>
          </a:p>
          <a:p>
            <a:pPr marL="12700" marR="5080"/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927100" marR="508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Links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a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927100" marR="508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Font emphasis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em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 </a:t>
            </a: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927100" marR="508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Font bold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strong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469900" marR="5080" lvl="1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400" y="6172200"/>
            <a:ext cx="8246148" cy="229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2060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/>
          <p:cNvSpPr/>
          <p:nvPr/>
        </p:nvSpPr>
        <p:spPr>
          <a:xfrm>
            <a:off x="-34235" y="-66261"/>
            <a:ext cx="13039036" cy="1751656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34235" y="406400"/>
            <a:ext cx="1303903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dirty="0"/>
              <a:t>&lt;&gt; </a:t>
            </a:r>
            <a:r>
              <a:rPr lang="en-US" dirty="0"/>
              <a:t>Inline block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778000" y="2263078"/>
            <a:ext cx="10381624" cy="64017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lvl="0"/>
            <a:r>
              <a:rPr lang="en-US" sz="5000" b="1" dirty="0">
                <a:solidFill>
                  <a:srgbClr val="5F5F5F"/>
                </a:solidFill>
                <a:latin typeface="Bebas Neue Bold"/>
                <a:cs typeface="Bebas Neue Bold"/>
              </a:rPr>
              <a:t>inline-block element</a:t>
            </a:r>
          </a:p>
          <a:p>
            <a:pPr marL="12700" lvl="0"/>
            <a:endParaRPr lang="en-US" sz="5000" b="1" dirty="0">
              <a:solidFill>
                <a:srgbClr val="5F5F5F"/>
              </a:solidFill>
              <a:latin typeface="Bebas Neue Bold"/>
              <a:cs typeface="Bebas Neue Bold"/>
            </a:endParaRPr>
          </a:p>
          <a:p>
            <a:pPr marL="469900" marR="639445" lvl="0" indent="-457200">
              <a:buFont typeface="Arial" panose="020B0604020202020204" pitchFamily="34" charset="0"/>
              <a:buChar char="•"/>
            </a:pP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Is a hybrid of inline and block</a:t>
            </a: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600710" lvl="0"/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600710" lvl="0" indent="-457200"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Takes up width and height like block-level elements</a:t>
            </a:r>
          </a:p>
          <a:p>
            <a:pPr marL="469900" marR="600710" lvl="0" indent="-457200">
              <a:buFont typeface="Arial" panose="020B0604020202020204" pitchFamily="34" charset="0"/>
              <a:buChar char="•"/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600710" lvl="0" indent="-457200"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Flows with content</a:t>
            </a:r>
          </a:p>
          <a:p>
            <a:pPr marL="469900" marR="600710" lvl="0" indent="-457200">
              <a:buFont typeface="Arial" panose="020B0604020202020204" pitchFamily="34" charset="0"/>
              <a:buChar char="•"/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600710" lvl="0" indent="-457200"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Can have margin and padding</a:t>
            </a:r>
          </a:p>
          <a:p>
            <a:pPr marL="469900" marR="5080" indent="-457200">
              <a:buFont typeface="Arial" panose="020B0604020202020204" pitchFamily="34" charset="0"/>
              <a:buChar char="•"/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Examples of inline-block elements:</a:t>
            </a:r>
          </a:p>
          <a:p>
            <a:pPr marL="927100" marR="5080" lvl="1" indent="-457200">
              <a:buFont typeface="Arial" panose="020B0604020202020204" pitchFamily="34" charset="0"/>
              <a:buChar char="•"/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Image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img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/&gt;</a:t>
            </a: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8991013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/>
          <p:cNvSpPr/>
          <p:nvPr/>
        </p:nvSpPr>
        <p:spPr>
          <a:xfrm>
            <a:off x="-34236" y="-66261"/>
            <a:ext cx="13039035" cy="1751656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34234" y="406400"/>
            <a:ext cx="13039034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dirty="0"/>
              <a:t>&lt;&gt; </a:t>
            </a:r>
            <a:r>
              <a:rPr lang="en-US" dirty="0"/>
              <a:t>Inline block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137" y="2971800"/>
            <a:ext cx="1026005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4396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/>
          <p:cNvSpPr/>
          <p:nvPr/>
        </p:nvSpPr>
        <p:spPr>
          <a:xfrm>
            <a:off x="-34236" y="-66261"/>
            <a:ext cx="13039035" cy="1751656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34235" y="406400"/>
            <a:ext cx="1300479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dirty="0"/>
              <a:t>&lt;&gt; </a:t>
            </a:r>
            <a:r>
              <a:rPr lang="en-US" dirty="0"/>
              <a:t>Display 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49345" y="2590800"/>
            <a:ext cx="9391655" cy="64688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5080" lvl="1"/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You can change whether or not any element is block, inline, or inline-block by using the CSS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display</a:t>
            </a:r>
            <a:r>
              <a:rPr lang="en-US" sz="3200" dirty="0">
                <a:solidFill>
                  <a:srgbClr val="FF0000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property.</a:t>
            </a:r>
          </a:p>
          <a:p>
            <a:pPr marL="469900" marR="5080" lvl="1"/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927100" marR="5080" lvl="1" indent="-457200"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This means we can do some neat things!</a:t>
            </a:r>
          </a:p>
          <a:p>
            <a:pPr marL="927100" marR="5080" lvl="1" indent="-457200">
              <a:buFont typeface="Arial" panose="020B0604020202020204" pitchFamily="34" charset="0"/>
              <a:buChar char="•"/>
            </a:pP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927100" marR="5080" lvl="1" indent="-457200">
              <a:buFont typeface="Arial" panose="020B0604020202020204" pitchFamily="34" charset="0"/>
              <a:buChar char="•"/>
            </a:pP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lvl="1"/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endParaRPr lang="en-US" sz="2800" dirty="0">
              <a:solidFill>
                <a:prstClr val="black"/>
              </a:solidFill>
              <a:latin typeface="Consolas" panose="020B0609020204030204" pitchFamily="49" charset="0"/>
              <a:cs typeface="Courier New"/>
            </a:endParaRPr>
          </a:p>
          <a:p>
            <a:pPr marL="1155700" marR="2245360" lvl="1" indent="45720">
              <a:lnSpc>
                <a:spcPct val="112000"/>
              </a:lnSpc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display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inline-block;</a:t>
            </a:r>
          </a:p>
          <a:p>
            <a:pPr marL="469900" lvl="1">
              <a:spcBef>
                <a:spcPts val="56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469900" marR="5080" lvl="1"/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927100" marR="5080" lvl="1" indent="-457200">
              <a:buFont typeface="Arial" panose="020B0604020202020204" pitchFamily="34" charset="0"/>
              <a:buChar char="•"/>
            </a:pP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927100" marR="5080" lvl="1" indent="-457200">
              <a:buFont typeface="Arial" panose="020B0604020202020204" pitchFamily="34" charset="0"/>
              <a:buChar char="•"/>
            </a:pP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927100" marR="5080" lvl="1" indent="-457200">
              <a:buFont typeface="Arial" panose="020B0604020202020204" pitchFamily="34" charset="0"/>
              <a:buChar char="•"/>
            </a:pP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190" y="7543800"/>
            <a:ext cx="10775950" cy="119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8974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/>
          <p:nvPr/>
        </p:nvSpPr>
        <p:spPr>
          <a:xfrm>
            <a:off x="-34236" y="-66262"/>
            <a:ext cx="13039035" cy="9819861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65600" y="5880100"/>
            <a:ext cx="4658995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  <a:tabLst>
                <a:tab pos="3015615" algn="l"/>
              </a:tabLst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PRACTICE	TIME!</a:t>
            </a:r>
            <a:endParaRPr sz="7800">
              <a:latin typeface="Bebas Neue Bold"/>
              <a:cs typeface="Bebas Neue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45100" y="2705100"/>
            <a:ext cx="2514600" cy="257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83160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/>
          <p:nvPr/>
        </p:nvSpPr>
        <p:spPr>
          <a:xfrm>
            <a:off x="-34235" y="-66261"/>
            <a:ext cx="13004800" cy="1751656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257800" y="444500"/>
            <a:ext cx="247269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ASSIGNMENT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863600" y="2362200"/>
            <a:ext cx="111252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Update your navigation to a horizontal menu using CSS.</a:t>
            </a:r>
          </a:p>
          <a:p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</a:rPr>
              <a:t>Give the 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</a:rPr>
              <a:t> elements a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display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</a:rPr>
              <a:t> property of either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inline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</a:rPr>
              <a:t> or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inline-block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</a:rPr>
              <a:t>. Which looks better? Why do you think that is?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</a:rPr>
              <a:t>Update your styles so that they look nice in the new orientation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Create an 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a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 link that looks like a button.  </a:t>
            </a:r>
          </a:p>
          <a:p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</a:rPr>
              <a:t>Style the button differently on hover and click</a:t>
            </a:r>
          </a:p>
        </p:txBody>
      </p:sp>
    </p:spTree>
    <p:extLst>
      <p:ext uri="{BB962C8B-B14F-4D97-AF65-F5344CB8AC3E}">
        <p14:creationId xmlns:p14="http://schemas.microsoft.com/office/powerpoint/2010/main" val="1897328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0" y="406400"/>
            <a:ext cx="412242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pc="-5" dirty="0"/>
              <a:t>BACKGROUND</a:t>
            </a:r>
            <a:r>
              <a:rPr spc="-85" dirty="0"/>
              <a:t> </a:t>
            </a:r>
            <a:r>
              <a:rPr dirty="0"/>
              <a:t>IMAGES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84300" y="2184400"/>
            <a:ext cx="9759315" cy="6068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Can set background of an element as an </a:t>
            </a:r>
            <a:r>
              <a:rPr lang="en-US" sz="3100" b="1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image</a:t>
            </a: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(instead of a color) with the property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background-image</a:t>
            </a:r>
          </a:p>
          <a:p>
            <a:pPr marL="12700">
              <a:lnSpc>
                <a:spcPct val="100000"/>
              </a:lnSpc>
            </a:pPr>
            <a:endParaRPr sz="3100" dirty="0">
              <a:latin typeface="Lora"/>
              <a:cs typeface="Lora"/>
            </a:endParaRPr>
          </a:p>
          <a:p>
            <a:pPr marL="12700" marR="5080">
              <a:lnSpc>
                <a:spcPct val="123700"/>
              </a:lnSpc>
              <a:spcBef>
                <a:spcPts val="1395"/>
              </a:spcBef>
            </a:pPr>
            <a:r>
              <a:rPr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</a:t>
            </a:r>
            <a:r>
              <a:rPr sz="3100" spc="-5" dirty="0">
                <a:solidFill>
                  <a:srgbClr val="5F5F5F"/>
                </a:solidFill>
                <a:latin typeface="Lora"/>
                <a:cs typeface="Lora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value</a:t>
            </a:r>
            <a:r>
              <a:rPr sz="3100" spc="-10" dirty="0">
                <a:solidFill>
                  <a:srgbClr val="5F5F5F"/>
                </a:solidFill>
                <a:latin typeface="Lora"/>
                <a:cs typeface="Lora"/>
              </a:rPr>
              <a:t> </a:t>
            </a:r>
            <a:r>
              <a:rPr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is</a:t>
            </a:r>
            <a:r>
              <a:rPr sz="3100" dirty="0">
                <a:solidFill>
                  <a:srgbClr val="5F5F5F"/>
                </a:solidFill>
                <a:latin typeface="Lora"/>
                <a:cs typeface="Lora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Consolas"/>
                <a:cs typeface="Lora"/>
              </a:rPr>
              <a:t>url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Lora"/>
              </a:rPr>
              <a:t>("path")</a:t>
            </a:r>
            <a:r>
              <a:rPr lang="en-US" sz="3100" spc="3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, where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Lora"/>
              </a:rPr>
              <a:t>path</a:t>
            </a:r>
            <a:r>
              <a:rPr lang="en-US" sz="3100" spc="3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is the </a:t>
            </a:r>
            <a:r>
              <a:rPr lang="en-US" sz="3100" b="1" spc="3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relative</a:t>
            </a:r>
            <a:r>
              <a:rPr lang="en-US" sz="3100" spc="3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or </a:t>
            </a:r>
            <a:r>
              <a:rPr lang="en-US" sz="3100" b="1" spc="3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absolute</a:t>
            </a:r>
            <a:r>
              <a:rPr lang="en-US" sz="3100" spc="3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path to w</a:t>
            </a:r>
            <a:r>
              <a:rPr sz="3100" spc="3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here </a:t>
            </a:r>
            <a:r>
              <a:rPr sz="3100" spc="4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image </a:t>
            </a:r>
            <a:r>
              <a:rPr sz="3100" spc="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lives</a:t>
            </a:r>
            <a:r>
              <a:rPr lang="en-US" sz="3100" spc="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, like this:</a:t>
            </a:r>
          </a:p>
          <a:p>
            <a:pPr marL="12700" marR="5080">
              <a:lnSpc>
                <a:spcPct val="123700"/>
              </a:lnSpc>
              <a:spcBef>
                <a:spcPts val="1395"/>
              </a:spcBef>
            </a:pPr>
            <a:endParaRPr lang="en-US" sz="3100" spc="5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395"/>
              </a:spcBef>
            </a:pP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</a:p>
          <a:p>
            <a:pPr marL="12700" marR="5080">
              <a:spcBef>
                <a:spcPts val="1395"/>
              </a:spcBef>
            </a:pP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	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background-image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</a:t>
            </a:r>
            <a:r>
              <a:rPr lang="en-US" sz="2800" dirty="0" err="1">
                <a:solidFill>
                  <a:srgbClr val="0000FF"/>
                </a:solidFill>
                <a:latin typeface="Consolas"/>
                <a:cs typeface="Consolas"/>
              </a:rPr>
              <a:t>url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("images/kitten.jpg"); </a:t>
            </a:r>
          </a:p>
          <a:p>
            <a:pPr marL="12700" marR="5080">
              <a:spcBef>
                <a:spcPts val="1395"/>
              </a:spcBef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	color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white;</a:t>
            </a:r>
          </a:p>
          <a:p>
            <a:pPr marL="12700" marR="5080">
              <a:spcBef>
                <a:spcPts val="1395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  <a:endParaRPr lang="en-US" sz="3100" spc="5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200" y="7315200"/>
            <a:ext cx="5286873" cy="21307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995" y="7365733"/>
            <a:ext cx="5176078" cy="1773734"/>
          </a:xfrm>
          <a:prstGeom prst="rect">
            <a:avLst/>
          </a:prstGeom>
        </p:spPr>
      </p:pic>
      <p:sp>
        <p:nvSpPr>
          <p:cNvPr id="11" name="object 2">
            <a:extLst>
              <a:ext uri="{FF2B5EF4-FFF2-40B4-BE49-F238E27FC236}">
                <a16:creationId xmlns:a16="http://schemas.microsoft.com/office/drawing/2014/main" id="{D6DA3AB1-EDE9-4421-833F-A9D83771CBB9}"/>
              </a:ext>
            </a:extLst>
          </p:cNvPr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DF8FB894-D9BA-4A9A-B0C1-BD6D0BB58C9F}"/>
              </a:ext>
            </a:extLst>
          </p:cNvPr>
          <p:cNvSpPr txBox="1">
            <a:spLocks/>
          </p:cNvSpPr>
          <p:nvPr/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 algn="ctr">
              <a:lnSpc>
                <a:spcPts val="5995"/>
              </a:lnSpc>
            </a:pPr>
            <a:r>
              <a:rPr lang="en-US" kern="0" dirty="0"/>
              <a:t>{ } REVIEW: background images</a:t>
            </a:r>
          </a:p>
        </p:txBody>
      </p:sp>
    </p:spTree>
    <p:extLst>
      <p:ext uri="{BB962C8B-B14F-4D97-AF65-F5344CB8AC3E}">
        <p14:creationId xmlns:p14="http://schemas.microsoft.com/office/powerpoint/2010/main" val="11130811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/>
          <p:nvPr/>
        </p:nvSpPr>
        <p:spPr>
          <a:xfrm>
            <a:off x="-508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2857500" y="5118100"/>
            <a:ext cx="7279640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  <a:tabLst>
                <a:tab pos="2353945" algn="l"/>
                <a:tab pos="4154804" algn="l"/>
              </a:tabLst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(MORE)	HTML	ELEMENTS</a:t>
            </a:r>
            <a:endParaRPr sz="7800">
              <a:latin typeface="Bebas Neue Bold"/>
              <a:cs typeface="Bebas Neue 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54600" y="3352800"/>
            <a:ext cx="3505200" cy="11695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600" dirty="0">
                <a:solidFill>
                  <a:srgbClr val="FFFFFF"/>
                </a:solidFill>
                <a:latin typeface="Consolas" panose="020B0609020204030204" pitchFamily="49" charset="0"/>
                <a:cs typeface="Times New Roman"/>
              </a:rPr>
              <a:t>&lt;h</a:t>
            </a:r>
            <a:r>
              <a:rPr sz="7600" spc="-5" dirty="0">
                <a:solidFill>
                  <a:srgbClr val="FFFFFF"/>
                </a:solidFill>
                <a:latin typeface="Consolas" panose="020B0609020204030204" pitchFamily="49" charset="0"/>
                <a:cs typeface="Times New Roman"/>
              </a:rPr>
              <a:t>tml</a:t>
            </a:r>
            <a:r>
              <a:rPr sz="7600" dirty="0">
                <a:solidFill>
                  <a:srgbClr val="FFFFFF"/>
                </a:solidFill>
                <a:latin typeface="Consolas" panose="020B0609020204030204" pitchFamily="49" charset="0"/>
                <a:cs typeface="Times New Roman"/>
              </a:rPr>
              <a:t>&gt;</a:t>
            </a:r>
            <a:endParaRPr sz="7600" dirty="0">
              <a:latin typeface="Consolas" panose="020B0609020204030204" pitchFamily="49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829642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/>
          <p:nvPr/>
        </p:nvSpPr>
        <p:spPr>
          <a:xfrm>
            <a:off x="0" y="-43816"/>
            <a:ext cx="13004800" cy="1705611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59300" y="406400"/>
            <a:ext cx="362267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pc="-15" dirty="0"/>
              <a:t>&lt;SPAN&gt;</a:t>
            </a:r>
            <a:r>
              <a:rPr spc="-75" dirty="0"/>
              <a:t> </a:t>
            </a:r>
            <a:r>
              <a:rPr dirty="0"/>
              <a:t>elements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4000" y="2438400"/>
            <a:ext cx="112014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5120">
              <a:lnSpc>
                <a:spcPct val="100000"/>
              </a:lnSpc>
            </a:pPr>
            <a:r>
              <a:rPr lang="en-US" sz="72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7200" dirty="0">
                <a:solidFill>
                  <a:srgbClr val="7F007F"/>
                </a:solidFill>
                <a:latin typeface="Consolas"/>
                <a:cs typeface="Consolas"/>
              </a:rPr>
              <a:t>span</a:t>
            </a:r>
            <a:r>
              <a:rPr lang="en-US" sz="72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66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6600" dirty="0">
                <a:solidFill>
                  <a:srgbClr val="7F007F"/>
                </a:solidFill>
                <a:latin typeface="Consolas"/>
                <a:cs typeface="Consolas"/>
              </a:rPr>
              <a:t>span</a:t>
            </a:r>
            <a:r>
              <a:rPr lang="en-US" sz="6600" dirty="0">
                <a:solidFill>
                  <a:srgbClr val="0000FF"/>
                </a:solidFill>
                <a:latin typeface="Consolas"/>
                <a:cs typeface="Consolas"/>
              </a:rPr>
              <a:t>&gt; </a:t>
            </a:r>
            <a:endParaRPr lang="en-US" sz="7200" dirty="0">
              <a:latin typeface="Consolas" panose="020B0609020204030204" pitchFamily="49" charset="0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73200" y="3746500"/>
            <a:ext cx="10565130" cy="41107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9100"/>
              </a:lnSpc>
            </a:pPr>
            <a:r>
              <a:rPr lang="en-US" sz="3600" kern="0" spc="-10" dirty="0">
                <a:solidFill>
                  <a:srgbClr val="5F5F5F"/>
                </a:solidFill>
                <a:latin typeface="Georgia" panose="02040502050405020303" pitchFamily="18" charset="0"/>
              </a:rPr>
              <a:t>A</a:t>
            </a:r>
            <a:r>
              <a:rPr lang="en-US" sz="3600" kern="0" spc="-10" dirty="0">
                <a:solidFill>
                  <a:srgbClr val="5F5F5F"/>
                </a:solidFill>
                <a:latin typeface="Lora"/>
              </a:rPr>
              <a:t> </a:t>
            </a:r>
            <a:r>
              <a:rPr lang="en-US" sz="3600" kern="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3600" kern="0" dirty="0">
                <a:solidFill>
                  <a:srgbClr val="7F007F"/>
                </a:solidFill>
                <a:latin typeface="Consolas"/>
                <a:cs typeface="Consolas"/>
              </a:rPr>
              <a:t>span</a:t>
            </a:r>
            <a:r>
              <a:rPr lang="en-US" sz="3600" kern="0" dirty="0">
                <a:solidFill>
                  <a:srgbClr val="0000FF"/>
                </a:solidFill>
                <a:latin typeface="Consolas"/>
                <a:cs typeface="Consolas"/>
              </a:rPr>
              <a:t>&gt; </a:t>
            </a:r>
            <a:r>
              <a:rPr lang="en-US" sz="3300" kern="0" spc="-10" dirty="0">
                <a:solidFill>
                  <a:srgbClr val="5F5F5F"/>
                </a:solidFill>
                <a:latin typeface="Georgia" panose="02040502050405020303" pitchFamily="18" charset="0"/>
              </a:rPr>
              <a:t>is a </a:t>
            </a:r>
            <a:r>
              <a:rPr lang="en-US" sz="3300" b="1" kern="0" spc="-5" dirty="0">
                <a:solidFill>
                  <a:srgbClr val="5F5F5F"/>
                </a:solidFill>
                <a:latin typeface="Georgia" panose="02040502050405020303" pitchFamily="18" charset="0"/>
              </a:rPr>
              <a:t>generic</a:t>
            </a:r>
            <a:r>
              <a:rPr lang="en-US" sz="3300" kern="0" spc="-5" dirty="0">
                <a:solidFill>
                  <a:srgbClr val="5F5F5F"/>
                </a:solidFill>
                <a:latin typeface="Georgia" panose="02040502050405020303" pitchFamily="18" charset="0"/>
              </a:rPr>
              <a:t> </a:t>
            </a:r>
            <a:r>
              <a:rPr lang="en-US" sz="3300" b="1" kern="0" spc="30" dirty="0">
                <a:solidFill>
                  <a:srgbClr val="5F5F5F"/>
                </a:solidFill>
                <a:latin typeface="Georgia" panose="02040502050405020303" pitchFamily="18" charset="0"/>
              </a:rPr>
              <a:t>inline</a:t>
            </a:r>
            <a:r>
              <a:rPr lang="en-US" sz="3300" b="1" kern="0" spc="45" dirty="0">
                <a:solidFill>
                  <a:srgbClr val="5F5F5F"/>
                </a:solidFill>
                <a:latin typeface="Georgia" panose="02040502050405020303" pitchFamily="18" charset="0"/>
              </a:rPr>
              <a:t> </a:t>
            </a:r>
            <a:r>
              <a:rPr lang="en-US" sz="3300" b="1" kern="0" spc="35" dirty="0">
                <a:solidFill>
                  <a:srgbClr val="5F5F5F"/>
                </a:solidFill>
                <a:latin typeface="Georgia" panose="02040502050405020303" pitchFamily="18" charset="0"/>
              </a:rPr>
              <a:t>element</a:t>
            </a:r>
          </a:p>
          <a:p>
            <a:pPr marL="12700" marR="5080">
              <a:lnSpc>
                <a:spcPct val="159100"/>
              </a:lnSpc>
            </a:pPr>
            <a:endParaRPr lang="en-US" sz="3300" b="1" kern="0" spc="35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pPr marL="469900" marR="5080" indent="-457200">
              <a:lnSpc>
                <a:spcPct val="159100"/>
              </a:lnSpc>
              <a:buFont typeface="Arial" panose="020B0604020202020204" pitchFamily="34" charset="0"/>
              <a:buChar char="•"/>
            </a:pPr>
            <a:r>
              <a:rPr lang="en-US" sz="3300" kern="0" dirty="0">
                <a:solidFill>
                  <a:srgbClr val="5F5F5F"/>
                </a:solidFill>
                <a:latin typeface="Georgia" panose="02040502050405020303" pitchFamily="18" charset="0"/>
              </a:rPr>
              <a:t>No default style</a:t>
            </a:r>
          </a:p>
          <a:p>
            <a:pPr marL="469900" marR="5080" indent="-457200">
              <a:lnSpc>
                <a:spcPct val="159100"/>
              </a:lnSpc>
              <a:buFont typeface="Arial" panose="020B0604020202020204" pitchFamily="34" charset="0"/>
              <a:buChar char="•"/>
            </a:pPr>
            <a:endParaRPr lang="en-US" sz="3300" kern="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pPr marL="469900" marR="5080" indent="-457200">
              <a:lnSpc>
                <a:spcPct val="159100"/>
              </a:lnSpc>
              <a:buFont typeface="Arial" panose="020B0604020202020204" pitchFamily="34" charset="0"/>
              <a:buChar char="•"/>
            </a:pPr>
            <a:r>
              <a:rPr sz="3300" kern="0" spc="-10" dirty="0">
                <a:solidFill>
                  <a:srgbClr val="5F5F5F"/>
                </a:solidFill>
                <a:latin typeface="Georgia" panose="02040502050405020303" pitchFamily="18" charset="0"/>
              </a:rPr>
              <a:t>Used to style</a:t>
            </a:r>
            <a:r>
              <a:rPr lang="en-US" sz="3300" kern="0" spc="-10" dirty="0">
                <a:solidFill>
                  <a:srgbClr val="5F5F5F"/>
                </a:solidFill>
                <a:latin typeface="Georgia" panose="02040502050405020303" pitchFamily="18" charset="0"/>
              </a:rPr>
              <a:t> inline</a:t>
            </a:r>
            <a:r>
              <a:rPr sz="3300" kern="0" spc="-10" dirty="0">
                <a:solidFill>
                  <a:srgbClr val="5F5F5F"/>
                </a:solidFill>
                <a:latin typeface="Georgia" panose="02040502050405020303" pitchFamily="18" charset="0"/>
              </a:rPr>
              <a:t> content</a:t>
            </a:r>
          </a:p>
        </p:txBody>
      </p:sp>
    </p:spTree>
    <p:extLst>
      <p:ext uri="{BB962C8B-B14F-4D97-AF65-F5344CB8AC3E}">
        <p14:creationId xmlns:p14="http://schemas.microsoft.com/office/powerpoint/2010/main" val="12926659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/>
          <p:nvPr/>
        </p:nvSpPr>
        <p:spPr>
          <a:xfrm>
            <a:off x="0" y="-43816"/>
            <a:ext cx="13004800" cy="1705611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49800" y="406400"/>
            <a:ext cx="3256279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&lt;div&gt;</a:t>
            </a:r>
            <a:r>
              <a:rPr spc="-100" dirty="0"/>
              <a:t> </a:t>
            </a:r>
            <a:r>
              <a:rPr dirty="0"/>
              <a:t>elements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xfrm>
            <a:off x="820419" y="2514600"/>
            <a:ext cx="11115040" cy="55703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5120">
              <a:lnSpc>
                <a:spcPct val="100000"/>
              </a:lnSpc>
            </a:pPr>
            <a:r>
              <a:rPr lang="en-US" sz="66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660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66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60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600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6000" dirty="0">
                <a:solidFill>
                  <a:srgbClr val="0000FF"/>
                </a:solidFill>
                <a:latin typeface="Consolas"/>
                <a:cs typeface="Consolas"/>
              </a:rPr>
              <a:t>&gt; </a:t>
            </a:r>
            <a:endParaRPr sz="6400" dirty="0">
              <a:latin typeface="Consolas" panose="020B0609020204030204" pitchFamily="49" charset="0"/>
              <a:cs typeface="Courier New"/>
            </a:endParaRPr>
          </a:p>
          <a:p>
            <a:pPr marL="541020">
              <a:lnSpc>
                <a:spcPct val="100000"/>
              </a:lnSpc>
              <a:spcBef>
                <a:spcPts val="3920"/>
              </a:spcBef>
            </a:pPr>
            <a:r>
              <a:rPr lang="en-US" sz="3600" spc="-10" dirty="0">
                <a:latin typeface="Georgia" panose="02040502050405020303" pitchFamily="18" charset="0"/>
              </a:rPr>
              <a:t>A</a:t>
            </a:r>
            <a:r>
              <a:rPr lang="en-US" sz="3600" spc="-10" dirty="0"/>
              <a:t> 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360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&gt; </a:t>
            </a:r>
            <a:r>
              <a:rPr lang="en-US" spc="-10" dirty="0">
                <a:latin typeface="Georgia" panose="02040502050405020303" pitchFamily="18" charset="0"/>
              </a:rPr>
              <a:t>is a</a:t>
            </a:r>
            <a:r>
              <a:rPr spc="-10" dirty="0">
                <a:latin typeface="Georgia" panose="02040502050405020303" pitchFamily="18" charset="0"/>
              </a:rPr>
              <a:t> </a:t>
            </a:r>
            <a:r>
              <a:rPr b="1" spc="-5" dirty="0">
                <a:latin typeface="Georgia" panose="02040502050405020303" pitchFamily="18" charset="0"/>
              </a:rPr>
              <a:t>generic</a:t>
            </a:r>
            <a:r>
              <a:rPr spc="-5" dirty="0">
                <a:latin typeface="Georgia" panose="02040502050405020303" pitchFamily="18" charset="0"/>
              </a:rPr>
              <a:t> </a:t>
            </a:r>
            <a:r>
              <a:rPr b="1" spc="30" dirty="0">
                <a:latin typeface="Georgia" panose="02040502050405020303" pitchFamily="18" charset="0"/>
              </a:rPr>
              <a:t>block</a:t>
            </a:r>
            <a:r>
              <a:rPr b="1" spc="45" dirty="0">
                <a:latin typeface="Georgia" panose="02040502050405020303" pitchFamily="18" charset="0"/>
              </a:rPr>
              <a:t> </a:t>
            </a:r>
            <a:r>
              <a:rPr b="1" spc="35" dirty="0">
                <a:latin typeface="Georgia" panose="02040502050405020303" pitchFamily="18" charset="0"/>
              </a:rPr>
              <a:t>element</a:t>
            </a:r>
          </a:p>
          <a:p>
            <a:pPr marL="541020" marR="5080">
              <a:lnSpc>
                <a:spcPct val="152800"/>
              </a:lnSpc>
              <a:spcBef>
                <a:spcPts val="250"/>
              </a:spcBef>
            </a:pPr>
            <a:endParaRPr lang="en-US" dirty="0">
              <a:latin typeface="Georgia" panose="02040502050405020303" pitchFamily="18" charset="0"/>
            </a:endParaRPr>
          </a:p>
          <a:p>
            <a:pPr marL="998220" marR="5080" indent="-457200">
              <a:lnSpc>
                <a:spcPct val="152800"/>
              </a:lnSpc>
              <a:spcBef>
                <a:spcPts val="25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No default style</a:t>
            </a:r>
          </a:p>
          <a:p>
            <a:pPr marL="998220" marR="5080" indent="-457200">
              <a:lnSpc>
                <a:spcPct val="152800"/>
              </a:lnSpc>
              <a:spcBef>
                <a:spcPts val="250"/>
              </a:spcBef>
              <a:buFont typeface="Arial" panose="020B0604020202020204" pitchFamily="34" charset="0"/>
              <a:buChar char="•"/>
            </a:pPr>
            <a:endParaRPr lang="en-US" dirty="0">
              <a:latin typeface="Georgia" panose="02040502050405020303" pitchFamily="18" charset="0"/>
            </a:endParaRPr>
          </a:p>
          <a:p>
            <a:pPr marL="998220" marR="5080" indent="-457200">
              <a:spcBef>
                <a:spcPts val="25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Heavily used as a </a:t>
            </a:r>
            <a:r>
              <a:rPr spc="-5" dirty="0">
                <a:latin typeface="Georgia" panose="02040502050405020303" pitchFamily="18" charset="0"/>
              </a:rPr>
              <a:t>wrapper </a:t>
            </a:r>
            <a:r>
              <a:rPr spc="-10" dirty="0">
                <a:latin typeface="Georgia" panose="02040502050405020303" pitchFamily="18" charset="0"/>
              </a:rPr>
              <a:t>for </a:t>
            </a:r>
            <a:r>
              <a:rPr dirty="0">
                <a:latin typeface="Georgia" panose="02040502050405020303" pitchFamily="18" charset="0"/>
              </a:rPr>
              <a:t>other </a:t>
            </a:r>
            <a:r>
              <a:rPr spc="-5" dirty="0">
                <a:latin typeface="Georgia" panose="02040502050405020303" pitchFamily="18" charset="0"/>
              </a:rPr>
              <a:t>elements</a:t>
            </a:r>
            <a:r>
              <a:rPr lang="en-US" spc="-5" dirty="0">
                <a:latin typeface="Georgia" panose="02040502050405020303" pitchFamily="18" charset="0"/>
              </a:rPr>
              <a:t>,</a:t>
            </a:r>
            <a:r>
              <a:rPr spc="-5" dirty="0">
                <a:latin typeface="Georgia" panose="02040502050405020303" pitchFamily="18" charset="0"/>
              </a:rPr>
              <a:t> </a:t>
            </a:r>
            <a:r>
              <a:rPr lang="en-US" spc="-10" dirty="0">
                <a:latin typeface="Georgia" panose="02040502050405020303" pitchFamily="18" charset="0"/>
              </a:rPr>
              <a:t>to</a:t>
            </a:r>
            <a:r>
              <a:rPr spc="-10" dirty="0">
                <a:latin typeface="Georgia" panose="02040502050405020303" pitchFamily="18" charset="0"/>
              </a:rPr>
              <a:t> creat</a:t>
            </a:r>
            <a:r>
              <a:rPr lang="en-US" spc="-10" dirty="0">
                <a:latin typeface="Georgia" panose="02040502050405020303" pitchFamily="18" charset="0"/>
              </a:rPr>
              <a:t>e</a:t>
            </a:r>
            <a:r>
              <a:rPr spc="-10" dirty="0">
                <a:latin typeface="Georgia" panose="02040502050405020303" pitchFamily="18" charset="0"/>
              </a:rPr>
              <a:t> complex</a:t>
            </a:r>
            <a:r>
              <a:rPr spc="10" dirty="0">
                <a:latin typeface="Georgia" panose="02040502050405020303" pitchFamily="18" charset="0"/>
              </a:rPr>
              <a:t> </a:t>
            </a:r>
            <a:r>
              <a:rPr spc="-10" dirty="0">
                <a:latin typeface="Georgia" panose="02040502050405020303" pitchFamily="18" charset="0"/>
              </a:rPr>
              <a:t>layouts</a:t>
            </a:r>
            <a:endParaRPr lang="en-US" spc="-1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3176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/>
          <p:nvPr/>
        </p:nvSpPr>
        <p:spPr>
          <a:xfrm>
            <a:off x="0" y="-43816"/>
            <a:ext cx="13004800" cy="1705611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49800" y="406400"/>
            <a:ext cx="48006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dirty="0"/>
              <a:t>Why use div or span?</a:t>
            </a:r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xfrm>
            <a:off x="820419" y="2514600"/>
            <a:ext cx="10711181" cy="5378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1020">
              <a:lnSpc>
                <a:spcPct val="100000"/>
              </a:lnSpc>
              <a:spcBef>
                <a:spcPts val="3920"/>
              </a:spcBef>
            </a:pPr>
            <a:r>
              <a:rPr lang="en-US" sz="3600" spc="-10" dirty="0">
                <a:latin typeface="Georgia" panose="02040502050405020303" pitchFamily="18" charset="0"/>
              </a:rPr>
              <a:t>Both</a:t>
            </a:r>
            <a:r>
              <a:rPr lang="en-US" sz="3600" spc="-10" dirty="0"/>
              <a:t> </a:t>
            </a:r>
            <a:r>
              <a:rPr lang="en-US" sz="360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3600" spc="-10" dirty="0">
                <a:latin typeface="Georgia" panose="02040502050405020303" pitchFamily="18" charset="0"/>
                <a:cs typeface="Consolas"/>
              </a:rPr>
              <a:t> </a:t>
            </a:r>
            <a:r>
              <a:rPr lang="en-US" sz="3600" spc="-10" dirty="0">
                <a:latin typeface="Georgia" panose="02040502050405020303" pitchFamily="18" charset="0"/>
              </a:rPr>
              <a:t>and </a:t>
            </a:r>
            <a:r>
              <a:rPr lang="en-US" sz="3600" dirty="0">
                <a:solidFill>
                  <a:srgbClr val="7F007F"/>
                </a:solidFill>
                <a:latin typeface="Consolas"/>
                <a:cs typeface="Consolas"/>
              </a:rPr>
              <a:t>span</a:t>
            </a:r>
            <a:r>
              <a:rPr lang="en-US" sz="3600" spc="-10" dirty="0">
                <a:latin typeface="Georgia" panose="02040502050405020303" pitchFamily="18" charset="0"/>
              </a:rPr>
              <a:t> really need something extra to be useful, since they have no presentation style by default.</a:t>
            </a:r>
          </a:p>
          <a:p>
            <a:pPr marL="1112520" indent="-571500">
              <a:lnSpc>
                <a:spcPct val="100000"/>
              </a:lnSpc>
              <a:spcBef>
                <a:spcPts val="3920"/>
              </a:spcBef>
              <a:buFont typeface="Arial" panose="020B0604020202020204" pitchFamily="34" charset="0"/>
              <a:buChar char="•"/>
            </a:pPr>
            <a:r>
              <a:rPr lang="en-US" sz="3600" spc="-10" dirty="0">
                <a:latin typeface="Georgia" panose="02040502050405020303" pitchFamily="18" charset="0"/>
              </a:rPr>
              <a:t>Used mostly to create </a:t>
            </a:r>
            <a:r>
              <a:rPr lang="en-US" sz="3600" b="1" spc="-10" dirty="0">
                <a:latin typeface="Georgia" panose="02040502050405020303" pitchFamily="18" charset="0"/>
              </a:rPr>
              <a:t>layout</a:t>
            </a:r>
          </a:p>
          <a:p>
            <a:pPr marL="1112520" indent="-571500">
              <a:lnSpc>
                <a:spcPct val="100000"/>
              </a:lnSpc>
              <a:spcBef>
                <a:spcPts val="3920"/>
              </a:spcBef>
              <a:buFont typeface="Arial" panose="020B0604020202020204" pitchFamily="34" charset="0"/>
              <a:buChar char="•"/>
            </a:pPr>
            <a:r>
              <a:rPr lang="en-US" sz="3600" spc="-10" dirty="0">
                <a:latin typeface="Georgia" panose="02040502050405020303" pitchFamily="18" charset="0"/>
              </a:rPr>
              <a:t>Have no semantic meaning</a:t>
            </a:r>
          </a:p>
          <a:p>
            <a:pPr marL="1112520" indent="-571500">
              <a:lnSpc>
                <a:spcPct val="100000"/>
              </a:lnSpc>
              <a:spcBef>
                <a:spcPts val="3920"/>
              </a:spcBef>
              <a:buFont typeface="Arial" panose="020B0604020202020204" pitchFamily="34" charset="0"/>
              <a:buChar char="•"/>
            </a:pPr>
            <a:r>
              <a:rPr lang="en-US" sz="3600" spc="-10" dirty="0">
                <a:latin typeface="Georgia" panose="02040502050405020303" pitchFamily="18" charset="0"/>
              </a:rPr>
              <a:t>You don’t need to “reset” them before making them fit your design (like </a:t>
            </a:r>
            <a:r>
              <a:rPr lang="en-US" sz="3600" dirty="0" err="1">
                <a:solidFill>
                  <a:srgbClr val="7F007F"/>
                </a:solidFill>
                <a:latin typeface="Consolas"/>
                <a:cs typeface="Consolas"/>
              </a:rPr>
              <a:t>ul</a:t>
            </a:r>
            <a:r>
              <a:rPr lang="en-US" sz="3600" spc="-10" dirty="0">
                <a:latin typeface="Georgia" panose="02040502050405020303" pitchFamily="18" charset="0"/>
              </a:rPr>
              <a:t> or </a:t>
            </a:r>
            <a:r>
              <a:rPr lang="en-US" sz="36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3600" spc="-10" dirty="0">
                <a:latin typeface="Georgia" panose="02040502050405020303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251820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0" y="5385208"/>
            <a:ext cx="13004800" cy="23871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9295"/>
              </a:lnSpc>
              <a:tabLst>
                <a:tab pos="1709420" algn="l"/>
                <a:tab pos="4170045" algn="l"/>
              </a:tabLst>
            </a:pPr>
            <a:r>
              <a:rPr lang="en-US"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CONTENT MANAGEMENT </a:t>
            </a:r>
          </a:p>
          <a:p>
            <a:pPr marL="12700" algn="ctr">
              <a:lnSpc>
                <a:spcPts val="9295"/>
              </a:lnSpc>
              <a:tabLst>
                <a:tab pos="1709420" algn="l"/>
                <a:tab pos="4170045" algn="l"/>
              </a:tabLst>
            </a:pPr>
            <a:r>
              <a:rPr lang="en-US"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SYSTEMS (</a:t>
            </a:r>
            <a:r>
              <a:rPr lang="en-US" sz="7800" b="1" dirty="0" err="1">
                <a:solidFill>
                  <a:srgbClr val="FFFFFF"/>
                </a:solidFill>
                <a:latin typeface="Bebas Neue Bold"/>
                <a:cs typeface="Bebas Neue Bold"/>
              </a:rPr>
              <a:t>cms</a:t>
            </a:r>
            <a:r>
              <a:rPr lang="en-US"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)</a:t>
            </a:r>
            <a:endParaRPr sz="7800" dirty="0">
              <a:latin typeface="Bebas Neue Bold"/>
              <a:cs typeface="Bebas Neue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08600" y="2464208"/>
            <a:ext cx="2387600" cy="238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79758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2">
            <a:extLst>
              <a:ext uri="{FF2B5EF4-FFF2-40B4-BE49-F238E27FC236}">
                <a16:creationId xmlns:a16="http://schemas.microsoft.com/office/drawing/2014/main" id="{AA1FF945-9F7F-4BD5-B642-66F80AB2790E}"/>
              </a:ext>
            </a:extLst>
          </p:cNvPr>
          <p:cNvSpPr/>
          <p:nvPr/>
        </p:nvSpPr>
        <p:spPr>
          <a:xfrm>
            <a:off x="-5715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64000" y="406400"/>
            <a:ext cx="486537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spc="-40" dirty="0"/>
              <a:t>CONTENT, </a:t>
            </a:r>
            <a:r>
              <a:rPr sz="5000" dirty="0"/>
              <a:t>DESIGN, &amp;</a:t>
            </a:r>
            <a:r>
              <a:rPr sz="5000" spc="-40" dirty="0"/>
              <a:t> </a:t>
            </a:r>
            <a:r>
              <a:rPr sz="5000" dirty="0"/>
              <a:t>CODE</a:t>
            </a:r>
          </a:p>
        </p:txBody>
      </p:sp>
      <p:sp>
        <p:nvSpPr>
          <p:cNvPr id="4" name="object 4"/>
          <p:cNvSpPr/>
          <p:nvPr/>
        </p:nvSpPr>
        <p:spPr>
          <a:xfrm>
            <a:off x="9341191" y="3149539"/>
            <a:ext cx="2306955" cy="2306955"/>
          </a:xfrm>
          <a:custGeom>
            <a:avLst/>
            <a:gdLst/>
            <a:ahLst/>
            <a:cxnLst/>
            <a:rect l="l" t="t" r="r" b="b"/>
            <a:pathLst>
              <a:path w="2306954" h="2306954">
                <a:moveTo>
                  <a:pt x="1176081" y="0"/>
                </a:moveTo>
                <a:lnTo>
                  <a:pt x="1130663" y="0"/>
                </a:lnTo>
                <a:lnTo>
                  <a:pt x="1085274" y="1777"/>
                </a:lnTo>
                <a:lnTo>
                  <a:pt x="1039970" y="5331"/>
                </a:lnTo>
                <a:lnTo>
                  <a:pt x="994807" y="10662"/>
                </a:lnTo>
                <a:lnTo>
                  <a:pt x="949842" y="17771"/>
                </a:lnTo>
                <a:lnTo>
                  <a:pt x="905132" y="26657"/>
                </a:lnTo>
                <a:lnTo>
                  <a:pt x="860734" y="37320"/>
                </a:lnTo>
                <a:lnTo>
                  <a:pt x="816703" y="49760"/>
                </a:lnTo>
                <a:lnTo>
                  <a:pt x="773097" y="63977"/>
                </a:lnTo>
                <a:lnTo>
                  <a:pt x="729973" y="79971"/>
                </a:lnTo>
                <a:lnTo>
                  <a:pt x="687386" y="97743"/>
                </a:lnTo>
                <a:lnTo>
                  <a:pt x="645394" y="117291"/>
                </a:lnTo>
                <a:lnTo>
                  <a:pt x="604054" y="138617"/>
                </a:lnTo>
                <a:lnTo>
                  <a:pt x="563421" y="161720"/>
                </a:lnTo>
                <a:lnTo>
                  <a:pt x="523552" y="186600"/>
                </a:lnTo>
                <a:lnTo>
                  <a:pt x="484505" y="213257"/>
                </a:lnTo>
                <a:lnTo>
                  <a:pt x="446335" y="241692"/>
                </a:lnTo>
                <a:lnTo>
                  <a:pt x="409099" y="271903"/>
                </a:lnTo>
                <a:lnTo>
                  <a:pt x="372855" y="303892"/>
                </a:lnTo>
                <a:lnTo>
                  <a:pt x="337658" y="337658"/>
                </a:lnTo>
                <a:lnTo>
                  <a:pt x="303892" y="372855"/>
                </a:lnTo>
                <a:lnTo>
                  <a:pt x="271903" y="409099"/>
                </a:lnTo>
                <a:lnTo>
                  <a:pt x="241692" y="446335"/>
                </a:lnTo>
                <a:lnTo>
                  <a:pt x="213257" y="484505"/>
                </a:lnTo>
                <a:lnTo>
                  <a:pt x="186600" y="523552"/>
                </a:lnTo>
                <a:lnTo>
                  <a:pt x="161720" y="563421"/>
                </a:lnTo>
                <a:lnTo>
                  <a:pt x="138617" y="604054"/>
                </a:lnTo>
                <a:lnTo>
                  <a:pt x="117291" y="645394"/>
                </a:lnTo>
                <a:lnTo>
                  <a:pt x="97743" y="687386"/>
                </a:lnTo>
                <a:lnTo>
                  <a:pt x="79971" y="729973"/>
                </a:lnTo>
                <a:lnTo>
                  <a:pt x="63977" y="773097"/>
                </a:lnTo>
                <a:lnTo>
                  <a:pt x="49760" y="816703"/>
                </a:lnTo>
                <a:lnTo>
                  <a:pt x="37320" y="860734"/>
                </a:lnTo>
                <a:lnTo>
                  <a:pt x="26657" y="905132"/>
                </a:lnTo>
                <a:lnTo>
                  <a:pt x="17771" y="949842"/>
                </a:lnTo>
                <a:lnTo>
                  <a:pt x="10662" y="994807"/>
                </a:lnTo>
                <a:lnTo>
                  <a:pt x="5331" y="1039970"/>
                </a:lnTo>
                <a:lnTo>
                  <a:pt x="1777" y="1085274"/>
                </a:lnTo>
                <a:lnTo>
                  <a:pt x="0" y="1130663"/>
                </a:lnTo>
                <a:lnTo>
                  <a:pt x="0" y="1176081"/>
                </a:lnTo>
                <a:lnTo>
                  <a:pt x="1777" y="1221471"/>
                </a:lnTo>
                <a:lnTo>
                  <a:pt x="5331" y="1266775"/>
                </a:lnTo>
                <a:lnTo>
                  <a:pt x="10662" y="1311938"/>
                </a:lnTo>
                <a:lnTo>
                  <a:pt x="17771" y="1356903"/>
                </a:lnTo>
                <a:lnTo>
                  <a:pt x="26657" y="1401613"/>
                </a:lnTo>
                <a:lnTo>
                  <a:pt x="37320" y="1446011"/>
                </a:lnTo>
                <a:lnTo>
                  <a:pt x="49760" y="1490042"/>
                </a:lnTo>
                <a:lnTo>
                  <a:pt x="63977" y="1533647"/>
                </a:lnTo>
                <a:lnTo>
                  <a:pt x="79971" y="1576772"/>
                </a:lnTo>
                <a:lnTo>
                  <a:pt x="97743" y="1619358"/>
                </a:lnTo>
                <a:lnTo>
                  <a:pt x="117291" y="1661350"/>
                </a:lnTo>
                <a:lnTo>
                  <a:pt x="138617" y="1702691"/>
                </a:lnTo>
                <a:lnTo>
                  <a:pt x="161720" y="1743324"/>
                </a:lnTo>
                <a:lnTo>
                  <a:pt x="186600" y="1783193"/>
                </a:lnTo>
                <a:lnTo>
                  <a:pt x="213257" y="1822240"/>
                </a:lnTo>
                <a:lnTo>
                  <a:pt x="241692" y="1860410"/>
                </a:lnTo>
                <a:lnTo>
                  <a:pt x="271903" y="1897645"/>
                </a:lnTo>
                <a:lnTo>
                  <a:pt x="303892" y="1933890"/>
                </a:lnTo>
                <a:lnTo>
                  <a:pt x="337658" y="1969087"/>
                </a:lnTo>
                <a:lnTo>
                  <a:pt x="372855" y="2002853"/>
                </a:lnTo>
                <a:lnTo>
                  <a:pt x="409099" y="2034841"/>
                </a:lnTo>
                <a:lnTo>
                  <a:pt x="446335" y="2065053"/>
                </a:lnTo>
                <a:lnTo>
                  <a:pt x="484505" y="2093487"/>
                </a:lnTo>
                <a:lnTo>
                  <a:pt x="523552" y="2120145"/>
                </a:lnTo>
                <a:lnTo>
                  <a:pt x="563421" y="2145025"/>
                </a:lnTo>
                <a:lnTo>
                  <a:pt x="604054" y="2168128"/>
                </a:lnTo>
                <a:lnTo>
                  <a:pt x="645394" y="2189453"/>
                </a:lnTo>
                <a:lnTo>
                  <a:pt x="687386" y="2209002"/>
                </a:lnTo>
                <a:lnTo>
                  <a:pt x="729973" y="2226773"/>
                </a:lnTo>
                <a:lnTo>
                  <a:pt x="773097" y="2242768"/>
                </a:lnTo>
                <a:lnTo>
                  <a:pt x="816703" y="2256985"/>
                </a:lnTo>
                <a:lnTo>
                  <a:pt x="860734" y="2269425"/>
                </a:lnTo>
                <a:lnTo>
                  <a:pt x="905132" y="2280088"/>
                </a:lnTo>
                <a:lnTo>
                  <a:pt x="949842" y="2288974"/>
                </a:lnTo>
                <a:lnTo>
                  <a:pt x="994807" y="2296082"/>
                </a:lnTo>
                <a:lnTo>
                  <a:pt x="1039970" y="2301414"/>
                </a:lnTo>
                <a:lnTo>
                  <a:pt x="1085274" y="2304968"/>
                </a:lnTo>
                <a:lnTo>
                  <a:pt x="1130663" y="2306745"/>
                </a:lnTo>
                <a:lnTo>
                  <a:pt x="1176081" y="2306745"/>
                </a:lnTo>
                <a:lnTo>
                  <a:pt x="1221471" y="2304968"/>
                </a:lnTo>
                <a:lnTo>
                  <a:pt x="1266775" y="2301414"/>
                </a:lnTo>
                <a:lnTo>
                  <a:pt x="1311938" y="2296082"/>
                </a:lnTo>
                <a:lnTo>
                  <a:pt x="1356903" y="2288974"/>
                </a:lnTo>
                <a:lnTo>
                  <a:pt x="1401613" y="2280088"/>
                </a:lnTo>
                <a:lnTo>
                  <a:pt x="1446011" y="2269425"/>
                </a:lnTo>
                <a:lnTo>
                  <a:pt x="1490042" y="2256985"/>
                </a:lnTo>
                <a:lnTo>
                  <a:pt x="1533647" y="2242768"/>
                </a:lnTo>
                <a:lnTo>
                  <a:pt x="1576772" y="2226773"/>
                </a:lnTo>
                <a:lnTo>
                  <a:pt x="1619358" y="2209002"/>
                </a:lnTo>
                <a:lnTo>
                  <a:pt x="1661350" y="2189453"/>
                </a:lnTo>
                <a:lnTo>
                  <a:pt x="1702691" y="2168128"/>
                </a:lnTo>
                <a:lnTo>
                  <a:pt x="1743324" y="2145025"/>
                </a:lnTo>
                <a:lnTo>
                  <a:pt x="1783193" y="2120145"/>
                </a:lnTo>
                <a:lnTo>
                  <a:pt x="1822240" y="2093487"/>
                </a:lnTo>
                <a:lnTo>
                  <a:pt x="1860410" y="2065053"/>
                </a:lnTo>
                <a:lnTo>
                  <a:pt x="1897645" y="2034841"/>
                </a:lnTo>
                <a:lnTo>
                  <a:pt x="1933890" y="2002853"/>
                </a:lnTo>
                <a:lnTo>
                  <a:pt x="1969087" y="1969087"/>
                </a:lnTo>
                <a:lnTo>
                  <a:pt x="2002853" y="1933890"/>
                </a:lnTo>
                <a:lnTo>
                  <a:pt x="2034841" y="1897645"/>
                </a:lnTo>
                <a:lnTo>
                  <a:pt x="2065053" y="1860410"/>
                </a:lnTo>
                <a:lnTo>
                  <a:pt x="2093487" y="1822240"/>
                </a:lnTo>
                <a:lnTo>
                  <a:pt x="2120145" y="1783193"/>
                </a:lnTo>
                <a:lnTo>
                  <a:pt x="2145025" y="1743324"/>
                </a:lnTo>
                <a:lnTo>
                  <a:pt x="2168128" y="1702691"/>
                </a:lnTo>
                <a:lnTo>
                  <a:pt x="2189453" y="1661350"/>
                </a:lnTo>
                <a:lnTo>
                  <a:pt x="2209002" y="1619358"/>
                </a:lnTo>
                <a:lnTo>
                  <a:pt x="2226773" y="1576772"/>
                </a:lnTo>
                <a:lnTo>
                  <a:pt x="2242768" y="1533647"/>
                </a:lnTo>
                <a:lnTo>
                  <a:pt x="2256985" y="1490042"/>
                </a:lnTo>
                <a:lnTo>
                  <a:pt x="2269425" y="1446011"/>
                </a:lnTo>
                <a:lnTo>
                  <a:pt x="2280088" y="1401613"/>
                </a:lnTo>
                <a:lnTo>
                  <a:pt x="2288974" y="1356903"/>
                </a:lnTo>
                <a:lnTo>
                  <a:pt x="2296082" y="1311938"/>
                </a:lnTo>
                <a:lnTo>
                  <a:pt x="2301414" y="1266775"/>
                </a:lnTo>
                <a:lnTo>
                  <a:pt x="2304968" y="1221471"/>
                </a:lnTo>
                <a:lnTo>
                  <a:pt x="2306745" y="1176081"/>
                </a:lnTo>
                <a:lnTo>
                  <a:pt x="2306745" y="1130663"/>
                </a:lnTo>
                <a:lnTo>
                  <a:pt x="2304968" y="1085274"/>
                </a:lnTo>
                <a:lnTo>
                  <a:pt x="2301414" y="1039970"/>
                </a:lnTo>
                <a:lnTo>
                  <a:pt x="2296082" y="994807"/>
                </a:lnTo>
                <a:lnTo>
                  <a:pt x="2288974" y="949842"/>
                </a:lnTo>
                <a:lnTo>
                  <a:pt x="2280088" y="905132"/>
                </a:lnTo>
                <a:lnTo>
                  <a:pt x="2269425" y="860734"/>
                </a:lnTo>
                <a:lnTo>
                  <a:pt x="2256985" y="816703"/>
                </a:lnTo>
                <a:lnTo>
                  <a:pt x="2242768" y="773097"/>
                </a:lnTo>
                <a:lnTo>
                  <a:pt x="2226773" y="729973"/>
                </a:lnTo>
                <a:lnTo>
                  <a:pt x="2209002" y="687386"/>
                </a:lnTo>
                <a:lnTo>
                  <a:pt x="2189453" y="645394"/>
                </a:lnTo>
                <a:lnTo>
                  <a:pt x="2168128" y="604054"/>
                </a:lnTo>
                <a:lnTo>
                  <a:pt x="2145025" y="563421"/>
                </a:lnTo>
                <a:lnTo>
                  <a:pt x="2120145" y="523552"/>
                </a:lnTo>
                <a:lnTo>
                  <a:pt x="2093487" y="484505"/>
                </a:lnTo>
                <a:lnTo>
                  <a:pt x="2065053" y="446335"/>
                </a:lnTo>
                <a:lnTo>
                  <a:pt x="2034841" y="409099"/>
                </a:lnTo>
                <a:lnTo>
                  <a:pt x="2002853" y="372855"/>
                </a:lnTo>
                <a:lnTo>
                  <a:pt x="1969087" y="337658"/>
                </a:lnTo>
                <a:lnTo>
                  <a:pt x="1933890" y="303892"/>
                </a:lnTo>
                <a:lnTo>
                  <a:pt x="1897645" y="271903"/>
                </a:lnTo>
                <a:lnTo>
                  <a:pt x="1860410" y="241692"/>
                </a:lnTo>
                <a:lnTo>
                  <a:pt x="1822240" y="213257"/>
                </a:lnTo>
                <a:lnTo>
                  <a:pt x="1783193" y="186600"/>
                </a:lnTo>
                <a:lnTo>
                  <a:pt x="1743324" y="161720"/>
                </a:lnTo>
                <a:lnTo>
                  <a:pt x="1702691" y="138617"/>
                </a:lnTo>
                <a:lnTo>
                  <a:pt x="1661350" y="117291"/>
                </a:lnTo>
                <a:lnTo>
                  <a:pt x="1619358" y="97743"/>
                </a:lnTo>
                <a:lnTo>
                  <a:pt x="1576772" y="79971"/>
                </a:lnTo>
                <a:lnTo>
                  <a:pt x="1533647" y="63977"/>
                </a:lnTo>
                <a:lnTo>
                  <a:pt x="1490042" y="49760"/>
                </a:lnTo>
                <a:lnTo>
                  <a:pt x="1446011" y="37320"/>
                </a:lnTo>
                <a:lnTo>
                  <a:pt x="1401613" y="26657"/>
                </a:lnTo>
                <a:lnTo>
                  <a:pt x="1356903" y="17771"/>
                </a:lnTo>
                <a:lnTo>
                  <a:pt x="1311938" y="10662"/>
                </a:lnTo>
                <a:lnTo>
                  <a:pt x="1266775" y="5331"/>
                </a:lnTo>
                <a:lnTo>
                  <a:pt x="1221471" y="1777"/>
                </a:lnTo>
                <a:lnTo>
                  <a:pt x="1176081" y="0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18700" y="3904005"/>
            <a:ext cx="1153985" cy="794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49024" y="3149539"/>
            <a:ext cx="2306955" cy="2306955"/>
          </a:xfrm>
          <a:custGeom>
            <a:avLst/>
            <a:gdLst/>
            <a:ahLst/>
            <a:cxnLst/>
            <a:rect l="l" t="t" r="r" b="b"/>
            <a:pathLst>
              <a:path w="2306954" h="2306954">
                <a:moveTo>
                  <a:pt x="1176081" y="0"/>
                </a:moveTo>
                <a:lnTo>
                  <a:pt x="1130663" y="0"/>
                </a:lnTo>
                <a:lnTo>
                  <a:pt x="1085274" y="1777"/>
                </a:lnTo>
                <a:lnTo>
                  <a:pt x="1039970" y="5331"/>
                </a:lnTo>
                <a:lnTo>
                  <a:pt x="994807" y="10662"/>
                </a:lnTo>
                <a:lnTo>
                  <a:pt x="949842" y="17771"/>
                </a:lnTo>
                <a:lnTo>
                  <a:pt x="905132" y="26657"/>
                </a:lnTo>
                <a:lnTo>
                  <a:pt x="860734" y="37320"/>
                </a:lnTo>
                <a:lnTo>
                  <a:pt x="816703" y="49760"/>
                </a:lnTo>
                <a:lnTo>
                  <a:pt x="773097" y="63977"/>
                </a:lnTo>
                <a:lnTo>
                  <a:pt x="729973" y="79971"/>
                </a:lnTo>
                <a:lnTo>
                  <a:pt x="687386" y="97743"/>
                </a:lnTo>
                <a:lnTo>
                  <a:pt x="645394" y="117291"/>
                </a:lnTo>
                <a:lnTo>
                  <a:pt x="604054" y="138617"/>
                </a:lnTo>
                <a:lnTo>
                  <a:pt x="563421" y="161720"/>
                </a:lnTo>
                <a:lnTo>
                  <a:pt x="523552" y="186600"/>
                </a:lnTo>
                <a:lnTo>
                  <a:pt x="484505" y="213257"/>
                </a:lnTo>
                <a:lnTo>
                  <a:pt x="446335" y="241692"/>
                </a:lnTo>
                <a:lnTo>
                  <a:pt x="409099" y="271903"/>
                </a:lnTo>
                <a:lnTo>
                  <a:pt x="372855" y="303892"/>
                </a:lnTo>
                <a:lnTo>
                  <a:pt x="337658" y="337658"/>
                </a:lnTo>
                <a:lnTo>
                  <a:pt x="303892" y="372855"/>
                </a:lnTo>
                <a:lnTo>
                  <a:pt x="271903" y="409099"/>
                </a:lnTo>
                <a:lnTo>
                  <a:pt x="241692" y="446335"/>
                </a:lnTo>
                <a:lnTo>
                  <a:pt x="213257" y="484505"/>
                </a:lnTo>
                <a:lnTo>
                  <a:pt x="186600" y="523552"/>
                </a:lnTo>
                <a:lnTo>
                  <a:pt x="161720" y="563421"/>
                </a:lnTo>
                <a:lnTo>
                  <a:pt x="138617" y="604054"/>
                </a:lnTo>
                <a:lnTo>
                  <a:pt x="117291" y="645394"/>
                </a:lnTo>
                <a:lnTo>
                  <a:pt x="97743" y="687386"/>
                </a:lnTo>
                <a:lnTo>
                  <a:pt x="79971" y="729973"/>
                </a:lnTo>
                <a:lnTo>
                  <a:pt x="63977" y="773097"/>
                </a:lnTo>
                <a:lnTo>
                  <a:pt x="49760" y="816703"/>
                </a:lnTo>
                <a:lnTo>
                  <a:pt x="37320" y="860734"/>
                </a:lnTo>
                <a:lnTo>
                  <a:pt x="26657" y="905132"/>
                </a:lnTo>
                <a:lnTo>
                  <a:pt x="17771" y="949842"/>
                </a:lnTo>
                <a:lnTo>
                  <a:pt x="10662" y="994807"/>
                </a:lnTo>
                <a:lnTo>
                  <a:pt x="5331" y="1039970"/>
                </a:lnTo>
                <a:lnTo>
                  <a:pt x="1777" y="1085274"/>
                </a:lnTo>
                <a:lnTo>
                  <a:pt x="0" y="1130663"/>
                </a:lnTo>
                <a:lnTo>
                  <a:pt x="0" y="1176081"/>
                </a:lnTo>
                <a:lnTo>
                  <a:pt x="1777" y="1221471"/>
                </a:lnTo>
                <a:lnTo>
                  <a:pt x="5331" y="1266775"/>
                </a:lnTo>
                <a:lnTo>
                  <a:pt x="10662" y="1311938"/>
                </a:lnTo>
                <a:lnTo>
                  <a:pt x="17771" y="1356903"/>
                </a:lnTo>
                <a:lnTo>
                  <a:pt x="26657" y="1401613"/>
                </a:lnTo>
                <a:lnTo>
                  <a:pt x="37320" y="1446011"/>
                </a:lnTo>
                <a:lnTo>
                  <a:pt x="49760" y="1490042"/>
                </a:lnTo>
                <a:lnTo>
                  <a:pt x="63977" y="1533647"/>
                </a:lnTo>
                <a:lnTo>
                  <a:pt x="79971" y="1576772"/>
                </a:lnTo>
                <a:lnTo>
                  <a:pt x="97743" y="1619358"/>
                </a:lnTo>
                <a:lnTo>
                  <a:pt x="117291" y="1661350"/>
                </a:lnTo>
                <a:lnTo>
                  <a:pt x="138617" y="1702691"/>
                </a:lnTo>
                <a:lnTo>
                  <a:pt x="161720" y="1743324"/>
                </a:lnTo>
                <a:lnTo>
                  <a:pt x="186600" y="1783193"/>
                </a:lnTo>
                <a:lnTo>
                  <a:pt x="213257" y="1822240"/>
                </a:lnTo>
                <a:lnTo>
                  <a:pt x="241692" y="1860410"/>
                </a:lnTo>
                <a:lnTo>
                  <a:pt x="271903" y="1897645"/>
                </a:lnTo>
                <a:lnTo>
                  <a:pt x="303892" y="1933890"/>
                </a:lnTo>
                <a:lnTo>
                  <a:pt x="337658" y="1969087"/>
                </a:lnTo>
                <a:lnTo>
                  <a:pt x="372855" y="2002853"/>
                </a:lnTo>
                <a:lnTo>
                  <a:pt x="409099" y="2034841"/>
                </a:lnTo>
                <a:lnTo>
                  <a:pt x="446335" y="2065053"/>
                </a:lnTo>
                <a:lnTo>
                  <a:pt x="484505" y="2093487"/>
                </a:lnTo>
                <a:lnTo>
                  <a:pt x="523552" y="2120145"/>
                </a:lnTo>
                <a:lnTo>
                  <a:pt x="563421" y="2145025"/>
                </a:lnTo>
                <a:lnTo>
                  <a:pt x="604054" y="2168128"/>
                </a:lnTo>
                <a:lnTo>
                  <a:pt x="645394" y="2189453"/>
                </a:lnTo>
                <a:lnTo>
                  <a:pt x="687386" y="2209002"/>
                </a:lnTo>
                <a:lnTo>
                  <a:pt x="729973" y="2226773"/>
                </a:lnTo>
                <a:lnTo>
                  <a:pt x="773097" y="2242768"/>
                </a:lnTo>
                <a:lnTo>
                  <a:pt x="816703" y="2256985"/>
                </a:lnTo>
                <a:lnTo>
                  <a:pt x="860734" y="2269425"/>
                </a:lnTo>
                <a:lnTo>
                  <a:pt x="905132" y="2280088"/>
                </a:lnTo>
                <a:lnTo>
                  <a:pt x="949842" y="2288974"/>
                </a:lnTo>
                <a:lnTo>
                  <a:pt x="994807" y="2296082"/>
                </a:lnTo>
                <a:lnTo>
                  <a:pt x="1039970" y="2301414"/>
                </a:lnTo>
                <a:lnTo>
                  <a:pt x="1085274" y="2304968"/>
                </a:lnTo>
                <a:lnTo>
                  <a:pt x="1130663" y="2306745"/>
                </a:lnTo>
                <a:lnTo>
                  <a:pt x="1176081" y="2306745"/>
                </a:lnTo>
                <a:lnTo>
                  <a:pt x="1221471" y="2304968"/>
                </a:lnTo>
                <a:lnTo>
                  <a:pt x="1266775" y="2301414"/>
                </a:lnTo>
                <a:lnTo>
                  <a:pt x="1311938" y="2296082"/>
                </a:lnTo>
                <a:lnTo>
                  <a:pt x="1356903" y="2288974"/>
                </a:lnTo>
                <a:lnTo>
                  <a:pt x="1401613" y="2280088"/>
                </a:lnTo>
                <a:lnTo>
                  <a:pt x="1446011" y="2269425"/>
                </a:lnTo>
                <a:lnTo>
                  <a:pt x="1490042" y="2256985"/>
                </a:lnTo>
                <a:lnTo>
                  <a:pt x="1533647" y="2242768"/>
                </a:lnTo>
                <a:lnTo>
                  <a:pt x="1576772" y="2226773"/>
                </a:lnTo>
                <a:lnTo>
                  <a:pt x="1619358" y="2209002"/>
                </a:lnTo>
                <a:lnTo>
                  <a:pt x="1661350" y="2189453"/>
                </a:lnTo>
                <a:lnTo>
                  <a:pt x="1702691" y="2168128"/>
                </a:lnTo>
                <a:lnTo>
                  <a:pt x="1743324" y="2145025"/>
                </a:lnTo>
                <a:lnTo>
                  <a:pt x="1783193" y="2120145"/>
                </a:lnTo>
                <a:lnTo>
                  <a:pt x="1822240" y="2093487"/>
                </a:lnTo>
                <a:lnTo>
                  <a:pt x="1860410" y="2065053"/>
                </a:lnTo>
                <a:lnTo>
                  <a:pt x="1897645" y="2034841"/>
                </a:lnTo>
                <a:lnTo>
                  <a:pt x="1933890" y="2002853"/>
                </a:lnTo>
                <a:lnTo>
                  <a:pt x="1969087" y="1969087"/>
                </a:lnTo>
                <a:lnTo>
                  <a:pt x="2002853" y="1933890"/>
                </a:lnTo>
                <a:lnTo>
                  <a:pt x="2034841" y="1897645"/>
                </a:lnTo>
                <a:lnTo>
                  <a:pt x="2065053" y="1860410"/>
                </a:lnTo>
                <a:lnTo>
                  <a:pt x="2093487" y="1822240"/>
                </a:lnTo>
                <a:lnTo>
                  <a:pt x="2120145" y="1783193"/>
                </a:lnTo>
                <a:lnTo>
                  <a:pt x="2145025" y="1743324"/>
                </a:lnTo>
                <a:lnTo>
                  <a:pt x="2168128" y="1702691"/>
                </a:lnTo>
                <a:lnTo>
                  <a:pt x="2189453" y="1661350"/>
                </a:lnTo>
                <a:lnTo>
                  <a:pt x="2209002" y="1619358"/>
                </a:lnTo>
                <a:lnTo>
                  <a:pt x="2226773" y="1576772"/>
                </a:lnTo>
                <a:lnTo>
                  <a:pt x="2242768" y="1533647"/>
                </a:lnTo>
                <a:lnTo>
                  <a:pt x="2256985" y="1490042"/>
                </a:lnTo>
                <a:lnTo>
                  <a:pt x="2269425" y="1446011"/>
                </a:lnTo>
                <a:lnTo>
                  <a:pt x="2280088" y="1401613"/>
                </a:lnTo>
                <a:lnTo>
                  <a:pt x="2288974" y="1356903"/>
                </a:lnTo>
                <a:lnTo>
                  <a:pt x="2296082" y="1311938"/>
                </a:lnTo>
                <a:lnTo>
                  <a:pt x="2301414" y="1266775"/>
                </a:lnTo>
                <a:lnTo>
                  <a:pt x="2304968" y="1221471"/>
                </a:lnTo>
                <a:lnTo>
                  <a:pt x="2306745" y="1176081"/>
                </a:lnTo>
                <a:lnTo>
                  <a:pt x="2306745" y="1130663"/>
                </a:lnTo>
                <a:lnTo>
                  <a:pt x="2304968" y="1085274"/>
                </a:lnTo>
                <a:lnTo>
                  <a:pt x="2301414" y="1039970"/>
                </a:lnTo>
                <a:lnTo>
                  <a:pt x="2296082" y="994807"/>
                </a:lnTo>
                <a:lnTo>
                  <a:pt x="2288974" y="949842"/>
                </a:lnTo>
                <a:lnTo>
                  <a:pt x="2280088" y="905132"/>
                </a:lnTo>
                <a:lnTo>
                  <a:pt x="2269425" y="860734"/>
                </a:lnTo>
                <a:lnTo>
                  <a:pt x="2256985" y="816703"/>
                </a:lnTo>
                <a:lnTo>
                  <a:pt x="2242768" y="773097"/>
                </a:lnTo>
                <a:lnTo>
                  <a:pt x="2226773" y="729973"/>
                </a:lnTo>
                <a:lnTo>
                  <a:pt x="2209002" y="687386"/>
                </a:lnTo>
                <a:lnTo>
                  <a:pt x="2189453" y="645394"/>
                </a:lnTo>
                <a:lnTo>
                  <a:pt x="2168128" y="604054"/>
                </a:lnTo>
                <a:lnTo>
                  <a:pt x="2145025" y="563421"/>
                </a:lnTo>
                <a:lnTo>
                  <a:pt x="2120145" y="523552"/>
                </a:lnTo>
                <a:lnTo>
                  <a:pt x="2093487" y="484505"/>
                </a:lnTo>
                <a:lnTo>
                  <a:pt x="2065053" y="446335"/>
                </a:lnTo>
                <a:lnTo>
                  <a:pt x="2034841" y="409099"/>
                </a:lnTo>
                <a:lnTo>
                  <a:pt x="2002853" y="372855"/>
                </a:lnTo>
                <a:lnTo>
                  <a:pt x="1969087" y="337658"/>
                </a:lnTo>
                <a:lnTo>
                  <a:pt x="1933890" y="303892"/>
                </a:lnTo>
                <a:lnTo>
                  <a:pt x="1897645" y="271903"/>
                </a:lnTo>
                <a:lnTo>
                  <a:pt x="1860410" y="241692"/>
                </a:lnTo>
                <a:lnTo>
                  <a:pt x="1822240" y="213257"/>
                </a:lnTo>
                <a:lnTo>
                  <a:pt x="1783193" y="186600"/>
                </a:lnTo>
                <a:lnTo>
                  <a:pt x="1743324" y="161720"/>
                </a:lnTo>
                <a:lnTo>
                  <a:pt x="1702691" y="138617"/>
                </a:lnTo>
                <a:lnTo>
                  <a:pt x="1661350" y="117291"/>
                </a:lnTo>
                <a:lnTo>
                  <a:pt x="1619358" y="97743"/>
                </a:lnTo>
                <a:lnTo>
                  <a:pt x="1576772" y="79971"/>
                </a:lnTo>
                <a:lnTo>
                  <a:pt x="1533647" y="63977"/>
                </a:lnTo>
                <a:lnTo>
                  <a:pt x="1490042" y="49760"/>
                </a:lnTo>
                <a:lnTo>
                  <a:pt x="1446011" y="37320"/>
                </a:lnTo>
                <a:lnTo>
                  <a:pt x="1401613" y="26657"/>
                </a:lnTo>
                <a:lnTo>
                  <a:pt x="1356903" y="17771"/>
                </a:lnTo>
                <a:lnTo>
                  <a:pt x="1311938" y="10662"/>
                </a:lnTo>
                <a:lnTo>
                  <a:pt x="1266775" y="5331"/>
                </a:lnTo>
                <a:lnTo>
                  <a:pt x="1221471" y="1777"/>
                </a:lnTo>
                <a:lnTo>
                  <a:pt x="1176081" y="0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56859" y="3149539"/>
            <a:ext cx="2306955" cy="2306955"/>
          </a:xfrm>
          <a:custGeom>
            <a:avLst/>
            <a:gdLst/>
            <a:ahLst/>
            <a:cxnLst/>
            <a:rect l="l" t="t" r="r" b="b"/>
            <a:pathLst>
              <a:path w="2306954" h="2306954">
                <a:moveTo>
                  <a:pt x="1176081" y="0"/>
                </a:moveTo>
                <a:lnTo>
                  <a:pt x="1130663" y="0"/>
                </a:lnTo>
                <a:lnTo>
                  <a:pt x="1085274" y="1777"/>
                </a:lnTo>
                <a:lnTo>
                  <a:pt x="1039970" y="5331"/>
                </a:lnTo>
                <a:lnTo>
                  <a:pt x="994807" y="10662"/>
                </a:lnTo>
                <a:lnTo>
                  <a:pt x="949842" y="17771"/>
                </a:lnTo>
                <a:lnTo>
                  <a:pt x="905132" y="26657"/>
                </a:lnTo>
                <a:lnTo>
                  <a:pt x="860734" y="37320"/>
                </a:lnTo>
                <a:lnTo>
                  <a:pt x="816703" y="49760"/>
                </a:lnTo>
                <a:lnTo>
                  <a:pt x="773097" y="63977"/>
                </a:lnTo>
                <a:lnTo>
                  <a:pt x="729973" y="79971"/>
                </a:lnTo>
                <a:lnTo>
                  <a:pt x="687386" y="97743"/>
                </a:lnTo>
                <a:lnTo>
                  <a:pt x="645394" y="117291"/>
                </a:lnTo>
                <a:lnTo>
                  <a:pt x="604054" y="138617"/>
                </a:lnTo>
                <a:lnTo>
                  <a:pt x="563421" y="161720"/>
                </a:lnTo>
                <a:lnTo>
                  <a:pt x="523552" y="186600"/>
                </a:lnTo>
                <a:lnTo>
                  <a:pt x="484505" y="213257"/>
                </a:lnTo>
                <a:lnTo>
                  <a:pt x="446335" y="241692"/>
                </a:lnTo>
                <a:lnTo>
                  <a:pt x="409099" y="271903"/>
                </a:lnTo>
                <a:lnTo>
                  <a:pt x="372855" y="303892"/>
                </a:lnTo>
                <a:lnTo>
                  <a:pt x="337658" y="337658"/>
                </a:lnTo>
                <a:lnTo>
                  <a:pt x="303892" y="372855"/>
                </a:lnTo>
                <a:lnTo>
                  <a:pt x="271903" y="409099"/>
                </a:lnTo>
                <a:lnTo>
                  <a:pt x="241692" y="446335"/>
                </a:lnTo>
                <a:lnTo>
                  <a:pt x="213257" y="484505"/>
                </a:lnTo>
                <a:lnTo>
                  <a:pt x="186600" y="523552"/>
                </a:lnTo>
                <a:lnTo>
                  <a:pt x="161720" y="563421"/>
                </a:lnTo>
                <a:lnTo>
                  <a:pt x="138617" y="604054"/>
                </a:lnTo>
                <a:lnTo>
                  <a:pt x="117291" y="645394"/>
                </a:lnTo>
                <a:lnTo>
                  <a:pt x="97743" y="687386"/>
                </a:lnTo>
                <a:lnTo>
                  <a:pt x="79971" y="729973"/>
                </a:lnTo>
                <a:lnTo>
                  <a:pt x="63977" y="773097"/>
                </a:lnTo>
                <a:lnTo>
                  <a:pt x="49760" y="816703"/>
                </a:lnTo>
                <a:lnTo>
                  <a:pt x="37320" y="860734"/>
                </a:lnTo>
                <a:lnTo>
                  <a:pt x="26657" y="905132"/>
                </a:lnTo>
                <a:lnTo>
                  <a:pt x="17771" y="949842"/>
                </a:lnTo>
                <a:lnTo>
                  <a:pt x="10662" y="994807"/>
                </a:lnTo>
                <a:lnTo>
                  <a:pt x="5331" y="1039970"/>
                </a:lnTo>
                <a:lnTo>
                  <a:pt x="1777" y="1085274"/>
                </a:lnTo>
                <a:lnTo>
                  <a:pt x="0" y="1130663"/>
                </a:lnTo>
                <a:lnTo>
                  <a:pt x="0" y="1176081"/>
                </a:lnTo>
                <a:lnTo>
                  <a:pt x="1777" y="1221471"/>
                </a:lnTo>
                <a:lnTo>
                  <a:pt x="5331" y="1266775"/>
                </a:lnTo>
                <a:lnTo>
                  <a:pt x="10662" y="1311938"/>
                </a:lnTo>
                <a:lnTo>
                  <a:pt x="17771" y="1356903"/>
                </a:lnTo>
                <a:lnTo>
                  <a:pt x="26657" y="1401613"/>
                </a:lnTo>
                <a:lnTo>
                  <a:pt x="37320" y="1446011"/>
                </a:lnTo>
                <a:lnTo>
                  <a:pt x="49760" y="1490042"/>
                </a:lnTo>
                <a:lnTo>
                  <a:pt x="63977" y="1533647"/>
                </a:lnTo>
                <a:lnTo>
                  <a:pt x="79971" y="1576772"/>
                </a:lnTo>
                <a:lnTo>
                  <a:pt x="97743" y="1619358"/>
                </a:lnTo>
                <a:lnTo>
                  <a:pt x="117291" y="1661350"/>
                </a:lnTo>
                <a:lnTo>
                  <a:pt x="138617" y="1702691"/>
                </a:lnTo>
                <a:lnTo>
                  <a:pt x="161720" y="1743324"/>
                </a:lnTo>
                <a:lnTo>
                  <a:pt x="186600" y="1783193"/>
                </a:lnTo>
                <a:lnTo>
                  <a:pt x="213257" y="1822240"/>
                </a:lnTo>
                <a:lnTo>
                  <a:pt x="241692" y="1860410"/>
                </a:lnTo>
                <a:lnTo>
                  <a:pt x="271903" y="1897645"/>
                </a:lnTo>
                <a:lnTo>
                  <a:pt x="303892" y="1933890"/>
                </a:lnTo>
                <a:lnTo>
                  <a:pt x="337658" y="1969087"/>
                </a:lnTo>
                <a:lnTo>
                  <a:pt x="372855" y="2002853"/>
                </a:lnTo>
                <a:lnTo>
                  <a:pt x="409099" y="2034841"/>
                </a:lnTo>
                <a:lnTo>
                  <a:pt x="446335" y="2065053"/>
                </a:lnTo>
                <a:lnTo>
                  <a:pt x="484505" y="2093487"/>
                </a:lnTo>
                <a:lnTo>
                  <a:pt x="523552" y="2120145"/>
                </a:lnTo>
                <a:lnTo>
                  <a:pt x="563421" y="2145025"/>
                </a:lnTo>
                <a:lnTo>
                  <a:pt x="604054" y="2168128"/>
                </a:lnTo>
                <a:lnTo>
                  <a:pt x="645394" y="2189453"/>
                </a:lnTo>
                <a:lnTo>
                  <a:pt x="687386" y="2209002"/>
                </a:lnTo>
                <a:lnTo>
                  <a:pt x="729973" y="2226773"/>
                </a:lnTo>
                <a:lnTo>
                  <a:pt x="773097" y="2242768"/>
                </a:lnTo>
                <a:lnTo>
                  <a:pt x="816703" y="2256985"/>
                </a:lnTo>
                <a:lnTo>
                  <a:pt x="860734" y="2269425"/>
                </a:lnTo>
                <a:lnTo>
                  <a:pt x="905132" y="2280088"/>
                </a:lnTo>
                <a:lnTo>
                  <a:pt x="949842" y="2288974"/>
                </a:lnTo>
                <a:lnTo>
                  <a:pt x="994807" y="2296082"/>
                </a:lnTo>
                <a:lnTo>
                  <a:pt x="1039970" y="2301414"/>
                </a:lnTo>
                <a:lnTo>
                  <a:pt x="1085274" y="2304968"/>
                </a:lnTo>
                <a:lnTo>
                  <a:pt x="1130663" y="2306745"/>
                </a:lnTo>
                <a:lnTo>
                  <a:pt x="1176081" y="2306745"/>
                </a:lnTo>
                <a:lnTo>
                  <a:pt x="1221471" y="2304968"/>
                </a:lnTo>
                <a:lnTo>
                  <a:pt x="1266775" y="2301414"/>
                </a:lnTo>
                <a:lnTo>
                  <a:pt x="1311938" y="2296082"/>
                </a:lnTo>
                <a:lnTo>
                  <a:pt x="1356903" y="2288974"/>
                </a:lnTo>
                <a:lnTo>
                  <a:pt x="1401613" y="2280088"/>
                </a:lnTo>
                <a:lnTo>
                  <a:pt x="1446011" y="2269425"/>
                </a:lnTo>
                <a:lnTo>
                  <a:pt x="1490042" y="2256985"/>
                </a:lnTo>
                <a:lnTo>
                  <a:pt x="1533647" y="2242768"/>
                </a:lnTo>
                <a:lnTo>
                  <a:pt x="1576772" y="2226773"/>
                </a:lnTo>
                <a:lnTo>
                  <a:pt x="1619358" y="2209002"/>
                </a:lnTo>
                <a:lnTo>
                  <a:pt x="1661350" y="2189453"/>
                </a:lnTo>
                <a:lnTo>
                  <a:pt x="1702691" y="2168128"/>
                </a:lnTo>
                <a:lnTo>
                  <a:pt x="1743324" y="2145025"/>
                </a:lnTo>
                <a:lnTo>
                  <a:pt x="1783193" y="2120145"/>
                </a:lnTo>
                <a:lnTo>
                  <a:pt x="1822240" y="2093487"/>
                </a:lnTo>
                <a:lnTo>
                  <a:pt x="1860410" y="2065053"/>
                </a:lnTo>
                <a:lnTo>
                  <a:pt x="1897645" y="2034841"/>
                </a:lnTo>
                <a:lnTo>
                  <a:pt x="1933890" y="2002853"/>
                </a:lnTo>
                <a:lnTo>
                  <a:pt x="1969087" y="1969087"/>
                </a:lnTo>
                <a:lnTo>
                  <a:pt x="2002853" y="1933890"/>
                </a:lnTo>
                <a:lnTo>
                  <a:pt x="2034841" y="1897645"/>
                </a:lnTo>
                <a:lnTo>
                  <a:pt x="2065053" y="1860410"/>
                </a:lnTo>
                <a:lnTo>
                  <a:pt x="2093487" y="1822240"/>
                </a:lnTo>
                <a:lnTo>
                  <a:pt x="2120145" y="1783193"/>
                </a:lnTo>
                <a:lnTo>
                  <a:pt x="2145025" y="1743324"/>
                </a:lnTo>
                <a:lnTo>
                  <a:pt x="2168128" y="1702691"/>
                </a:lnTo>
                <a:lnTo>
                  <a:pt x="2189453" y="1661350"/>
                </a:lnTo>
                <a:lnTo>
                  <a:pt x="2209002" y="1619358"/>
                </a:lnTo>
                <a:lnTo>
                  <a:pt x="2226773" y="1576772"/>
                </a:lnTo>
                <a:lnTo>
                  <a:pt x="2242768" y="1533647"/>
                </a:lnTo>
                <a:lnTo>
                  <a:pt x="2256985" y="1490042"/>
                </a:lnTo>
                <a:lnTo>
                  <a:pt x="2269425" y="1446011"/>
                </a:lnTo>
                <a:lnTo>
                  <a:pt x="2280088" y="1401613"/>
                </a:lnTo>
                <a:lnTo>
                  <a:pt x="2288974" y="1356903"/>
                </a:lnTo>
                <a:lnTo>
                  <a:pt x="2296082" y="1311938"/>
                </a:lnTo>
                <a:lnTo>
                  <a:pt x="2301414" y="1266775"/>
                </a:lnTo>
                <a:lnTo>
                  <a:pt x="2304968" y="1221471"/>
                </a:lnTo>
                <a:lnTo>
                  <a:pt x="2306745" y="1176081"/>
                </a:lnTo>
                <a:lnTo>
                  <a:pt x="2306745" y="1130663"/>
                </a:lnTo>
                <a:lnTo>
                  <a:pt x="2304968" y="1085274"/>
                </a:lnTo>
                <a:lnTo>
                  <a:pt x="2301414" y="1039970"/>
                </a:lnTo>
                <a:lnTo>
                  <a:pt x="2296082" y="994807"/>
                </a:lnTo>
                <a:lnTo>
                  <a:pt x="2288974" y="949842"/>
                </a:lnTo>
                <a:lnTo>
                  <a:pt x="2280088" y="905132"/>
                </a:lnTo>
                <a:lnTo>
                  <a:pt x="2269425" y="860734"/>
                </a:lnTo>
                <a:lnTo>
                  <a:pt x="2256985" y="816703"/>
                </a:lnTo>
                <a:lnTo>
                  <a:pt x="2242768" y="773097"/>
                </a:lnTo>
                <a:lnTo>
                  <a:pt x="2226773" y="729973"/>
                </a:lnTo>
                <a:lnTo>
                  <a:pt x="2209002" y="687386"/>
                </a:lnTo>
                <a:lnTo>
                  <a:pt x="2189453" y="645394"/>
                </a:lnTo>
                <a:lnTo>
                  <a:pt x="2168128" y="604054"/>
                </a:lnTo>
                <a:lnTo>
                  <a:pt x="2145025" y="563421"/>
                </a:lnTo>
                <a:lnTo>
                  <a:pt x="2120145" y="523552"/>
                </a:lnTo>
                <a:lnTo>
                  <a:pt x="2093487" y="484505"/>
                </a:lnTo>
                <a:lnTo>
                  <a:pt x="2065053" y="446335"/>
                </a:lnTo>
                <a:lnTo>
                  <a:pt x="2034841" y="409099"/>
                </a:lnTo>
                <a:lnTo>
                  <a:pt x="2002853" y="372855"/>
                </a:lnTo>
                <a:lnTo>
                  <a:pt x="1969087" y="337658"/>
                </a:lnTo>
                <a:lnTo>
                  <a:pt x="1933890" y="303892"/>
                </a:lnTo>
                <a:lnTo>
                  <a:pt x="1897645" y="271903"/>
                </a:lnTo>
                <a:lnTo>
                  <a:pt x="1860410" y="241692"/>
                </a:lnTo>
                <a:lnTo>
                  <a:pt x="1822240" y="213257"/>
                </a:lnTo>
                <a:lnTo>
                  <a:pt x="1783193" y="186600"/>
                </a:lnTo>
                <a:lnTo>
                  <a:pt x="1743324" y="161720"/>
                </a:lnTo>
                <a:lnTo>
                  <a:pt x="1702691" y="138617"/>
                </a:lnTo>
                <a:lnTo>
                  <a:pt x="1661350" y="117291"/>
                </a:lnTo>
                <a:lnTo>
                  <a:pt x="1619358" y="97743"/>
                </a:lnTo>
                <a:lnTo>
                  <a:pt x="1576772" y="79971"/>
                </a:lnTo>
                <a:lnTo>
                  <a:pt x="1533647" y="63977"/>
                </a:lnTo>
                <a:lnTo>
                  <a:pt x="1490042" y="49760"/>
                </a:lnTo>
                <a:lnTo>
                  <a:pt x="1446011" y="37320"/>
                </a:lnTo>
                <a:lnTo>
                  <a:pt x="1401613" y="26657"/>
                </a:lnTo>
                <a:lnTo>
                  <a:pt x="1356903" y="17771"/>
                </a:lnTo>
                <a:lnTo>
                  <a:pt x="1311938" y="10662"/>
                </a:lnTo>
                <a:lnTo>
                  <a:pt x="1266775" y="5331"/>
                </a:lnTo>
                <a:lnTo>
                  <a:pt x="1221471" y="1777"/>
                </a:lnTo>
                <a:lnTo>
                  <a:pt x="1176081" y="0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18200" y="3746500"/>
            <a:ext cx="1168400" cy="1117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19300" y="3810000"/>
            <a:ext cx="977900" cy="990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92619" y="6095758"/>
            <a:ext cx="3036570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635" algn="ctr">
              <a:lnSpc>
                <a:spcPct val="124800"/>
              </a:lnSpc>
            </a:pPr>
            <a:r>
              <a:rPr sz="4600" b="1" dirty="0">
                <a:solidFill>
                  <a:srgbClr val="5F5F5F"/>
                </a:solidFill>
                <a:latin typeface="Bebas Neue Bold"/>
                <a:cs typeface="Bebas Neue Bold"/>
              </a:rPr>
              <a:t>Content</a:t>
            </a:r>
            <a:r>
              <a:rPr sz="2500" b="1" spc="-5" dirty="0">
                <a:solidFill>
                  <a:srgbClr val="525252"/>
                </a:solidFill>
                <a:latin typeface="Georgia"/>
                <a:cs typeface="Georgia"/>
              </a:rPr>
              <a:t> </a:t>
            </a:r>
            <a:endParaRPr lang="en-US" sz="2500" b="1" spc="-5" dirty="0">
              <a:solidFill>
                <a:srgbClr val="525252"/>
              </a:solidFill>
              <a:latin typeface="Georgia"/>
              <a:cs typeface="Georgia"/>
            </a:endParaRPr>
          </a:p>
          <a:p>
            <a:pPr marL="12065" marR="5080" indent="-635" algn="ctr">
              <a:lnSpc>
                <a:spcPct val="124800"/>
              </a:lnSpc>
            </a:pPr>
            <a:r>
              <a:rPr sz="2500" spc="-5" dirty="0">
                <a:solidFill>
                  <a:srgbClr val="525252"/>
                </a:solidFill>
                <a:latin typeface="Georgia"/>
                <a:cs typeface="Georgia"/>
              </a:rPr>
              <a:t>most  </a:t>
            </a:r>
            <a:r>
              <a:rPr sz="2500" dirty="0">
                <a:solidFill>
                  <a:srgbClr val="525252"/>
                </a:solidFill>
                <a:latin typeface="Georgia"/>
                <a:cs typeface="Georgia"/>
              </a:rPr>
              <a:t>important part </a:t>
            </a:r>
            <a:r>
              <a:rPr sz="2500" spc="-5" dirty="0">
                <a:solidFill>
                  <a:srgbClr val="525252"/>
                </a:solidFill>
                <a:latin typeface="Georgia"/>
                <a:cs typeface="Georgia"/>
              </a:rPr>
              <a:t>of</a:t>
            </a:r>
            <a:r>
              <a:rPr sz="2500" spc="-105" dirty="0">
                <a:solidFill>
                  <a:srgbClr val="525252"/>
                </a:solidFill>
                <a:latin typeface="Georgia"/>
                <a:cs typeface="Georgia"/>
              </a:rPr>
              <a:t> </a:t>
            </a:r>
            <a:r>
              <a:rPr sz="2500" dirty="0">
                <a:solidFill>
                  <a:srgbClr val="525252"/>
                </a:solidFill>
                <a:latin typeface="Georgia"/>
                <a:cs typeface="Georgia"/>
              </a:rPr>
              <a:t>any  </a:t>
            </a:r>
            <a:r>
              <a:rPr sz="2500" spc="-5" dirty="0">
                <a:solidFill>
                  <a:srgbClr val="525252"/>
                </a:solidFill>
                <a:latin typeface="Georgia"/>
                <a:cs typeface="Georgia"/>
              </a:rPr>
              <a:t>website</a:t>
            </a:r>
            <a:endParaRPr sz="2500" dirty="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14798" y="6090424"/>
            <a:ext cx="3383279" cy="18614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6060" marR="5080" indent="-213995" algn="ctr">
              <a:lnSpc>
                <a:spcPct val="126200"/>
              </a:lnSpc>
            </a:pPr>
            <a:r>
              <a:rPr sz="4600" b="1" dirty="0">
                <a:solidFill>
                  <a:srgbClr val="5F5F5F"/>
                </a:solidFill>
                <a:latin typeface="Bebas Neue Bold"/>
                <a:cs typeface="Bebas Neue Bold"/>
              </a:rPr>
              <a:t>Design</a:t>
            </a:r>
            <a:r>
              <a:rPr sz="2500" b="1" dirty="0">
                <a:solidFill>
                  <a:srgbClr val="525252"/>
                </a:solidFill>
                <a:latin typeface="Georgia"/>
                <a:cs typeface="Georgia"/>
              </a:rPr>
              <a:t> </a:t>
            </a:r>
            <a:endParaRPr lang="en-US" sz="2500" spc="-5" dirty="0">
              <a:solidFill>
                <a:srgbClr val="525252"/>
              </a:solidFill>
              <a:latin typeface="Georgia"/>
              <a:cs typeface="Georgia"/>
            </a:endParaRPr>
          </a:p>
          <a:p>
            <a:pPr marL="226060" marR="5080" indent="-213995" algn="ctr">
              <a:lnSpc>
                <a:spcPct val="126200"/>
              </a:lnSpc>
            </a:pPr>
            <a:r>
              <a:rPr sz="2500" spc="-5" dirty="0">
                <a:solidFill>
                  <a:srgbClr val="525252"/>
                </a:solidFill>
                <a:latin typeface="Georgia"/>
                <a:cs typeface="Georgia"/>
              </a:rPr>
              <a:t> </a:t>
            </a:r>
            <a:r>
              <a:rPr sz="2500" dirty="0">
                <a:solidFill>
                  <a:srgbClr val="525252"/>
                </a:solidFill>
                <a:latin typeface="Georgia"/>
                <a:cs typeface="Georgia"/>
              </a:rPr>
              <a:t>critical </a:t>
            </a:r>
            <a:r>
              <a:rPr sz="2500" spc="-5" dirty="0">
                <a:solidFill>
                  <a:srgbClr val="525252"/>
                </a:solidFill>
                <a:latin typeface="Georgia"/>
                <a:cs typeface="Georgia"/>
              </a:rPr>
              <a:t>to</a:t>
            </a:r>
            <a:r>
              <a:rPr sz="2500" spc="-80" dirty="0">
                <a:solidFill>
                  <a:srgbClr val="525252"/>
                </a:solidFill>
                <a:latin typeface="Georgia"/>
                <a:cs typeface="Georgia"/>
              </a:rPr>
              <a:t> </a:t>
            </a:r>
            <a:r>
              <a:rPr sz="2500" spc="-5" dirty="0">
                <a:solidFill>
                  <a:srgbClr val="525252"/>
                </a:solidFill>
                <a:latin typeface="Georgia"/>
                <a:cs typeface="Georgia"/>
              </a:rPr>
              <a:t>the  best user</a:t>
            </a:r>
            <a:r>
              <a:rPr sz="2500" spc="-20" dirty="0">
                <a:solidFill>
                  <a:srgbClr val="525252"/>
                </a:solidFill>
                <a:latin typeface="Georgia"/>
                <a:cs typeface="Georgia"/>
              </a:rPr>
              <a:t> </a:t>
            </a:r>
            <a:r>
              <a:rPr sz="2500" spc="-5" dirty="0">
                <a:solidFill>
                  <a:srgbClr val="525252"/>
                </a:solidFill>
                <a:latin typeface="Georgia"/>
                <a:cs typeface="Georgia"/>
              </a:rPr>
              <a:t>experience</a:t>
            </a:r>
            <a:endParaRPr sz="2500" dirty="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75954" y="6096330"/>
            <a:ext cx="3646170" cy="18319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39065" algn="ctr">
              <a:lnSpc>
                <a:spcPct val="124300"/>
              </a:lnSpc>
            </a:pPr>
            <a:r>
              <a:rPr sz="4600" b="1" dirty="0">
                <a:solidFill>
                  <a:srgbClr val="5F5F5F"/>
                </a:solidFill>
                <a:latin typeface="Bebas Neue Bold"/>
                <a:cs typeface="Bebas Neue Bold"/>
              </a:rPr>
              <a:t>Code</a:t>
            </a:r>
            <a:r>
              <a:rPr sz="2500" b="1" dirty="0">
                <a:solidFill>
                  <a:srgbClr val="525252"/>
                </a:solidFill>
                <a:latin typeface="Georgia"/>
                <a:cs typeface="Georgia"/>
              </a:rPr>
              <a:t> </a:t>
            </a:r>
            <a:endParaRPr lang="en-US" sz="2500" spc="-5" dirty="0">
              <a:solidFill>
                <a:srgbClr val="525252"/>
              </a:solidFill>
              <a:latin typeface="Georgia"/>
              <a:cs typeface="Georgia"/>
            </a:endParaRPr>
          </a:p>
          <a:p>
            <a:pPr marL="12700" marR="5080" indent="139065" algn="ctr">
              <a:lnSpc>
                <a:spcPct val="124300"/>
              </a:lnSpc>
            </a:pPr>
            <a:r>
              <a:rPr sz="2500" dirty="0">
                <a:solidFill>
                  <a:srgbClr val="525252"/>
                </a:solidFill>
                <a:latin typeface="Georgia"/>
                <a:cs typeface="Georgia"/>
              </a:rPr>
              <a:t>bring</a:t>
            </a:r>
            <a:r>
              <a:rPr lang="en-US" sz="2500" dirty="0">
                <a:solidFill>
                  <a:srgbClr val="525252"/>
                </a:solidFill>
                <a:latin typeface="Georgia"/>
                <a:cs typeface="Georgia"/>
              </a:rPr>
              <a:t>s</a:t>
            </a:r>
            <a:r>
              <a:rPr sz="2500" spc="-5" dirty="0">
                <a:solidFill>
                  <a:srgbClr val="525252"/>
                </a:solidFill>
                <a:latin typeface="Georgia"/>
                <a:cs typeface="Georgia"/>
              </a:rPr>
              <a:t>  content </a:t>
            </a:r>
            <a:r>
              <a:rPr sz="2500" dirty="0">
                <a:solidFill>
                  <a:srgbClr val="525252"/>
                </a:solidFill>
                <a:latin typeface="Georgia"/>
                <a:cs typeface="Georgia"/>
              </a:rPr>
              <a:t>and </a:t>
            </a:r>
            <a:r>
              <a:rPr sz="2500" spc="-5" dirty="0">
                <a:solidFill>
                  <a:srgbClr val="525252"/>
                </a:solidFill>
                <a:latin typeface="Georgia"/>
                <a:cs typeface="Georgia"/>
              </a:rPr>
              <a:t>design to</a:t>
            </a:r>
            <a:r>
              <a:rPr sz="2500" spc="-15" dirty="0">
                <a:solidFill>
                  <a:srgbClr val="525252"/>
                </a:solidFill>
                <a:latin typeface="Georgia"/>
                <a:cs typeface="Georgia"/>
              </a:rPr>
              <a:t> </a:t>
            </a:r>
            <a:r>
              <a:rPr sz="2500" spc="-5" dirty="0">
                <a:solidFill>
                  <a:srgbClr val="525252"/>
                </a:solidFill>
                <a:latin typeface="Georgia"/>
                <a:cs typeface="Georgia"/>
              </a:rPr>
              <a:t>life</a:t>
            </a:r>
            <a:endParaRPr sz="25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980791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24500" y="406400"/>
            <a:ext cx="269684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dirty="0"/>
              <a:t>CMS</a:t>
            </a:r>
            <a:endParaRPr sz="5000" dirty="0"/>
          </a:p>
        </p:txBody>
      </p:sp>
      <p:sp>
        <p:nvSpPr>
          <p:cNvPr id="4" name="object 4"/>
          <p:cNvSpPr/>
          <p:nvPr/>
        </p:nvSpPr>
        <p:spPr>
          <a:xfrm>
            <a:off x="4699000" y="457200"/>
            <a:ext cx="571500" cy="5784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2608A25-1DC7-4C25-AF58-369B85AFC692}"/>
              </a:ext>
            </a:extLst>
          </p:cNvPr>
          <p:cNvSpPr/>
          <p:nvPr/>
        </p:nvSpPr>
        <p:spPr>
          <a:xfrm>
            <a:off x="1663700" y="2347763"/>
            <a:ext cx="100203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Most modern websites use a Content Management System to store content</a:t>
            </a:r>
          </a:p>
          <a:p>
            <a:pPr lvl="0"/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6FBB8FB-2C41-4EF4-A947-AE26DEBAD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600" y="4198560"/>
            <a:ext cx="6096467" cy="48006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2CDAED9-2432-4F8F-9C88-97B881F2CE83}"/>
              </a:ext>
            </a:extLst>
          </p:cNvPr>
          <p:cNvSpPr/>
          <p:nvPr/>
        </p:nvSpPr>
        <p:spPr>
          <a:xfrm>
            <a:off x="914659" y="4198560"/>
            <a:ext cx="4368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A CMS is a 3</a:t>
            </a:r>
            <a:r>
              <a:rPr lang="en-US" sz="3200" spc="-10" baseline="30000" dirty="0">
                <a:solidFill>
                  <a:srgbClr val="5F5F5F"/>
                </a:solidFill>
                <a:latin typeface="Georgia" panose="02040502050405020303" pitchFamily="18" charset="0"/>
              </a:rPr>
              <a:t>rd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 party system that holds images and text.</a:t>
            </a:r>
          </a:p>
          <a:p>
            <a:pPr lvl="0"/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pPr lvl="0"/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That content is dynamically injected into a markup template.</a:t>
            </a:r>
          </a:p>
        </p:txBody>
      </p:sp>
    </p:spTree>
    <p:extLst>
      <p:ext uri="{BB962C8B-B14F-4D97-AF65-F5344CB8AC3E}">
        <p14:creationId xmlns:p14="http://schemas.microsoft.com/office/powerpoint/2010/main" val="33874386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24500" y="406400"/>
            <a:ext cx="269684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dirty="0"/>
              <a:t>CMS</a:t>
            </a:r>
            <a:endParaRPr sz="5000" dirty="0"/>
          </a:p>
        </p:txBody>
      </p:sp>
      <p:sp>
        <p:nvSpPr>
          <p:cNvPr id="4" name="object 4"/>
          <p:cNvSpPr/>
          <p:nvPr/>
        </p:nvSpPr>
        <p:spPr>
          <a:xfrm>
            <a:off x="4699000" y="457200"/>
            <a:ext cx="571500" cy="5784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B2D56B-BDB0-4620-BD40-6F4C02421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700" y="4572000"/>
            <a:ext cx="11029950" cy="37338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1511F73-893B-45B7-960E-256713F2B635}"/>
              </a:ext>
            </a:extLst>
          </p:cNvPr>
          <p:cNvSpPr/>
          <p:nvPr/>
        </p:nvSpPr>
        <p:spPr>
          <a:xfrm>
            <a:off x="1733550" y="2349951"/>
            <a:ext cx="98742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A developer builds markup as normal, but uses placeholders instead of actual content:</a:t>
            </a:r>
          </a:p>
        </p:txBody>
      </p:sp>
    </p:spTree>
    <p:extLst>
      <p:ext uri="{BB962C8B-B14F-4D97-AF65-F5344CB8AC3E}">
        <p14:creationId xmlns:p14="http://schemas.microsoft.com/office/powerpoint/2010/main" val="20422571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24500" y="406400"/>
            <a:ext cx="269684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dirty="0"/>
              <a:t>CMS pros</a:t>
            </a:r>
            <a:endParaRPr sz="5000" dirty="0"/>
          </a:p>
        </p:txBody>
      </p:sp>
      <p:sp>
        <p:nvSpPr>
          <p:cNvPr id="4" name="object 4"/>
          <p:cNvSpPr/>
          <p:nvPr/>
        </p:nvSpPr>
        <p:spPr>
          <a:xfrm>
            <a:off x="4699000" y="457200"/>
            <a:ext cx="571500" cy="5784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2608A25-1DC7-4C25-AF58-369B85AFC692}"/>
              </a:ext>
            </a:extLst>
          </p:cNvPr>
          <p:cNvSpPr/>
          <p:nvPr/>
        </p:nvSpPr>
        <p:spPr>
          <a:xfrm>
            <a:off x="1930400" y="2438400"/>
            <a:ext cx="96774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Non-developers can easily edit text and change images, and even create new pages</a:t>
            </a:r>
          </a:p>
          <a:p>
            <a:pPr lvl="0"/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Allows translation services to load different languages without changing the design or code of the website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Since images are loaded from a third party, this distributes the load across multiple servers, which usually speeds </a:t>
            </a:r>
            <a:r>
              <a:rPr lang="en-US" sz="3200" spc="-10" dirty="0" err="1">
                <a:solidFill>
                  <a:srgbClr val="5F5F5F"/>
                </a:solidFill>
                <a:latin typeface="Georgia" panose="02040502050405020303" pitchFamily="18" charset="0"/>
              </a:rPr>
              <a:t>pageload</a:t>
            </a: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0704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24500" y="406400"/>
            <a:ext cx="269684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dirty="0"/>
              <a:t>CMS cons</a:t>
            </a:r>
            <a:endParaRPr sz="5000" dirty="0"/>
          </a:p>
        </p:txBody>
      </p:sp>
      <p:sp>
        <p:nvSpPr>
          <p:cNvPr id="4" name="object 4"/>
          <p:cNvSpPr/>
          <p:nvPr/>
        </p:nvSpPr>
        <p:spPr>
          <a:xfrm>
            <a:off x="4699000" y="457200"/>
            <a:ext cx="571500" cy="5784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2608A25-1DC7-4C25-AF58-369B85AFC692}"/>
              </a:ext>
            </a:extLst>
          </p:cNvPr>
          <p:cNvSpPr/>
          <p:nvPr/>
        </p:nvSpPr>
        <p:spPr>
          <a:xfrm>
            <a:off x="1930400" y="2438400"/>
            <a:ext cx="96774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Most CMS are expensive and challenging to set up, and require ongoing training and administration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Because you can no longer know how much content is going on a page, you have to design for more flexibility</a:t>
            </a:r>
          </a:p>
          <a:p>
            <a:pPr lvl="0"/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Most European languages are more than 2x longer than English (especially German!)</a:t>
            </a:r>
          </a:p>
          <a:p>
            <a:pPr lvl="1"/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pPr lvl="0"/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pPr lvl="0"/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562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0" y="406400"/>
            <a:ext cx="412242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pc="-5" dirty="0"/>
              <a:t>BACKGROUND</a:t>
            </a:r>
            <a:r>
              <a:rPr spc="-85" dirty="0"/>
              <a:t> </a:t>
            </a:r>
            <a:r>
              <a:rPr dirty="0"/>
              <a:t>IMAGES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6DA3AB1-EDE9-4421-833F-A9D83771CBB9}"/>
              </a:ext>
            </a:extLst>
          </p:cNvPr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DF8FB894-D9BA-4A9A-B0C1-BD6D0BB58C9F}"/>
              </a:ext>
            </a:extLst>
          </p:cNvPr>
          <p:cNvSpPr txBox="1">
            <a:spLocks/>
          </p:cNvSpPr>
          <p:nvPr/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 algn="ctr">
              <a:lnSpc>
                <a:spcPts val="5995"/>
              </a:lnSpc>
            </a:pPr>
            <a:r>
              <a:rPr lang="en-US" kern="0" dirty="0"/>
              <a:t>{ } REVIEW: background images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382E09-2F66-4FD1-B746-2E40A386884E}"/>
              </a:ext>
            </a:extLst>
          </p:cNvPr>
          <p:cNvSpPr/>
          <p:nvPr/>
        </p:nvSpPr>
        <p:spPr>
          <a:xfrm>
            <a:off x="1092200" y="2096770"/>
            <a:ext cx="11125200" cy="7275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88645">
              <a:lnSpc>
                <a:spcPct val="123700"/>
              </a:lnSpc>
              <a:spcBef>
                <a:spcPts val="1295"/>
              </a:spcBef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background-position: </a:t>
            </a:r>
            <a:r>
              <a:rPr lang="en-US" sz="28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allows you to move a background image around within its container</a:t>
            </a:r>
          </a:p>
          <a:p>
            <a:pPr marL="12700" marR="588645">
              <a:lnSpc>
                <a:spcPct val="123700"/>
              </a:lnSpc>
              <a:spcBef>
                <a:spcPts val="1295"/>
              </a:spcBef>
            </a:pPr>
            <a:endParaRPr lang="en-US" sz="200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12700" marR="588645">
              <a:lnSpc>
                <a:spcPct val="123700"/>
              </a:lnSpc>
              <a:spcBef>
                <a:spcPts val="1295"/>
              </a:spcBef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background-attachment: </a:t>
            </a: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images u</a:t>
            </a: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sually scroll with the main view, but setting to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fixed </a:t>
            </a:r>
            <a:r>
              <a:rPr lang="en-US" sz="28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means the image stays in place when the user scrolls the page</a:t>
            </a:r>
          </a:p>
          <a:p>
            <a:pPr marL="12700" marR="588645">
              <a:lnSpc>
                <a:spcPct val="123700"/>
              </a:lnSpc>
              <a:spcBef>
                <a:spcPts val="1295"/>
              </a:spcBef>
            </a:pPr>
            <a:endParaRPr lang="en-US" sz="200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12700" marR="588645">
              <a:lnSpc>
                <a:spcPct val="123700"/>
              </a:lnSpc>
              <a:spcBef>
                <a:spcPts val="1295"/>
              </a:spcBef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background-repeat:</a:t>
            </a:r>
            <a:r>
              <a:rPr lang="en-US" sz="2800" b="1" spc="2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2800" spc="-2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defines if (and how) the background image will repeat</a:t>
            </a:r>
          </a:p>
          <a:p>
            <a:pPr marL="12700" marR="588645">
              <a:lnSpc>
                <a:spcPct val="123700"/>
              </a:lnSpc>
              <a:spcBef>
                <a:spcPts val="1295"/>
              </a:spcBef>
            </a:pPr>
            <a:endParaRPr lang="en-US" sz="2000" spc="-2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88645">
              <a:lnSpc>
                <a:spcPct val="123700"/>
              </a:lnSpc>
              <a:spcBef>
                <a:spcPts val="1295"/>
              </a:spcBef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background-size: </a:t>
            </a:r>
            <a:r>
              <a:rPr lang="en-US" sz="2800" spc="-3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specifies how </a:t>
            </a: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much 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of </a:t>
            </a:r>
            <a:r>
              <a:rPr lang="en-US" sz="28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container </a:t>
            </a: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that the image covers</a:t>
            </a:r>
          </a:p>
        </p:txBody>
      </p:sp>
    </p:spTree>
    <p:extLst>
      <p:ext uri="{BB962C8B-B14F-4D97-AF65-F5344CB8AC3E}">
        <p14:creationId xmlns:p14="http://schemas.microsoft.com/office/powerpoint/2010/main" val="157358117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89500" y="406400"/>
            <a:ext cx="47879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dirty="0"/>
              <a:t>CMS for translations</a:t>
            </a:r>
            <a:endParaRPr sz="5000" dirty="0"/>
          </a:p>
        </p:txBody>
      </p:sp>
      <p:sp>
        <p:nvSpPr>
          <p:cNvPr id="4" name="object 4"/>
          <p:cNvSpPr/>
          <p:nvPr/>
        </p:nvSpPr>
        <p:spPr>
          <a:xfrm>
            <a:off x="4064000" y="457200"/>
            <a:ext cx="571500" cy="5784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D92FB7-7A30-4B8D-9BBF-73B4C64A58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43"/>
          <a:stretch/>
        </p:blipFill>
        <p:spPr>
          <a:xfrm>
            <a:off x="2663825" y="2057400"/>
            <a:ext cx="7953375" cy="732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98348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89500" y="406400"/>
            <a:ext cx="47879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dirty="0"/>
              <a:t>CMS for translations</a:t>
            </a:r>
            <a:endParaRPr sz="5000" dirty="0"/>
          </a:p>
        </p:txBody>
      </p:sp>
      <p:sp>
        <p:nvSpPr>
          <p:cNvPr id="4" name="object 4"/>
          <p:cNvSpPr/>
          <p:nvPr/>
        </p:nvSpPr>
        <p:spPr>
          <a:xfrm>
            <a:off x="4064000" y="457200"/>
            <a:ext cx="571500" cy="5784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B1EDAC-422B-4332-B637-A21857B43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600" y="2068195"/>
            <a:ext cx="7848600" cy="748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56596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89500" y="406400"/>
            <a:ext cx="47879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dirty="0"/>
              <a:t>Popular </a:t>
            </a:r>
            <a:r>
              <a:rPr lang="en-US" sz="5000" dirty="0" err="1"/>
              <a:t>cms</a:t>
            </a:r>
            <a:endParaRPr sz="5000" dirty="0"/>
          </a:p>
        </p:txBody>
      </p:sp>
      <p:sp>
        <p:nvSpPr>
          <p:cNvPr id="4" name="object 4"/>
          <p:cNvSpPr/>
          <p:nvPr/>
        </p:nvSpPr>
        <p:spPr>
          <a:xfrm>
            <a:off x="4064000" y="457200"/>
            <a:ext cx="571500" cy="5784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0BC2FE-ADEE-499C-8EEC-ECCF749B7C19}"/>
              </a:ext>
            </a:extLst>
          </p:cNvPr>
          <p:cNvSpPr/>
          <p:nvPr/>
        </p:nvSpPr>
        <p:spPr>
          <a:xfrm>
            <a:off x="1168400" y="2286000"/>
            <a:ext cx="10668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pPr lvl="0"/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There are hundreds of Content Management Systems, all using different ways to store, edit, and access data</a:t>
            </a:r>
          </a:p>
          <a:p>
            <a:pPr lvl="0"/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pPr lvl="1"/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6113F3-9D92-47CF-BC65-55CF893AA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200" y="5105400"/>
            <a:ext cx="4162425" cy="1314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9A0F88-771A-4B59-B0E0-AD8C99E91E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1269" y="5183417"/>
            <a:ext cx="4849028" cy="10317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A77463-5707-4E6B-9FBE-B40938F855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5800" y="7162800"/>
            <a:ext cx="4358640" cy="990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4BE163-4169-4141-8D43-0F373DAF5F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5600" y="7239000"/>
            <a:ext cx="4427005" cy="88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2991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9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29" y="3810000"/>
            <a:ext cx="13004800" cy="3577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9295"/>
              </a:lnSpc>
            </a:pPr>
            <a:r>
              <a:rPr lang="en-US"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Putting it together:</a:t>
            </a:r>
          </a:p>
          <a:p>
            <a:pPr marL="12700" algn="ctr">
              <a:lnSpc>
                <a:spcPts val="9295"/>
              </a:lnSpc>
            </a:pPr>
            <a:r>
              <a:rPr lang="en-US"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Working from a </a:t>
            </a:r>
          </a:p>
          <a:p>
            <a:pPr marL="12700" algn="ctr">
              <a:lnSpc>
                <a:spcPts val="9295"/>
              </a:lnSpc>
            </a:pPr>
            <a:r>
              <a:rPr lang="en-US"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design comp</a:t>
            </a:r>
            <a:endParaRPr sz="7800" dirty="0">
              <a:latin typeface="Bebas Neue Bold"/>
              <a:cs typeface="Bebas Neue Bold"/>
            </a:endParaRPr>
          </a:p>
        </p:txBody>
      </p:sp>
    </p:spTree>
    <p:extLst>
      <p:ext uri="{BB962C8B-B14F-4D97-AF65-F5344CB8AC3E}">
        <p14:creationId xmlns:p14="http://schemas.microsoft.com/office/powerpoint/2010/main" val="398140083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446176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dirty="0"/>
              <a:t>comps</a:t>
            </a:r>
            <a:endParaRPr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A0498F-194C-43D8-A578-9A7C8526ABC1}"/>
              </a:ext>
            </a:extLst>
          </p:cNvPr>
          <p:cNvSpPr/>
          <p:nvPr/>
        </p:nvSpPr>
        <p:spPr>
          <a:xfrm>
            <a:off x="1549400" y="2895600"/>
            <a:ext cx="10668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spc="-10" dirty="0">
                <a:solidFill>
                  <a:srgbClr val="5F5F5F"/>
                </a:solidFill>
                <a:latin typeface="Georgia" panose="02040502050405020303" pitchFamily="18" charset="0"/>
              </a:rPr>
              <a:t>A standard way for designers to tell developers what they need to code is via a design “comp” (comprehensive layout)</a:t>
            </a:r>
          </a:p>
          <a:p>
            <a:pPr lvl="0"/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A comp is a picture of the website the way it should look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Can be delivered as a Photoshop </a:t>
            </a:r>
            <a:r>
              <a:rPr lang="en-US" sz="3200" spc="-10" dirty="0" err="1">
                <a:solidFill>
                  <a:srgbClr val="5F5F5F"/>
                </a:solidFill>
                <a:latin typeface="Georgia" panose="02040502050405020303" pitchFamily="18" charset="0"/>
              </a:rPr>
              <a:t>psd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 file, or an annotated </a:t>
            </a:r>
            <a:r>
              <a:rPr lang="en-US" sz="3200" spc="-10" dirty="0" err="1">
                <a:solidFill>
                  <a:srgbClr val="5F5F5F"/>
                </a:solidFill>
                <a:latin typeface="Georgia" panose="02040502050405020303" pitchFamily="18" charset="0"/>
              </a:rPr>
              <a:t>png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 or pdf file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07501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446176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dirty="0"/>
              <a:t>comps</a:t>
            </a:r>
            <a:endParaRPr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A0498F-194C-43D8-A578-9A7C8526ABC1}"/>
              </a:ext>
            </a:extLst>
          </p:cNvPr>
          <p:cNvSpPr/>
          <p:nvPr/>
        </p:nvSpPr>
        <p:spPr>
          <a:xfrm>
            <a:off x="1397000" y="2135246"/>
            <a:ext cx="10668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Different states should be shown (for example, what happens when you open a dropdown menu?)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Different screen resolutions should be shown (mobile, tablet, desktop)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E0F201-9AFD-4EA4-A808-55DE53BD8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549" y="5182234"/>
            <a:ext cx="5091892" cy="379423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9B2787B-2D33-4E33-B23A-55956421F669}"/>
              </a:ext>
            </a:extLst>
          </p:cNvPr>
          <p:cNvSpPr/>
          <p:nvPr/>
        </p:nvSpPr>
        <p:spPr>
          <a:xfrm>
            <a:off x="1397000" y="5623028"/>
            <a:ext cx="432989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The developer inspects the text, colors, and font types in Photoshop to determine what to code</a:t>
            </a:r>
          </a:p>
        </p:txBody>
      </p:sp>
    </p:spTree>
    <p:extLst>
      <p:ext uri="{BB962C8B-B14F-4D97-AF65-F5344CB8AC3E}">
        <p14:creationId xmlns:p14="http://schemas.microsoft.com/office/powerpoint/2010/main" val="11903557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446176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dirty="0"/>
              <a:t>Style guide</a:t>
            </a:r>
            <a:endParaRPr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A0498F-194C-43D8-A578-9A7C8526ABC1}"/>
              </a:ext>
            </a:extLst>
          </p:cNvPr>
          <p:cNvSpPr/>
          <p:nvPr/>
        </p:nvSpPr>
        <p:spPr>
          <a:xfrm>
            <a:off x="1168400" y="2286000"/>
            <a:ext cx="10668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pPr lvl="1"/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8F0482-4431-4A38-A367-4EEDE2805BD3}"/>
              </a:ext>
            </a:extLst>
          </p:cNvPr>
          <p:cNvSpPr/>
          <p:nvPr/>
        </p:nvSpPr>
        <p:spPr>
          <a:xfrm>
            <a:off x="1320800" y="2971800"/>
            <a:ext cx="10668000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spc="-10" dirty="0">
                <a:solidFill>
                  <a:srgbClr val="5F5F5F"/>
                </a:solidFill>
                <a:latin typeface="Georgia" panose="02040502050405020303" pitchFamily="18" charset="0"/>
              </a:rPr>
              <a:t>Alternatively, designers can provide developers with a style guide instead of a comp</a:t>
            </a:r>
          </a:p>
          <a:p>
            <a:pPr lvl="0"/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Used in conjunction with wireframes, which show what content belongs on a page and how that content should be laid out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A style guide shows an example of common elements on the site and the color palette to use</a:t>
            </a:r>
          </a:p>
          <a:p>
            <a:pPr lvl="1"/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68951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446176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dirty="0"/>
              <a:t>Style guide</a:t>
            </a:r>
            <a:endParaRPr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A0498F-194C-43D8-A578-9A7C8526ABC1}"/>
              </a:ext>
            </a:extLst>
          </p:cNvPr>
          <p:cNvSpPr/>
          <p:nvPr/>
        </p:nvSpPr>
        <p:spPr>
          <a:xfrm>
            <a:off x="1168400" y="2286000"/>
            <a:ext cx="10668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pPr lvl="1"/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9E744A-7673-4A82-AB93-F762AC286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800" y="2590800"/>
            <a:ext cx="8371224" cy="542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83387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446176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dirty="0"/>
              <a:t>Style guide</a:t>
            </a:r>
            <a:endParaRPr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A0498F-194C-43D8-A578-9A7C8526ABC1}"/>
              </a:ext>
            </a:extLst>
          </p:cNvPr>
          <p:cNvSpPr/>
          <p:nvPr/>
        </p:nvSpPr>
        <p:spPr>
          <a:xfrm>
            <a:off x="1168400" y="2286000"/>
            <a:ext cx="10668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pPr lvl="1"/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0A94EB-EA44-445F-82AA-15F88025B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0" y="4839064"/>
            <a:ext cx="6736431" cy="42885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F849DA-7EDF-4F93-8CC3-815A6E4B9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789" y="2438400"/>
            <a:ext cx="4800600" cy="537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92655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DA16FCC9-F2AE-4729-B5F0-EC7880599F86}"/>
              </a:ext>
            </a:extLst>
          </p:cNvPr>
          <p:cNvSpPr/>
          <p:nvPr/>
        </p:nvSpPr>
        <p:spPr>
          <a:xfrm>
            <a:off x="0" y="-43816"/>
            <a:ext cx="13004800" cy="9797416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4165600" y="5880100"/>
            <a:ext cx="4658995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  <a:tabLst>
                <a:tab pos="3015615" algn="l"/>
              </a:tabLst>
            </a:pPr>
            <a:r>
              <a:rPr sz="7800" b="1">
                <a:solidFill>
                  <a:srgbClr val="FFFFFF"/>
                </a:solidFill>
                <a:latin typeface="Bebas Neue Bold"/>
                <a:cs typeface="Bebas Neue Bold"/>
              </a:rPr>
              <a:t>PRACTICE	TIME!</a:t>
            </a:r>
            <a:endParaRPr sz="7800">
              <a:latin typeface="Bebas Neue Bold"/>
              <a:cs typeface="Bebas Neue Bol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245100" y="2705100"/>
            <a:ext cx="2514600" cy="257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4310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0" y="406400"/>
            <a:ext cx="412242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pc="-5" dirty="0"/>
              <a:t>BACKGROUND</a:t>
            </a:r>
            <a:r>
              <a:rPr spc="-85" dirty="0"/>
              <a:t> </a:t>
            </a:r>
            <a:r>
              <a:rPr dirty="0"/>
              <a:t>IMAGES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6DA3AB1-EDE9-4421-833F-A9D83771CBB9}"/>
              </a:ext>
            </a:extLst>
          </p:cNvPr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DF8FB894-D9BA-4A9A-B0C1-BD6D0BB58C9F}"/>
              </a:ext>
            </a:extLst>
          </p:cNvPr>
          <p:cNvSpPr txBox="1">
            <a:spLocks/>
          </p:cNvSpPr>
          <p:nvPr/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 algn="ctr">
              <a:lnSpc>
                <a:spcPts val="5995"/>
              </a:lnSpc>
            </a:pPr>
            <a:r>
              <a:rPr lang="en-US" kern="0" dirty="0"/>
              <a:t>{ } REVIEW: background images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382E09-2F66-4FD1-B746-2E40A386884E}"/>
              </a:ext>
            </a:extLst>
          </p:cNvPr>
          <p:cNvSpPr/>
          <p:nvPr/>
        </p:nvSpPr>
        <p:spPr>
          <a:xfrm>
            <a:off x="635000" y="2096770"/>
            <a:ext cx="12877800" cy="63569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88645">
              <a:lnSpc>
                <a:spcPct val="123700"/>
              </a:lnSpc>
              <a:spcBef>
                <a:spcPts val="1295"/>
              </a:spcBef>
            </a:pPr>
            <a:r>
              <a:rPr lang="en-US" sz="2800" spc="-3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You can set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background-image </a:t>
            </a:r>
            <a:r>
              <a:rPr lang="en-US" sz="2800" spc="-3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to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linear-gradient</a:t>
            </a:r>
            <a:r>
              <a:rPr lang="en-US" sz="2800" spc="-3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, which is a gradient that the browser draws for you:</a:t>
            </a:r>
          </a:p>
          <a:p>
            <a:pPr marL="12700" marR="588645">
              <a:lnSpc>
                <a:spcPct val="123700"/>
              </a:lnSpc>
              <a:spcBef>
                <a:spcPts val="1295"/>
              </a:spcBef>
            </a:pPr>
            <a:r>
              <a:rPr lang="en-US" sz="2000" dirty="0">
                <a:solidFill>
                  <a:srgbClr val="7F007F"/>
                </a:solidFill>
                <a:latin typeface="Consolas"/>
                <a:cs typeface="Consolas"/>
              </a:rPr>
              <a:t>	section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/>
                <a:cs typeface="Consolas"/>
              </a:rPr>
              <a:t>background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: linear-gradient(black, white); }</a:t>
            </a:r>
          </a:p>
          <a:p>
            <a:pPr marL="12700" marR="588645">
              <a:lnSpc>
                <a:spcPct val="123700"/>
              </a:lnSpc>
              <a:spcBef>
                <a:spcPts val="1295"/>
              </a:spcBef>
            </a:pPr>
            <a:endParaRPr lang="en-US" sz="24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588645">
              <a:lnSpc>
                <a:spcPct val="123700"/>
              </a:lnSpc>
              <a:spcBef>
                <a:spcPts val="1295"/>
              </a:spcBef>
            </a:pPr>
            <a:endParaRPr lang="en-US" sz="24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588645">
              <a:lnSpc>
                <a:spcPct val="123700"/>
              </a:lnSpc>
              <a:spcBef>
                <a:spcPts val="1295"/>
              </a:spcBef>
            </a:pPr>
            <a:r>
              <a:rPr lang="en-US" sz="2800" spc="-3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By default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linear-gradient</a:t>
            </a:r>
            <a:r>
              <a:rPr lang="en-US" sz="2800" spc="-3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draws from top to bottom, but you can set the gradient to draw at an angle instead by starting with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to</a:t>
            </a:r>
            <a:endParaRPr lang="en-US" sz="2800" spc="-2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 lvl="0">
              <a:spcBef>
                <a:spcPts val="1395"/>
              </a:spcBef>
            </a:pPr>
            <a:r>
              <a:rPr lang="en-US" sz="2000" dirty="0">
                <a:solidFill>
                  <a:srgbClr val="7F007F"/>
                </a:solidFill>
                <a:latin typeface="Consolas"/>
                <a:cs typeface="Consolas"/>
              </a:rPr>
              <a:t>	section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</a:p>
          <a:p>
            <a:pPr marL="12700" marR="5080" lvl="0">
              <a:spcBef>
                <a:spcPts val="1395"/>
              </a:spcBef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		</a:t>
            </a:r>
            <a:r>
              <a:rPr lang="en-US" sz="2000" dirty="0">
                <a:solidFill>
                  <a:srgbClr val="FF0000"/>
                </a:solidFill>
                <a:latin typeface="Consolas"/>
                <a:cs typeface="Consolas"/>
              </a:rPr>
              <a:t>background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: linear-gradient(to right, red, #</a:t>
            </a:r>
            <a:r>
              <a:rPr lang="en-US" sz="2000" dirty="0" err="1">
                <a:solidFill>
                  <a:srgbClr val="0000FF"/>
                </a:solidFill>
                <a:latin typeface="Consolas"/>
                <a:cs typeface="Consolas"/>
              </a:rPr>
              <a:t>f06d06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, yellow, green); </a:t>
            </a:r>
          </a:p>
          <a:p>
            <a:pPr marL="12700" marR="5080" lvl="0">
              <a:spcBef>
                <a:spcPts val="1395"/>
              </a:spcBef>
            </a:pP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	}</a:t>
            </a:r>
          </a:p>
          <a:p>
            <a:pPr marL="12700" marR="588645" lvl="0">
              <a:lnSpc>
                <a:spcPct val="123700"/>
              </a:lnSpc>
              <a:spcBef>
                <a:spcPts val="1295"/>
              </a:spcBef>
            </a:pPr>
            <a:endParaRPr lang="en-US" sz="280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1C3BF5-4847-4E77-8622-0358C0970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0" y="2743200"/>
            <a:ext cx="1745560" cy="17251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81D5FE-303F-418D-AD76-C223EB436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600" y="7773276"/>
            <a:ext cx="9971108" cy="111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43993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ED40BF-E4DA-4114-BFF1-B183C2932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600" y="2590800"/>
            <a:ext cx="8839200" cy="6942248"/>
          </a:xfrm>
          <a:prstGeom prst="rect">
            <a:avLst/>
          </a:prstGeom>
        </p:spPr>
      </p:pic>
      <p:sp>
        <p:nvSpPr>
          <p:cNvPr id="4" name="object 2">
            <a:extLst>
              <a:ext uri="{FF2B5EF4-FFF2-40B4-BE49-F238E27FC236}">
                <a16:creationId xmlns:a16="http://schemas.microsoft.com/office/drawing/2014/main" id="{6A9C51AD-449E-4075-95B2-7054D00C1B30}"/>
              </a:ext>
            </a:extLst>
          </p:cNvPr>
          <p:cNvSpPr/>
          <p:nvPr/>
        </p:nvSpPr>
        <p:spPr>
          <a:xfrm>
            <a:off x="0" y="-43816"/>
            <a:ext cx="13004800" cy="1705611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dirty="0"/>
              <a:t>{</a:t>
            </a:r>
            <a:r>
              <a:rPr lang="en-US" dirty="0"/>
              <a:t> </a:t>
            </a:r>
            <a:r>
              <a:rPr dirty="0"/>
              <a:t>} </a:t>
            </a:r>
            <a:r>
              <a:rPr lang="en-US" dirty="0"/>
              <a:t>match the comp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530667" y="2057400"/>
            <a:ext cx="10686733" cy="51706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385">
              <a:lnSpc>
                <a:spcPct val="100000"/>
              </a:lnSpc>
              <a:buSzPct val="74137"/>
              <a:tabLst>
                <a:tab pos="437515" algn="l"/>
                <a:tab pos="438150" algn="l"/>
              </a:tabLst>
            </a:pPr>
            <a:r>
              <a:rPr lang="en-US" sz="2800" spc="-20" dirty="0">
                <a:solidFill>
                  <a:srgbClr val="5F5F5F"/>
                </a:solidFill>
                <a:latin typeface="Georgia"/>
                <a:cs typeface="Georgia"/>
              </a:rPr>
              <a:t>Using all the techniques you’ve learned, try to match this comp:</a:t>
            </a:r>
          </a:p>
          <a:p>
            <a:pPr marL="32385">
              <a:lnSpc>
                <a:spcPct val="100000"/>
              </a:lnSpc>
              <a:buSzPct val="74137"/>
              <a:tabLst>
                <a:tab pos="437515" algn="l"/>
                <a:tab pos="438150" algn="l"/>
              </a:tabLst>
            </a:pPr>
            <a:endParaRPr lang="en-US" sz="2800" spc="-2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32385">
              <a:lnSpc>
                <a:spcPct val="100000"/>
              </a:lnSpc>
              <a:buSzPct val="74137"/>
              <a:tabLst>
                <a:tab pos="437515" algn="l"/>
                <a:tab pos="438150" algn="l"/>
              </a:tabLst>
            </a:pPr>
            <a:endParaRPr lang="en-US" sz="2800" spc="-2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32385">
              <a:lnSpc>
                <a:spcPct val="100000"/>
              </a:lnSpc>
              <a:buSzPct val="74137"/>
              <a:tabLst>
                <a:tab pos="437515" algn="l"/>
                <a:tab pos="438150" algn="l"/>
              </a:tabLst>
            </a:pPr>
            <a:endParaRPr lang="en-US" sz="2800" spc="-2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32385">
              <a:lnSpc>
                <a:spcPct val="100000"/>
              </a:lnSpc>
              <a:buSzPct val="74137"/>
              <a:tabLst>
                <a:tab pos="437515" algn="l"/>
                <a:tab pos="438150" algn="l"/>
              </a:tabLst>
            </a:pPr>
            <a:endParaRPr lang="en-US" sz="2800" spc="-2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32385">
              <a:lnSpc>
                <a:spcPct val="100000"/>
              </a:lnSpc>
              <a:buSzPct val="74137"/>
              <a:tabLst>
                <a:tab pos="437515" algn="l"/>
                <a:tab pos="438150" algn="l"/>
              </a:tabLst>
            </a:pPr>
            <a:endParaRPr lang="en-US" sz="2800" spc="-2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32385">
              <a:lnSpc>
                <a:spcPct val="100000"/>
              </a:lnSpc>
              <a:buSzPct val="74137"/>
              <a:tabLst>
                <a:tab pos="437515" algn="l"/>
                <a:tab pos="438150" algn="l"/>
              </a:tabLst>
            </a:pPr>
            <a:endParaRPr lang="en-US" sz="2800" spc="-2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32385">
              <a:lnSpc>
                <a:spcPct val="100000"/>
              </a:lnSpc>
              <a:buSzPct val="74137"/>
              <a:tabLst>
                <a:tab pos="437515" algn="l"/>
                <a:tab pos="438150" algn="l"/>
              </a:tabLst>
            </a:pPr>
            <a:endParaRPr lang="en-US" sz="2800" spc="-2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32385">
              <a:lnSpc>
                <a:spcPct val="100000"/>
              </a:lnSpc>
              <a:buSzPct val="74137"/>
              <a:tabLst>
                <a:tab pos="437515" algn="l"/>
                <a:tab pos="438150" algn="l"/>
              </a:tabLst>
            </a:pPr>
            <a:endParaRPr lang="en-US" sz="2800" spc="-2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32385">
              <a:lnSpc>
                <a:spcPct val="100000"/>
              </a:lnSpc>
              <a:buSzPct val="74137"/>
              <a:tabLst>
                <a:tab pos="437515" algn="l"/>
                <a:tab pos="438150" algn="l"/>
              </a:tabLst>
            </a:pPr>
            <a:endParaRPr lang="en-US" sz="2800" spc="-2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32385">
              <a:lnSpc>
                <a:spcPct val="100000"/>
              </a:lnSpc>
              <a:buSzPct val="74137"/>
              <a:tabLst>
                <a:tab pos="437515" algn="l"/>
                <a:tab pos="438150" algn="l"/>
              </a:tabLst>
            </a:pPr>
            <a:endParaRPr lang="en-US" sz="2800" spc="-2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32385">
              <a:lnSpc>
                <a:spcPct val="100000"/>
              </a:lnSpc>
              <a:buSzPct val="74137"/>
              <a:tabLst>
                <a:tab pos="437515" algn="l"/>
                <a:tab pos="438150" algn="l"/>
              </a:tabLst>
            </a:pPr>
            <a:endParaRPr lang="en-US" sz="2800" spc="-20" dirty="0">
              <a:solidFill>
                <a:srgbClr val="5F5F5F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89071894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6A9C51AD-449E-4075-95B2-7054D00C1B30}"/>
              </a:ext>
            </a:extLst>
          </p:cNvPr>
          <p:cNvSpPr/>
          <p:nvPr/>
        </p:nvSpPr>
        <p:spPr>
          <a:xfrm>
            <a:off x="0" y="-43816"/>
            <a:ext cx="13004800" cy="1705611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dirty="0"/>
              <a:t>{</a:t>
            </a:r>
            <a:r>
              <a:rPr lang="en-US" dirty="0"/>
              <a:t> </a:t>
            </a:r>
            <a:r>
              <a:rPr dirty="0"/>
              <a:t>} </a:t>
            </a:r>
            <a:r>
              <a:rPr lang="en-US" dirty="0"/>
              <a:t>match the comp: Tips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530667" y="2057400"/>
            <a:ext cx="10381933" cy="6894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385">
              <a:lnSpc>
                <a:spcPct val="100000"/>
              </a:lnSpc>
              <a:buSzPct val="74137"/>
              <a:tabLst>
                <a:tab pos="437515" algn="l"/>
                <a:tab pos="438150" algn="l"/>
              </a:tabLst>
            </a:pPr>
            <a:endParaRPr lang="en-US" sz="2800" spc="-2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89585" indent="-457200">
              <a:buSzPct val="100000"/>
              <a:buFont typeface="Arial" panose="020B0604020202020204" pitchFamily="34" charset="0"/>
              <a:buChar char="•"/>
              <a:tabLst>
                <a:tab pos="437515" algn="l"/>
                <a:tab pos="438150" algn="l"/>
              </a:tabLst>
            </a:pPr>
            <a:r>
              <a:rPr lang="en-US" sz="2800" spc="-20" dirty="0">
                <a:solidFill>
                  <a:srgbClr val="5F5F5F"/>
                </a:solidFill>
                <a:latin typeface="Georgia"/>
                <a:cs typeface="Georgia"/>
              </a:rPr>
              <a:t>Use a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section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2800" spc="-20" dirty="0">
                <a:solidFill>
                  <a:srgbClr val="5F5F5F"/>
                </a:solidFill>
                <a:latin typeface="Georgia"/>
                <a:cs typeface="Georgia"/>
              </a:rPr>
              <a:t> for the entire tile, and specify a </a:t>
            </a:r>
            <a:r>
              <a:rPr lang="en-US" sz="2800" dirty="0">
                <a:solidFill>
                  <a:srgbClr val="FF0000"/>
                </a:solidFill>
                <a:latin typeface="Consolas"/>
              </a:rPr>
              <a:t>width</a:t>
            </a:r>
            <a:r>
              <a:rPr lang="en-US" sz="2800" spc="-20" dirty="0">
                <a:solidFill>
                  <a:srgbClr val="5F5F5F"/>
                </a:solidFill>
                <a:latin typeface="Georgia"/>
                <a:cs typeface="Georgia"/>
              </a:rPr>
              <a:t> using CSS</a:t>
            </a:r>
          </a:p>
          <a:p>
            <a:pPr marL="489585" indent="-457200">
              <a:buSzPct val="100000"/>
              <a:buFont typeface="Arial" panose="020B0604020202020204" pitchFamily="34" charset="0"/>
              <a:buChar char="•"/>
              <a:tabLst>
                <a:tab pos="437515" algn="l"/>
                <a:tab pos="438150" algn="l"/>
              </a:tabLst>
            </a:pPr>
            <a:endParaRPr lang="en-US" sz="2800" spc="-2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89585" indent="-457200">
              <a:buSzPct val="100000"/>
              <a:buFont typeface="Arial" panose="020B0604020202020204" pitchFamily="34" charset="0"/>
              <a:buChar char="•"/>
              <a:tabLst>
                <a:tab pos="437515" algn="l"/>
                <a:tab pos="438150" algn="l"/>
              </a:tabLst>
            </a:pPr>
            <a:r>
              <a:rPr lang="en-US" sz="2800" spc="-20" dirty="0">
                <a:solidFill>
                  <a:srgbClr val="5F5F5F"/>
                </a:solidFill>
                <a:latin typeface="Georgia"/>
                <a:cs typeface="Georgia"/>
              </a:rPr>
              <a:t>Use a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header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2800" spc="-20" dirty="0">
                <a:solidFill>
                  <a:srgbClr val="5F5F5F"/>
                </a:solidFill>
                <a:latin typeface="Georgia"/>
                <a:cs typeface="Georgia"/>
              </a:rPr>
              <a:t> to hold the title, and apply a background image to that element</a:t>
            </a:r>
          </a:p>
          <a:p>
            <a:pPr marL="489585" indent="-457200">
              <a:buSzPct val="100000"/>
              <a:buFont typeface="Arial" panose="020B0604020202020204" pitchFamily="34" charset="0"/>
              <a:buChar char="•"/>
              <a:tabLst>
                <a:tab pos="437515" algn="l"/>
                <a:tab pos="438150" algn="l"/>
              </a:tabLst>
            </a:pPr>
            <a:endParaRPr lang="en-US" sz="2800" spc="-2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89585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  <a:tabLst>
                <a:tab pos="437515" algn="l"/>
                <a:tab pos="438150" algn="l"/>
              </a:tabLst>
            </a:pPr>
            <a:r>
              <a:rPr lang="en-US" sz="2800" spc="-20" dirty="0">
                <a:solidFill>
                  <a:srgbClr val="5F5F5F"/>
                </a:solidFill>
                <a:latin typeface="Georgia"/>
                <a:cs typeface="Georgia"/>
              </a:rPr>
              <a:t>Use this URL to generate a random nature photo:</a:t>
            </a:r>
          </a:p>
          <a:p>
            <a:pPr marL="32385">
              <a:lnSpc>
                <a:spcPct val="100000"/>
              </a:lnSpc>
              <a:buSzPct val="100000"/>
              <a:tabLst>
                <a:tab pos="437515" algn="l"/>
                <a:tab pos="438150" algn="l"/>
              </a:tabLst>
            </a:pPr>
            <a:r>
              <a:rPr lang="en-US" sz="2800" spc="-20" dirty="0">
                <a:solidFill>
                  <a:srgbClr val="5F5F5F"/>
                </a:solidFill>
                <a:latin typeface="Georgia"/>
                <a:cs typeface="Georgia"/>
              </a:rPr>
              <a:t>	https://placeimg.com/344/204/nature</a:t>
            </a:r>
          </a:p>
          <a:p>
            <a:pPr marL="32385">
              <a:lnSpc>
                <a:spcPct val="100000"/>
              </a:lnSpc>
              <a:buSzPct val="100000"/>
              <a:tabLst>
                <a:tab pos="437515" algn="l"/>
                <a:tab pos="438150" algn="l"/>
              </a:tabLst>
            </a:pPr>
            <a:endParaRPr lang="en-US" sz="2800" spc="-2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89585" indent="-457200">
              <a:buSzPct val="100000"/>
              <a:buFont typeface="Arial" panose="020B0604020202020204" pitchFamily="34" charset="0"/>
              <a:buChar char="•"/>
              <a:tabLst>
                <a:tab pos="437515" algn="l"/>
                <a:tab pos="438150" algn="l"/>
              </a:tabLst>
            </a:pPr>
            <a:r>
              <a:rPr lang="en-US" sz="2800" spc="-20" dirty="0">
                <a:solidFill>
                  <a:srgbClr val="5F5F5F"/>
                </a:solidFill>
                <a:latin typeface="Georgia"/>
                <a:cs typeface="Georgia"/>
              </a:rPr>
              <a:t>Use a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nav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2800" spc="-20" dirty="0">
                <a:solidFill>
                  <a:srgbClr val="5F5F5F"/>
                </a:solidFill>
                <a:latin typeface="Georgia"/>
                <a:cs typeface="Georgia"/>
              </a:rPr>
              <a:t> for the row that contains links, and specify a </a:t>
            </a:r>
            <a:r>
              <a:rPr lang="en-US" sz="2800" spc="-20" dirty="0">
                <a:solidFill>
                  <a:srgbClr val="FF0000"/>
                </a:solidFill>
                <a:latin typeface="Consolas"/>
                <a:cs typeface="Georgia"/>
              </a:rPr>
              <a:t>border-top</a:t>
            </a:r>
            <a:r>
              <a:rPr lang="en-US" sz="2800" spc="-20" dirty="0">
                <a:solidFill>
                  <a:srgbClr val="5F5F5F"/>
                </a:solidFill>
                <a:latin typeface="Georgia"/>
                <a:cs typeface="Georgia"/>
              </a:rPr>
              <a:t> using CSS</a:t>
            </a:r>
          </a:p>
          <a:p>
            <a:pPr marL="32385">
              <a:lnSpc>
                <a:spcPct val="100000"/>
              </a:lnSpc>
              <a:buSzPct val="100000"/>
              <a:tabLst>
                <a:tab pos="437515" algn="l"/>
                <a:tab pos="438150" algn="l"/>
              </a:tabLst>
            </a:pPr>
            <a:endParaRPr lang="en-US" sz="2800" spc="-2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89585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  <a:tabLst>
                <a:tab pos="437515" algn="l"/>
                <a:tab pos="438150" algn="l"/>
              </a:tabLst>
            </a:pPr>
            <a:r>
              <a:rPr lang="en-US" sz="2800" spc="-20" dirty="0">
                <a:solidFill>
                  <a:srgbClr val="5F5F5F"/>
                </a:solidFill>
                <a:latin typeface="Georgia"/>
                <a:cs typeface="Georgia"/>
              </a:rPr>
              <a:t>To get the drop-shadow effect, apply this CSS to the 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section</a:t>
            </a:r>
            <a:r>
              <a:rPr lang="en-US" sz="2800" spc="-20" dirty="0">
                <a:solidFill>
                  <a:srgbClr val="5F5F5F"/>
                </a:solidFill>
                <a:latin typeface="Georgia"/>
                <a:cs typeface="Georgia"/>
              </a:rPr>
              <a:t>:</a:t>
            </a:r>
          </a:p>
          <a:p>
            <a:pPr marL="32385">
              <a:lnSpc>
                <a:spcPct val="100000"/>
              </a:lnSpc>
              <a:buSzPct val="100000"/>
              <a:tabLst>
                <a:tab pos="437515" algn="l"/>
                <a:tab pos="438150" algn="l"/>
              </a:tabLst>
            </a:pPr>
            <a:r>
              <a:rPr lang="en-US" dirty="0"/>
              <a:t>	</a:t>
            </a:r>
            <a:r>
              <a:rPr lang="en-US" sz="2800" dirty="0">
                <a:solidFill>
                  <a:srgbClr val="FF0000"/>
                </a:solidFill>
                <a:latin typeface="Consolas"/>
              </a:rPr>
              <a:t>box-shadow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: 0 </a:t>
            </a:r>
            <a:r>
              <a:rPr lang="en-US" sz="2800" dirty="0" err="1">
                <a:solidFill>
                  <a:srgbClr val="0000FF"/>
                </a:solidFill>
                <a:latin typeface="Consolas"/>
              </a:rPr>
              <a:t>7px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Consolas"/>
              </a:rPr>
              <a:t>35px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 0 </a:t>
            </a:r>
            <a:r>
              <a:rPr lang="en-US" sz="2800" dirty="0" err="1">
                <a:solidFill>
                  <a:srgbClr val="0000FF"/>
                </a:solidFill>
                <a:latin typeface="Consolas"/>
              </a:rPr>
              <a:t>rgba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(0, 0, 0, 0.3);</a:t>
            </a:r>
            <a:endParaRPr lang="en-US" sz="2800" spc="-2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32385">
              <a:lnSpc>
                <a:spcPct val="100000"/>
              </a:lnSpc>
              <a:buSzPct val="74137"/>
              <a:tabLst>
                <a:tab pos="437515" algn="l"/>
                <a:tab pos="438150" algn="l"/>
              </a:tabLst>
            </a:pPr>
            <a:endParaRPr lang="en-US" sz="2800" spc="-20" dirty="0">
              <a:solidFill>
                <a:srgbClr val="5F5F5F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8836815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67243" y="2292451"/>
            <a:ext cx="8386445" cy="4693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8645" indent="-575945">
              <a:lnSpc>
                <a:spcPct val="100000"/>
              </a:lnSpc>
              <a:buFont typeface="Symbol"/>
              <a:buChar char=""/>
              <a:tabLst>
                <a:tab pos="621665" algn="l"/>
                <a:tab pos="622300" algn="l"/>
              </a:tabLst>
            </a:pP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Practice!</a:t>
            </a:r>
            <a:endParaRPr sz="36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5F5F5F"/>
              </a:buClr>
              <a:buFont typeface="Symbol"/>
              <a:buChar char=""/>
            </a:pPr>
            <a:endParaRPr sz="5300" dirty="0">
              <a:latin typeface="Times New Roman"/>
              <a:cs typeface="Times New Roman"/>
            </a:endParaRPr>
          </a:p>
          <a:p>
            <a:pPr marL="588645" marR="797560" indent="-575945">
              <a:lnSpc>
                <a:spcPct val="100000"/>
              </a:lnSpc>
              <a:buFont typeface="Symbol"/>
              <a:buChar char=""/>
              <a:tabLst>
                <a:tab pos="621665" algn="l"/>
                <a:tab pos="622300" algn="l"/>
              </a:tabLst>
            </a:pPr>
            <a:r>
              <a:rPr sz="3600" dirty="0">
                <a:solidFill>
                  <a:srgbClr val="5F5F5F"/>
                </a:solidFill>
                <a:latin typeface="Georgia"/>
                <a:cs typeface="Georgia"/>
              </a:rPr>
              <a:t>Optional: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read chapter 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8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of  </a:t>
            </a:r>
            <a:r>
              <a:rPr sz="3600" i="1" dirty="0">
                <a:solidFill>
                  <a:srgbClr val="5F5F5F"/>
                </a:solidFill>
                <a:latin typeface="Georgia"/>
                <a:cs typeface="Georgia"/>
              </a:rPr>
              <a:t>HTML and CSS: Design and</a:t>
            </a:r>
            <a:r>
              <a:rPr sz="3600" i="1" spc="-10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600" i="1" spc="-5" dirty="0">
                <a:solidFill>
                  <a:srgbClr val="5F5F5F"/>
                </a:solidFill>
                <a:latin typeface="Georgia"/>
                <a:cs typeface="Georgia"/>
              </a:rPr>
              <a:t>Build  </a:t>
            </a:r>
            <a:r>
              <a:rPr sz="3600" i="1" dirty="0">
                <a:solidFill>
                  <a:srgbClr val="5F5F5F"/>
                </a:solidFill>
                <a:latin typeface="Georgia"/>
                <a:cs typeface="Georgia"/>
              </a:rPr>
              <a:t>Websites</a:t>
            </a:r>
            <a:endParaRPr lang="en-US" sz="3600" i="1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588645" marR="797560" indent="-575945">
              <a:lnSpc>
                <a:spcPct val="100000"/>
              </a:lnSpc>
              <a:buFont typeface="Symbol"/>
              <a:buChar char=""/>
              <a:tabLst>
                <a:tab pos="621665" algn="l"/>
                <a:tab pos="622300" algn="l"/>
              </a:tabLst>
            </a:pPr>
            <a:endParaRPr lang="en-US" sz="3600" i="1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588645" marR="797560" indent="-575945">
              <a:lnSpc>
                <a:spcPct val="100000"/>
              </a:lnSpc>
              <a:buFont typeface="Symbol"/>
              <a:buChar char=""/>
              <a:tabLst>
                <a:tab pos="621665" algn="l"/>
                <a:tab pos="622300" algn="l"/>
              </a:tabLst>
            </a:pPr>
            <a:r>
              <a:rPr lang="en-US" sz="3600" dirty="0">
                <a:solidFill>
                  <a:srgbClr val="5F5F5F"/>
                </a:solidFill>
                <a:latin typeface="Georgia"/>
                <a:cs typeface="Georgia"/>
              </a:rPr>
              <a:t>Try playing with this </a:t>
            </a:r>
            <a:r>
              <a:rPr lang="en-US" sz="3600" dirty="0">
                <a:solidFill>
                  <a:srgbClr val="5F5F5F"/>
                </a:solidFill>
                <a:latin typeface="Georgia"/>
                <a:cs typeface="Georgia"/>
                <a:hlinkClick r:id="rId2"/>
              </a:rPr>
              <a:t>interactive demo</a:t>
            </a:r>
            <a:r>
              <a:rPr lang="en-US" sz="3600" dirty="0">
                <a:solidFill>
                  <a:srgbClr val="5F5F5F"/>
                </a:solidFill>
                <a:latin typeface="Georgia"/>
                <a:cs typeface="Georgia"/>
              </a:rPr>
              <a:t> of the CSS box model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56200" y="406400"/>
            <a:ext cx="267398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“HOMEWORK”</a:t>
            </a:r>
            <a:endParaRPr sz="5000"/>
          </a:p>
        </p:txBody>
      </p:sp>
      <p:sp>
        <p:nvSpPr>
          <p:cNvPr id="5" name="object 5"/>
          <p:cNvSpPr/>
          <p:nvPr/>
        </p:nvSpPr>
        <p:spPr>
          <a:xfrm>
            <a:off x="10388600" y="3276600"/>
            <a:ext cx="1504927" cy="18962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34138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95700" y="406400"/>
            <a:ext cx="70739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pc="-5" dirty="0"/>
              <a:t>Height and width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384300" y="2390910"/>
            <a:ext cx="10604500" cy="68139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60400">
              <a:lnSpc>
                <a:spcPct val="121000"/>
              </a:lnSpc>
              <a:spcBef>
                <a:spcPts val="1395"/>
              </a:spcBef>
            </a:pP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height</a:t>
            </a:r>
            <a:r>
              <a:rPr lang="en-US" sz="3200" spc="-3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and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width</a:t>
            </a:r>
            <a:r>
              <a:rPr lang="en-US" sz="3200" spc="-3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can be set on (most) elements to change how much room they take up on the page.</a:t>
            </a:r>
          </a:p>
          <a:p>
            <a:pPr marL="927100" marR="660400" lvl="1" indent="-457200">
              <a:lnSpc>
                <a:spcPct val="121000"/>
              </a:lnSpc>
              <a:spcBef>
                <a:spcPts val="1395"/>
              </a:spcBef>
              <a:buFont typeface="Arial" panose="020B0604020202020204" pitchFamily="34" charset="0"/>
              <a:buChar char="•"/>
            </a:pPr>
            <a:r>
              <a:rPr lang="en-US" sz="2800" spc="-3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We’ll discuss later why elements like </a:t>
            </a:r>
            <a:r>
              <a:rPr lang="en-US" sz="2800" spc="-5" dirty="0">
                <a:solidFill>
                  <a:srgbClr val="5F5F5F"/>
                </a:solidFill>
                <a:latin typeface="Consolas"/>
                <a:cs typeface="Consolas"/>
              </a:rPr>
              <a:t>&lt;</a:t>
            </a:r>
            <a:r>
              <a:rPr lang="en-US" sz="2800" spc="-5" dirty="0">
                <a:solidFill>
                  <a:srgbClr val="7F007F"/>
                </a:solidFill>
                <a:latin typeface="Consolas"/>
                <a:cs typeface="Consolas"/>
              </a:rPr>
              <a:t>a</a:t>
            </a:r>
            <a:r>
              <a:rPr lang="en-US" sz="2800" spc="-5" dirty="0">
                <a:solidFill>
                  <a:srgbClr val="5F5F5F"/>
                </a:solidFill>
                <a:latin typeface="Consolas"/>
                <a:cs typeface="Consolas"/>
              </a:rPr>
              <a:t>&gt;</a:t>
            </a:r>
            <a:r>
              <a:rPr lang="en-US" sz="2800" spc="-3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and</a:t>
            </a:r>
            <a:r>
              <a:rPr lang="en-US" sz="2800" spc="-1025" dirty="0">
                <a:solidFill>
                  <a:srgbClr val="5F5F5F"/>
                </a:solidFill>
                <a:latin typeface="Consolas"/>
                <a:cs typeface="Consolas"/>
              </a:rPr>
              <a:t> </a:t>
            </a:r>
            <a:r>
              <a:rPr lang="en-US" sz="2800" spc="-5" dirty="0">
                <a:solidFill>
                  <a:srgbClr val="5F5F5F"/>
                </a:solidFill>
                <a:latin typeface="Consolas"/>
                <a:cs typeface="Consolas"/>
              </a:rPr>
              <a:t>&lt;</a:t>
            </a:r>
            <a:r>
              <a:rPr lang="en-US" sz="2800" spc="-5" dirty="0" err="1">
                <a:solidFill>
                  <a:srgbClr val="7F007F"/>
                </a:solidFill>
                <a:latin typeface="Consolas"/>
                <a:cs typeface="Consolas"/>
              </a:rPr>
              <a:t>em</a:t>
            </a:r>
            <a:r>
              <a:rPr lang="en-US" sz="2800" spc="-5" dirty="0">
                <a:solidFill>
                  <a:srgbClr val="5F5F5F"/>
                </a:solidFill>
                <a:latin typeface="Consolas"/>
                <a:cs typeface="Consolas"/>
              </a:rPr>
              <a:t>&gt; </a:t>
            </a:r>
            <a:r>
              <a:rPr lang="en-US" sz="2800" spc="-3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don’t change when you set their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height</a:t>
            </a:r>
            <a:r>
              <a:rPr lang="en-US" sz="2800" spc="-3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or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width</a:t>
            </a:r>
            <a:r>
              <a:rPr lang="en-US" sz="2800" spc="-3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</a:t>
            </a:r>
          </a:p>
          <a:p>
            <a:pPr marL="12700" marR="660400">
              <a:lnSpc>
                <a:spcPct val="121000"/>
              </a:lnSpc>
              <a:spcBef>
                <a:spcPts val="1395"/>
              </a:spcBef>
            </a:pPr>
            <a:endParaRPr lang="en-US" sz="3200" spc="-35" dirty="0" err="1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12700" marR="660400">
              <a:lnSpc>
                <a:spcPct val="121000"/>
              </a:lnSpc>
              <a:spcBef>
                <a:spcPts val="1395"/>
              </a:spcBef>
            </a:pPr>
            <a:r>
              <a:rPr lang="en-US" sz="3200" spc="-3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The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value</a:t>
            </a:r>
            <a:r>
              <a:rPr lang="en-US" sz="2800" dirty="0">
                <a:solidFill>
                  <a:srgbClr val="0000FF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lang="en-US" sz="2800" spc="-3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of this property must be a positive number.</a:t>
            </a:r>
          </a:p>
          <a:p>
            <a:pPr marL="927100" marR="660400" lvl="1" indent="-457200">
              <a:lnSpc>
                <a:spcPct val="121000"/>
              </a:lnSpc>
              <a:spcBef>
                <a:spcPts val="1395"/>
              </a:spcBef>
              <a:buFont typeface="Arial" panose="020B0604020202020204" pitchFamily="34" charset="0"/>
              <a:buChar char="•"/>
            </a:pPr>
            <a:r>
              <a:rPr lang="en-US" sz="2800" spc="-3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Units are either </a:t>
            </a:r>
            <a:r>
              <a:rPr lang="en-US" sz="2800" spc="-35" dirty="0" err="1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px</a:t>
            </a:r>
            <a:r>
              <a:rPr lang="en-US" sz="2800" spc="-3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or </a:t>
            </a:r>
            <a:r>
              <a:rPr lang="en-US" sz="2800" spc="-35" dirty="0" err="1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em</a:t>
            </a:r>
            <a:endParaRPr lang="en-US" sz="2800" spc="-3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927100" marR="660400" lvl="1" indent="-457200">
              <a:lnSpc>
                <a:spcPct val="121000"/>
              </a:lnSpc>
              <a:spcBef>
                <a:spcPts val="1395"/>
              </a:spcBef>
              <a:buFont typeface="Arial" panose="020B0604020202020204" pitchFamily="34" charset="0"/>
              <a:buChar char="•"/>
            </a:pPr>
            <a:r>
              <a:rPr lang="en-US" sz="2800" spc="-3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Or you can specify a percentage</a:t>
            </a:r>
          </a:p>
          <a:p>
            <a:pPr marL="12700" marR="660400">
              <a:lnSpc>
                <a:spcPct val="121000"/>
              </a:lnSpc>
              <a:spcBef>
                <a:spcPts val="1395"/>
              </a:spcBef>
            </a:pPr>
            <a:endParaRPr lang="en-US" sz="3200" spc="-3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12700" marR="5080">
              <a:spcBef>
                <a:spcPts val="1395"/>
              </a:spcBef>
            </a:pP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header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height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6em; }</a:t>
            </a: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77D85B8E-C82B-462F-8B11-9E24348B23BC}"/>
              </a:ext>
            </a:extLst>
          </p:cNvPr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46B13D9B-01C4-4E24-AE7A-A321ED3EB19A}"/>
              </a:ext>
            </a:extLst>
          </p:cNvPr>
          <p:cNvSpPr txBox="1">
            <a:spLocks/>
          </p:cNvSpPr>
          <p:nvPr/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 algn="ctr">
              <a:lnSpc>
                <a:spcPts val="5995"/>
              </a:lnSpc>
            </a:pPr>
            <a:r>
              <a:rPr lang="en-US" kern="0" dirty="0"/>
              <a:t>{ } REVIEW: height and width</a:t>
            </a:r>
          </a:p>
        </p:txBody>
      </p:sp>
    </p:spTree>
    <p:extLst>
      <p:ext uri="{BB962C8B-B14F-4D97-AF65-F5344CB8AC3E}">
        <p14:creationId xmlns:p14="http://schemas.microsoft.com/office/powerpoint/2010/main" val="2432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dirty="0"/>
              <a:t>REVIEW: Linking to external</a:t>
            </a:r>
            <a:r>
              <a:rPr spc="-100" dirty="0"/>
              <a:t> </a:t>
            </a:r>
            <a:r>
              <a:rPr dirty="0"/>
              <a:t>stylesheet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80134" y="2819400"/>
            <a:ext cx="11125200" cy="5098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vl="0"/>
            <a:r>
              <a:rPr lang="en-US" sz="33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3300" dirty="0">
                <a:solidFill>
                  <a:srgbClr val="7F007F"/>
                </a:solidFill>
                <a:latin typeface="Consolas"/>
                <a:cs typeface="Consolas"/>
              </a:rPr>
              <a:t>link </a:t>
            </a:r>
            <a:r>
              <a:rPr lang="en-US" sz="3300" dirty="0" err="1">
                <a:solidFill>
                  <a:srgbClr val="FF0000"/>
                </a:solidFill>
                <a:latin typeface="Consolas"/>
                <a:cs typeface="Consolas"/>
              </a:rPr>
              <a:t>href</a:t>
            </a:r>
            <a:r>
              <a:rPr lang="en-US" sz="3300" dirty="0">
                <a:solidFill>
                  <a:srgbClr val="0000FF"/>
                </a:solidFill>
                <a:latin typeface="Consolas"/>
                <a:cs typeface="Consolas"/>
              </a:rPr>
              <a:t>="</a:t>
            </a:r>
            <a:r>
              <a:rPr lang="en-US" sz="3300" dirty="0" err="1">
                <a:solidFill>
                  <a:srgbClr val="0000FF"/>
                </a:solidFill>
                <a:latin typeface="Consolas"/>
                <a:cs typeface="Consolas"/>
              </a:rPr>
              <a:t>css</a:t>
            </a:r>
            <a:r>
              <a:rPr lang="en-US" sz="3300" dirty="0">
                <a:solidFill>
                  <a:srgbClr val="0000FF"/>
                </a:solidFill>
                <a:latin typeface="Consolas"/>
                <a:cs typeface="Consolas"/>
              </a:rPr>
              <a:t>/styles.css"</a:t>
            </a:r>
            <a:r>
              <a:rPr lang="en-US" sz="3300" spc="-7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3300" dirty="0" err="1">
                <a:solidFill>
                  <a:srgbClr val="FF0000"/>
                </a:solidFill>
                <a:latin typeface="Consolas"/>
                <a:cs typeface="Consolas"/>
              </a:rPr>
              <a:t>rel</a:t>
            </a:r>
            <a:r>
              <a:rPr lang="en-US" sz="3300" dirty="0">
                <a:solidFill>
                  <a:srgbClr val="0000FF"/>
                </a:solidFill>
                <a:latin typeface="Consolas"/>
                <a:cs typeface="Consolas"/>
              </a:rPr>
              <a:t>="stylesheet"&gt;</a:t>
            </a:r>
            <a:endParaRPr lang="en-US" sz="33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lvl="0">
              <a:spcBef>
                <a:spcPts val="50"/>
              </a:spcBef>
            </a:pPr>
            <a:endParaRPr lang="en-US" sz="38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644014" marR="521334" lvl="0" indent="-490855">
              <a:buFont typeface="Symbol"/>
              <a:buChar char=""/>
              <a:tabLst>
                <a:tab pos="1644014" algn="l"/>
                <a:tab pos="1644650" algn="l"/>
              </a:tabLst>
            </a:pPr>
            <a:r>
              <a:rPr lang="en-US" sz="2900" spc="-30" dirty="0">
                <a:solidFill>
                  <a:srgbClr val="5F5F5F"/>
                </a:solidFill>
                <a:latin typeface="Georgia"/>
                <a:cs typeface="Georgia"/>
              </a:rPr>
              <a:t>Tells </a:t>
            </a:r>
            <a:r>
              <a:rPr lang="en-US" sz="2900" spc="-5" dirty="0">
                <a:solidFill>
                  <a:srgbClr val="5F5F5F"/>
                </a:solidFill>
                <a:latin typeface="Georgia"/>
                <a:cs typeface="Georgia"/>
              </a:rPr>
              <a:t>the </a:t>
            </a:r>
            <a:r>
              <a:rPr lang="en-US" sz="2900" dirty="0">
                <a:solidFill>
                  <a:srgbClr val="5F5F5F"/>
                </a:solidFill>
                <a:latin typeface="Georgia"/>
                <a:cs typeface="Georgia"/>
              </a:rPr>
              <a:t>browser </a:t>
            </a:r>
            <a:r>
              <a:rPr lang="en-US" sz="2900" spc="-5" dirty="0">
                <a:solidFill>
                  <a:srgbClr val="5F5F5F"/>
                </a:solidFill>
                <a:latin typeface="Georgia"/>
                <a:cs typeface="Georgia"/>
              </a:rPr>
              <a:t>to </a:t>
            </a:r>
            <a:r>
              <a:rPr lang="en-US" sz="2900" spc="20" dirty="0">
                <a:solidFill>
                  <a:srgbClr val="5F5F5F"/>
                </a:solidFill>
                <a:latin typeface="Georgia"/>
                <a:cs typeface="Georgia"/>
              </a:rPr>
              <a:t>find </a:t>
            </a:r>
            <a:r>
              <a:rPr lang="en-US" sz="2900" dirty="0">
                <a:solidFill>
                  <a:srgbClr val="5F5F5F"/>
                </a:solidFill>
                <a:latin typeface="Georgia"/>
                <a:cs typeface="Georgia"/>
              </a:rPr>
              <a:t>and </a:t>
            </a:r>
            <a:r>
              <a:rPr lang="en-US" sz="2900" spc="-5" dirty="0">
                <a:solidFill>
                  <a:srgbClr val="5F5F5F"/>
                </a:solidFill>
                <a:latin typeface="Georgia"/>
                <a:cs typeface="Georgia"/>
              </a:rPr>
              <a:t>load the styles.css file  </a:t>
            </a:r>
            <a:r>
              <a:rPr lang="en-US" sz="2900" dirty="0">
                <a:solidFill>
                  <a:srgbClr val="5F5F5F"/>
                </a:solidFill>
                <a:latin typeface="Georgia"/>
                <a:cs typeface="Georgia"/>
              </a:rPr>
              <a:t>from </a:t>
            </a:r>
            <a:r>
              <a:rPr lang="en-US" sz="2900" spc="-5" dirty="0">
                <a:solidFill>
                  <a:srgbClr val="5F5F5F"/>
                </a:solidFill>
                <a:latin typeface="Georgia"/>
                <a:cs typeface="Georgia"/>
              </a:rPr>
              <a:t>the </a:t>
            </a:r>
            <a:r>
              <a:rPr lang="en-US" sz="2900" spc="-5" dirty="0" err="1">
                <a:solidFill>
                  <a:srgbClr val="5F5F5F"/>
                </a:solidFill>
                <a:latin typeface="Georgia"/>
                <a:cs typeface="Georgia"/>
              </a:rPr>
              <a:t>css</a:t>
            </a:r>
            <a:r>
              <a:rPr lang="en-US" sz="2900" spc="-4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2900" spc="-5" dirty="0">
                <a:solidFill>
                  <a:srgbClr val="5F5F5F"/>
                </a:solidFill>
                <a:latin typeface="Georgia"/>
                <a:cs typeface="Georgia"/>
              </a:rPr>
              <a:t>directory</a:t>
            </a:r>
            <a:endParaRPr lang="en-US" sz="2900" dirty="0">
              <a:solidFill>
                <a:prstClr val="black"/>
              </a:solidFill>
              <a:latin typeface="Georgia"/>
              <a:cs typeface="Georgia"/>
            </a:endParaRPr>
          </a:p>
          <a:p>
            <a:pPr lvl="0">
              <a:spcBef>
                <a:spcPts val="45"/>
              </a:spcBef>
              <a:buClr>
                <a:srgbClr val="5F5F5F"/>
              </a:buClr>
              <a:buFont typeface="Symbol"/>
              <a:buChar char=""/>
            </a:pPr>
            <a:endParaRPr lang="en-US" sz="26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644014" marR="335280" lvl="0" indent="-490855">
              <a:spcBef>
                <a:spcPts val="5"/>
              </a:spcBef>
              <a:buClr>
                <a:srgbClr val="5F5F5F"/>
              </a:buClr>
              <a:buFont typeface="Symbol"/>
              <a:buChar char=""/>
              <a:tabLst>
                <a:tab pos="1644014" algn="l"/>
                <a:tab pos="1644650" algn="l"/>
              </a:tabLst>
            </a:pPr>
            <a:r>
              <a:rPr lang="en-US" sz="2900" dirty="0">
                <a:solidFill>
                  <a:srgbClr val="5E5E5E"/>
                </a:solidFill>
                <a:latin typeface="Georgia"/>
                <a:cs typeface="Georgia"/>
              </a:rPr>
              <a:t>The </a:t>
            </a:r>
            <a:r>
              <a:rPr lang="en-US" sz="2900" dirty="0" err="1">
                <a:solidFill>
                  <a:srgbClr val="FF5400"/>
                </a:solidFill>
                <a:latin typeface="Consolas"/>
                <a:cs typeface="Consolas"/>
              </a:rPr>
              <a:t>rel</a:t>
            </a:r>
            <a:r>
              <a:rPr lang="en-US" sz="2900" spc="-935" dirty="0">
                <a:solidFill>
                  <a:srgbClr val="FF5400"/>
                </a:solidFill>
                <a:latin typeface="Consolas"/>
                <a:cs typeface="Consolas"/>
              </a:rPr>
              <a:t> </a:t>
            </a:r>
            <a:r>
              <a:rPr lang="en-US" sz="2900" spc="-5" dirty="0">
                <a:solidFill>
                  <a:srgbClr val="5F5F5F"/>
                </a:solidFill>
                <a:latin typeface="Georgia"/>
                <a:cs typeface="Georgia"/>
              </a:rPr>
              <a:t>attribute stands </a:t>
            </a:r>
            <a:r>
              <a:rPr lang="en-US" sz="2900" dirty="0">
                <a:solidFill>
                  <a:srgbClr val="5F5F5F"/>
                </a:solidFill>
                <a:latin typeface="Georgia"/>
                <a:cs typeface="Georgia"/>
              </a:rPr>
              <a:t>for "relation" - in </a:t>
            </a:r>
            <a:r>
              <a:rPr lang="en-US" sz="2900" spc="-5" dirty="0">
                <a:solidFill>
                  <a:srgbClr val="5F5F5F"/>
                </a:solidFill>
                <a:latin typeface="Georgia"/>
                <a:cs typeface="Georgia"/>
              </a:rPr>
              <a:t>this </a:t>
            </a:r>
            <a:r>
              <a:rPr lang="en-US" sz="2900" dirty="0">
                <a:solidFill>
                  <a:srgbClr val="5F5F5F"/>
                </a:solidFill>
                <a:latin typeface="Georgia"/>
                <a:cs typeface="Georgia"/>
              </a:rPr>
              <a:t>case,  </a:t>
            </a:r>
            <a:r>
              <a:rPr lang="en-US" sz="2900" spc="-5" dirty="0">
                <a:solidFill>
                  <a:srgbClr val="5F5F5F"/>
                </a:solidFill>
                <a:latin typeface="Georgia"/>
                <a:cs typeface="Georgia"/>
              </a:rPr>
              <a:t>this </a:t>
            </a:r>
            <a:r>
              <a:rPr lang="en-US" sz="2900" dirty="0">
                <a:solidFill>
                  <a:srgbClr val="5F5F5F"/>
                </a:solidFill>
                <a:latin typeface="Georgia"/>
                <a:cs typeface="Georgia"/>
              </a:rPr>
              <a:t>link's </a:t>
            </a:r>
            <a:r>
              <a:rPr lang="en-US" sz="2900" spc="-5" dirty="0">
                <a:solidFill>
                  <a:srgbClr val="5F5F5F"/>
                </a:solidFill>
                <a:latin typeface="Georgia"/>
                <a:cs typeface="Georgia"/>
              </a:rPr>
              <a:t>relationship to the document is  "stylesheet"</a:t>
            </a:r>
            <a:endParaRPr lang="en-US" sz="2900" dirty="0">
              <a:solidFill>
                <a:prstClr val="black"/>
              </a:solidFill>
              <a:latin typeface="Georgia"/>
              <a:cs typeface="Georgia"/>
            </a:endParaRPr>
          </a:p>
          <a:p>
            <a:pPr lvl="0">
              <a:spcBef>
                <a:spcPts val="50"/>
              </a:spcBef>
              <a:buClr>
                <a:srgbClr val="5F5F5F"/>
              </a:buClr>
              <a:buFont typeface="Symbol"/>
              <a:buChar char=""/>
            </a:pPr>
            <a:endParaRPr lang="en-US" sz="26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644014" lvl="0" indent="-490855">
              <a:buFont typeface="Symbol"/>
              <a:buChar char=""/>
              <a:tabLst>
                <a:tab pos="1644014" algn="l"/>
                <a:tab pos="1644650" algn="l"/>
                <a:tab pos="6940550" algn="l"/>
              </a:tabLst>
            </a:pPr>
            <a:r>
              <a:rPr lang="en-US" sz="2900" dirty="0">
                <a:solidFill>
                  <a:srgbClr val="5F5F5F"/>
                </a:solidFill>
                <a:latin typeface="Georgia"/>
                <a:cs typeface="Georgia"/>
              </a:rPr>
              <a:t>This </a:t>
            </a:r>
            <a:r>
              <a:rPr lang="en-US" sz="2900" spc="-5" dirty="0">
                <a:solidFill>
                  <a:srgbClr val="5F5F5F"/>
                </a:solidFill>
                <a:latin typeface="Georgia"/>
                <a:cs typeface="Georgia"/>
              </a:rPr>
              <a:t>tag goes inside</a:t>
            </a:r>
            <a:r>
              <a:rPr lang="en-US" sz="2900" spc="6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2900" spc="-5" dirty="0">
                <a:solidFill>
                  <a:srgbClr val="5F5F5F"/>
                </a:solidFill>
                <a:latin typeface="Georgia"/>
                <a:cs typeface="Georgia"/>
              </a:rPr>
              <a:t>the</a:t>
            </a:r>
            <a:r>
              <a:rPr lang="en-US" sz="2900" spc="1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2900" spc="-5" dirty="0">
                <a:solidFill>
                  <a:srgbClr val="5F5F5F"/>
                </a:solidFill>
                <a:latin typeface="Consolas"/>
                <a:cs typeface="Consolas"/>
              </a:rPr>
              <a:t>&lt;</a:t>
            </a:r>
            <a:r>
              <a:rPr lang="en-US" sz="2900" spc="-5" dirty="0">
                <a:solidFill>
                  <a:srgbClr val="7F007F"/>
                </a:solidFill>
                <a:latin typeface="Consolas"/>
                <a:cs typeface="Consolas"/>
              </a:rPr>
              <a:t>head</a:t>
            </a:r>
            <a:r>
              <a:rPr lang="en-US" sz="2900" spc="-5" dirty="0">
                <a:solidFill>
                  <a:srgbClr val="5F5F5F"/>
                </a:solidFill>
                <a:latin typeface="Consolas"/>
                <a:cs typeface="Consolas"/>
              </a:rPr>
              <a:t>&gt;</a:t>
            </a:r>
            <a:r>
              <a:rPr lang="en-US" sz="2900" b="1" spc="-5" dirty="0">
                <a:solidFill>
                  <a:srgbClr val="5F5F5F"/>
                </a:solidFill>
                <a:latin typeface="Consolas"/>
                <a:cs typeface="Consolas"/>
              </a:rPr>
              <a:t>	</a:t>
            </a:r>
            <a:r>
              <a:rPr lang="en-US" sz="2900" spc="-5" dirty="0">
                <a:solidFill>
                  <a:srgbClr val="5F5F5F"/>
                </a:solidFill>
                <a:latin typeface="Georgia"/>
                <a:cs typeface="Georgia"/>
              </a:rPr>
              <a:t>element</a:t>
            </a:r>
            <a:endParaRPr lang="en-US" sz="2900" dirty="0">
              <a:solidFill>
                <a:prstClr val="black"/>
              </a:solidFill>
              <a:latin typeface="Georgia"/>
              <a:cs typeface="Georgia"/>
            </a:endParaRPr>
          </a:p>
          <a:p>
            <a:pPr marL="1644014" lvl="0" indent="-490855">
              <a:spcBef>
                <a:spcPts val="3195"/>
              </a:spcBef>
              <a:buFont typeface="Symbol"/>
              <a:buChar char=""/>
              <a:tabLst>
                <a:tab pos="1644014" algn="l"/>
                <a:tab pos="1644650" algn="l"/>
              </a:tabLst>
            </a:pPr>
            <a:r>
              <a:rPr lang="en-US" sz="2900" spc="-5" dirty="0">
                <a:solidFill>
                  <a:srgbClr val="5F5F5F"/>
                </a:solidFill>
                <a:latin typeface="Georgia"/>
                <a:cs typeface="Georgia"/>
              </a:rPr>
              <a:t>Should be </a:t>
            </a:r>
            <a:r>
              <a:rPr lang="en-US" sz="2900" dirty="0">
                <a:solidFill>
                  <a:srgbClr val="5F5F5F"/>
                </a:solidFill>
                <a:latin typeface="Georgia"/>
                <a:cs typeface="Georgia"/>
              </a:rPr>
              <a:t>on </a:t>
            </a:r>
            <a:r>
              <a:rPr lang="en-US" sz="2900" spc="-5" dirty="0">
                <a:solidFill>
                  <a:srgbClr val="5F5F5F"/>
                </a:solidFill>
                <a:latin typeface="Georgia"/>
                <a:cs typeface="Georgia"/>
              </a:rPr>
              <a:t>every page that needs the</a:t>
            </a:r>
            <a:r>
              <a:rPr lang="en-US" sz="2900" spc="7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2900" spc="-5" dirty="0">
                <a:solidFill>
                  <a:srgbClr val="5F5F5F"/>
                </a:solidFill>
                <a:latin typeface="Georgia"/>
                <a:cs typeface="Georgia"/>
              </a:rPr>
              <a:t>styles</a:t>
            </a:r>
            <a:endParaRPr lang="en-US" sz="2900" dirty="0">
              <a:solidFill>
                <a:prstClr val="black"/>
              </a:solidFill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16440</TotalTime>
  <Words>2098</Words>
  <Application>Microsoft Macintosh PowerPoint</Application>
  <PresentationFormat>Custom</PresentationFormat>
  <Paragraphs>486</Paragraphs>
  <Slides>72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3" baseType="lpstr">
      <vt:lpstr>Arial</vt:lpstr>
      <vt:lpstr>Bebas Neue Bold</vt:lpstr>
      <vt:lpstr>Calibri</vt:lpstr>
      <vt:lpstr>Consolas</vt:lpstr>
      <vt:lpstr>Courier New</vt:lpstr>
      <vt:lpstr>Georgia</vt:lpstr>
      <vt:lpstr>Helvetica</vt:lpstr>
      <vt:lpstr>Lora</vt:lpstr>
      <vt:lpstr>Symbol</vt:lpstr>
      <vt:lpstr>Times New Roman</vt:lpstr>
      <vt:lpstr>Office Theme</vt:lpstr>
      <vt:lpstr>PowerPoint Presentation</vt:lpstr>
      <vt:lpstr>SESSION OVERVIEW</vt:lpstr>
      <vt:lpstr>PowerPoint Presentation</vt:lpstr>
      <vt:lpstr>{ } REVIEW: EXAMPLE CSS RULE</vt:lpstr>
      <vt:lpstr>BACKGROUND IMAGES</vt:lpstr>
      <vt:lpstr>BACKGROUND IMAGES</vt:lpstr>
      <vt:lpstr>BACKGROUND IMAGES</vt:lpstr>
      <vt:lpstr>Height and width</vt:lpstr>
      <vt:lpstr>REVIEW: Linking to external stylesheet</vt:lpstr>
      <vt:lpstr>REVIEW: The “CASCADING” Part</vt:lpstr>
      <vt:lpstr>{} Styles “Location”</vt:lpstr>
      <vt:lpstr>REVIEW: Top to bottom</vt:lpstr>
      <vt:lpstr>REVIEW: children are specific</vt:lpstr>
      <vt:lpstr>QUESTIONS?</vt:lpstr>
      <vt:lpstr>PowerPoint Presentation</vt:lpstr>
      <vt:lpstr>CSS BOX MODEL</vt:lpstr>
      <vt:lpstr>CSS BOX MODEL</vt:lpstr>
      <vt:lpstr>CSS BOX MODEL</vt:lpstr>
      <vt:lpstr>Padding</vt:lpstr>
      <vt:lpstr>Padding</vt:lpstr>
      <vt:lpstr>Padding</vt:lpstr>
      <vt:lpstr>Padding</vt:lpstr>
      <vt:lpstr>Padding</vt:lpstr>
      <vt:lpstr>MARGIN</vt:lpstr>
      <vt:lpstr>MARGIN</vt:lpstr>
      <vt:lpstr>MARGIN auto</vt:lpstr>
      <vt:lpstr>MARGIN vs. padding</vt:lpstr>
      <vt:lpstr>BORDER STYLES</vt:lpstr>
      <vt:lpstr>BORDER STYLES</vt:lpstr>
      <vt:lpstr>BORDER STYLES</vt:lpstr>
      <vt:lpstr>BORDER STYLES</vt:lpstr>
      <vt:lpstr>List style</vt:lpstr>
      <vt:lpstr>BORDER radius</vt:lpstr>
      <vt:lpstr>BORDER radius</vt:lpstr>
      <vt:lpstr>BORDER radius</vt:lpstr>
      <vt:lpstr>PowerPoint Presentation</vt:lpstr>
      <vt:lpstr>ASSIGNMENT</vt:lpstr>
      <vt:lpstr>PowerPoint Presentation</vt:lpstr>
      <vt:lpstr>&lt;&gt; Block ELEMENTS</vt:lpstr>
      <vt:lpstr>&lt;&gt; Block ELEMENTS</vt:lpstr>
      <vt:lpstr>&lt;&gt; Block ELEMENTS</vt:lpstr>
      <vt:lpstr>&lt;&gt; INLINE ELEMENTS</vt:lpstr>
      <vt:lpstr>&lt;&gt; INLINE ELEMENTS</vt:lpstr>
      <vt:lpstr>&lt;&gt; Block &amp; INLINE ELEMENTS</vt:lpstr>
      <vt:lpstr>&lt;&gt; Inline block</vt:lpstr>
      <vt:lpstr>&lt;&gt; Inline block</vt:lpstr>
      <vt:lpstr>&lt;&gt; Display </vt:lpstr>
      <vt:lpstr>PowerPoint Presentation</vt:lpstr>
      <vt:lpstr>ASSIGNMENT</vt:lpstr>
      <vt:lpstr>PowerPoint Presentation</vt:lpstr>
      <vt:lpstr>&lt;SPAN&gt; elements</vt:lpstr>
      <vt:lpstr>&lt;div&gt; elements</vt:lpstr>
      <vt:lpstr>Why use div or span?</vt:lpstr>
      <vt:lpstr>PowerPoint Presentation</vt:lpstr>
      <vt:lpstr>CONTENT, DESIGN, &amp; CODE</vt:lpstr>
      <vt:lpstr>CMS</vt:lpstr>
      <vt:lpstr>CMS</vt:lpstr>
      <vt:lpstr>CMS pros</vt:lpstr>
      <vt:lpstr>CMS cons</vt:lpstr>
      <vt:lpstr>CMS for translations</vt:lpstr>
      <vt:lpstr>CMS for translations</vt:lpstr>
      <vt:lpstr>Popular cms</vt:lpstr>
      <vt:lpstr>PowerPoint Presentation</vt:lpstr>
      <vt:lpstr>comps</vt:lpstr>
      <vt:lpstr>comps</vt:lpstr>
      <vt:lpstr>Style guide</vt:lpstr>
      <vt:lpstr>Style guide</vt:lpstr>
      <vt:lpstr>Style guide</vt:lpstr>
      <vt:lpstr>PowerPoint Presentation</vt:lpstr>
      <vt:lpstr>{ } match the comp</vt:lpstr>
      <vt:lpstr>{ } match the comp: Tips</vt:lpstr>
      <vt:lpstr>“HOMEWORK”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318</cp:revision>
  <dcterms:created xsi:type="dcterms:W3CDTF">2017-02-09T09:40:11Z</dcterms:created>
  <dcterms:modified xsi:type="dcterms:W3CDTF">2018-01-26T02:25:02Z</dcterms:modified>
</cp:coreProperties>
</file>