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1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0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E7074-E83E-49BA-8E15-524BF38FD8B7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8E71ECD-3795-4615-8228-0E29291F43D1}">
      <dgm:prSet custT="1"/>
      <dgm:spPr/>
      <dgm:t>
        <a:bodyPr/>
        <a:lstStyle/>
        <a:p>
          <a:r>
            <a:rPr lang="en-US" sz="1800" dirty="0"/>
            <a:t>Federal Reserve is responsible for setting short term interest rates and the money supply in an attempt to keep inflation and unemployment within an acceptable range.</a:t>
          </a:r>
        </a:p>
      </dgm:t>
    </dgm:pt>
    <dgm:pt modelId="{2C6D97BA-5491-4485-96F3-821C96D4B12F}" type="parTrans" cxnId="{C433E695-D831-4D0F-BC1C-DBFEA0B85569}">
      <dgm:prSet/>
      <dgm:spPr/>
      <dgm:t>
        <a:bodyPr/>
        <a:lstStyle/>
        <a:p>
          <a:endParaRPr lang="en-US" sz="2000"/>
        </a:p>
      </dgm:t>
    </dgm:pt>
    <dgm:pt modelId="{D196075F-5F48-483E-8574-AB74954F288A}" type="sibTrans" cxnId="{C433E695-D831-4D0F-BC1C-DBFEA0B85569}">
      <dgm:prSet/>
      <dgm:spPr/>
      <dgm:t>
        <a:bodyPr/>
        <a:lstStyle/>
        <a:p>
          <a:endParaRPr lang="en-US" sz="2000"/>
        </a:p>
      </dgm:t>
    </dgm:pt>
    <dgm:pt modelId="{5A42BB77-9366-46A1-92AF-D838BD9EC34C}">
      <dgm:prSet custT="1"/>
      <dgm:spPr/>
      <dgm:t>
        <a:bodyPr/>
        <a:lstStyle/>
        <a:p>
          <a:r>
            <a:rPr lang="en-US" sz="1800" dirty="0"/>
            <a:t>Speeches and press releases by Federal Reserve Board members may provide insights into future changes in interest rates</a:t>
          </a:r>
        </a:p>
      </dgm:t>
    </dgm:pt>
    <dgm:pt modelId="{442777E8-7C76-4A7F-AAC9-E38DAB8F3F72}" type="parTrans" cxnId="{12CB5B94-FD60-491C-8984-306326DA6DA3}">
      <dgm:prSet/>
      <dgm:spPr/>
      <dgm:t>
        <a:bodyPr/>
        <a:lstStyle/>
        <a:p>
          <a:endParaRPr lang="en-US" sz="2000"/>
        </a:p>
      </dgm:t>
    </dgm:pt>
    <dgm:pt modelId="{68A416E0-DCA9-45D1-BEB7-4AC46FDF3118}" type="sibTrans" cxnId="{12CB5B94-FD60-491C-8984-306326DA6DA3}">
      <dgm:prSet/>
      <dgm:spPr/>
      <dgm:t>
        <a:bodyPr/>
        <a:lstStyle/>
        <a:p>
          <a:endParaRPr lang="en-US" sz="2000"/>
        </a:p>
      </dgm:t>
    </dgm:pt>
    <dgm:pt modelId="{574A8A19-9349-41C4-9183-1252CB02753F}">
      <dgm:prSet custT="1"/>
      <dgm:spPr/>
      <dgm:t>
        <a:bodyPr/>
        <a:lstStyle/>
        <a:p>
          <a:r>
            <a:rPr lang="en-US" sz="1800" dirty="0"/>
            <a:t>Natural Language Processing (NLP) used to determine how different new speeches and press releases are from recent text in an attempt to explain changes in interest rates</a:t>
          </a:r>
        </a:p>
      </dgm:t>
    </dgm:pt>
    <dgm:pt modelId="{877BD4F8-84BE-410D-9C05-F0D8A6866651}" type="parTrans" cxnId="{BD005431-3530-4A42-9F65-EBA1DC47B18D}">
      <dgm:prSet/>
      <dgm:spPr/>
      <dgm:t>
        <a:bodyPr/>
        <a:lstStyle/>
        <a:p>
          <a:endParaRPr lang="en-US" sz="2000"/>
        </a:p>
      </dgm:t>
    </dgm:pt>
    <dgm:pt modelId="{A25F763E-C637-4C95-B183-9361E17A78F8}" type="sibTrans" cxnId="{BD005431-3530-4A42-9F65-EBA1DC47B18D}">
      <dgm:prSet/>
      <dgm:spPr/>
      <dgm:t>
        <a:bodyPr/>
        <a:lstStyle/>
        <a:p>
          <a:endParaRPr lang="en-US" sz="2000"/>
        </a:p>
      </dgm:t>
    </dgm:pt>
    <dgm:pt modelId="{0DD3510F-5F34-4E85-9A72-2B273CA84F50}">
      <dgm:prSet custT="1"/>
      <dgm:spPr/>
      <dgm:t>
        <a:bodyPr/>
        <a:lstStyle/>
        <a:p>
          <a:r>
            <a:rPr lang="en-US" sz="1800" dirty="0"/>
            <a:t>483 public speeches from Federal Reserve Board members dating back to 2006</a:t>
          </a:r>
        </a:p>
      </dgm:t>
    </dgm:pt>
    <dgm:pt modelId="{229626DF-AAEC-40C5-892E-CC28688803BE}" type="parTrans" cxnId="{98984A85-703E-4C46-9576-557167675303}">
      <dgm:prSet/>
      <dgm:spPr/>
      <dgm:t>
        <a:bodyPr/>
        <a:lstStyle/>
        <a:p>
          <a:endParaRPr lang="en-US" sz="2000"/>
        </a:p>
      </dgm:t>
    </dgm:pt>
    <dgm:pt modelId="{BA77D113-9478-40A4-92AD-2E45FE0310F7}" type="sibTrans" cxnId="{98984A85-703E-4C46-9576-557167675303}">
      <dgm:prSet/>
      <dgm:spPr/>
      <dgm:t>
        <a:bodyPr/>
        <a:lstStyle/>
        <a:p>
          <a:endParaRPr lang="en-US" sz="2000"/>
        </a:p>
      </dgm:t>
    </dgm:pt>
    <dgm:pt modelId="{1AEFCF4E-3948-4E58-91ED-8696AA068637}">
      <dgm:prSet custT="1"/>
      <dgm:spPr/>
      <dgm:t>
        <a:bodyPr/>
        <a:lstStyle/>
        <a:p>
          <a:r>
            <a:rPr lang="en-US" sz="1800" dirty="0"/>
            <a:t>43 Federal Open Market Committee (the committee that votes to change interest rates) minutes since 2014</a:t>
          </a:r>
        </a:p>
      </dgm:t>
    </dgm:pt>
    <dgm:pt modelId="{09291C61-B4B1-41FF-8AD4-AE081A814F45}" type="parTrans" cxnId="{0943559E-2736-4960-9A16-29B5C918B666}">
      <dgm:prSet/>
      <dgm:spPr/>
      <dgm:t>
        <a:bodyPr/>
        <a:lstStyle/>
        <a:p>
          <a:endParaRPr lang="en-US" sz="2000"/>
        </a:p>
      </dgm:t>
    </dgm:pt>
    <dgm:pt modelId="{1F25A856-AD1A-4EDB-9FBC-9469B7E61337}" type="sibTrans" cxnId="{0943559E-2736-4960-9A16-29B5C918B666}">
      <dgm:prSet/>
      <dgm:spPr/>
      <dgm:t>
        <a:bodyPr/>
        <a:lstStyle/>
        <a:p>
          <a:endParaRPr lang="en-US" sz="2000"/>
        </a:p>
      </dgm:t>
    </dgm:pt>
    <dgm:pt modelId="{22B60024-D954-EB48-A7D4-926A39698776}" type="pres">
      <dgm:prSet presAssocID="{CA1E7074-E83E-49BA-8E15-524BF38FD8B7}" presName="vert0" presStyleCnt="0">
        <dgm:presLayoutVars>
          <dgm:dir/>
          <dgm:animOne val="branch"/>
          <dgm:animLvl val="lvl"/>
        </dgm:presLayoutVars>
      </dgm:prSet>
      <dgm:spPr/>
    </dgm:pt>
    <dgm:pt modelId="{E1AD35E4-6E2C-6049-8995-E94B51F7EBB9}" type="pres">
      <dgm:prSet presAssocID="{98E71ECD-3795-4615-8228-0E29291F43D1}" presName="thickLine" presStyleLbl="alignNode1" presStyleIdx="0" presStyleCnt="5"/>
      <dgm:spPr/>
    </dgm:pt>
    <dgm:pt modelId="{AA6E0D47-A0D1-AE46-9B28-BE0FC994E08A}" type="pres">
      <dgm:prSet presAssocID="{98E71ECD-3795-4615-8228-0E29291F43D1}" presName="horz1" presStyleCnt="0"/>
      <dgm:spPr/>
    </dgm:pt>
    <dgm:pt modelId="{984438EA-4119-9E41-BB77-7041AC1273E2}" type="pres">
      <dgm:prSet presAssocID="{98E71ECD-3795-4615-8228-0E29291F43D1}" presName="tx1" presStyleLbl="revTx" presStyleIdx="0" presStyleCnt="5"/>
      <dgm:spPr/>
    </dgm:pt>
    <dgm:pt modelId="{65375D9D-5A3F-BF48-93A3-9EE67E8ED17A}" type="pres">
      <dgm:prSet presAssocID="{98E71ECD-3795-4615-8228-0E29291F43D1}" presName="vert1" presStyleCnt="0"/>
      <dgm:spPr/>
    </dgm:pt>
    <dgm:pt modelId="{C5C299D2-F277-C548-9F3A-F6EADA8BC43F}" type="pres">
      <dgm:prSet presAssocID="{5A42BB77-9366-46A1-92AF-D838BD9EC34C}" presName="thickLine" presStyleLbl="alignNode1" presStyleIdx="1" presStyleCnt="5"/>
      <dgm:spPr/>
    </dgm:pt>
    <dgm:pt modelId="{FC80A551-C9E6-5243-ADC0-3CBA0624F6C4}" type="pres">
      <dgm:prSet presAssocID="{5A42BB77-9366-46A1-92AF-D838BD9EC34C}" presName="horz1" presStyleCnt="0"/>
      <dgm:spPr/>
    </dgm:pt>
    <dgm:pt modelId="{4F1DBDD1-85E2-8340-B584-0AE49055816C}" type="pres">
      <dgm:prSet presAssocID="{5A42BB77-9366-46A1-92AF-D838BD9EC34C}" presName="tx1" presStyleLbl="revTx" presStyleIdx="1" presStyleCnt="5"/>
      <dgm:spPr/>
    </dgm:pt>
    <dgm:pt modelId="{AED37B9F-0BBC-E240-8362-4DC0E0208687}" type="pres">
      <dgm:prSet presAssocID="{5A42BB77-9366-46A1-92AF-D838BD9EC34C}" presName="vert1" presStyleCnt="0"/>
      <dgm:spPr/>
    </dgm:pt>
    <dgm:pt modelId="{BD3CD2E6-EE18-8048-8A5E-531C3F1B0E13}" type="pres">
      <dgm:prSet presAssocID="{574A8A19-9349-41C4-9183-1252CB02753F}" presName="thickLine" presStyleLbl="alignNode1" presStyleIdx="2" presStyleCnt="5"/>
      <dgm:spPr/>
    </dgm:pt>
    <dgm:pt modelId="{A1A02E5A-A169-D746-A88D-E7CD37C46C5E}" type="pres">
      <dgm:prSet presAssocID="{574A8A19-9349-41C4-9183-1252CB02753F}" presName="horz1" presStyleCnt="0"/>
      <dgm:spPr/>
    </dgm:pt>
    <dgm:pt modelId="{5096E042-9CB2-3945-9DC3-616C3A8361E0}" type="pres">
      <dgm:prSet presAssocID="{574A8A19-9349-41C4-9183-1252CB02753F}" presName="tx1" presStyleLbl="revTx" presStyleIdx="2" presStyleCnt="5"/>
      <dgm:spPr/>
    </dgm:pt>
    <dgm:pt modelId="{F9841843-B631-EB4D-82EA-DDC7A834D0B0}" type="pres">
      <dgm:prSet presAssocID="{574A8A19-9349-41C4-9183-1252CB02753F}" presName="vert1" presStyleCnt="0"/>
      <dgm:spPr/>
    </dgm:pt>
    <dgm:pt modelId="{456808C6-2FAD-2845-B9C1-FDBB79A52C54}" type="pres">
      <dgm:prSet presAssocID="{0DD3510F-5F34-4E85-9A72-2B273CA84F50}" presName="thickLine" presStyleLbl="alignNode1" presStyleIdx="3" presStyleCnt="5"/>
      <dgm:spPr/>
    </dgm:pt>
    <dgm:pt modelId="{E602993C-D5A9-6542-B114-403B64C3B45D}" type="pres">
      <dgm:prSet presAssocID="{0DD3510F-5F34-4E85-9A72-2B273CA84F50}" presName="horz1" presStyleCnt="0"/>
      <dgm:spPr/>
    </dgm:pt>
    <dgm:pt modelId="{BEB901C2-03DC-474E-9820-42CB1CAF6F04}" type="pres">
      <dgm:prSet presAssocID="{0DD3510F-5F34-4E85-9A72-2B273CA84F50}" presName="tx1" presStyleLbl="revTx" presStyleIdx="3" presStyleCnt="5"/>
      <dgm:spPr/>
    </dgm:pt>
    <dgm:pt modelId="{85171B97-4D1C-EA42-B731-10797C57CE0E}" type="pres">
      <dgm:prSet presAssocID="{0DD3510F-5F34-4E85-9A72-2B273CA84F50}" presName="vert1" presStyleCnt="0"/>
      <dgm:spPr/>
    </dgm:pt>
    <dgm:pt modelId="{F4C3B2BF-A2A6-6C48-A6A0-E5A04A5C58DC}" type="pres">
      <dgm:prSet presAssocID="{1AEFCF4E-3948-4E58-91ED-8696AA068637}" presName="thickLine" presStyleLbl="alignNode1" presStyleIdx="4" presStyleCnt="5"/>
      <dgm:spPr/>
    </dgm:pt>
    <dgm:pt modelId="{F1333FDB-E349-4441-A462-C25A0381C801}" type="pres">
      <dgm:prSet presAssocID="{1AEFCF4E-3948-4E58-91ED-8696AA068637}" presName="horz1" presStyleCnt="0"/>
      <dgm:spPr/>
    </dgm:pt>
    <dgm:pt modelId="{9A5EAFCD-A647-0E4C-8E89-A9668935741D}" type="pres">
      <dgm:prSet presAssocID="{1AEFCF4E-3948-4E58-91ED-8696AA068637}" presName="tx1" presStyleLbl="revTx" presStyleIdx="4" presStyleCnt="5"/>
      <dgm:spPr/>
    </dgm:pt>
    <dgm:pt modelId="{0941D3F0-3DAE-AD4F-B5E7-AF5047B285A5}" type="pres">
      <dgm:prSet presAssocID="{1AEFCF4E-3948-4E58-91ED-8696AA068637}" presName="vert1" presStyleCnt="0"/>
      <dgm:spPr/>
    </dgm:pt>
  </dgm:ptLst>
  <dgm:cxnLst>
    <dgm:cxn modelId="{72759004-1C4B-A444-AF2F-4D697CC955C2}" type="presOf" srcId="{5A42BB77-9366-46A1-92AF-D838BD9EC34C}" destId="{4F1DBDD1-85E2-8340-B584-0AE49055816C}" srcOrd="0" destOrd="0" presId="urn:microsoft.com/office/officeart/2008/layout/LinedList"/>
    <dgm:cxn modelId="{18B82F14-38A1-BB40-8097-FBF3F9AA6561}" type="presOf" srcId="{98E71ECD-3795-4615-8228-0E29291F43D1}" destId="{984438EA-4119-9E41-BB77-7041AC1273E2}" srcOrd="0" destOrd="0" presId="urn:microsoft.com/office/officeart/2008/layout/LinedList"/>
    <dgm:cxn modelId="{BD005431-3530-4A42-9F65-EBA1DC47B18D}" srcId="{CA1E7074-E83E-49BA-8E15-524BF38FD8B7}" destId="{574A8A19-9349-41C4-9183-1252CB02753F}" srcOrd="2" destOrd="0" parTransId="{877BD4F8-84BE-410D-9C05-F0D8A6866651}" sibTransId="{A25F763E-C637-4C95-B183-9361E17A78F8}"/>
    <dgm:cxn modelId="{98984A85-703E-4C46-9576-557167675303}" srcId="{CA1E7074-E83E-49BA-8E15-524BF38FD8B7}" destId="{0DD3510F-5F34-4E85-9A72-2B273CA84F50}" srcOrd="3" destOrd="0" parTransId="{229626DF-AAEC-40C5-892E-CC28688803BE}" sibTransId="{BA77D113-9478-40A4-92AD-2E45FE0310F7}"/>
    <dgm:cxn modelId="{0CEEC28E-799B-8643-8E80-466E985352E2}" type="presOf" srcId="{CA1E7074-E83E-49BA-8E15-524BF38FD8B7}" destId="{22B60024-D954-EB48-A7D4-926A39698776}" srcOrd="0" destOrd="0" presId="urn:microsoft.com/office/officeart/2008/layout/LinedList"/>
    <dgm:cxn modelId="{12CB5B94-FD60-491C-8984-306326DA6DA3}" srcId="{CA1E7074-E83E-49BA-8E15-524BF38FD8B7}" destId="{5A42BB77-9366-46A1-92AF-D838BD9EC34C}" srcOrd="1" destOrd="0" parTransId="{442777E8-7C76-4A7F-AAC9-E38DAB8F3F72}" sibTransId="{68A416E0-DCA9-45D1-BEB7-4AC46FDF3118}"/>
    <dgm:cxn modelId="{C433E695-D831-4D0F-BC1C-DBFEA0B85569}" srcId="{CA1E7074-E83E-49BA-8E15-524BF38FD8B7}" destId="{98E71ECD-3795-4615-8228-0E29291F43D1}" srcOrd="0" destOrd="0" parTransId="{2C6D97BA-5491-4485-96F3-821C96D4B12F}" sibTransId="{D196075F-5F48-483E-8574-AB74954F288A}"/>
    <dgm:cxn modelId="{C30BA19C-680F-9543-B5A4-DDDDB2127111}" type="presOf" srcId="{0DD3510F-5F34-4E85-9A72-2B273CA84F50}" destId="{BEB901C2-03DC-474E-9820-42CB1CAF6F04}" srcOrd="0" destOrd="0" presId="urn:microsoft.com/office/officeart/2008/layout/LinedList"/>
    <dgm:cxn modelId="{0943559E-2736-4960-9A16-29B5C918B666}" srcId="{CA1E7074-E83E-49BA-8E15-524BF38FD8B7}" destId="{1AEFCF4E-3948-4E58-91ED-8696AA068637}" srcOrd="4" destOrd="0" parTransId="{09291C61-B4B1-41FF-8AD4-AE081A814F45}" sibTransId="{1F25A856-AD1A-4EDB-9FBC-9469B7E61337}"/>
    <dgm:cxn modelId="{3A8C00C2-F3C1-8C46-B411-23E5F477CC8B}" type="presOf" srcId="{1AEFCF4E-3948-4E58-91ED-8696AA068637}" destId="{9A5EAFCD-A647-0E4C-8E89-A9668935741D}" srcOrd="0" destOrd="0" presId="urn:microsoft.com/office/officeart/2008/layout/LinedList"/>
    <dgm:cxn modelId="{79888AF7-799F-0B42-9E97-D9146C989721}" type="presOf" srcId="{574A8A19-9349-41C4-9183-1252CB02753F}" destId="{5096E042-9CB2-3945-9DC3-616C3A8361E0}" srcOrd="0" destOrd="0" presId="urn:microsoft.com/office/officeart/2008/layout/LinedList"/>
    <dgm:cxn modelId="{5681B560-1B28-7F49-A6AF-55FFE393113D}" type="presParOf" srcId="{22B60024-D954-EB48-A7D4-926A39698776}" destId="{E1AD35E4-6E2C-6049-8995-E94B51F7EBB9}" srcOrd="0" destOrd="0" presId="urn:microsoft.com/office/officeart/2008/layout/LinedList"/>
    <dgm:cxn modelId="{EE034795-5AB9-DF4E-AD2F-FBAFB8323258}" type="presParOf" srcId="{22B60024-D954-EB48-A7D4-926A39698776}" destId="{AA6E0D47-A0D1-AE46-9B28-BE0FC994E08A}" srcOrd="1" destOrd="0" presId="urn:microsoft.com/office/officeart/2008/layout/LinedList"/>
    <dgm:cxn modelId="{0020E649-B37D-1B46-A486-B770825BCA91}" type="presParOf" srcId="{AA6E0D47-A0D1-AE46-9B28-BE0FC994E08A}" destId="{984438EA-4119-9E41-BB77-7041AC1273E2}" srcOrd="0" destOrd="0" presId="urn:microsoft.com/office/officeart/2008/layout/LinedList"/>
    <dgm:cxn modelId="{A5DD0D22-00DA-F340-A196-C6E51305E314}" type="presParOf" srcId="{AA6E0D47-A0D1-AE46-9B28-BE0FC994E08A}" destId="{65375D9D-5A3F-BF48-93A3-9EE67E8ED17A}" srcOrd="1" destOrd="0" presId="urn:microsoft.com/office/officeart/2008/layout/LinedList"/>
    <dgm:cxn modelId="{BF0483D5-AEAA-494E-BFF5-F668B1073D4D}" type="presParOf" srcId="{22B60024-D954-EB48-A7D4-926A39698776}" destId="{C5C299D2-F277-C548-9F3A-F6EADA8BC43F}" srcOrd="2" destOrd="0" presId="urn:microsoft.com/office/officeart/2008/layout/LinedList"/>
    <dgm:cxn modelId="{9A47F6E6-D8BC-B649-9355-FB4C00CD64CB}" type="presParOf" srcId="{22B60024-D954-EB48-A7D4-926A39698776}" destId="{FC80A551-C9E6-5243-ADC0-3CBA0624F6C4}" srcOrd="3" destOrd="0" presId="urn:microsoft.com/office/officeart/2008/layout/LinedList"/>
    <dgm:cxn modelId="{277803CA-C469-994B-BBF7-75CE64D49D10}" type="presParOf" srcId="{FC80A551-C9E6-5243-ADC0-3CBA0624F6C4}" destId="{4F1DBDD1-85E2-8340-B584-0AE49055816C}" srcOrd="0" destOrd="0" presId="urn:microsoft.com/office/officeart/2008/layout/LinedList"/>
    <dgm:cxn modelId="{25A953A2-668D-2F4F-9F84-F65C5A92C934}" type="presParOf" srcId="{FC80A551-C9E6-5243-ADC0-3CBA0624F6C4}" destId="{AED37B9F-0BBC-E240-8362-4DC0E0208687}" srcOrd="1" destOrd="0" presId="urn:microsoft.com/office/officeart/2008/layout/LinedList"/>
    <dgm:cxn modelId="{CAD4112F-18EC-AB4E-B371-09313B522448}" type="presParOf" srcId="{22B60024-D954-EB48-A7D4-926A39698776}" destId="{BD3CD2E6-EE18-8048-8A5E-531C3F1B0E13}" srcOrd="4" destOrd="0" presId="urn:microsoft.com/office/officeart/2008/layout/LinedList"/>
    <dgm:cxn modelId="{07A15A31-9B31-9348-974A-477609645347}" type="presParOf" srcId="{22B60024-D954-EB48-A7D4-926A39698776}" destId="{A1A02E5A-A169-D746-A88D-E7CD37C46C5E}" srcOrd="5" destOrd="0" presId="urn:microsoft.com/office/officeart/2008/layout/LinedList"/>
    <dgm:cxn modelId="{FDF2936A-A574-4C45-B44B-7636799CF526}" type="presParOf" srcId="{A1A02E5A-A169-D746-A88D-E7CD37C46C5E}" destId="{5096E042-9CB2-3945-9DC3-616C3A8361E0}" srcOrd="0" destOrd="0" presId="urn:microsoft.com/office/officeart/2008/layout/LinedList"/>
    <dgm:cxn modelId="{F3097303-3133-4E4A-B6E0-73F407524DAA}" type="presParOf" srcId="{A1A02E5A-A169-D746-A88D-E7CD37C46C5E}" destId="{F9841843-B631-EB4D-82EA-DDC7A834D0B0}" srcOrd="1" destOrd="0" presId="urn:microsoft.com/office/officeart/2008/layout/LinedList"/>
    <dgm:cxn modelId="{2BAEA223-F68A-4C49-9FC5-C1669057894D}" type="presParOf" srcId="{22B60024-D954-EB48-A7D4-926A39698776}" destId="{456808C6-2FAD-2845-B9C1-FDBB79A52C54}" srcOrd="6" destOrd="0" presId="urn:microsoft.com/office/officeart/2008/layout/LinedList"/>
    <dgm:cxn modelId="{83146AFB-AD79-CD48-91E7-26D6C4E3EAD8}" type="presParOf" srcId="{22B60024-D954-EB48-A7D4-926A39698776}" destId="{E602993C-D5A9-6542-B114-403B64C3B45D}" srcOrd="7" destOrd="0" presId="urn:microsoft.com/office/officeart/2008/layout/LinedList"/>
    <dgm:cxn modelId="{1E9A1F5B-6511-D14E-A1C1-4C7E9B019C96}" type="presParOf" srcId="{E602993C-D5A9-6542-B114-403B64C3B45D}" destId="{BEB901C2-03DC-474E-9820-42CB1CAF6F04}" srcOrd="0" destOrd="0" presId="urn:microsoft.com/office/officeart/2008/layout/LinedList"/>
    <dgm:cxn modelId="{396BCFDC-5CCE-8248-931D-9F812AC3DAAA}" type="presParOf" srcId="{E602993C-D5A9-6542-B114-403B64C3B45D}" destId="{85171B97-4D1C-EA42-B731-10797C57CE0E}" srcOrd="1" destOrd="0" presId="urn:microsoft.com/office/officeart/2008/layout/LinedList"/>
    <dgm:cxn modelId="{4607F621-D877-F846-A92A-23D663A65D1D}" type="presParOf" srcId="{22B60024-D954-EB48-A7D4-926A39698776}" destId="{F4C3B2BF-A2A6-6C48-A6A0-E5A04A5C58DC}" srcOrd="8" destOrd="0" presId="urn:microsoft.com/office/officeart/2008/layout/LinedList"/>
    <dgm:cxn modelId="{33C63A3E-E448-6943-8F4C-E8E1E8C67666}" type="presParOf" srcId="{22B60024-D954-EB48-A7D4-926A39698776}" destId="{F1333FDB-E349-4441-A462-C25A0381C801}" srcOrd="9" destOrd="0" presId="urn:microsoft.com/office/officeart/2008/layout/LinedList"/>
    <dgm:cxn modelId="{DC4935AB-48F5-7B49-AEA5-9E814C5E260E}" type="presParOf" srcId="{F1333FDB-E349-4441-A462-C25A0381C801}" destId="{9A5EAFCD-A647-0E4C-8E89-A9668935741D}" srcOrd="0" destOrd="0" presId="urn:microsoft.com/office/officeart/2008/layout/LinedList"/>
    <dgm:cxn modelId="{FA818713-8790-9C46-BECF-9807D173C9AD}" type="presParOf" srcId="{F1333FDB-E349-4441-A462-C25A0381C801}" destId="{0941D3F0-3DAE-AD4F-B5E7-AF5047B285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35E4-6E2C-6049-8995-E94B51F7EBB9}">
      <dsp:nvSpPr>
        <dsp:cNvPr id="0" name=""/>
        <dsp:cNvSpPr/>
      </dsp:nvSpPr>
      <dsp:spPr>
        <a:xfrm>
          <a:off x="0" y="614"/>
          <a:ext cx="62468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4438EA-4119-9E41-BB77-7041AC1273E2}">
      <dsp:nvSpPr>
        <dsp:cNvPr id="0" name=""/>
        <dsp:cNvSpPr/>
      </dsp:nvSpPr>
      <dsp:spPr>
        <a:xfrm>
          <a:off x="0" y="614"/>
          <a:ext cx="6246859" cy="100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Federal Reserve is responsible for setting short term interest rates and the money supply in an attempt to keep inflation and unemployment within an acceptable range.</a:t>
          </a:r>
        </a:p>
      </dsp:txBody>
      <dsp:txXfrm>
        <a:off x="0" y="614"/>
        <a:ext cx="6246859" cy="1006216"/>
      </dsp:txXfrm>
    </dsp:sp>
    <dsp:sp modelId="{C5C299D2-F277-C548-9F3A-F6EADA8BC43F}">
      <dsp:nvSpPr>
        <dsp:cNvPr id="0" name=""/>
        <dsp:cNvSpPr/>
      </dsp:nvSpPr>
      <dsp:spPr>
        <a:xfrm>
          <a:off x="0" y="1006830"/>
          <a:ext cx="62468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1DBDD1-85E2-8340-B584-0AE49055816C}">
      <dsp:nvSpPr>
        <dsp:cNvPr id="0" name=""/>
        <dsp:cNvSpPr/>
      </dsp:nvSpPr>
      <dsp:spPr>
        <a:xfrm>
          <a:off x="0" y="1006830"/>
          <a:ext cx="6246859" cy="100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Speeches and press releases by Federal Reserve Board members may provide insights into future changes in interest rates</a:t>
          </a:r>
        </a:p>
      </dsp:txBody>
      <dsp:txXfrm>
        <a:off x="0" y="1006830"/>
        <a:ext cx="6246859" cy="1006216"/>
      </dsp:txXfrm>
    </dsp:sp>
    <dsp:sp modelId="{BD3CD2E6-EE18-8048-8A5E-531C3F1B0E13}">
      <dsp:nvSpPr>
        <dsp:cNvPr id="0" name=""/>
        <dsp:cNvSpPr/>
      </dsp:nvSpPr>
      <dsp:spPr>
        <a:xfrm>
          <a:off x="0" y="2013047"/>
          <a:ext cx="62468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96E042-9CB2-3945-9DC3-616C3A8361E0}">
      <dsp:nvSpPr>
        <dsp:cNvPr id="0" name=""/>
        <dsp:cNvSpPr/>
      </dsp:nvSpPr>
      <dsp:spPr>
        <a:xfrm>
          <a:off x="0" y="2013047"/>
          <a:ext cx="6246859" cy="100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Natural Language Processing (NLP) used to determine how different new speeches and press releases are from recent text in an attempt to explain changes in interest rates</a:t>
          </a:r>
        </a:p>
      </dsp:txBody>
      <dsp:txXfrm>
        <a:off x="0" y="2013047"/>
        <a:ext cx="6246859" cy="1006216"/>
      </dsp:txXfrm>
    </dsp:sp>
    <dsp:sp modelId="{456808C6-2FAD-2845-B9C1-FDBB79A52C54}">
      <dsp:nvSpPr>
        <dsp:cNvPr id="0" name=""/>
        <dsp:cNvSpPr/>
      </dsp:nvSpPr>
      <dsp:spPr>
        <a:xfrm>
          <a:off x="0" y="3019264"/>
          <a:ext cx="62468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B901C2-03DC-474E-9820-42CB1CAF6F04}">
      <dsp:nvSpPr>
        <dsp:cNvPr id="0" name=""/>
        <dsp:cNvSpPr/>
      </dsp:nvSpPr>
      <dsp:spPr>
        <a:xfrm>
          <a:off x="0" y="3019264"/>
          <a:ext cx="6246859" cy="100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483 public speeches from Federal Reserve Board members dating back to 2006</a:t>
          </a:r>
        </a:p>
      </dsp:txBody>
      <dsp:txXfrm>
        <a:off x="0" y="3019264"/>
        <a:ext cx="6246859" cy="1006216"/>
      </dsp:txXfrm>
    </dsp:sp>
    <dsp:sp modelId="{F4C3B2BF-A2A6-6C48-A6A0-E5A04A5C58DC}">
      <dsp:nvSpPr>
        <dsp:cNvPr id="0" name=""/>
        <dsp:cNvSpPr/>
      </dsp:nvSpPr>
      <dsp:spPr>
        <a:xfrm>
          <a:off x="0" y="4025481"/>
          <a:ext cx="62468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5EAFCD-A647-0E4C-8E89-A9668935741D}">
      <dsp:nvSpPr>
        <dsp:cNvPr id="0" name=""/>
        <dsp:cNvSpPr/>
      </dsp:nvSpPr>
      <dsp:spPr>
        <a:xfrm>
          <a:off x="0" y="4025481"/>
          <a:ext cx="6246859" cy="100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43 Federal Open Market Committee (the committee that votes to change interest rates) minutes since 2014</a:t>
          </a:r>
        </a:p>
      </dsp:txBody>
      <dsp:txXfrm>
        <a:off x="0" y="4025481"/>
        <a:ext cx="6246859" cy="100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F848-92CC-9F4A-AAD9-32833D41AE35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3408-0B97-F943-B36F-76C427B3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yy776666666666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3408-0B97-F943-B36F-76C427B341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00B1-6C94-774A-92D2-82CE87B0F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9B99E-49A7-9F46-98F7-C7043354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E495-231E-AB47-A66C-157D0D20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FC9C-14EA-204A-9CAA-231864A5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BEF4-6521-234A-B8CD-76EE118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0EB-E4FB-3C4B-A325-C11BF43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BC767-1F63-424F-BCFD-4A1187582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436C-A28F-D54B-B99B-399F7F93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16EC-17B0-7242-894B-2EEB7544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6677-83C3-8248-9A99-1B6994D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5F079-F88D-E54E-BCA4-39EB063DF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3D1EB-8C0A-D948-B47A-D529B631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53B9-5E48-4346-B97D-63D0CB98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82C9-B20B-B94B-A604-46D301E1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4BF1-695E-5741-B232-4F6B8BD5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C32C-7903-6F47-9339-D0B4307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DFCD-71C1-744C-B641-0BBF6E82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5AC7-9FED-4D41-8B61-91D5879B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1F5A-E164-4A46-8B11-943F0358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CDB5-96E5-844E-BBDC-B2DE1F9E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31A4-E779-BF4C-AA5C-A4A56B43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8348-D05D-4E44-8E04-EEEAD29E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BF06-F5BD-6540-BE3E-1936353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2E42-EADC-D241-BB5C-53BAC713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A196-70D3-1843-B96F-A84B812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91CC-9029-1644-990E-80E010F7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8AE6-5D26-AE4E-B72B-3D71BE074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47F0C-C6FB-6B40-A57A-45D9DB1F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79EE-6242-7143-A40A-A480F298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D0A6-CC0D-FF46-BD83-6D6E80A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A9DE7-5778-8D4E-B345-88CD71FF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F031-44F0-7149-98A8-995CF1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1834-30A0-2147-9122-8B9B95DE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A53F-2C83-A74E-BECD-2F80E9F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24D0B-0923-9441-B430-EA24103D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96AEF-616C-D74F-B20F-82E0043B7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11377-10F7-8645-ADA1-3150C31A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A357A-71AF-224F-88EB-DECE52B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DDEE8-D80D-1547-923E-931433E2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4DFE-021E-1E4B-89D4-F748F8D4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A2BCE-A732-A844-AC98-2A4B6E8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3956-4A90-9348-94BA-8A287E8F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5589D-E05E-C342-8CD8-0AE7E665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EC033-3A54-D448-9B06-EE9D781E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FDDC3-5B5D-8C40-9906-51E0D65C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66D85-DBEF-0E43-ADEB-DA5CB600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35FC-5ECA-4E4F-B1F0-F79F1339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9C7B-9AE5-E341-A691-90FD70D7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8EFF-DAA1-FD45-9F09-809FA585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5FF7-C1C6-EC49-998E-FC3CE874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8AAA8-FBB6-B145-8F48-2231F70F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85DF-D7BF-1640-86C6-C3FAA72E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7A35-A155-4741-8C0D-D2E1BC9E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C7F37-1854-AB43-B1F8-160326785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FDB30-C105-4C4D-AA7F-21D04ADD0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7E0D3-E53F-244C-BF6F-CD1CA3C2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2250B-C249-6045-9FCA-F493988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E550F-9023-8448-929B-272900D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5DDF1-4DF7-8F4E-A2C8-E7DB5EE7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2CF1-C73B-D748-8920-B94ED8DB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3C20-1D58-E04B-B4A9-1BC5F9B4B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277-1C43-4D44-977B-C8695B3A8714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7A65-DAA4-0142-935E-3E1E69624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E3B3-39BA-5D47-9939-C2C29EEF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00E9-7246-3443-A79A-8A2AC762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524-3C0E-EC4D-AB3B-333F07B52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Economic Impact of Federal Reserve Speeches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4F34F-D001-4242-AE82-73F7D919D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652000" cy="5725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Dave Smith						GitHub: davidjsmith44</a:t>
            </a: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81EB5-C142-9E40-9A52-BC78B057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445A75D-8DB8-9742-8F2F-5EF54F8B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" y="1460563"/>
            <a:ext cx="5032312" cy="50323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7829F-8F9E-4C3C-8861-AE50141B9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82531"/>
              </p:ext>
            </p:extLst>
          </p:nvPr>
        </p:nvGraphicFramePr>
        <p:xfrm>
          <a:off x="5301672" y="1460563"/>
          <a:ext cx="6246859" cy="503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183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72B59-8A6A-A74F-A38C-1FC3E3AE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F0AC69-42D1-4E2A-B6FF-D3E05CC1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Text from speeches is highly variable based on speech title and location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Text from press releases is measured and concise</a:t>
            </a:r>
          </a:p>
        </p:txBody>
      </p:sp>
      <p:pic>
        <p:nvPicPr>
          <p:cNvPr id="8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E656D873-0FD7-654E-9F30-35E4BB7B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42" y="1776636"/>
            <a:ext cx="6939235" cy="34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6FE4078-7268-D643-9989-4587636B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6C082-3426-544A-A887-AC392C4AE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181" y="1403867"/>
                <a:ext cx="10808855" cy="428508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ARIMA model for each interest rate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ARIMAX model for each forward rate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where 	p is the number of autoregressive lags,</a:t>
                </a:r>
              </a:p>
              <a:p>
                <a:pPr marL="0" indent="0">
                  <a:buNone/>
                </a:pPr>
                <a:r>
                  <a:rPr lang="en-US" sz="2400" dirty="0"/>
                  <a:t>		d is the degree of differencing</a:t>
                </a:r>
              </a:p>
              <a:p>
                <a:pPr marL="0" indent="0">
                  <a:buNone/>
                </a:pPr>
                <a:r>
                  <a:rPr lang="en-US" sz="2400" dirty="0"/>
                  <a:t>		q is the number of moving average lags</a:t>
                </a:r>
              </a:p>
              <a:p>
                <a:pPr marL="0" indent="0">
                  <a:buNone/>
                </a:pPr>
                <a:r>
                  <a:rPr lang="en-US" sz="2400" dirty="0"/>
                  <a:t>		X is the distance metric for the new speech/minutes release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ARIMA model on principal components of all interest rates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ARIMAX model on principal components of all interest rates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6C082-3426-544A-A887-AC392C4AE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81" y="1403867"/>
                <a:ext cx="10808855" cy="4285089"/>
              </a:xfrm>
              <a:blipFill>
                <a:blip r:embed="rId2"/>
                <a:stretch>
                  <a:fillRect l="-235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D85537-DCF6-4E47-AC35-085200B4709F}"/>
              </a:ext>
            </a:extLst>
          </p:cNvPr>
          <p:cNvSpPr txBox="1"/>
          <p:nvPr/>
        </p:nvSpPr>
        <p:spPr>
          <a:xfrm>
            <a:off x="3084946" y="538788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Series Models</a:t>
            </a:r>
          </a:p>
        </p:txBody>
      </p:sp>
    </p:spTree>
    <p:extLst>
      <p:ext uri="{BB962C8B-B14F-4D97-AF65-F5344CB8AC3E}">
        <p14:creationId xmlns:p14="http://schemas.microsoft.com/office/powerpoint/2010/main" val="17033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1AA4-3D02-9C49-A872-17D0C7BC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68606-1AFA-3E4F-AA3A-4266BCA1A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314" y="3541713"/>
            <a:ext cx="8331372" cy="2777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30D8F-AB92-3E4A-B7D5-EE96A4A0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88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9AE96-785E-4D41-B20C-119A2F6B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Final Model Distribution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C1120B-3A22-474C-A09B-2CF3CFB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479"/>
            <a:ext cx="5455917" cy="2727957"/>
          </a:xfrm>
          <a:prstGeom prst="rect">
            <a:avLst/>
          </a:prstGeo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68B324-9313-0C42-B020-C6BAFB4A0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068" y="1119308"/>
            <a:ext cx="5455917" cy="272795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7C3E-C2E2-484C-91F5-D0C4D250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FCE6-6EFD-D348-AE1D-3E053844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models show very little impact on changes in interest rates based on differences in federal reserve speech and press release text</a:t>
            </a:r>
          </a:p>
          <a:p>
            <a:pPr lvl="1"/>
            <a:r>
              <a:rPr lang="en-US" dirty="0"/>
              <a:t>We are measuring differences in what the Fed is saying, but not differences between what the Fed says and what the market expects after seeing the same data</a:t>
            </a:r>
          </a:p>
          <a:p>
            <a:r>
              <a:rPr lang="en-US" dirty="0"/>
              <a:t>Potential paths for future study</a:t>
            </a:r>
          </a:p>
          <a:p>
            <a:pPr lvl="1"/>
            <a:r>
              <a:rPr lang="en-US" dirty="0"/>
              <a:t>Include a metric for inflation expectations that can be observed every day</a:t>
            </a:r>
          </a:p>
          <a:p>
            <a:pPr lvl="1"/>
            <a:r>
              <a:rPr lang="en-US" dirty="0"/>
              <a:t>Include metrics for interest rate expectations that can be observed daily</a:t>
            </a:r>
          </a:p>
          <a:p>
            <a:pPr lvl="1"/>
            <a:r>
              <a:rPr lang="en-US" dirty="0"/>
              <a:t>Do differences in Fed speeches impact the volatility of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92770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Macintosh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Economic Impact of Federal Reserve Speeches </vt:lpstr>
      <vt:lpstr>Motivation</vt:lpstr>
      <vt:lpstr>NLP</vt:lpstr>
      <vt:lpstr>PowerPoint Presentation</vt:lpstr>
      <vt:lpstr>PowerPoint Presentation</vt:lpstr>
      <vt:lpstr>PowerPoint Presentation</vt:lpstr>
      <vt:lpstr>Final Model Distribution</vt:lpstr>
      <vt:lpstr>Conclusions/Further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Impact of Federal Reserve Speeches </dc:title>
  <dc:creator>Dave Smith</dc:creator>
  <cp:lastModifiedBy>Dave Smith</cp:lastModifiedBy>
  <cp:revision>1</cp:revision>
  <dcterms:created xsi:type="dcterms:W3CDTF">2019-04-11T22:49:44Z</dcterms:created>
  <dcterms:modified xsi:type="dcterms:W3CDTF">2019-04-11T22:50:58Z</dcterms:modified>
</cp:coreProperties>
</file>