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0" r:id="rId3"/>
    <p:sldId id="437" r:id="rId4"/>
    <p:sldId id="421" r:id="rId5"/>
    <p:sldId id="424" r:id="rId6"/>
    <p:sldId id="427" r:id="rId7"/>
    <p:sldId id="428" r:id="rId8"/>
    <p:sldId id="426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9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93" d="100"/>
          <a:sy n="93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FDDBE9-79F7-4273-84C3-0C75D844E627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507E3194-FB14-44F8-9345-2CFB23134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9C76702-680B-4609-80B6-EDE223FAAEA6}" type="datetimeFigureOut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EEC42C-6133-4216-817C-AE76C02527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7943" indent="-2992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96835" indent="-23936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75569" indent="-23936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54304" indent="-23936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F5188B-A8FE-4F7F-8451-91480C6238FB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623D-6FFE-4A19-89FA-3F7B0A15FF62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43C01-1CDA-4CD1-A6C0-B2CFD6CA9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32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2C1D3-31F7-448F-A9A9-6AE86C639A9A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3DC90-9DF4-4C04-9EF6-9AE2C8FB5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9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7A93-713B-4B0B-838A-A8847D0DE1A0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C9F27-DEA1-41E7-89FD-17E80E29E4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04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07B91-4D68-4DB8-A7AF-D948D609C1F9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45DE-17BB-4B80-AA49-6B25E6CB1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B6149-96E4-49E7-92E6-8073C33E3F99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2025B4BA-553C-4327-BB8F-DD5AC8714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F433-E751-4F4B-B943-B92509B6D4B4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83E38-9110-431A-AC9C-816967BCBE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3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2A90A-95C9-49A2-9A98-3C3FCB936CE5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459E-EF21-4B01-B61F-2CD85C6F2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4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91B3-98CC-4F09-8832-6BE5CB429C1D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BE87-4CE9-4C1F-BB22-0FE4B13ED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87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44273-43CC-43E5-8E3F-C66212FC7CD7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FAAC-8F12-4EBA-A266-762F98B39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6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3AC2F-5924-4B00-889A-B2C0D789662A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556B1-833D-4555-9C49-8CCCEBD47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0E12-C997-40D7-B6B6-57E0C61A5DEB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C3AD-E4A6-4B8B-9FC4-B16F0A7B0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9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2333-A26C-48CB-8176-4633C307270B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0953-7CC4-4317-AB4F-173BCEE8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55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FCAE72-27A9-463E-9C6C-4859F495A170}" type="datetime1">
              <a:rPr lang="en-US"/>
              <a:pPr>
                <a:defRPr/>
              </a:pPr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5E12C8-67F8-48EF-BC82-37B1007DE2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weng.net/csci-e63/FP_movies.psv" TargetMode="External"/><Relationship Id="rId2" Type="http://schemas.openxmlformats.org/officeDocument/2006/relationships/hyperlink" Target="http://grouplens.org/datasets/hetrec-201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xjCc99Jer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8E46CC-35EA-4696-B1B4-3C58DA77F191}" type="slidenum">
              <a:rPr lang="en-US" altLang="en-US" sz="1600" b="1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600" b="1">
              <a:solidFill>
                <a:srgbClr val="898989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Machine Learning with H2O.ai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Galvin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, Owen</a:t>
            </a:r>
          </a:p>
        </p:txBody>
      </p:sp>
      <p:sp>
        <p:nvSpPr>
          <p:cNvPr id="512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cs typeface="Arial" panose="020B0604020202020204" pitchFamily="34" charset="0"/>
              </a:rPr>
              <a:t>Owen Galvin</a:t>
            </a:r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CSCI E-63 Big Data Analytics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2016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Harvard University Extension School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rial" charset="0"/>
                <a:cs typeface="+mn-cs"/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rial" charset="0"/>
              <a:cs typeface="+mn-cs"/>
            </a:endParaRPr>
          </a:p>
          <a:p>
            <a:pPr algn="ctr"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Consolas" panose="020B0609020204030204" pitchFamily="49" charset="0"/>
              </a:rPr>
              <a:t>movies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files: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movies.dat, movie_countries.dat, movie_directors.dat, movie_genres.dat (hetrec2011-movielens-2k-v2.zip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data: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Links the movies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with their corresponding web pages at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 Database (IMDb) and Rotten Tomatoes movie review systems, includes data on actors, country, genre tags, ratings from both critics and audience members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data: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original .zip @ on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http://grouplens.org/datasets/hetrec-2011/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Data joined through common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 via SQL Server + feature engineering to create new values. Full massaged dataset available at </a:t>
            </a:r>
            <a:r>
              <a:rPr lang="en-US" u="sng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FP_movies.psv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zip: 18MB, used .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files: ~12MB uncompressed, final input data file: 1MB uncompressed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data file: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csv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psv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 export file for ingestion by H2O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munge, engineer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29378"/>
            <a:ext cx="8229600" cy="4904044"/>
          </a:xfrm>
          <a:prstGeom prst="rect">
            <a:avLst/>
          </a:prstGeom>
        </p:spPr>
      </p:pic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StarAud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Original idea was to predict Box Office proceeds using the stars of a film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Unsurprisingly couldn’t find a dataset that had everything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So went with idea of predicting the average rating film critics gave a movie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dataset included order in which actors were listed on </a:t>
            </a:r>
            <a:r>
              <a:rPr lang="en-US" altLang="en-US" dirty="0" err="1" smtClean="0">
                <a:cs typeface="Consolas" panose="020B0609020204030204" pitchFamily="49" charset="0"/>
              </a:rPr>
              <a:t>imdb</a:t>
            </a:r>
            <a:r>
              <a:rPr lang="en-US" altLang="en-US" dirty="0" smtClean="0">
                <a:cs typeface="Consolas" panose="020B0609020204030204" pitchFamily="49" charset="0"/>
              </a:rPr>
              <a:t>, a ranking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algorithm that weighted presence in top three slots 2x in slots four to seven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then tried to offset lack of representation for smaller countries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Tried prediction with this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MovieStarPowerWCntry</a:t>
            </a:r>
            <a:r>
              <a:rPr lang="en-US" altLang="en-US" dirty="0" smtClean="0">
                <a:cs typeface="Consolas" panose="020B0609020204030204" pitchFamily="49" charset="0"/>
              </a:rPr>
              <a:t> value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it was near useless, all predicts around mean with low variance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As might be expected,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AudienceRating</a:t>
            </a:r>
            <a:r>
              <a:rPr lang="en-US" altLang="en-US" dirty="0" smtClean="0">
                <a:cs typeface="Consolas" panose="020B0609020204030204" pitchFamily="49" charset="0"/>
              </a:rPr>
              <a:t> had promise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combined that with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MovieStarPowerWCntry</a:t>
            </a:r>
            <a:r>
              <a:rPr lang="en-US" altLang="en-US" dirty="0" smtClean="0">
                <a:cs typeface="Consolas" panose="020B0609020204030204" pitchFamily="49" charset="0"/>
              </a:rPr>
              <a:t> reducing latter progressively until I got a model that would at least result in a meaningful </a:t>
            </a:r>
            <a:r>
              <a:rPr lang="en-US" altLang="en-US" dirty="0" err="1" smtClean="0">
                <a:cs typeface="Consolas" panose="020B0609020204030204" pitchFamily="49" charset="0"/>
              </a:rPr>
              <a:t>viz</a:t>
            </a:r>
            <a:endParaRPr lang="en-US" altLang="en-US" dirty="0">
              <a:cs typeface="Consolas" panose="020B0609020204030204" pitchFamily="49" charset="0"/>
            </a:endParaRPr>
          </a:p>
          <a:p>
            <a:pPr lvl="1"/>
            <a:endParaRPr lang="en-US" alt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en-US" dirty="0" smtClean="0">
                <a:cs typeface="Consolas" panose="020B0609020204030204" pitchFamily="49" charset="0"/>
              </a:rPr>
              <a:t>Add in a little extra (T/F value to see if top actor’s given name ends in ‘a’, which is indicative of female name) and then return some of the </a:t>
            </a:r>
            <a:r>
              <a:rPr lang="en-US" altLang="en-US" dirty="0" err="1" smtClean="0">
                <a:cs typeface="Consolas" panose="020B0609020204030204" pitchFamily="49" charset="0"/>
              </a:rPr>
              <a:t>orig</a:t>
            </a:r>
            <a:r>
              <a:rPr lang="en-US" altLang="en-US" dirty="0" smtClean="0">
                <a:cs typeface="Consolas" panose="020B0609020204030204" pitchFamily="49" charset="0"/>
              </a:rPr>
              <a:t> data columns:</a:t>
            </a:r>
            <a:br>
              <a:rPr lang="en-US" altLang="en-US" dirty="0" smtClean="0">
                <a:cs typeface="Consolas" panose="020B0609020204030204" pitchFamily="49" charset="0"/>
              </a:rPr>
            </a:br>
            <a:r>
              <a:rPr lang="en-US" altLang="en-US" dirty="0" smtClean="0">
                <a:cs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year</a:t>
            </a:r>
            <a:r>
              <a:rPr lang="en-US" altLang="en-US" dirty="0" smtClean="0"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country</a:t>
            </a:r>
            <a:r>
              <a:rPr lang="en-US" altLang="en-US" dirty="0" smtClean="0"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director</a:t>
            </a:r>
            <a:r>
              <a:rPr lang="en-US" altLang="en-US" dirty="0" smtClean="0">
                <a:cs typeface="Consolas" panose="020B0609020204030204" pitchFamily="49" charset="0"/>
              </a:rPr>
              <a:t>, top 3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genre</a:t>
            </a:r>
            <a:r>
              <a:rPr lang="en-US" altLang="en-US" dirty="0" smtClean="0">
                <a:cs typeface="Consolas" panose="020B0609020204030204" pitchFamily="49" charset="0"/>
              </a:rPr>
              <a:t> tags</a:t>
            </a:r>
            <a:endParaRPr lang="en-US" altLang="en-US" dirty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56000"/>
              </p:ext>
            </p:extLst>
          </p:nvPr>
        </p:nvGraphicFramePr>
        <p:xfrm>
          <a:off x="914400" y="4572000"/>
          <a:ext cx="75438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3237698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MovieStarPowerWCntry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AudienceRating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StarAud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4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input data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sample input data</a:t>
            </a:r>
            <a:endParaRPr lang="en-US" sz="12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id|title|year|country|directorName|Actor1|Actor2|Actor3|rtAllCriticsRating|MovieStarPower|MovieStarPowerWCntry|AudienceRating|StarAud|Genre1|Genre2|Genre3|Actor1NameEndsInA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2|Jumanji|1995|USA|Joe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Johnston|Robin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Williams|Bonnie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Hunt|Kirsten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Dunst|5.6|159|52.47|3.2|3.724700|Children|Fantasy|Adventure|F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4|Waiting to Exhale|1995|USA|Forest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Whitaker|Whitney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Houston|Angela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Bassett|Loretta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Devine|5.6|52|17.16|3.3|3.471600|Romance|Comedy|Drama|F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9|Sudden Death|1995|USA|Peter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Hyams|Jean-Claude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Van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Damme|Powers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Boothe|Raymond</a:t>
            </a: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J. </a:t>
            </a:r>
            <a:r>
              <a:rPr lang="en-US" sz="11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Barry|5.2|75|24.75|2.6|2.847500|Action|Action|Action|F</a:t>
            </a:r>
            <a:endParaRPr lang="en-US" altLang="en-US" sz="11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cs typeface="Consolas" panose="020B0609020204030204" pitchFamily="49" charset="0"/>
              </a:rPr>
              <a:t>H2O </a:t>
            </a:r>
            <a:r>
              <a:rPr lang="en-US" altLang="en-US" dirty="0" err="1" smtClean="0">
                <a:cs typeface="Consolas" panose="020B0609020204030204" pitchFamily="49" charset="0"/>
              </a:rPr>
              <a:t>predicterize</a:t>
            </a:r>
            <a:endParaRPr lang="en-US" alt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6934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and D3 visualize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576387"/>
            <a:ext cx="6962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Lessons Learned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H2O does indeed seem like a very powerful machine learning platform, though I’m no expert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There are a lot of knobs available… and a lot of knowledge necessary to turn them correctly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The company emphasizes speed and scalability though even my ‘big data’ wasn’t so big and I couldn’t begin to judge their claims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but I believe them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The overall cohesiveness of the programming model was striking, along with the extensive documentation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R, Python and Scala fully supported, platform </a:t>
            </a:r>
            <a:r>
              <a:rPr lang="en-US" altLang="en-US" dirty="0">
                <a:cs typeface="Consolas" panose="020B0609020204030204" pitchFamily="49" charset="0"/>
              </a:rPr>
              <a:t>includes interfaces </a:t>
            </a:r>
            <a:r>
              <a:rPr lang="en-US" altLang="en-US" dirty="0" smtClean="0">
                <a:cs typeface="Consolas" panose="020B0609020204030204" pitchFamily="49" charset="0"/>
              </a:rPr>
              <a:t>for </a:t>
            </a:r>
            <a:r>
              <a:rPr lang="en-US" altLang="en-US" dirty="0">
                <a:cs typeface="Consolas" panose="020B0609020204030204" pitchFamily="49" charset="0"/>
              </a:rPr>
              <a:t>Java, JSON, and </a:t>
            </a:r>
            <a:r>
              <a:rPr lang="en-US" altLang="en-US" dirty="0" err="1" smtClean="0">
                <a:cs typeface="Consolas" panose="020B0609020204030204" pitchFamily="49" charset="0"/>
              </a:rPr>
              <a:t>CoffeeScript</a:t>
            </a:r>
            <a:r>
              <a:rPr lang="en-US" altLang="en-US" dirty="0" smtClean="0">
                <a:cs typeface="Consolas" panose="020B0609020204030204" pitchFamily="49" charset="0"/>
              </a:rPr>
              <a:t>/JavaScript (+ a web-based tool named Flow)</a:t>
            </a:r>
          </a:p>
          <a:p>
            <a:r>
              <a:rPr lang="en-US" altLang="en-US" dirty="0" smtClean="0">
                <a:cs typeface="Consolas" panose="020B0609020204030204" pitchFamily="49" charset="0"/>
              </a:rPr>
              <a:t>Yes, Hadoop and Spark</a:t>
            </a:r>
            <a:endParaRPr lang="en-US" altLang="en-US" dirty="0">
              <a:cs typeface="Consolas" panose="020B0609020204030204" pitchFamily="49" charset="0"/>
            </a:endParaRP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“Sparkling Water”, what they call the killer app for Spark</a:t>
            </a:r>
          </a:p>
          <a:p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H2O</a:t>
            </a:r>
            <a:r>
              <a:rPr lang="en-US" altLang="en-US" sz="3200" dirty="0" smtClean="0">
                <a:cs typeface="Consolas" panose="020B0609020204030204" pitchFamily="49" charset="0"/>
              </a:rPr>
              <a:t>, not </a:t>
            </a:r>
            <a:r>
              <a:rPr lang="en-US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H20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The Outlier from Brussels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cs typeface="Consolas" panose="020B0609020204030204" pitchFamily="49" charset="0"/>
            </a:endParaRPr>
          </a:p>
          <a:p>
            <a:endParaRPr lang="en-US" altLang="en-US" dirty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endParaRPr lang="en-US" altLang="en-US" dirty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r>
              <a:rPr lang="en-US" altLang="en-US" dirty="0" err="1" smtClean="0">
                <a:cs typeface="Consolas" panose="020B0609020204030204" pitchFamily="49" charset="0"/>
              </a:rPr>
              <a:t>StarAud</a:t>
            </a:r>
            <a:r>
              <a:rPr lang="en-US" altLang="en-US" dirty="0" smtClean="0">
                <a:cs typeface="Consolas" panose="020B0609020204030204" pitchFamily="49" charset="0"/>
              </a:rPr>
              <a:t> didn’t work out too well, perhaps and analysis of Jean-Claude Van </a:t>
            </a:r>
            <a:r>
              <a:rPr lang="en-US" altLang="en-US" dirty="0" err="1" smtClean="0">
                <a:cs typeface="Consolas" panose="020B0609020204030204" pitchFamily="49" charset="0"/>
              </a:rPr>
              <a:t>Damme</a:t>
            </a:r>
            <a:r>
              <a:rPr lang="en-US" altLang="en-US" smtClean="0"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cs typeface="Consolas" panose="020B0609020204030204" pitchFamily="49" charset="0"/>
              </a:rPr>
              <a:t>can point out some areas for improvement</a:t>
            </a:r>
          </a:p>
          <a:p>
            <a:pPr lvl="1"/>
            <a:r>
              <a:rPr lang="en-US" altLang="en-US" sz="1600" dirty="0" smtClean="0">
                <a:cs typeface="Consolas" panose="020B0609020204030204" pitchFamily="49" charset="0"/>
              </a:rPr>
              <a:t>Jean-Claude Van </a:t>
            </a:r>
            <a:r>
              <a:rPr lang="en-US" altLang="en-US" sz="1600" dirty="0" err="1" smtClean="0">
                <a:cs typeface="Consolas" panose="020B0609020204030204" pitchFamily="49" charset="0"/>
              </a:rPr>
              <a:t>Damme</a:t>
            </a:r>
            <a:r>
              <a:rPr lang="en-US" altLang="en-US" sz="1600" dirty="0" smtClean="0">
                <a:cs typeface="Consolas" panose="020B0609020204030204" pitchFamily="49" charset="0"/>
              </a:rPr>
              <a:t> has apparently never been in a movie without receiving top billing (“</a:t>
            </a:r>
            <a:r>
              <a:rPr lang="en-US" altLang="en-US" sz="1600" dirty="0" err="1" smtClean="0">
                <a:cs typeface="Consolas" panose="020B0609020204030204" pitchFamily="49" charset="0"/>
              </a:rPr>
              <a:t>Breakin</a:t>
            </a:r>
            <a:r>
              <a:rPr lang="en-US" altLang="en-US" sz="1600" dirty="0" smtClean="0">
                <a:cs typeface="Consolas" panose="020B0609020204030204" pitchFamily="49" charset="0"/>
              </a:rPr>
              <a:t>’” doesn’t count) – how to account for that?</a:t>
            </a:r>
          </a:p>
          <a:p>
            <a:pPr lvl="1"/>
            <a:r>
              <a:rPr lang="en-US" altLang="en-US" sz="1600" dirty="0" smtClean="0">
                <a:cs typeface="Consolas" panose="020B0609020204030204" pitchFamily="49" charset="0"/>
              </a:rPr>
              <a:t>In both Double Impact and Maximum Risk he played siblings – shouldn’t he really be ranked 2</a:t>
            </a:r>
            <a:r>
              <a:rPr lang="en-US" altLang="en-US" sz="1600" baseline="30000" dirty="0" smtClean="0">
                <a:cs typeface="Consolas" panose="020B0609020204030204" pitchFamily="49" charset="0"/>
              </a:rPr>
              <a:t>nd</a:t>
            </a:r>
            <a:r>
              <a:rPr lang="en-US" altLang="en-US" sz="1600" dirty="0" smtClean="0">
                <a:cs typeface="Consolas" panose="020B0609020204030204" pitchFamily="49" charset="0"/>
              </a:rPr>
              <a:t> also in each</a:t>
            </a:r>
          </a:p>
          <a:p>
            <a:pPr lvl="1"/>
            <a:r>
              <a:rPr lang="en-US" altLang="en-US" sz="1600" dirty="0" smtClean="0">
                <a:cs typeface="Consolas" panose="020B0609020204030204" pitchFamily="49" charset="0"/>
              </a:rPr>
              <a:t>How can </a:t>
            </a:r>
            <a:r>
              <a:rPr lang="en-US" altLang="en-US" sz="1600" dirty="0" err="1" smtClean="0">
                <a:cs typeface="Consolas" panose="020B0609020204030204" pitchFamily="49" charset="0"/>
              </a:rPr>
              <a:t>TimeCop</a:t>
            </a:r>
            <a:r>
              <a:rPr lang="en-US" altLang="en-US" sz="1600" dirty="0" smtClean="0">
                <a:cs typeface="Consolas" panose="020B0609020204030204" pitchFamily="49" charset="0"/>
              </a:rPr>
              <a:t> only have a critic’s rating of 5.2? Are there problems with the data?</a:t>
            </a:r>
          </a:p>
          <a:p>
            <a:pPr lvl="1"/>
            <a:r>
              <a:rPr lang="en-US" altLang="en-US" sz="1600" dirty="0" smtClean="0">
                <a:cs typeface="Consolas" panose="020B0609020204030204" pitchFamily="49" charset="0"/>
              </a:rPr>
              <a:t>In JCVD the movie JCVD was top-billed AND playing himself – is that unique?</a:t>
            </a:r>
          </a:p>
          <a:p>
            <a:pPr lvl="1"/>
            <a:r>
              <a:rPr lang="en-US" altLang="en-US" sz="1600" dirty="0" smtClean="0">
                <a:cs typeface="Consolas" panose="020B0609020204030204" pitchFamily="49" charset="0"/>
              </a:rPr>
              <a:t>Is Van </a:t>
            </a:r>
            <a:r>
              <a:rPr lang="en-US" altLang="en-US" sz="1600" dirty="0" err="1" smtClean="0">
                <a:cs typeface="Consolas" panose="020B0609020204030204" pitchFamily="49" charset="0"/>
              </a:rPr>
              <a:t>Damme</a:t>
            </a:r>
            <a:r>
              <a:rPr lang="en-US" altLang="en-US" sz="1600" dirty="0" smtClean="0">
                <a:cs typeface="Consolas" panose="020B0609020204030204" pitchFamily="49" charset="0"/>
              </a:rPr>
              <a:t> simply an outlier that broke the entire model? Maybe if I remove him from the dataset and do everything again…</a:t>
            </a:r>
            <a:endParaRPr lang="en-US" altLang="en-US" sz="1600" dirty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06450"/>
            <a:ext cx="8941085" cy="24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smtClean="0"/>
              <a:t>YouTube URLs, Last Page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minute (short</a:t>
            </a:r>
            <a:r>
              <a:rPr lang="en-US" altLang="en-US" dirty="0"/>
              <a:t>): https://youtu.be/uAxmUhqxOFY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15 minutes (long</a:t>
            </a:r>
            <a:r>
              <a:rPr lang="en-US" altLang="en-US" dirty="0"/>
              <a:t>): 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https://youtu.be/OxjCc99Jer0</a:t>
            </a:r>
            <a:endParaRPr lang="en-US" dirty="0"/>
          </a:p>
          <a:p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cs typeface="Arial" panose="020B0604020202020204" pitchFamily="34" charset="0"/>
              </a:rPr>
              <a:t>Owen Galvin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06336B-CDCA-4BEB-B31D-9E6FB3A346EB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Consolas" panose="020B0609020204030204" pitchFamily="49" charset="0"/>
              </a:rPr>
              <a:t>H2O.ai – the company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nsolas" panose="020B0609020204030204" pitchFamily="49" charset="0"/>
              </a:rPr>
              <a:t>founded in 2011 by </a:t>
            </a:r>
            <a:r>
              <a:rPr lang="en-US" altLang="en-US" dirty="0" err="1">
                <a:cs typeface="Consolas" panose="020B0609020204030204" pitchFamily="49" charset="0"/>
              </a:rPr>
              <a:t>SriSatish</a:t>
            </a:r>
            <a:r>
              <a:rPr lang="en-US" altLang="en-US" dirty="0">
                <a:cs typeface="Consolas" panose="020B0609020204030204" pitchFamily="49" charset="0"/>
              </a:rPr>
              <a:t> “Sri” Ambati, who previously co-founded </a:t>
            </a:r>
            <a:r>
              <a:rPr lang="en-US" altLang="en-US" dirty="0" err="1">
                <a:cs typeface="Consolas" panose="020B0609020204030204" pitchFamily="49" charset="0"/>
              </a:rPr>
              <a:t>Platfora</a:t>
            </a:r>
            <a:r>
              <a:rPr lang="en-US" altLang="en-US" dirty="0">
                <a:cs typeface="Consolas" panose="020B0609020204030204" pitchFamily="49" charset="0"/>
              </a:rPr>
              <a:t>, and Cliff Click, the lead developer of the Java Virtual </a:t>
            </a:r>
            <a:r>
              <a:rPr lang="en-US" altLang="en-US" dirty="0" smtClean="0">
                <a:cs typeface="Consolas" panose="020B0609020204030204" pitchFamily="49" charset="0"/>
              </a:rPr>
              <a:t>Machine</a:t>
            </a: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r>
              <a:rPr lang="en-US" altLang="en-US" dirty="0" smtClean="0">
                <a:cs typeface="Consolas" panose="020B0609020204030204" pitchFamily="49" charset="0"/>
              </a:rPr>
              <a:t>Their “Scientific Advisory Council” has some big names in the world of machine learning, include below Stanford professors: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Stephen Boyd</a:t>
            </a:r>
          </a:p>
          <a:p>
            <a:pPr lvl="1"/>
            <a:r>
              <a:rPr lang="en-US" altLang="en-US" dirty="0">
                <a:cs typeface="Consolas" panose="020B0609020204030204" pitchFamily="49" charset="0"/>
              </a:rPr>
              <a:t>Robert </a:t>
            </a:r>
            <a:r>
              <a:rPr lang="en-US" altLang="en-US" dirty="0" err="1">
                <a:cs typeface="Consolas" panose="020B0609020204030204" pitchFamily="49" charset="0"/>
              </a:rPr>
              <a:t>Tibshiranii</a:t>
            </a:r>
            <a:endParaRPr lang="en-US" alt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Trevor Hastie</a:t>
            </a:r>
          </a:p>
          <a:p>
            <a:endParaRPr lang="en-US" altLang="en-US" dirty="0">
              <a:cs typeface="Consolas" panose="020B0609020204030204" pitchFamily="49" charset="0"/>
            </a:endParaRPr>
          </a:p>
          <a:p>
            <a:endParaRPr lang="en-US" altLang="en-US" dirty="0" smtClean="0">
              <a:cs typeface="Consolas" panose="020B0609020204030204" pitchFamily="49" charset="0"/>
            </a:endParaRP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cs typeface="Arial" panose="020B0604020202020204" pitchFamily="34" charset="0"/>
              </a:rPr>
              <a:t>Owen Galvin</a:t>
            </a:r>
            <a:endParaRPr lang="en-US" altLang="en-US" sz="1200" dirty="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and the tech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1519237"/>
            <a:ext cx="5219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/>
              <a:t>Problem Statement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>
                <a:cs typeface="Consolas" panose="020B0609020204030204" pitchFamily="49" charset="0"/>
              </a:rPr>
              <a:t>Illustrate </a:t>
            </a:r>
            <a:r>
              <a:rPr lang="en-US" altLang="en-US" dirty="0">
                <a:cs typeface="Consolas" panose="020B0609020204030204" pitchFamily="49" charset="0"/>
              </a:rPr>
              <a:t>use of both simple and multiple linear regression in </a:t>
            </a:r>
            <a:r>
              <a:rPr lang="en-US" altLang="en-US" dirty="0" smtClean="0">
                <a:cs typeface="Consolas" panose="020B0609020204030204" pitchFamily="49" charset="0"/>
              </a:rPr>
              <a:t>H2O.ai </a:t>
            </a:r>
            <a:r>
              <a:rPr lang="en-US" altLang="en-US" dirty="0">
                <a:cs typeface="Consolas" panose="020B0609020204030204" pitchFamily="49" charset="0"/>
              </a:rPr>
              <a:t>using movie data </a:t>
            </a:r>
            <a:r>
              <a:rPr lang="en-US" altLang="en-US" dirty="0" smtClean="0">
                <a:cs typeface="Consolas" panose="020B0609020204030204" pitchFamily="49" charset="0"/>
              </a:rPr>
              <a:t>set. Examples are in Python</a:t>
            </a:r>
            <a:endParaRPr lang="en-US" altLang="en-US" dirty="0">
              <a:cs typeface="Consolas" panose="020B0609020204030204" pitchFamily="49" charset="0"/>
            </a:endParaRP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simple linear regression</a:t>
            </a:r>
          </a:p>
          <a:p>
            <a:pPr lvl="2"/>
            <a:r>
              <a:rPr lang="en-US" altLang="en-US" dirty="0" smtClean="0">
                <a:cs typeface="Consolas" panose="020B0609020204030204" pitchFamily="49" charset="0"/>
              </a:rPr>
              <a:t>predict average critic’s rating by using a calculated value that attempts to estimate “star power” of a movie combined with the average audience rating</a:t>
            </a:r>
          </a:p>
          <a:p>
            <a:pPr lvl="2"/>
            <a:r>
              <a:rPr lang="en-US" altLang="en-US" dirty="0" smtClean="0">
                <a:cs typeface="Consolas" panose="020B0609020204030204" pitchFamily="49" charset="0"/>
              </a:rPr>
              <a:t>visualize the results via D3</a:t>
            </a:r>
            <a:endParaRPr lang="en-US" altLang="en-US" dirty="0">
              <a:cs typeface="Consolas" panose="020B0609020204030204" pitchFamily="49" charset="0"/>
            </a:endParaRP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multiple linear regression</a:t>
            </a:r>
          </a:p>
          <a:p>
            <a:pPr lvl="2"/>
            <a:r>
              <a:rPr lang="en-US" altLang="en-US" dirty="0" smtClean="0">
                <a:cs typeface="Consolas" panose="020B0609020204030204" pitchFamily="49" charset="0"/>
              </a:rPr>
              <a:t>predict average critic’s ratings using above value plus several more features available in the combined dataset</a:t>
            </a:r>
          </a:p>
          <a:p>
            <a:pPr marL="914400" lvl="2" indent="0">
              <a:buNone/>
            </a:pPr>
            <a:endParaRPr lang="en-US" altLang="en-US" dirty="0" smtClean="0">
              <a:cs typeface="Consolas" panose="020B0609020204030204" pitchFamily="49" charset="0"/>
            </a:endParaRPr>
          </a:p>
          <a:p>
            <a:r>
              <a:rPr lang="en-US" altLang="en-US" dirty="0" smtClean="0">
                <a:cs typeface="Consolas" panose="020B0609020204030204" pitchFamily="49" charset="0"/>
              </a:rPr>
              <a:t>Preceding the main event, a </a:t>
            </a:r>
            <a:r>
              <a:rPr lang="en-US" altLang="en-US" dirty="0">
                <a:cs typeface="Consolas" panose="020B0609020204030204" pitchFamily="49" charset="0"/>
              </a:rPr>
              <a:t>preliminary assessment of the </a:t>
            </a:r>
            <a:r>
              <a:rPr lang="en-US" altLang="en-US" dirty="0" smtClean="0">
                <a:cs typeface="Consolas" panose="020B0609020204030204" pitchFamily="49" charset="0"/>
              </a:rPr>
              <a:t>same regression techniques using the Small Car (and explanatory and dependent variables) from Assignment 11</a:t>
            </a:r>
          </a:p>
          <a:p>
            <a:pPr lvl="1"/>
            <a:r>
              <a:rPr lang="en-US" altLang="en-US" dirty="0" smtClean="0">
                <a:cs typeface="Consolas" panose="020B0609020204030204" pitchFamily="49" charset="0"/>
              </a:rPr>
              <a:t>visualize the results in D3, comparing to model produced by Spark’s </a:t>
            </a:r>
            <a:r>
              <a:rPr lang="en-US" altLang="en-US" dirty="0" err="1" smtClean="0">
                <a:cs typeface="Consolas" panose="020B0609020204030204" pitchFamily="49" charset="0"/>
              </a:rPr>
              <a:t>MLlib</a:t>
            </a:r>
            <a:endParaRPr lang="en-US" altLang="en-US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cs typeface="Arial" panose="020B0604020202020204" pitchFamily="34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Installation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H2O directly from Python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Prerequisite</a:t>
            </a:r>
            <a:r>
              <a:rPr lang="en-US" dirty="0"/>
              <a:t>: Python 2.7 or </a:t>
            </a:r>
            <a:r>
              <a:rPr lang="en-US" dirty="0" smtClean="0"/>
              <a:t>3.5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Install dependencies (prepending with `</a:t>
            </a:r>
            <a:r>
              <a:rPr lang="en-US" dirty="0" err="1"/>
              <a:t>sudo</a:t>
            </a:r>
            <a:r>
              <a:rPr lang="en-US" dirty="0"/>
              <a:t>` if needed</a:t>
            </a:r>
            <a:r>
              <a:rPr lang="en-US" dirty="0" smtClean="0"/>
              <a:t>):</a:t>
            </a:r>
            <a:endParaRPr lang="en-US" dirty="0"/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pip install -U requests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pip install -U tabulate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pip install -U future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pip install -U six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At </a:t>
            </a:r>
            <a:r>
              <a:rPr lang="en-US" dirty="0"/>
              <a:t>the command line, copy and paste these commands one line at a time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The following command removes the H2O module for Python.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pip uninstall h2o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Next, use pip to install this version of the H2O Python module.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pip install http://h2o-release.s3.amazonaws.com/h2o/rel-turchin/3/Python/h2o-3.8.2.3-py2.py3-none-any.whl</a:t>
            </a:r>
          </a:p>
          <a:p>
            <a:pPr marL="0" indent="0">
              <a:buNone/>
            </a:pPr>
            <a:endParaRPr lang="en-US" altLang="en-US" sz="12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200" dirty="0" smtClean="0"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cs typeface="Consolas" panose="020B0609020204030204" pitchFamily="49" charset="0"/>
              </a:rPr>
            </a:br>
            <a:r>
              <a:rPr lang="en-US" altLang="en-US" sz="1200" dirty="0" smtClean="0">
                <a:cs typeface="Consolas" panose="020B0609020204030204" pitchFamily="49" charset="0"/>
              </a:rPr>
              <a:t>http</a:t>
            </a:r>
            <a:r>
              <a:rPr lang="en-US" altLang="en-US" sz="1200" dirty="0">
                <a:cs typeface="Consolas" panose="020B0609020204030204" pitchFamily="49" charset="0"/>
              </a:rPr>
              <a:t>://www.h2o.ai/download/h2o/python</a:t>
            </a:r>
            <a:endParaRPr lang="en-US" altLang="en-US" sz="1200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test, train, variables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2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.init()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#uses all cores by default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.remove_all()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#clean slate, in case cluster was already running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estimators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H2OGeneralizedLinearEstimator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.import_file(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'small_car.csv'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#help(h2o.import_file)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train, test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df.split_frame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([0.8], seed=63)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(train),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(test)</a:t>
            </a:r>
          </a:p>
          <a:p>
            <a:pPr marL="0" indent="0">
              <a:buNone/>
            </a:pPr>
            <a:endParaRPr lang="en-US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target_simple_Y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'Horsepower'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exp_simple_X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'Displacement'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target_multi_Y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'Horsepower'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exp_multi_X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'Cylinders'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'Displacement'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'Manufacturer'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Model_Year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'Origin'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'Weight'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en-US" sz="1200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cs typeface="Consolas" panose="020B0609020204030204" pitchFamily="49" charset="0"/>
              </a:rPr>
              <a:t>create model, train, predict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glm_simple_cars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H2OGeneralizedLinearEstimator(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model_id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glm_simple_cars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#will appear in Flow by this 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family=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gaussian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solver=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'IRLSM'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#'L_BFGS' is the other GLM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solveraka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,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lambda_search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) 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glm_multi_cars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H2OGeneralizedLinearEstimator(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model_id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glm_multi_cars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family=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gaussian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solver=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'IRLSM'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,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lambda_search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) 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glm_simple_cars.train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exp_simple_X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target_simple_Y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training_frame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=train)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glm_multi_cars.train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exp_multi_X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target_multi_Y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training_frame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=train)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glm_simple_pred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glm_simple_cars.predict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test_simple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200" dirty="0" smtClean="0"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help(h2o.import_file)</a:t>
            </a: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 on 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import_file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in module h2o.h2o:</a:t>
            </a:r>
          </a:p>
          <a:p>
            <a:pPr marL="0" indent="0">
              <a:buNone/>
            </a:pPr>
            <a:endParaRPr lang="en-US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import_file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(path=None,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destination_frame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='', parse=True, header=(-1, 0, 1),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='',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col_names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=None,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col_types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=None,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na_strings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=None)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Have H2O import a dataset into memory. The path to the data must be a valid path for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each node in the H2O cluster. If some node in the H2O cluster cannot see the file, then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an exception will be thrown by the H2O cluster. Does a parallel/distributed multi-threaded pull 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of the data. Also see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upload_file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Parameters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----------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path :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 path specifying the location of the data to import</a:t>
            </a:r>
            <a: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destination_frame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, optional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The unique hex key assigned to the imported file. If none is given, a key will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automatically be generated.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parse : bool, optional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 logical value indicating whether the file should be parsed after import.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header :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, optional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-1 means the first line is data, 0 means guess, 1 means first line is header.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, optional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The field separator character. Values on each line of the file are separated by this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character. If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"", the parser will automatically detect the separator.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col_names</a:t>
            </a: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: list, optional</a:t>
            </a:r>
          </a:p>
          <a:p>
            <a:pPr marL="0" indent="0">
              <a:buNone/>
            </a:pPr>
            <a:r>
              <a:rPr lang="en-US" alt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 list of column names for the </a:t>
            </a:r>
            <a: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file.</a:t>
            </a:r>
            <a:b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  <a:endParaRPr lang="en-US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715963"/>
          </a:xfrm>
        </p:spPr>
        <p:txBody>
          <a:bodyPr/>
          <a:lstStyle/>
          <a:p>
            <a:r>
              <a:rPr lang="en-US" altLang="en-US" dirty="0" err="1" smtClean="0">
                <a:cs typeface="Consolas" panose="020B0609020204030204" pitchFamily="49" charset="0"/>
              </a:rPr>
              <a:t>viz</a:t>
            </a:r>
            <a:endParaRPr lang="en-US" altLang="en-US" dirty="0" smtClean="0">
              <a:cs typeface="Consolas" panose="020B0609020204030204" pitchFamily="49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752600"/>
            <a:ext cx="8134350" cy="4343400"/>
          </a:xfrm>
          <a:prstGeom prst="rect">
            <a:avLst/>
          </a:prstGeom>
        </p:spPr>
      </p:pic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  <a:latin typeface="+mn-lt"/>
                <a:cs typeface="Consolas" panose="020B0609020204030204" pitchFamily="49" charset="0"/>
              </a:rPr>
              <a:t>Owen Galvin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DB80A-105F-4324-8C75-A157DBA20E51}" type="slidenum">
              <a:rPr lang="en-US" alt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39525"/>
              </p:ext>
            </p:extLst>
          </p:nvPr>
        </p:nvGraphicFramePr>
        <p:xfrm>
          <a:off x="539927" y="1038860"/>
          <a:ext cx="809924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247">
                  <a:extLst>
                    <a:ext uri="{9D8B030D-6E8A-4147-A177-3AD203B41FA5}">
                      <a16:colId xmlns:a16="http://schemas.microsoft.com/office/drawing/2014/main" val="21183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Note: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My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MLlib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had an RMSE of 23.3, H2O came up with 17.82</a:t>
                      </a:r>
                      <a:br>
                        <a:rPr lang="en-US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… but I wouldn’t read too much into the values, lots of knobs can be turned in either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6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13512</TotalTime>
  <Words>1428</Words>
  <Application>Microsoft Office PowerPoint</Application>
  <PresentationFormat>On-screen Show (4:3)</PresentationFormat>
  <Paragraphs>211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Wingdings</vt:lpstr>
      <vt:lpstr>Office Theme</vt:lpstr>
      <vt:lpstr> Final Project  Machine Learning with H2O.ai  </vt:lpstr>
      <vt:lpstr>H2O.ai – the company</vt:lpstr>
      <vt:lpstr>and the tech</vt:lpstr>
      <vt:lpstr>Problem Statement</vt:lpstr>
      <vt:lpstr>Installation</vt:lpstr>
      <vt:lpstr>test, train, variables</vt:lpstr>
      <vt:lpstr>create model, train, predict</vt:lpstr>
      <vt:lpstr>help(h2o.import_file)</vt:lpstr>
      <vt:lpstr>viz</vt:lpstr>
      <vt:lpstr>movies</vt:lpstr>
      <vt:lpstr>munge, engineer</vt:lpstr>
      <vt:lpstr>StarAud</vt:lpstr>
      <vt:lpstr>input data</vt:lpstr>
      <vt:lpstr>and D3 visualize</vt:lpstr>
      <vt:lpstr>Lessons Learned</vt:lpstr>
      <vt:lpstr>The Outlier from Brussels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 </cp:lastModifiedBy>
  <cp:revision>914</cp:revision>
  <cp:lastPrinted>2016-05-10T01:59:27Z</cp:lastPrinted>
  <dcterms:created xsi:type="dcterms:W3CDTF">2006-08-16T00:00:00Z</dcterms:created>
  <dcterms:modified xsi:type="dcterms:W3CDTF">2016-05-12T00:31:53Z</dcterms:modified>
</cp:coreProperties>
</file>