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6" r:id="rId4"/>
    <p:sldMasterId id="214748372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Inter SemiBold"/>
      <p:regular r:id="rId19"/>
      <p:bold r:id="rId20"/>
      <p:italic r:id="rId21"/>
      <p:boldItalic r:id="rId22"/>
    </p:embeddedFont>
    <p:embeddedFont>
      <p:font typeface="Inter Light"/>
      <p:regular r:id="rId23"/>
      <p:bold r:id="rId24"/>
      <p:italic r:id="rId25"/>
      <p:boldItalic r:id="rId26"/>
    </p:embeddedFont>
    <p:embeddedFont>
      <p:font typeface="Inter"/>
      <p:regular r:id="rId27"/>
      <p:bold r:id="rId28"/>
      <p:italic r:id="rId29"/>
      <p:boldItalic r:id="rId30"/>
    </p:embeddedFont>
    <p:embeddedFont>
      <p:font typeface="Inter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SemiBold-bold.fntdata"/><Relationship Id="rId22" Type="http://schemas.openxmlformats.org/officeDocument/2006/relationships/font" Target="fonts/InterSemiBold-boldItalic.fntdata"/><Relationship Id="rId21" Type="http://schemas.openxmlformats.org/officeDocument/2006/relationships/font" Target="fonts/InterSemiBold-italic.fntdata"/><Relationship Id="rId24" Type="http://schemas.openxmlformats.org/officeDocument/2006/relationships/font" Target="fonts/InterLight-bold.fntdata"/><Relationship Id="rId23" Type="http://schemas.openxmlformats.org/officeDocument/2006/relationships/font" Target="fonts/Inter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Light-boldItalic.fntdata"/><Relationship Id="rId25" Type="http://schemas.openxmlformats.org/officeDocument/2006/relationships/font" Target="fonts/InterLight-italic.fntdata"/><Relationship Id="rId28" Type="http://schemas.openxmlformats.org/officeDocument/2006/relationships/font" Target="fonts/Inter-bold.fntdata"/><Relationship Id="rId27" Type="http://schemas.openxmlformats.org/officeDocument/2006/relationships/font" Target="fonts/Inter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ExtraBold-bold.fntdata"/><Relationship Id="rId30" Type="http://schemas.openxmlformats.org/officeDocument/2006/relationships/font" Target="fonts/Inter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InterExtra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InterSemiBold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3437cd91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3437cd91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347c0d38a69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347c0d38a69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347c0d38a6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347c0d38a6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33437cd91b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33437cd91b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47c0d38a69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47c0d38a69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Podman - used for containring tools so it’s easy to maintain in terms of memory and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 - js framework because of its light weight and easy to manipulate DOM using states</a:t>
            </a:r>
            <a:br>
              <a:rPr lang="en"/>
            </a:br>
            <a:r>
              <a:rPr lang="en"/>
              <a:t>Python - programming language used since its to understand and can be used to manipulate database using “ORM” using sqlalchemy and use of alembic for migrations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 - used to serve static vue content and proxy the backend APIs to manipulate database CRUD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- used as data storage for relational database.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Github, VScode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3437cd91b2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3437cd91b2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3437cd91b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3437cd91b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347c0d38a6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347c0d38a6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47c0d38a6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47c0d38a6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3437cd91b2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33437cd91b2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3437cd91b2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3437cd91b2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347c0d38a69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347c0d38a69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560525" y="1495000"/>
            <a:ext cx="8531100" cy="31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Char char="●"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Char char="○"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Char char="■"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Char char="●"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Char char="○"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Char char="■"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Char char="●"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Char char="○"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Char char="■"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" name="Google Shape;341;p4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42" name="Google Shape;342;p4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4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44" name="Google Shape;344;p4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5" name="Google Shape;345;p4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6" name="Google Shape;346;p4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4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0" name="Google Shape;350;p4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351" name="Google Shape;351;p4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4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53" name="Google Shape;353;p4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4" name="Google Shape;354;p4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55" name="Google Shape;355;p4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358" name="Google Shape;358;p4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4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60" name="Google Shape;360;p4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61" name="Google Shape;361;p4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62" name="Google Shape;362;p4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3" name="Google Shape;363;p4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4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4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4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8" name="Google Shape;368;p4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69" name="Google Shape;369;p4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0" name="Google Shape;370;p4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4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4" name="Google Shape;374;p4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4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6" name="Google Shape;376;p4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7" name="Google Shape;377;p4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8" name="Google Shape;378;p4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9" name="Google Shape;379;p4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4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3" name="Google Shape;383;p4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4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85" name="Google Shape;385;p4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386" name="Google Shape;386;p4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387" name="Google Shape;387;p4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388" name="Google Shape;388;p4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389" name="Google Shape;389;p4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0" name="Google Shape;390;p4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4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4" name="Google Shape;394;p4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4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96" name="Google Shape;396;p4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97" name="Google Shape;397;p4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398" name="Google Shape;398;p4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9" name="Google Shape;399;p4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4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403" name="Google Shape;403;p4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404" name="Google Shape;404;p4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405" name="Google Shape;405;p4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406" name="Google Shape;406;p4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4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8" name="Google Shape;408;p4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9" name="Google Shape;409;p4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0" name="Google Shape;410;p4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1" name="Google Shape;411;p4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2" name="Google Shape;412;p4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3" name="Google Shape;413;p4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p4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417" name="Google Shape;417;p5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5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9" name="Google Shape;419;p5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0" name="Google Shape;420;p5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1" name="Google Shape;421;p5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2" name="Google Shape;422;p5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3" name="Google Shape;423;p5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4" name="Google Shape;424;p5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5" name="Google Shape;425;p5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6" name="Google Shape;426;p5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429" name="Google Shape;429;p5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5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1" name="Google Shape;431;p5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432" name="Google Shape;432;p51"/>
          <p:cNvCxnSpPr>
            <a:endCxn id="43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5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5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5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6" name="Google Shape;436;p5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7" name="Google Shape;437;p5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8" name="Google Shape;438;p5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9" name="Google Shape;439;p5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0" name="Google Shape;440;p5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1" name="Google Shape;441;p5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2" name="Google Shape;442;p5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443" name="Google Shape;443;p5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4" name="Google Shape;444;p5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5" name="Google Shape;445;p5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6" name="Google Shape;446;p5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8" name="Google Shape;448;p5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Google Shape;449;p5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450" name="Google Shape;450;p5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51" name="Google Shape;451;p5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2" name="Google Shape;452;p5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Google Shape;453;p5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456" name="Google Shape;456;p5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457" name="Google Shape;457;p5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5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9" name="Google Shape;459;p5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0" name="Google Shape;460;p5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463" name="Google Shape;463;p5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464" name="Google Shape;464;p5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5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6" name="Google Shape;466;p5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7" name="Google Shape;467;p5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8" name="Google Shape;468;p5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9" name="Google Shape;469;p5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0" name="Google Shape;470;p5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1" name="Google Shape;471;p5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2" name="Google Shape;472;p5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5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5" name="Google Shape;475;p5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5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477" name="Google Shape;477;p5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478" name="Google Shape;478;p5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79" name="Google Shape;479;p5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480" name="Google Shape;480;p5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81" name="Google Shape;481;p5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482" name="Google Shape;482;p5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83" name="Google Shape;483;p5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484" name="Google Shape;484;p5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85" name="Google Shape;485;p5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486" name="Google Shape;486;p5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87" name="Google Shape;487;p5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488" name="Google Shape;488;p5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89" name="Google Shape;489;p5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0" name="Google Shape;490;p5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5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4" name="Google Shape;494;p5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5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496" name="Google Shape;496;p5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97" name="Google Shape;497;p5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8" name="Google Shape;498;p5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9" name="Google Shape;499;p5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502" name="Google Shape;502;p5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05" name="Google Shape;505;p5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06" name="Google Shape;506;p5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07" name="Google Shape;507;p5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08" name="Google Shape;508;p5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09" name="Google Shape;509;p5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510" name="Google Shape;510;p5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Google Shape;511;p5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12" name="Google Shape;512;p5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13" name="Google Shape;513;p5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14" name="Google Shape;514;p5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15" name="Google Shape;515;p5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16" name="Google Shape;516;p5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17" name="Google Shape;517;p5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18" name="Google Shape;518;p5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19" name="Google Shape;519;p5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20" name="Google Shape;520;p5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1" name="Google Shape;521;p5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5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25" name="Google Shape;525;p5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26" name="Google Shape;526;p5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27" name="Google Shape;527;p5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28" name="Google Shape;528;p5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29" name="Google Shape;529;p5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0" name="Google Shape;530;p5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31" name="Google Shape;531;p5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32" name="Google Shape;532;p5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33" name="Google Shape;533;p5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4" name="Google Shape;534;p5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35" name="Google Shape;535;p5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36" name="Google Shape;536;p5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37" name="Google Shape;537;p5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8" name="Google Shape;538;p5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9" name="Google Shape;539;p5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540" name="Google Shape;540;p5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1" name="Google Shape;541;p5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2" name="Google Shape;542;p5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5" name="Google Shape;545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6" name="Google Shape;546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9" name="Google Shape;549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52" name="Google Shape;552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53" name="Google Shape;553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56" name="Google Shape;556;p6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57" name="Google Shape;557;p6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58" name="Google Shape;558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61" name="Google Shape;561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4" name="Google Shape;564;p6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65" name="Google Shape;565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68" name="Google Shape;568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6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72" name="Google Shape;572;p6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3" name="Google Shape;573;p6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74" name="Google Shape;574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577" name="Google Shape;577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0" name="Google Shape;580;p6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81" name="Google Shape;581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6" name="Google Shape;586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7" name="Google Shape;587;p7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8" name="Google Shape;588;p7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9" name="Google Shape;589;p7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0" name="Google Shape;590;p7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1" name="Google Shape;591;p7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2" name="Google Shape;592;p7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95" name="Google Shape;595;p7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96" name="Google Shape;596;p7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597" name="Google Shape;597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0" name="Google Shape;600;p7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1" name="Google Shape;601;p7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02" name="Google Shape;602;p7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03" name="Google Shape;603;p7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04" name="Google Shape;604;p7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7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08" name="Google Shape;608;p7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09" name="Google Shape;609;p7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10" name="Google Shape;610;p7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1" name="Google Shape;611;p7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2" name="Google Shape;612;p7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3" name="Google Shape;613;p7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6" name="Google Shape;616;p7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17" name="Google Shape;617;p7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18" name="Google Shape;618;p7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19" name="Google Shape;619;p7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0" name="Google Shape;620;p7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1" name="Google Shape;621;p7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2" name="Google Shape;622;p7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3" name="Google Shape;623;p7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4" name="Google Shape;624;p7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27" name="Google Shape;627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7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1" name="Google Shape;631;p7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32" name="Google Shape;632;p7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33" name="Google Shape;633;p7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4" name="Google Shape;634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36" name="Google Shape;636;p7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37" name="Google Shape;637;p7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0" name="Google Shape;640;p7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41" name="Google Shape;641;p7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42" name="Google Shape;642;p7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3" name="Google Shape;643;p7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44" name="Google Shape;644;p7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5" name="Google Shape;645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6" name="Google Shape;646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7" name="Google Shape;647;p7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48" name="Google Shape;648;p7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49" name="Google Shape;649;p7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652" name="Google Shape;652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5" name="Google Shape;655;p8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6" name="Google Shape;656;p8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7" name="Google Shape;657;p8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8" name="Google Shape;658;p8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9" name="Google Shape;659;p8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60" name="Google Shape;660;p8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61" name="Google Shape;661;p8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62" name="Google Shape;662;p8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63" name="Google Shape;663;p8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64" name="Google Shape;664;p8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68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52.xml"/><Relationship Id="rId35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54.xml"/><Relationship Id="rId37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53.xml"/><Relationship Id="rId36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56.xml"/><Relationship Id="rId39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55.xml"/><Relationship Id="rId38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4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38" name="Google Shape;338;p4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718" r:id="rId32"/>
    <p:sldLayoutId id="2147483719" r:id="rId33"/>
    <p:sldLayoutId id="2147483720" r:id="rId34"/>
    <p:sldLayoutId id="2147483721" r:id="rId35"/>
    <p:sldLayoutId id="2147483722" r:id="rId36"/>
    <p:sldLayoutId id="2147483723" r:id="rId37"/>
    <p:sldLayoutId id="2147483724" r:id="rId38"/>
    <p:sldLayoutId id="2147483725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7.jp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1"/>
          <p:cNvSpPr txBox="1"/>
          <p:nvPr>
            <p:ph type="title"/>
          </p:nvPr>
        </p:nvSpPr>
        <p:spPr>
          <a:xfrm>
            <a:off x="118625" y="691900"/>
            <a:ext cx="44997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Kronos</a:t>
            </a:r>
            <a:endParaRPr/>
          </a:p>
        </p:txBody>
      </p:sp>
      <p:sp>
        <p:nvSpPr>
          <p:cNvPr id="670" name="Google Shape;670;p81"/>
          <p:cNvSpPr txBox="1"/>
          <p:nvPr>
            <p:ph idx="2" type="title"/>
          </p:nvPr>
        </p:nvSpPr>
        <p:spPr>
          <a:xfrm>
            <a:off x="162075" y="1586802"/>
            <a:ext cx="4036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Lightweight</a:t>
            </a:r>
            <a:r>
              <a:rPr b="1"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application to manage the events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2, 2025</a:t>
            </a:r>
            <a:endParaRPr/>
          </a:p>
        </p:txBody>
      </p:sp>
      <p:sp>
        <p:nvSpPr>
          <p:cNvPr id="671" name="Google Shape;671;p81"/>
          <p:cNvSpPr/>
          <p:nvPr/>
        </p:nvSpPr>
        <p:spPr>
          <a:xfrm>
            <a:off x="3019275" y="934300"/>
            <a:ext cx="1962600" cy="410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HJM RAM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pic>
        <p:nvPicPr>
          <p:cNvPr id="672" name="Google Shape;672;p81" title="Chrono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124" y="3120100"/>
            <a:ext cx="2419875" cy="20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0"/>
          <p:cNvSpPr txBox="1"/>
          <p:nvPr>
            <p:ph type="title"/>
          </p:nvPr>
        </p:nvSpPr>
        <p:spPr>
          <a:xfrm>
            <a:off x="450850" y="596800"/>
            <a:ext cx="82404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750" name="Google Shape;750;p90"/>
          <p:cNvSpPr txBox="1"/>
          <p:nvPr>
            <p:ph idx="7" type="body"/>
          </p:nvPr>
        </p:nvSpPr>
        <p:spPr>
          <a:xfrm>
            <a:off x="450850" y="1583325"/>
            <a:ext cx="62244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Migrate to a microservices architecture for better modularity and scalability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Introduce AI-driven scheduling suggestions based on user patterns.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Introduce AI-driven scheduling suggestions based on user patterns.</a:t>
            </a:r>
            <a:endParaRPr b="1" sz="1800"/>
          </a:p>
        </p:txBody>
      </p:sp>
      <p:sp>
        <p:nvSpPr>
          <p:cNvPr id="751" name="Google Shape;751;p90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91"/>
          <p:cNvSpPr txBox="1"/>
          <p:nvPr>
            <p:ph type="title"/>
          </p:nvPr>
        </p:nvSpPr>
        <p:spPr>
          <a:xfrm>
            <a:off x="1456350" y="172740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92"/>
          <p:cNvSpPr txBox="1"/>
          <p:nvPr>
            <p:ph type="title"/>
          </p:nvPr>
        </p:nvSpPr>
        <p:spPr>
          <a:xfrm>
            <a:off x="2738875" y="1964625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and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2"/>
          <p:cNvSpPr txBox="1"/>
          <p:nvPr>
            <p:ph type="title"/>
          </p:nvPr>
        </p:nvSpPr>
        <p:spPr>
          <a:xfrm>
            <a:off x="450850" y="596800"/>
            <a:ext cx="61275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 Architecture</a:t>
            </a:r>
            <a:endParaRPr/>
          </a:p>
        </p:txBody>
      </p:sp>
      <p:sp>
        <p:nvSpPr>
          <p:cNvPr id="678" name="Google Shape;678;p82"/>
          <p:cNvSpPr txBox="1"/>
          <p:nvPr>
            <p:ph idx="1" type="body"/>
          </p:nvPr>
        </p:nvSpPr>
        <p:spPr>
          <a:xfrm>
            <a:off x="560525" y="3774675"/>
            <a:ext cx="35526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tech stack used a variety of different applications each having there own unique usage. </a:t>
            </a:r>
            <a:endParaRPr/>
          </a:p>
        </p:txBody>
      </p:sp>
      <p:sp>
        <p:nvSpPr>
          <p:cNvPr id="679" name="Google Shape;679;p82"/>
          <p:cNvSpPr txBox="1"/>
          <p:nvPr>
            <p:ph idx="2" type="body"/>
          </p:nvPr>
        </p:nvSpPr>
        <p:spPr>
          <a:xfrm>
            <a:off x="4113125" y="3774675"/>
            <a:ext cx="51945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VueJS was used for frontend to keep the code simplistic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Flask python was used instead of python due to it being more </a:t>
            </a:r>
            <a:r>
              <a:rPr lang="en"/>
              <a:t>optimized</a:t>
            </a:r>
            <a:r>
              <a:rPr lang="en"/>
              <a:t> for web design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Podman was used to help optimize our ram usage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MySql is used for data storage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Nginx Is used to hosting the server</a:t>
            </a:r>
            <a:endParaRPr/>
          </a:p>
        </p:txBody>
      </p:sp>
      <p:sp>
        <p:nvSpPr>
          <p:cNvPr id="680" name="Google Shape;680;p82"/>
          <p:cNvSpPr/>
          <p:nvPr/>
        </p:nvSpPr>
        <p:spPr>
          <a:xfrm>
            <a:off x="6578409" y="1868450"/>
            <a:ext cx="1503600" cy="1503600"/>
          </a:xfrm>
          <a:prstGeom prst="flowChartConnector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100"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81" name="Google Shape;681;p82"/>
          <p:cNvSpPr/>
          <p:nvPr/>
        </p:nvSpPr>
        <p:spPr>
          <a:xfrm>
            <a:off x="603486" y="2076678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2" name="Google Shape;682;p82"/>
          <p:cNvSpPr/>
          <p:nvPr/>
        </p:nvSpPr>
        <p:spPr>
          <a:xfrm>
            <a:off x="2097233" y="2076678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3" name="Google Shape;683;p82"/>
          <p:cNvSpPr/>
          <p:nvPr/>
        </p:nvSpPr>
        <p:spPr>
          <a:xfrm>
            <a:off x="3590980" y="2076678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4" name="Google Shape;684;p82"/>
          <p:cNvSpPr/>
          <p:nvPr/>
        </p:nvSpPr>
        <p:spPr>
          <a:xfrm>
            <a:off x="5084727" y="2076678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5" name="Google Shape;685;p82"/>
          <p:cNvSpPr txBox="1"/>
          <p:nvPr/>
        </p:nvSpPr>
        <p:spPr>
          <a:xfrm>
            <a:off x="705036" y="3265713"/>
            <a:ext cx="884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Vue JS</a:t>
            </a:r>
            <a:endParaRPr sz="950">
              <a:solidFill>
                <a:schemeClr val="lt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86" name="Google Shape;686;p82"/>
          <p:cNvSpPr txBox="1"/>
          <p:nvPr/>
        </p:nvSpPr>
        <p:spPr>
          <a:xfrm>
            <a:off x="2097300" y="3262950"/>
            <a:ext cx="1087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Python</a:t>
            </a:r>
            <a:endParaRPr sz="950">
              <a:solidFill>
                <a:schemeClr val="lt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87" name="Google Shape;687;p82"/>
          <p:cNvSpPr txBox="1"/>
          <p:nvPr/>
        </p:nvSpPr>
        <p:spPr>
          <a:xfrm>
            <a:off x="3590975" y="3262950"/>
            <a:ext cx="1087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MySQL</a:t>
            </a:r>
            <a:endParaRPr sz="950">
              <a:solidFill>
                <a:schemeClr val="lt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88" name="Google Shape;688;p82"/>
          <p:cNvSpPr txBox="1"/>
          <p:nvPr/>
        </p:nvSpPr>
        <p:spPr>
          <a:xfrm>
            <a:off x="5084725" y="3262950"/>
            <a:ext cx="1087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Nginx</a:t>
            </a:r>
            <a:endParaRPr sz="950">
              <a:solidFill>
                <a:schemeClr val="lt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89" name="Google Shape;689;p82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ile:Vue.js Logo 2.svg - Wikipedia" id="690" name="Google Shape;69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096" y="2379734"/>
            <a:ext cx="617948" cy="5349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ython-logo.png - Wikimedia Commons" id="691" name="Google Shape;691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388" y="2338540"/>
            <a:ext cx="560859" cy="614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ySQL query | How to find and kill misbehaving MySQL queries ..." id="692" name="Google Shape;692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7083" y="2378333"/>
            <a:ext cx="534975" cy="5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9311" y="2336848"/>
            <a:ext cx="617950" cy="6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53388" y="2194938"/>
            <a:ext cx="753625" cy="7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82"/>
          <p:cNvSpPr txBox="1"/>
          <p:nvPr/>
        </p:nvSpPr>
        <p:spPr>
          <a:xfrm>
            <a:off x="6890675" y="3478050"/>
            <a:ext cx="1087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Podman</a:t>
            </a:r>
            <a:endParaRPr sz="950">
              <a:solidFill>
                <a:schemeClr val="lt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3"/>
          <p:cNvSpPr txBox="1"/>
          <p:nvPr>
            <p:ph type="title"/>
          </p:nvPr>
        </p:nvSpPr>
        <p:spPr>
          <a:xfrm>
            <a:off x="144925" y="140150"/>
            <a:ext cx="61275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 </a:t>
            </a:r>
            <a:r>
              <a:rPr lang="en"/>
              <a:t>Architecture</a:t>
            </a:r>
            <a:endParaRPr/>
          </a:p>
        </p:txBody>
      </p:sp>
      <p:sp>
        <p:nvSpPr>
          <p:cNvPr id="701" name="Google Shape;701;p83"/>
          <p:cNvSpPr txBox="1"/>
          <p:nvPr>
            <p:ph idx="1" type="body"/>
          </p:nvPr>
        </p:nvSpPr>
        <p:spPr>
          <a:xfrm>
            <a:off x="5752075" y="3106400"/>
            <a:ext cx="3484500" cy="17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Github for </a:t>
            </a:r>
            <a:r>
              <a:rPr lang="en" sz="1800">
                <a:solidFill>
                  <a:schemeClr val="accent1"/>
                </a:solidFill>
              </a:rPr>
              <a:t>management and keeping code stored safely.    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702" name="Google Shape;702;p83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ile:Github-desktop-logo-symbol.svg - Wikimedia Commons" id="703" name="Google Shape;703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350" y="1425427"/>
            <a:ext cx="1881500" cy="18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83"/>
          <p:cNvSpPr txBox="1"/>
          <p:nvPr>
            <p:ph idx="1" type="body"/>
          </p:nvPr>
        </p:nvSpPr>
        <p:spPr>
          <a:xfrm>
            <a:off x="549050" y="3257350"/>
            <a:ext cx="3484500" cy="17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Datagrip was used to allow us to work with databases. 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descr="File:DataGrip.svg - Wikimedia Commons" id="705" name="Google Shape;705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350" y="1631000"/>
            <a:ext cx="1881500" cy="18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4"/>
          <p:cNvSpPr txBox="1"/>
          <p:nvPr>
            <p:ph type="title"/>
          </p:nvPr>
        </p:nvSpPr>
        <p:spPr>
          <a:xfrm>
            <a:off x="55825" y="331075"/>
            <a:ext cx="88635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 functions</a:t>
            </a:r>
            <a:endParaRPr/>
          </a:p>
        </p:txBody>
      </p:sp>
      <p:sp>
        <p:nvSpPr>
          <p:cNvPr id="711" name="Google Shape;711;p84"/>
          <p:cNvSpPr txBox="1"/>
          <p:nvPr>
            <p:ph idx="2" type="title"/>
          </p:nvPr>
        </p:nvSpPr>
        <p:spPr>
          <a:xfrm>
            <a:off x="297900" y="1261350"/>
            <a:ext cx="48153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Creation, editing and </a:t>
            </a:r>
            <a:r>
              <a:rPr lang="en">
                <a:solidFill>
                  <a:schemeClr val="accent1"/>
                </a:solidFill>
              </a:rPr>
              <a:t>deletion</a:t>
            </a:r>
            <a:r>
              <a:rPr lang="en">
                <a:solidFill>
                  <a:schemeClr val="accent1"/>
                </a:solidFill>
              </a:rPr>
              <a:t> of events.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Moderation</a:t>
            </a:r>
            <a:r>
              <a:rPr lang="en">
                <a:solidFill>
                  <a:schemeClr val="accent1"/>
                </a:solidFill>
              </a:rPr>
              <a:t> of public and private events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The ability to swap between day, </a:t>
            </a:r>
            <a:r>
              <a:rPr lang="en">
                <a:solidFill>
                  <a:schemeClr val="accent1"/>
                </a:solidFill>
              </a:rPr>
              <a:t>week</a:t>
            </a:r>
            <a:r>
              <a:rPr lang="en">
                <a:solidFill>
                  <a:schemeClr val="accent1"/>
                </a:solidFill>
              </a:rPr>
              <a:t>, month and year views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2" name="Google Shape;71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725" y="1341900"/>
            <a:ext cx="3726000" cy="207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5"/>
          <p:cNvSpPr txBox="1"/>
          <p:nvPr>
            <p:ph type="title"/>
          </p:nvPr>
        </p:nvSpPr>
        <p:spPr>
          <a:xfrm>
            <a:off x="255300" y="2460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Process</a:t>
            </a:r>
            <a:endParaRPr/>
          </a:p>
        </p:txBody>
      </p:sp>
      <p:sp>
        <p:nvSpPr>
          <p:cNvPr id="718" name="Google Shape;718;p85"/>
          <p:cNvSpPr txBox="1"/>
          <p:nvPr>
            <p:ph idx="2" type="title"/>
          </p:nvPr>
        </p:nvSpPr>
        <p:spPr>
          <a:xfrm>
            <a:off x="343550" y="1713975"/>
            <a:ext cx="8289000" cy="29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Python, Podman or 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ontainerises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requires no further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Podman requires terminal commands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 </a:t>
            </a:r>
            <a:r>
              <a:rPr lang="en"/>
              <a:t>dependencies</a:t>
            </a:r>
            <a:r>
              <a:rPr lang="en"/>
              <a:t> installed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runs on port 8080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</a:t>
            </a:r>
            <a:r>
              <a:rPr lang="en"/>
              <a:t> that there are no extra </a:t>
            </a:r>
            <a:r>
              <a:rPr lang="en"/>
              <a:t>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Limits resource usage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Simplifies build process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6"/>
          <p:cNvSpPr txBox="1"/>
          <p:nvPr>
            <p:ph type="title"/>
          </p:nvPr>
        </p:nvSpPr>
        <p:spPr>
          <a:xfrm>
            <a:off x="420875" y="4855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Processes</a:t>
            </a:r>
            <a:endParaRPr/>
          </a:p>
        </p:txBody>
      </p:sp>
      <p:sp>
        <p:nvSpPr>
          <p:cNvPr id="724" name="Google Shape;724;p86"/>
          <p:cNvSpPr txBox="1"/>
          <p:nvPr>
            <p:ph idx="2" type="title"/>
          </p:nvPr>
        </p:nvSpPr>
        <p:spPr>
          <a:xfrm>
            <a:off x="472350" y="2078000"/>
            <a:ext cx="5095800" cy="20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The testing process is manual and includes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</a:rPr>
              <a:t>Core functionality tests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</a:rPr>
              <a:t>Authentication tests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</a:rPr>
              <a:t>File upload tests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</a:rPr>
              <a:t>UI and Interaction tests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</a:rPr>
              <a:t>Error handling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7"/>
          <p:cNvSpPr txBox="1"/>
          <p:nvPr>
            <p:ph type="title"/>
          </p:nvPr>
        </p:nvSpPr>
        <p:spPr>
          <a:xfrm>
            <a:off x="140525" y="236825"/>
            <a:ext cx="84015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challenges</a:t>
            </a:r>
            <a:endParaRPr/>
          </a:p>
        </p:txBody>
      </p:sp>
      <p:sp>
        <p:nvSpPr>
          <p:cNvPr id="730" name="Google Shape;730;p87"/>
          <p:cNvSpPr txBox="1"/>
          <p:nvPr>
            <p:ph idx="2" type="title"/>
          </p:nvPr>
        </p:nvSpPr>
        <p:spPr>
          <a:xfrm>
            <a:off x="560525" y="1495000"/>
            <a:ext cx="8531100" cy="31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Technical </a:t>
            </a:r>
            <a:r>
              <a:rPr lang="en">
                <a:solidFill>
                  <a:schemeClr val="accent1"/>
                </a:solidFill>
              </a:rPr>
              <a:t>challenges</a:t>
            </a:r>
            <a:r>
              <a:rPr lang="en">
                <a:solidFill>
                  <a:schemeClr val="accent1"/>
                </a:solidFill>
              </a:rPr>
              <a:t> -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Switch </a:t>
            </a:r>
            <a:r>
              <a:rPr lang="en">
                <a:solidFill>
                  <a:schemeClr val="accent1"/>
                </a:solidFill>
              </a:rPr>
              <a:t>from</a:t>
            </a:r>
            <a:r>
              <a:rPr lang="en">
                <a:solidFill>
                  <a:schemeClr val="accent1"/>
                </a:solidFill>
              </a:rPr>
              <a:t> podman to docker 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Switch from vannila to flash framework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General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challenges -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We lacked experience with Vue.js and had to learn it from scratch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Encountered challenges with time scheduling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8"/>
          <p:cNvSpPr txBox="1"/>
          <p:nvPr>
            <p:ph type="title"/>
          </p:nvPr>
        </p:nvSpPr>
        <p:spPr>
          <a:xfrm>
            <a:off x="450850" y="596800"/>
            <a:ext cx="82404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&amp; </a:t>
            </a:r>
            <a:r>
              <a:rPr lang="en"/>
              <a:t>Maintenance</a:t>
            </a:r>
            <a:endParaRPr/>
          </a:p>
        </p:txBody>
      </p:sp>
      <p:sp>
        <p:nvSpPr>
          <p:cNvPr id="736" name="Google Shape;736;p88"/>
          <p:cNvSpPr txBox="1"/>
          <p:nvPr>
            <p:ph idx="7" type="body"/>
          </p:nvPr>
        </p:nvSpPr>
        <p:spPr>
          <a:xfrm>
            <a:off x="450850" y="1583325"/>
            <a:ext cx="62244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Deployment Approach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Kronos is packaged as Docker containers for easy </a:t>
            </a:r>
            <a:r>
              <a:rPr b="1" lang="en" sz="1800"/>
              <a:t>scalability</a:t>
            </a:r>
            <a:r>
              <a:rPr b="1" lang="en" sz="1800"/>
              <a:t> and portability.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Nginx is used as a reverse proxy for handling frontend requests and API routing.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The database runs in a </a:t>
            </a:r>
            <a:r>
              <a:rPr b="1" lang="en" sz="1800"/>
              <a:t>separate</a:t>
            </a:r>
            <a:r>
              <a:rPr b="1" lang="en" sz="1800"/>
              <a:t> container to ensure data persistence.</a:t>
            </a:r>
            <a:endParaRPr b="1" sz="1800"/>
          </a:p>
        </p:txBody>
      </p:sp>
      <p:sp>
        <p:nvSpPr>
          <p:cNvPr id="737" name="Google Shape;737;p8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89"/>
          <p:cNvSpPr txBox="1"/>
          <p:nvPr>
            <p:ph type="title"/>
          </p:nvPr>
        </p:nvSpPr>
        <p:spPr>
          <a:xfrm>
            <a:off x="450850" y="596800"/>
            <a:ext cx="82404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&amp; Maintenance</a:t>
            </a:r>
            <a:endParaRPr/>
          </a:p>
        </p:txBody>
      </p:sp>
      <p:sp>
        <p:nvSpPr>
          <p:cNvPr id="743" name="Google Shape;743;p89"/>
          <p:cNvSpPr txBox="1"/>
          <p:nvPr>
            <p:ph idx="7" type="body"/>
          </p:nvPr>
        </p:nvSpPr>
        <p:spPr>
          <a:xfrm>
            <a:off x="450850" y="1583325"/>
            <a:ext cx="62244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Maintenance Strategy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Centralized logging using MySQL.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Automating daily backups using cron jobs.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Follow least privilege principles for container permissions.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Developing CI/CD </a:t>
            </a:r>
            <a:r>
              <a:rPr b="1" lang="en" sz="1800"/>
              <a:t>pipeline</a:t>
            </a:r>
            <a:r>
              <a:rPr b="1" lang="en" sz="1800"/>
              <a:t> to streamline the deployment process.</a:t>
            </a:r>
            <a:endParaRPr b="1" sz="1800"/>
          </a:p>
        </p:txBody>
      </p:sp>
      <p:sp>
        <p:nvSpPr>
          <p:cNvPr id="744" name="Google Shape;744;p8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