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270" r:id="rId7"/>
    <p:sldId id="272" r:id="rId8"/>
    <p:sldId id="392" r:id="rId9"/>
    <p:sldId id="393" r:id="rId10"/>
    <p:sldId id="391" r:id="rId1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s-ES"/>
        </a:p>
      </dgm:t>
    </dgm:pt>
    <dgm:pt modelId="{4259F840-24E7-476F-9F30-482E46395856}">
      <dgm:prSet phldrT="[Text]" custT="1"/>
      <dgm:spPr/>
      <dgm:t>
        <a:bodyPr rtlCol="0"/>
        <a:lstStyle/>
        <a:p>
          <a:pPr rtl="0"/>
          <a:r>
            <a:rPr lang="es-ES" sz="1800" dirty="0">
              <a:latin typeface="+mn-lt"/>
            </a:rPr>
            <a:t>1</a:t>
          </a:r>
        </a:p>
      </dgm:t>
    </dgm:pt>
    <dgm:pt modelId="{FCE8068D-7E50-4749-A8D0-ADEDAC5637B3}" type="parTrans" cxnId="{42EE41D1-3C16-4937-BB38-B076896C09A0}">
      <dgm:prSet/>
      <dgm:spPr/>
      <dgm:t>
        <a:bodyPr rtlCol="0"/>
        <a:lstStyle/>
        <a:p>
          <a:pPr rtl="0"/>
          <a:endParaRPr lang="es-ES" sz="1800">
            <a:latin typeface="+mn-lt"/>
          </a:endParaRPr>
        </a:p>
      </dgm:t>
    </dgm:pt>
    <dgm:pt modelId="{DCC444A4-F20A-48F5-A61E-47BFFF185A57}" type="sibTrans" cxnId="{42EE41D1-3C16-4937-BB38-B076896C09A0}">
      <dgm:prSet/>
      <dgm:spPr/>
      <dgm:t>
        <a:bodyPr rtlCol="0"/>
        <a:lstStyle/>
        <a:p>
          <a:pPr rtl="0"/>
          <a:endParaRPr lang="es-ES"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es-MX" sz="1800" dirty="0">
              <a:latin typeface="+mn-lt"/>
            </a:rPr>
            <a:t>Manejo de excepciones: Puedes agregar un manejo de excepciones para evitar que el programa se rompa si el usuario ingresa datos inválidos.</a:t>
          </a:r>
          <a:endParaRPr lang="es-ES" sz="1800" dirty="0">
            <a:latin typeface="+mn-lt"/>
          </a:endParaRPr>
        </a:p>
      </dgm:t>
    </dgm:pt>
    <dgm:pt modelId="{8DE7CD45-B7C0-432E-B819-6A7D97E31315}" type="parTrans" cxnId="{770CA1CC-3DDD-451E-AE83-A71CA570260C}">
      <dgm:prSet/>
      <dgm:spPr/>
      <dgm:t>
        <a:bodyPr rtlCol="0"/>
        <a:lstStyle/>
        <a:p>
          <a:pPr rtl="0"/>
          <a:endParaRPr lang="es-ES" sz="1800">
            <a:latin typeface="+mn-lt"/>
          </a:endParaRPr>
        </a:p>
      </dgm:t>
    </dgm:pt>
    <dgm:pt modelId="{C33B8BEF-A818-4A2F-A99A-E2B29895E184}" type="sibTrans" cxnId="{770CA1CC-3DDD-451E-AE83-A71CA570260C}">
      <dgm:prSet/>
      <dgm:spPr/>
      <dgm:t>
        <a:bodyPr rtlCol="0"/>
        <a:lstStyle/>
        <a:p>
          <a:pPr rtl="0"/>
          <a:endParaRPr lang="es-ES" sz="1800">
            <a:latin typeface="+mn-lt"/>
          </a:endParaRPr>
        </a:p>
      </dgm:t>
    </dgm:pt>
    <dgm:pt modelId="{E4033A39-DCC4-4038-9562-AEDDBBB37A99}">
      <dgm:prSet phldrT="[Text]" custT="1"/>
      <dgm:spPr/>
      <dgm:t>
        <a:bodyPr rtlCol="0"/>
        <a:lstStyle/>
        <a:p>
          <a:pPr rtl="0"/>
          <a:r>
            <a:rPr lang="es-ES" sz="1800" dirty="0">
              <a:latin typeface="+mn-lt"/>
            </a:rPr>
            <a:t>2</a:t>
          </a:r>
        </a:p>
      </dgm:t>
    </dgm:pt>
    <dgm:pt modelId="{048EEAE6-78BA-4B00-B7BB-9C22DBB1E8F4}" type="parTrans" cxnId="{32EF2862-2950-4DF8-BEA8-CD19460CCA31}">
      <dgm:prSet/>
      <dgm:spPr/>
      <dgm:t>
        <a:bodyPr rtlCol="0"/>
        <a:lstStyle/>
        <a:p>
          <a:pPr rtl="0"/>
          <a:endParaRPr lang="es-ES" sz="1800">
            <a:latin typeface="+mn-lt"/>
          </a:endParaRPr>
        </a:p>
      </dgm:t>
    </dgm:pt>
    <dgm:pt modelId="{80AB0E5B-0C58-465D-A545-5B21133D2849}" type="sibTrans" cxnId="{32EF2862-2950-4DF8-BEA8-CD19460CCA31}">
      <dgm:prSet/>
      <dgm:spPr/>
      <dgm:t>
        <a:bodyPr rtlCol="0"/>
        <a:lstStyle/>
        <a:p>
          <a:pPr rtl="0"/>
          <a:endParaRPr lang="es-ES"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es-MX" sz="1800">
              <a:latin typeface="+mn-lt"/>
            </a:rPr>
            <a:t>Comentarios: Agrega comentarios para explicar el propósito y la funcionalidad de cada método y sección del código.</a:t>
          </a:r>
          <a:endParaRPr lang="es-ES" sz="1800" dirty="0">
            <a:latin typeface="+mn-lt"/>
          </a:endParaRPr>
        </a:p>
      </dgm:t>
    </dgm:pt>
    <dgm:pt modelId="{701D9033-BAD3-4299-933F-A47AFDC2ECD0}" type="parTrans" cxnId="{5E74CB62-E52E-4CEE-8AA1-9812BFC0D67E}">
      <dgm:prSet/>
      <dgm:spPr/>
      <dgm:t>
        <a:bodyPr rtlCol="0"/>
        <a:lstStyle/>
        <a:p>
          <a:pPr rtl="0"/>
          <a:endParaRPr lang="es-ES" sz="1800">
            <a:latin typeface="+mn-lt"/>
          </a:endParaRPr>
        </a:p>
      </dgm:t>
    </dgm:pt>
    <dgm:pt modelId="{657DB10D-2517-48AA-B970-6D815DBD4123}" type="sibTrans" cxnId="{5E74CB62-E52E-4CEE-8AA1-9812BFC0D67E}">
      <dgm:prSet/>
      <dgm:spPr/>
      <dgm:t>
        <a:bodyPr rtlCol="0"/>
        <a:lstStyle/>
        <a:p>
          <a:pPr rtl="0"/>
          <a:endParaRPr lang="es-ES" sz="1800">
            <a:latin typeface="+mn-lt"/>
          </a:endParaRPr>
        </a:p>
      </dgm:t>
    </dgm:pt>
    <dgm:pt modelId="{87BF7896-20EA-4E8F-B6F4-A34EC5C9CB50}">
      <dgm:prSet phldrT="[Text]" custT="1"/>
      <dgm:spPr/>
      <dgm:t>
        <a:bodyPr rtlCol="0"/>
        <a:lstStyle/>
        <a:p>
          <a:pPr rtl="0"/>
          <a:r>
            <a:rPr lang="es-ES" sz="1800" dirty="0">
              <a:latin typeface="+mn-lt"/>
            </a:rPr>
            <a:t>3</a:t>
          </a:r>
        </a:p>
      </dgm:t>
    </dgm:pt>
    <dgm:pt modelId="{05E47BA5-F724-4AEE-9B5B-401F18E028E6}" type="parTrans" cxnId="{92330C11-C197-4512-BDA4-8D8A69AF7D1C}">
      <dgm:prSet/>
      <dgm:spPr/>
      <dgm:t>
        <a:bodyPr rtlCol="0"/>
        <a:lstStyle/>
        <a:p>
          <a:pPr rtl="0"/>
          <a:endParaRPr lang="es-ES" sz="1800">
            <a:latin typeface="+mn-lt"/>
          </a:endParaRPr>
        </a:p>
      </dgm:t>
    </dgm:pt>
    <dgm:pt modelId="{D63CE73E-35DE-48C3-8753-7648BC953C0D}" type="sibTrans" cxnId="{92330C11-C197-4512-BDA4-8D8A69AF7D1C}">
      <dgm:prSet/>
      <dgm:spPr/>
      <dgm:t>
        <a:bodyPr rtlCol="0"/>
        <a:lstStyle/>
        <a:p>
          <a:pPr rtl="0"/>
          <a:endParaRPr lang="es-ES"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es-MX" sz="1800" dirty="0"/>
            <a:t>Evitar repetición de código: Algunas operaciones se repiten en varios métodos, como la solicitud de ingreso del radio en el caso de cálculos de figuras circulares. Considera crear un método separado para obtener la entrada del radio y reutilizarlo en los métodos que lo necesiten.</a:t>
          </a:r>
          <a:endParaRPr lang="es-ES" sz="1800" dirty="0">
            <a:latin typeface="+mn-lt"/>
          </a:endParaRPr>
        </a:p>
      </dgm:t>
    </dgm:pt>
    <dgm:pt modelId="{F806E590-5F8E-48A1-96AC-9E738290D2ED}" type="parTrans" cxnId="{4D2DF581-8128-4440-9E51-29109DC6ED52}">
      <dgm:prSet/>
      <dgm:spPr/>
      <dgm:t>
        <a:bodyPr rtlCol="0"/>
        <a:lstStyle/>
        <a:p>
          <a:pPr rtl="0"/>
          <a:endParaRPr lang="es-ES" sz="1800">
            <a:latin typeface="+mn-lt"/>
          </a:endParaRPr>
        </a:p>
      </dgm:t>
    </dgm:pt>
    <dgm:pt modelId="{20F77EFB-335C-4BC3-AD95-8421EDF343E6}" type="sibTrans" cxnId="{4D2DF581-8128-4440-9E51-29109DC6ED52}">
      <dgm:prSet/>
      <dgm:spPr/>
      <dgm:t>
        <a:bodyPr rtlCol="0"/>
        <a:lstStyle/>
        <a:p>
          <a:pPr rtl="0"/>
          <a:endParaRPr lang="es-ES"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es-ES" sz="1800" dirty="0">
              <a:latin typeface="+mn-lt"/>
            </a:rPr>
            <a:t>4</a:t>
          </a:r>
        </a:p>
      </dgm:t>
    </dgm:pt>
    <dgm:pt modelId="{DA9CCCCB-8206-4757-82C8-F885E9D238B5}" type="parTrans" cxnId="{636DE8C5-F706-4BA5-855F-85FD2239E2BE}">
      <dgm:prSet/>
      <dgm:spPr/>
      <dgm:t>
        <a:bodyPr rtlCol="0"/>
        <a:lstStyle/>
        <a:p>
          <a:pPr rtl="0"/>
          <a:endParaRPr lang="es-ES" sz="1800"/>
        </a:p>
      </dgm:t>
    </dgm:pt>
    <dgm:pt modelId="{986162A7-6F89-4679-B40E-33A17DA21B73}" type="sibTrans" cxnId="{636DE8C5-F706-4BA5-855F-85FD2239E2BE}">
      <dgm:prSet/>
      <dgm:spPr/>
      <dgm:t>
        <a:bodyPr rtlCol="0"/>
        <a:lstStyle/>
        <a:p>
          <a:pPr rtl="0"/>
          <a:endParaRPr lang="es-ES" sz="1800"/>
        </a:p>
      </dgm:t>
    </dgm:pt>
    <dgm:pt modelId="{AC76BE15-3E8A-498B-91BD-CF772C26B6F1}">
      <dgm:prSet phldrT="[Text]" custT="1"/>
      <dgm:spPr/>
      <dgm:t>
        <a:bodyPr rtlCol="0"/>
        <a:lstStyle/>
        <a:p>
          <a:pPr rtl="0">
            <a:buFont typeface="Symbol" panose="05050102010706020507" pitchFamily="18" charset="2"/>
            <a:buChar char=""/>
          </a:pPr>
          <a:r>
            <a:rPr lang="es-ES" sz="1800" dirty="0">
              <a:latin typeface="+mn-lt"/>
            </a:rPr>
            <a:t>5</a:t>
          </a:r>
        </a:p>
      </dgm:t>
    </dgm:pt>
    <dgm:pt modelId="{00CCB400-064A-4EF5-9806-9534D9AC69AD}" type="parTrans" cxnId="{140A4778-8248-44DE-B78A-23C578A77D7E}">
      <dgm:prSet/>
      <dgm:spPr/>
      <dgm:t>
        <a:bodyPr rtlCol="0"/>
        <a:lstStyle/>
        <a:p>
          <a:pPr rtl="0"/>
          <a:endParaRPr lang="es-ES" sz="1800"/>
        </a:p>
      </dgm:t>
    </dgm:pt>
    <dgm:pt modelId="{662A3D6E-7238-444F-BC0B-C7A4321261DB}" type="sibTrans" cxnId="{140A4778-8248-44DE-B78A-23C578A77D7E}">
      <dgm:prSet/>
      <dgm:spPr/>
      <dgm:t>
        <a:bodyPr rtlCol="0"/>
        <a:lstStyle/>
        <a:p>
          <a:pPr rtl="0"/>
          <a:endParaRPr lang="es-ES" sz="1800"/>
        </a:p>
      </dgm:t>
    </dgm:pt>
    <dgm:pt modelId="{73820394-2159-4075-9E6F-217263B07F8B}">
      <dgm:prSet phldrT="[Text]" custT="1"/>
      <dgm:spPr/>
      <dgm:t>
        <a:bodyPr rtlCol="0"/>
        <a:lstStyle/>
        <a:p>
          <a:pPr rtl="0">
            <a:buFont typeface="Symbol" panose="05050102010706020507" pitchFamily="18" charset="2"/>
            <a:buChar char=""/>
          </a:pPr>
          <a:r>
            <a:rPr lang="es-MX" sz="1800" dirty="0"/>
            <a:t>Nombre de métodos y variables más descriptivos: Asegúrate de que los nombres de los métodos y variables sean descriptivos y claros. Esto facilitará la comprensión del código.</a:t>
          </a:r>
          <a:endParaRPr lang="es-ES" sz="1800" dirty="0">
            <a:latin typeface="+mn-lt"/>
          </a:endParaRPr>
        </a:p>
      </dgm:t>
    </dgm:pt>
    <dgm:pt modelId="{A861A835-3A0D-4B09-8870-87D7FDC7B27F}" type="parTrans" cxnId="{19CF03A0-47BE-4ABD-A62C-A27E16D6C5A3}">
      <dgm:prSet/>
      <dgm:spPr/>
      <dgm:t>
        <a:bodyPr rtlCol="0"/>
        <a:lstStyle/>
        <a:p>
          <a:pPr rtl="0"/>
          <a:endParaRPr lang="es-ES" sz="1800"/>
        </a:p>
      </dgm:t>
    </dgm:pt>
    <dgm:pt modelId="{D383A36B-470D-499F-AE13-85A6B2495524}" type="sibTrans" cxnId="{19CF03A0-47BE-4ABD-A62C-A27E16D6C5A3}">
      <dgm:prSet/>
      <dgm:spPr/>
      <dgm:t>
        <a:bodyPr rtlCol="0"/>
        <a:lstStyle/>
        <a:p>
          <a:pPr rtl="0"/>
          <a:endParaRPr lang="es-ES" sz="1800"/>
        </a:p>
      </dgm:t>
    </dgm:pt>
    <dgm:pt modelId="{C032D242-8D23-4EEC-A10A-7B0691E5A409}">
      <dgm:prSet phldrT="[Text]" custT="1"/>
      <dgm:spPr/>
      <dgm:t>
        <a:bodyPr rtlCol="0"/>
        <a:lstStyle/>
        <a:p>
          <a:pPr rtl="0">
            <a:buFont typeface="Symbol" panose="05050102010706020507" pitchFamily="18" charset="2"/>
            <a:buChar char=""/>
          </a:pPr>
          <a:r>
            <a:rPr lang="es-MX" sz="1800" dirty="0"/>
            <a:t>Manejo de excepciones: Puedes agregar un manejo de excepciones para evitar que el programa se rompa si el usuario ingresa datos inválidos.</a:t>
          </a:r>
          <a:endParaRPr lang="es-ES" sz="1800" dirty="0">
            <a:latin typeface="+mn-lt"/>
          </a:endParaRPr>
        </a:p>
      </dgm:t>
    </dgm:pt>
    <dgm:pt modelId="{167DA838-BF1F-42A4-81E8-806F40795A14}" type="parTrans" cxnId="{D9403C73-FB83-47D6-85AE-067D49ED63F2}">
      <dgm:prSet/>
      <dgm:spPr/>
      <dgm:t>
        <a:bodyPr rtlCol="0"/>
        <a:lstStyle/>
        <a:p>
          <a:pPr rtl="0"/>
          <a:endParaRPr lang="es-ES" sz="1800"/>
        </a:p>
      </dgm:t>
    </dgm:pt>
    <dgm:pt modelId="{7EFA60CA-572D-434D-B452-A4ACBAEB4D2C}" type="sibTrans" cxnId="{D9403C73-FB83-47D6-85AE-067D49ED63F2}">
      <dgm:prSet/>
      <dgm:spPr/>
      <dgm:t>
        <a:bodyPr rtlCol="0"/>
        <a:lstStyle/>
        <a:p>
          <a:pPr rtl="0"/>
          <a:endParaRPr lang="es-E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latin typeface="+mn-lt"/>
            </a:rPr>
            <a:t>1</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MX" sz="1800" kern="1200" dirty="0">
              <a:latin typeface="+mn-lt"/>
            </a:rPr>
            <a:t>Manejo de excepciones: Puedes agregar un manejo de excepciones para evitar que el programa se rompa si el usuario ingresa datos inválidos.</a:t>
          </a:r>
          <a:endParaRPr lang="es-E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latin typeface="+mn-lt"/>
            </a:rPr>
            <a:t>2</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MX" sz="1800" kern="1200">
              <a:latin typeface="+mn-lt"/>
            </a:rPr>
            <a:t>Comentarios: Agrega comentarios para explicar el propósito y la funcionalidad de cada método y sección del código.</a:t>
          </a:r>
          <a:endParaRPr lang="es-E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s-ES" sz="1800" kern="1200" dirty="0">
              <a:latin typeface="+mn-lt"/>
            </a:rPr>
            <a:t>3</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MX" sz="1800" kern="1200" dirty="0"/>
            <a:t>Evitar repetición de código: Algunas operaciones se repiten en varios métodos, como la solicitud de ingreso del radio en el caso de cálculos de figuras circulares. Considera crear un método separado para obtener la entrada del radio y reutilizarlo en los métodos que lo necesiten.</a:t>
          </a:r>
          <a:endParaRPr lang="es-E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4</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MX" sz="1800" kern="1200" dirty="0"/>
            <a:t>Manejo de excepciones: Puedes agregar un manejo de excepciones para evitar que el programa se rompa si el usuario ingresa datos inválidos.</a:t>
          </a:r>
          <a:endParaRPr lang="es-E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800" kern="1200" dirty="0">
              <a:latin typeface="+mn-lt"/>
            </a:rPr>
            <a:t>5</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MX" sz="1800" kern="1200" dirty="0"/>
            <a:t>Nombre de métodos y variables más descriptivos: Asegúrate de que los nombres de los métodos y variables sean descriptivos y claros. Esto facilitará la comprensión del código.</a:t>
          </a:r>
          <a:endParaRPr lang="es-E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Escala de tiempo rectangular redondeada"/>
  <dgm:desc val="Se usa para mostrar una lista de eventos en orden cronológico. Un cuadro invisible contiene la descripción mientras que la fecha se muestra en rectángulos, excepto el primer y último nodo, en los que las esquinas del rectángulo son redondeadas. Puede mostrar una gran cantidad de texto y un formato de fecha descriptivo larg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29/07/2023</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29/07/2023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29/07/2023</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3</a:t>
            </a:fld>
            <a:endParaRPr lang="es-ES"/>
          </a:p>
        </p:txBody>
      </p:sp>
      <p:sp>
        <p:nvSpPr>
          <p:cNvPr id="5" name="Marcador de fecha 4">
            <a:extLst>
              <a:ext uri="{FF2B5EF4-FFF2-40B4-BE49-F238E27FC236}">
                <a16:creationId xmlns:a16="http://schemas.microsoft.com/office/drawing/2014/main" id="{19BA80E6-48AA-41FC-963B-B6825EC7B801}"/>
              </a:ext>
            </a:extLst>
          </p:cNvPr>
          <p:cNvSpPr>
            <a:spLocks noGrp="1"/>
          </p:cNvSpPr>
          <p:nvPr>
            <p:ph type="dt" idx="1"/>
          </p:nvPr>
        </p:nvSpPr>
        <p:spPr/>
        <p:txBody>
          <a:bodyPr/>
          <a:lstStyle/>
          <a:p>
            <a:pPr rtl="0"/>
            <a:fld id="{F8DD659C-7200-4C6E-8E71-917538A1014F}" type="datetime1">
              <a:rPr lang="es-ES" smtClean="0"/>
              <a:t>29/07/2023</a:t>
            </a:fld>
            <a:endParaRPr lang="es-ES"/>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32DC0559-D619-4E56-BF6F-3712370C2150}" type="slidenum">
              <a:rPr lang="es-ES" smtClean="0"/>
              <a:t>4</a:t>
            </a:fld>
            <a:endParaRPr lang="es-ES"/>
          </a:p>
        </p:txBody>
      </p:sp>
      <p:sp>
        <p:nvSpPr>
          <p:cNvPr id="5" name="Marcador de fecha 4">
            <a:extLst>
              <a:ext uri="{FF2B5EF4-FFF2-40B4-BE49-F238E27FC236}">
                <a16:creationId xmlns:a16="http://schemas.microsoft.com/office/drawing/2014/main" id="{715C649D-2A27-4622-ADC3-122576274F1C}"/>
              </a:ext>
            </a:extLst>
          </p:cNvPr>
          <p:cNvSpPr>
            <a:spLocks noGrp="1"/>
          </p:cNvSpPr>
          <p:nvPr>
            <p:ph type="dt" idx="1"/>
          </p:nvPr>
        </p:nvSpPr>
        <p:spPr/>
        <p:txBody>
          <a:bodyPr/>
          <a:lstStyle/>
          <a:p>
            <a:pPr rtl="0"/>
            <a:fld id="{4D8F4E6A-E35F-442E-A544-AD74ACC7AACF}" type="datetime1">
              <a:rPr lang="es-ES" smtClean="0"/>
              <a:t>29/07/2023</a:t>
            </a:fld>
            <a:endParaRPr lang="es-E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es-ES" dirty="0"/>
              <a:t>Grupo #1</a:t>
            </a:r>
          </a:p>
        </p:txBody>
      </p:sp>
      <p:sp>
        <p:nvSpPr>
          <p:cNvPr id="7" name="Título 6">
            <a:extLst>
              <a:ext uri="{FF2B5EF4-FFF2-40B4-BE49-F238E27FC236}">
                <a16:creationId xmlns:a16="http://schemas.microsoft.com/office/drawing/2014/main" id="{6466BAAF-8CE8-4EA6-8086-F17BA269CB2B}"/>
              </a:ext>
            </a:extLst>
          </p:cNvPr>
          <p:cNvSpPr>
            <a:spLocks noGrp="1"/>
          </p:cNvSpPr>
          <p:nvPr>
            <p:ph type="ctrTitle"/>
          </p:nvPr>
        </p:nvSpPr>
        <p:spPr/>
        <p:txBody>
          <a:bodyPr/>
          <a:lstStyle/>
          <a:p>
            <a:r>
              <a:rPr lang="es-MX" dirty="0"/>
              <a:t>Código limpio </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s-ES" dirty="0"/>
              <a:t>IA </a:t>
            </a:r>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marL="342900" indent="-342900" rtl="0">
              <a:buFont typeface="Arial" panose="020B0604020202020204" pitchFamily="34" charset="0"/>
              <a:buChar char="•"/>
            </a:pPr>
            <a:r>
              <a:rPr lang="es-ES" dirty="0" err="1"/>
              <a:t>ChatGPT</a:t>
            </a:r>
            <a:r>
              <a:rPr lang="es-ES" dirty="0"/>
              <a:t> </a:t>
            </a:r>
          </a:p>
          <a:p>
            <a:pPr marL="342900" indent="-342900" rtl="0">
              <a:buFont typeface="Arial" panose="020B0604020202020204" pitchFamily="34" charset="0"/>
              <a:buChar char="•"/>
            </a:pPr>
            <a:r>
              <a:rPr lang="es-ES" dirty="0"/>
              <a:t>Llama Chat </a:t>
            </a:r>
          </a:p>
        </p:txBody>
      </p:sp>
      <p:pic>
        <p:nvPicPr>
          <p:cNvPr id="1030" name="Picture 6" descr="ChatGPT - Wikipedia, la enciclopedia libre">
            <a:extLst>
              <a:ext uri="{FF2B5EF4-FFF2-40B4-BE49-F238E27FC236}">
                <a16:creationId xmlns:a16="http://schemas.microsoft.com/office/drawing/2014/main" id="{5A5FB5E5-3340-4796-8282-2A336F6E641E}"/>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23" b="23"/>
          <a:stretch>
            <a:fillRect/>
          </a:stretch>
        </p:blipFill>
        <p:spPr bwMode="auto">
          <a:xfrm>
            <a:off x="4820868" y="2184370"/>
            <a:ext cx="3449637" cy="3448050"/>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descr="Chat LLaMA (Run Locally, Free + GUI) - AI Tool Details">
            <a:extLst>
              <a:ext uri="{FF2B5EF4-FFF2-40B4-BE49-F238E27FC236}">
                <a16:creationId xmlns:a16="http://schemas.microsoft.com/office/drawing/2014/main" id="{3BFE5B34-B946-41AE-BE74-9B48A07FECDF}"/>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bwMode="auto">
          <a:xfrm>
            <a:off x="8270505" y="549275"/>
            <a:ext cx="2263776" cy="226377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a libre: Forma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7" name="Elips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7" name="Títu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s-ES" dirty="0"/>
              <a:t>Preguntas que utilizamos? </a:t>
            </a:r>
          </a:p>
        </p:txBody>
      </p:sp>
      <p:sp>
        <p:nvSpPr>
          <p:cNvPr id="10" name="Marcador de contenido 9">
            <a:extLst>
              <a:ext uri="{FF2B5EF4-FFF2-40B4-BE49-F238E27FC236}">
                <a16:creationId xmlns:a16="http://schemas.microsoft.com/office/drawing/2014/main" id="{1DB251F7-EBE7-46AC-A920-FFE2C5AF68EA}"/>
              </a:ext>
            </a:extLst>
          </p:cNvPr>
          <p:cNvSpPr>
            <a:spLocks noGrp="1"/>
          </p:cNvSpPr>
          <p:nvPr>
            <p:ph sz="half" idx="2"/>
          </p:nvPr>
        </p:nvSpPr>
        <p:spPr>
          <a:xfrm>
            <a:off x="543584" y="1671222"/>
            <a:ext cx="5429114" cy="3515555"/>
          </a:xfrm>
        </p:spPr>
        <p:txBody>
          <a:bodyPr rtlCol="0"/>
          <a:lstStyle/>
          <a:p>
            <a:pPr rtl="0"/>
            <a:r>
              <a:rPr lang="es-MX" dirty="0"/>
              <a:t>Según el código que te voy a dar, que consejos me darías para mejorar y optimizar de la mejor manera y así sea mas limpio y ordenado?</a:t>
            </a:r>
            <a:endParaRPr lang="es-ES" dirty="0"/>
          </a:p>
        </p:txBody>
      </p:sp>
      <p:sp>
        <p:nvSpPr>
          <p:cNvPr id="12" name="Marcador de contenido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es-MX" dirty="0"/>
              <a:t>Soy estudiante de ingeniería en sistemas de la computación de cuarto semestre, y realicé un código en java, sin embargo, me propuse volver a ver el código y ver que mejoras puedo agregarle, puedes ayudarme y poder brindarme el código completo funcional</a:t>
            </a:r>
            <a:endParaRPr lang="es-ES" dirty="0"/>
          </a:p>
        </p:txBody>
      </p:sp>
      <p:sp>
        <p:nvSpPr>
          <p:cNvPr id="4" name="Marcador de fecha 3">
            <a:extLst>
              <a:ext uri="{FF2B5EF4-FFF2-40B4-BE49-F238E27FC236}">
                <a16:creationId xmlns:a16="http://schemas.microsoft.com/office/drawing/2014/main" id="{0C329F70-04F7-4C70-BCF8-D4371F54EF2F}"/>
              </a:ext>
            </a:extLst>
          </p:cNvPr>
          <p:cNvSpPr>
            <a:spLocks noGrp="1"/>
          </p:cNvSpPr>
          <p:nvPr>
            <p:ph type="dt" sz="half" idx="10"/>
          </p:nvPr>
        </p:nvSpPr>
        <p:spPr>
          <a:xfrm>
            <a:off x="730250" y="3352055"/>
            <a:ext cx="2628900" cy="153888"/>
          </a:xfrm>
        </p:spPr>
        <p:txBody>
          <a:bodyPr rtlCol="0"/>
          <a:lstStyle/>
          <a:p>
            <a:pPr rtl="0"/>
            <a:r>
              <a:rPr lang="es-ES" dirty="0" err="1"/>
              <a:t>ChatGPT</a:t>
            </a:r>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6457456" y="5404342"/>
            <a:ext cx="6379210" cy="153888"/>
          </a:xfrm>
        </p:spPr>
        <p:txBody>
          <a:bodyPr rtlCol="0"/>
          <a:lstStyle/>
          <a:p>
            <a:r>
              <a:rPr lang="es-ES" dirty="0"/>
              <a:t>Llama Chat </a:t>
            </a:r>
          </a:p>
          <a:p>
            <a:pPr rtl="0"/>
            <a:endParaRPr lang="es-ES" dirty="0"/>
          </a:p>
        </p:txBody>
      </p:sp>
      <p:sp>
        <p:nvSpPr>
          <p:cNvPr id="22" name="Forma libre: Forma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s-ES" dirty="0"/>
              <a:t>Sugerencias</a:t>
            </a:r>
            <a:br>
              <a:rPr lang="es-ES" dirty="0"/>
            </a:br>
            <a:r>
              <a:rPr lang="es-ES" dirty="0"/>
              <a:t>Generales:  </a:t>
            </a:r>
          </a:p>
        </p:txBody>
      </p:sp>
      <p:graphicFrame>
        <p:nvGraphicFramePr>
          <p:cNvPr id="4" name="Marcador de contenido 3" descr="Marcador de posición smart art de escala de tiempo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890301733"/>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386232" y="3231148"/>
            <a:ext cx="5437187" cy="3197102"/>
          </a:xfrm>
        </p:spPr>
        <p:txBody>
          <a:bodyPr rtlCol="0"/>
          <a:lstStyle/>
          <a:p>
            <a:pPr rtl="0"/>
            <a:r>
              <a:rPr lang="es-ES" dirty="0"/>
              <a:t>Mejoras:</a:t>
            </a:r>
            <a:br>
              <a:rPr lang="es-ES" dirty="0"/>
            </a:br>
            <a:r>
              <a:rPr lang="es-MX" sz="2000" dirty="0"/>
              <a:t>Hemos definido una constante PI para simplificar el código y hacerlo más legible.</a:t>
            </a:r>
            <a:br>
              <a:rPr lang="es-MX" sz="2000" dirty="0"/>
            </a:br>
            <a:br>
              <a:rPr lang="es-MX" sz="2000" dirty="0"/>
            </a:br>
            <a:r>
              <a:rPr lang="es-MX" sz="2000" dirty="0"/>
              <a:t>Hemos creado el método </a:t>
            </a:r>
            <a:r>
              <a:rPr lang="es-MX" sz="2000" dirty="0" err="1"/>
              <a:t>obtenerRadio</a:t>
            </a:r>
            <a:r>
              <a:rPr lang="es-MX" sz="2000" dirty="0"/>
              <a:t>(Scanner scanner) para obtener el radio del círculo. Este método centraliza la lógica de entrada del radio y es utilizado por los métodos de cálculo de área y circunferencia del círculo.</a:t>
            </a:r>
            <a:br>
              <a:rPr lang="es-MX" sz="2000" dirty="0"/>
            </a:br>
            <a:br>
              <a:rPr lang="es-MX" sz="2000" dirty="0"/>
            </a:br>
            <a:r>
              <a:rPr lang="es-MX" sz="2000" dirty="0"/>
              <a:t>Hemos creado el método </a:t>
            </a:r>
            <a:r>
              <a:rPr lang="es-MX" sz="2000" dirty="0" err="1"/>
              <a:t>mostrarResultado</a:t>
            </a:r>
            <a:r>
              <a:rPr lang="es-MX" sz="2000" dirty="0"/>
              <a:t>(</a:t>
            </a:r>
            <a:r>
              <a:rPr lang="es-MX" sz="2000" dirty="0" err="1"/>
              <a:t>String</a:t>
            </a:r>
            <a:r>
              <a:rPr lang="es-MX" sz="2000" dirty="0"/>
              <a:t> tipo, </a:t>
            </a:r>
            <a:r>
              <a:rPr lang="es-MX" sz="2000" dirty="0" err="1"/>
              <a:t>String</a:t>
            </a:r>
            <a:r>
              <a:rPr lang="es-MX" sz="2000" dirty="0"/>
              <a:t> figura, </a:t>
            </a:r>
            <a:r>
              <a:rPr lang="es-MX" sz="2000" dirty="0" err="1"/>
              <a:t>double</a:t>
            </a:r>
            <a:r>
              <a:rPr lang="es-MX" sz="2000" dirty="0"/>
              <a:t> resultado) para mostrar los resultados de los cálculos de manera más consistente y reutilizable.</a:t>
            </a:r>
            <a:br>
              <a:rPr lang="es-MX" sz="2000" dirty="0"/>
            </a:br>
            <a:br>
              <a:rPr lang="es-MX" sz="2000" dirty="0"/>
            </a:br>
            <a:r>
              <a:rPr lang="es-MX" sz="2000" dirty="0"/>
              <a:t>Estas mejoras hacen que el código sea más limpio, legible y eficiente, facilitando su mantenimiento y extensión en el futuro.</a:t>
            </a:r>
            <a:br>
              <a:rPr lang="es-ES" dirty="0"/>
            </a:br>
            <a:endParaRPr lang="es-ES" dirty="0"/>
          </a:p>
        </p:txBody>
      </p:sp>
      <p:pic>
        <p:nvPicPr>
          <p:cNvPr id="10" name="Marcador de posición de imagen 9">
            <a:extLst>
              <a:ext uri="{FF2B5EF4-FFF2-40B4-BE49-F238E27FC236}">
                <a16:creationId xmlns:a16="http://schemas.microsoft.com/office/drawing/2014/main" id="{FF0C2419-CAB9-439E-88AF-4A08016722F6}"/>
              </a:ext>
            </a:extLst>
          </p:cNvPr>
          <p:cNvPicPr>
            <a:picLocks noGrp="1" noChangeAspect="1"/>
          </p:cNvPicPr>
          <p:nvPr>
            <p:ph type="pic" sz="quarter" idx="16"/>
          </p:nvPr>
        </p:nvPicPr>
        <p:blipFill rotWithShape="1">
          <a:blip r:embed="rId2"/>
          <a:srcRect l="424" r="424" b="6179"/>
          <a:stretch/>
        </p:blipFill>
        <p:spPr>
          <a:xfrm>
            <a:off x="5998098" y="3299828"/>
            <a:ext cx="5652262" cy="3004420"/>
          </a:xfrm>
        </p:spPr>
      </p:pic>
      <p:pic>
        <p:nvPicPr>
          <p:cNvPr id="14" name="Marcador de posición de imagen 13">
            <a:extLst>
              <a:ext uri="{FF2B5EF4-FFF2-40B4-BE49-F238E27FC236}">
                <a16:creationId xmlns:a16="http://schemas.microsoft.com/office/drawing/2014/main" id="{1884B4A1-6350-4E86-8E95-CC1FB34069D8}"/>
              </a:ext>
            </a:extLst>
          </p:cNvPr>
          <p:cNvPicPr>
            <a:picLocks noGrp="1" noChangeAspect="1"/>
          </p:cNvPicPr>
          <p:nvPr>
            <p:ph type="pic" sz="quarter" idx="15"/>
          </p:nvPr>
        </p:nvPicPr>
        <p:blipFill rotWithShape="1">
          <a:blip r:embed="rId3"/>
          <a:srcRect l="424" r="424" b="6179"/>
          <a:stretch/>
        </p:blipFill>
        <p:spPr>
          <a:xfrm>
            <a:off x="5988050" y="226729"/>
            <a:ext cx="5652262" cy="3004419"/>
          </a:xfrm>
        </p:spPr>
      </p:pic>
      <p:sp>
        <p:nvSpPr>
          <p:cNvPr id="18" name="Marcador de fecha 3">
            <a:extLst>
              <a:ext uri="{FF2B5EF4-FFF2-40B4-BE49-F238E27FC236}">
                <a16:creationId xmlns:a16="http://schemas.microsoft.com/office/drawing/2014/main" id="{B54E7D17-46E9-4490-841E-AF3EEE2DF79F}"/>
              </a:ext>
            </a:extLst>
          </p:cNvPr>
          <p:cNvSpPr>
            <a:spLocks noGrp="1"/>
          </p:cNvSpPr>
          <p:nvPr>
            <p:ph type="dt" sz="half" idx="10"/>
          </p:nvPr>
        </p:nvSpPr>
        <p:spPr>
          <a:xfrm>
            <a:off x="386232" y="5926579"/>
            <a:ext cx="2628900" cy="153888"/>
          </a:xfrm>
        </p:spPr>
        <p:txBody>
          <a:bodyPr rtlCol="0"/>
          <a:lstStyle/>
          <a:p>
            <a:pPr rtl="0"/>
            <a:r>
              <a:rPr lang="es-ES" sz="1800" dirty="0" err="1"/>
              <a:t>ChatGPT</a:t>
            </a:r>
            <a:endParaRPr lang="es-ES" sz="1800" dirty="0"/>
          </a:p>
        </p:txBody>
      </p:sp>
    </p:spTree>
    <p:extLst>
      <p:ext uri="{BB962C8B-B14F-4D97-AF65-F5344CB8AC3E}">
        <p14:creationId xmlns:p14="http://schemas.microsoft.com/office/powerpoint/2010/main" val="41052831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386232" y="3231148"/>
            <a:ext cx="5437187" cy="3197102"/>
          </a:xfrm>
        </p:spPr>
        <p:txBody>
          <a:bodyPr rtlCol="0"/>
          <a:lstStyle/>
          <a:p>
            <a:pPr rtl="0"/>
            <a:r>
              <a:rPr lang="es-ES" dirty="0"/>
              <a:t>Mejoras:</a:t>
            </a:r>
            <a:br>
              <a:rPr lang="es-ES" dirty="0"/>
            </a:br>
            <a:r>
              <a:rPr lang="es-MX" sz="2000" dirty="0"/>
              <a:t>Utilice nombres de variables y métodos descriptivos y significativos para que el código sea más fácil de entender y mantener. Asegúrese de que el código esté bien estructurado y organizado en bloques lógicos para que sea fácil de leer y seguir. Use comentarios para explicar el propósito y la funcionalidad de las secciones de código más complejas o difíciles de entender. Utiliza excepciones para manejar errores y situaciones excepcionales de manera adecuada y elegante. Utilice bibliotecas y marcos de trabajo de terceros para simplificar el desarrollo y mejorar la calidad del código. Mantenimiento y extensión en el futuro.</a:t>
            </a:r>
            <a:br>
              <a:rPr lang="es-ES" dirty="0"/>
            </a:br>
            <a:endParaRPr lang="es-ES" dirty="0"/>
          </a:p>
        </p:txBody>
      </p:sp>
      <p:sp>
        <p:nvSpPr>
          <p:cNvPr id="7" name="CuadroTexto 6">
            <a:extLst>
              <a:ext uri="{FF2B5EF4-FFF2-40B4-BE49-F238E27FC236}">
                <a16:creationId xmlns:a16="http://schemas.microsoft.com/office/drawing/2014/main" id="{443F9A1A-DD69-4729-B790-4EB22287D903}"/>
              </a:ext>
            </a:extLst>
          </p:cNvPr>
          <p:cNvSpPr txBox="1"/>
          <p:nvPr/>
        </p:nvSpPr>
        <p:spPr>
          <a:xfrm>
            <a:off x="269625" y="5831311"/>
            <a:ext cx="6098958" cy="369332"/>
          </a:xfrm>
          <a:prstGeom prst="rect">
            <a:avLst/>
          </a:prstGeom>
          <a:noFill/>
        </p:spPr>
        <p:txBody>
          <a:bodyPr wrap="square">
            <a:spAutoFit/>
          </a:bodyPr>
          <a:lstStyle/>
          <a:p>
            <a:r>
              <a:rPr lang="es-ES" dirty="0"/>
              <a:t>Llama Chat </a:t>
            </a:r>
          </a:p>
        </p:txBody>
      </p:sp>
      <p:pic>
        <p:nvPicPr>
          <p:cNvPr id="11" name="Marcador de posición de imagen 10">
            <a:extLst>
              <a:ext uri="{FF2B5EF4-FFF2-40B4-BE49-F238E27FC236}">
                <a16:creationId xmlns:a16="http://schemas.microsoft.com/office/drawing/2014/main" id="{F02C1B2F-9932-42C9-8DCE-87D55145D872}"/>
              </a:ext>
            </a:extLst>
          </p:cNvPr>
          <p:cNvPicPr>
            <a:picLocks noGrp="1" noChangeAspect="1"/>
          </p:cNvPicPr>
          <p:nvPr>
            <p:ph type="pic" sz="quarter" idx="16"/>
          </p:nvPr>
        </p:nvPicPr>
        <p:blipFill rotWithShape="1">
          <a:blip r:embed="rId2"/>
          <a:srcRect l="355" r="355" b="5660"/>
          <a:stretch/>
        </p:blipFill>
        <p:spPr>
          <a:xfrm>
            <a:off x="6096000" y="1908255"/>
            <a:ext cx="5814277" cy="3107628"/>
          </a:xfrm>
        </p:spPr>
      </p:pic>
    </p:spTree>
    <p:extLst>
      <p:ext uri="{BB962C8B-B14F-4D97-AF65-F5344CB8AC3E}">
        <p14:creationId xmlns:p14="http://schemas.microsoft.com/office/powerpoint/2010/main" val="19780279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s-ES" dirty="0"/>
              <a:t>Gracias… </a:t>
            </a:r>
            <a:r>
              <a:rPr lang="es-ES" dirty="0">
                <a:sym typeface="Wingdings" panose="05000000000000000000" pitchFamily="2" charset="2"/>
              </a:rPr>
              <a:t></a:t>
            </a:r>
            <a:endParaRPr lang="es-ES" dirty="0"/>
          </a:p>
        </p:txBody>
      </p:sp>
      <p:pic>
        <p:nvPicPr>
          <p:cNvPr id="27" name="Marcador de posición de imagen 26" descr="Fondo digital de puntos de dato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Marcador de posición de imagen 32" descr="Fondo digital de puntos de dato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7</a:t>
            </a:fld>
            <a:endParaRPr lang="es-E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Diseño flotante 3D</Template>
  <TotalTime>60</TotalTime>
  <Words>483</Words>
  <Application>Microsoft Office PowerPoint</Application>
  <PresentationFormat>Panorámica</PresentationFormat>
  <Paragraphs>33</Paragraphs>
  <Slides>7</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Gill Sans MT</vt:lpstr>
      <vt:lpstr>Symbol</vt:lpstr>
      <vt:lpstr>Walbaum Display</vt:lpstr>
      <vt:lpstr>3DFloatVTI</vt:lpstr>
      <vt:lpstr>Código limpio </vt:lpstr>
      <vt:lpstr>IA </vt:lpstr>
      <vt:lpstr>Preguntas que utilizamos? </vt:lpstr>
      <vt:lpstr>Sugerencias Generales:  </vt:lpstr>
      <vt:lpstr>Mejoras: Hemos definido una constante PI para simplificar el código y hacerlo más legible.  Hemos creado el método obtenerRadio(Scanner scanner) para obtener el radio del círculo. Este método centraliza la lógica de entrada del radio y es utilizado por los métodos de cálculo de área y circunferencia del círculo.  Hemos creado el método mostrarResultado(String tipo, String figura, double resultado) para mostrar los resultados de los cálculos de manera más consistente y reutilizable.  Estas mejoras hacen que el código sea más limpio, legible y eficiente, facilitando su mantenimiento y extensión en el futuro. </vt:lpstr>
      <vt:lpstr>Mejoras: Utilice nombres de variables y métodos descriptivos y significativos para que el código sea más fácil de entender y mantener. Asegúrese de que el código esté bien estructurado y organizado en bloques lógicos para que sea fácil de leer y seguir. Use comentarios para explicar el propósito y la funcionalidad de las secciones de código más complejas o difíciles de entender. Utiliza excepciones para manejar errores y situaciones excepcionales de manera adecuada y elegante. Utilice bibliotecas y marcos de trabajo de terceros para simplificar el desarrollo y mejorar la calidad del código. Mantenimiento y extensión en el futuro. </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limpio</dc:title>
  <dc:creator>Manuel</dc:creator>
  <cp:lastModifiedBy>Manuel</cp:lastModifiedBy>
  <cp:revision>7</cp:revision>
  <dcterms:created xsi:type="dcterms:W3CDTF">2023-07-29T17:22:17Z</dcterms:created>
  <dcterms:modified xsi:type="dcterms:W3CDTF">2023-07-29T18:23:16Z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