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6"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7"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1"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2"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4"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5"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6" name="" descr=""/>
          <p:cNvPicPr/>
          <p:nvPr/>
        </p:nvPicPr>
        <p:blipFill>
          <a:blip r:embed="rId2"/>
          <a:stretch>
            <a:fillRect/>
          </a:stretch>
        </p:blipFill>
        <p:spPr>
          <a:xfrm>
            <a:off x="2079000" y="1604520"/>
            <a:ext cx="4984920" cy="3977280"/>
          </a:xfrm>
          <a:prstGeom prst="rect">
            <a:avLst/>
          </a:prstGeom>
          <a:ln>
            <a:noFill/>
          </a:ln>
        </p:spPr>
      </p:pic>
      <p:pic>
        <p:nvPicPr>
          <p:cNvPr id="37"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3"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5"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8"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4"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7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2"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73"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4" name="" descr=""/>
          <p:cNvPicPr/>
          <p:nvPr/>
        </p:nvPicPr>
        <p:blipFill>
          <a:blip r:embed="rId2"/>
          <a:stretch>
            <a:fillRect/>
          </a:stretch>
        </p:blipFill>
        <p:spPr>
          <a:xfrm>
            <a:off x="2079000" y="1604520"/>
            <a:ext cx="4984920" cy="3977280"/>
          </a:xfrm>
          <a:prstGeom prst="rect">
            <a:avLst/>
          </a:prstGeom>
          <a:ln>
            <a:noFill/>
          </a:ln>
        </p:spPr>
      </p:pic>
      <p:pic>
        <p:nvPicPr>
          <p:cNvPr id="75"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4"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6"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9"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4"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95"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9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9"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3"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5"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06"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10"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11"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13"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14"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15" name="" descr=""/>
          <p:cNvPicPr/>
          <p:nvPr/>
        </p:nvPicPr>
        <p:blipFill>
          <a:blip r:embed="rId2"/>
          <a:stretch>
            <a:fillRect/>
          </a:stretch>
        </p:blipFill>
        <p:spPr>
          <a:xfrm>
            <a:off x="2079000" y="1604520"/>
            <a:ext cx="4984920" cy="3977280"/>
          </a:xfrm>
          <a:prstGeom prst="rect">
            <a:avLst/>
          </a:prstGeom>
          <a:ln>
            <a:noFill/>
          </a:ln>
        </p:spPr>
      </p:pic>
      <p:pic>
        <p:nvPicPr>
          <p:cNvPr id="116"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0"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5"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6"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0"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4"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8457840" y="6499440"/>
            <a:ext cx="83880" cy="83880"/>
          </a:xfrm>
          <a:prstGeom prst="ellipse">
            <a:avLst/>
          </a:prstGeom>
          <a:solidFill>
            <a:srgbClr val="808080"/>
          </a:solidFill>
          <a:ln w="12600">
            <a:noFill/>
          </a:ln>
        </p:spPr>
      </p:sp>
      <p:sp>
        <p:nvSpPr>
          <p:cNvPr id="1" name="CustomShape 2"/>
          <p:cNvSpPr/>
          <p:nvPr/>
        </p:nvSpPr>
        <p:spPr>
          <a:xfrm>
            <a:off x="569160" y="6499440"/>
            <a:ext cx="83880" cy="83880"/>
          </a:xfrm>
          <a:prstGeom prst="ellipse">
            <a:avLst/>
          </a:prstGeom>
          <a:solidFill>
            <a:srgbClr val="808080"/>
          </a:solidFill>
          <a:ln w="12600">
            <a:noFill/>
          </a:ln>
        </p:spPr>
      </p:sp>
      <p:sp>
        <p:nvSpPr>
          <p:cNvPr id="2" name="PlaceHolder 3"/>
          <p:cNvSpPr>
            <a:spLocks noGrp="1"/>
          </p:cNvSpPr>
          <p:nvPr>
            <p:ph type="title"/>
          </p:nvPr>
        </p:nvSpPr>
        <p:spPr>
          <a:xfrm>
            <a:off x="457200" y="0"/>
            <a:ext cx="8228880" cy="1599840"/>
          </a:xfrm>
          <a:prstGeom prst="rect">
            <a:avLst/>
          </a:prstGeom>
        </p:spPr>
        <p:txBody>
          <a:bodyPr lIns="0" rIns="0" tIns="0" bIns="0" anchor="ctr"/>
          <a:p>
            <a:r>
              <a:rPr lang="en-IN">
                <a:latin typeface="Arial"/>
              </a:rPr>
              <a:t>Click to edit the title text format</a:t>
            </a:r>
            <a:endParaRPr/>
          </a:p>
        </p:txBody>
      </p:sp>
      <p:sp>
        <p:nvSpPr>
          <p:cNvPr id="3" name="PlaceHolder 4"/>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 name="CustomShape 1"/>
          <p:cNvSpPr/>
          <p:nvPr/>
        </p:nvSpPr>
        <p:spPr>
          <a:xfrm>
            <a:off x="8457840" y="6499440"/>
            <a:ext cx="83880" cy="83880"/>
          </a:xfrm>
          <a:prstGeom prst="ellipse">
            <a:avLst/>
          </a:prstGeom>
          <a:solidFill>
            <a:srgbClr val="808080"/>
          </a:solidFill>
          <a:ln w="12600">
            <a:noFill/>
          </a:ln>
        </p:spPr>
      </p:sp>
      <p:sp>
        <p:nvSpPr>
          <p:cNvPr id="39" name="CustomShape 2"/>
          <p:cNvSpPr/>
          <p:nvPr/>
        </p:nvSpPr>
        <p:spPr>
          <a:xfrm>
            <a:off x="569160" y="6499440"/>
            <a:ext cx="83880" cy="83880"/>
          </a:xfrm>
          <a:prstGeom prst="ellipse">
            <a:avLst/>
          </a:prstGeom>
          <a:solidFill>
            <a:srgbClr val="808080"/>
          </a:solidFill>
          <a:ln w="12600">
            <a:noFill/>
          </a:ln>
        </p:spPr>
      </p:sp>
      <p:sp>
        <p:nvSpPr>
          <p:cNvPr id="40" name="PlaceHolder 3"/>
          <p:cNvSpPr>
            <a:spLocks noGrp="1"/>
          </p:cNvSpPr>
          <p:nvPr>
            <p:ph type="title"/>
          </p:nvPr>
        </p:nvSpPr>
        <p:spPr>
          <a:xfrm>
            <a:off x="457200" y="273600"/>
            <a:ext cx="8229240" cy="1144800"/>
          </a:xfrm>
          <a:prstGeom prst="rect">
            <a:avLst/>
          </a:prstGeom>
        </p:spPr>
        <p:txBody>
          <a:bodyPr lIns="0" rIns="0" tIns="0" bIns="0" anchor="ctr"/>
          <a:p>
            <a:pPr algn="ctr"/>
            <a:r>
              <a:rPr lang="en-IN" sz="4400">
                <a:latin typeface="Arial"/>
              </a:rPr>
              <a:t>Click to edit the title text format</a:t>
            </a:r>
            <a:endParaRPr/>
          </a:p>
        </p:txBody>
      </p:sp>
      <p:sp>
        <p:nvSpPr>
          <p:cNvPr id="41" name="PlaceHolder 4"/>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 name="CustomShape 1"/>
          <p:cNvSpPr/>
          <p:nvPr/>
        </p:nvSpPr>
        <p:spPr>
          <a:xfrm>
            <a:off x="8457840" y="6499440"/>
            <a:ext cx="83880" cy="83880"/>
          </a:xfrm>
          <a:prstGeom prst="ellipse">
            <a:avLst/>
          </a:prstGeom>
          <a:solidFill>
            <a:srgbClr val="808080"/>
          </a:solidFill>
          <a:ln w="12600">
            <a:noFill/>
          </a:ln>
        </p:spPr>
      </p:sp>
      <p:sp>
        <p:nvSpPr>
          <p:cNvPr id="77" name="CustomShape 2"/>
          <p:cNvSpPr/>
          <p:nvPr/>
        </p:nvSpPr>
        <p:spPr>
          <a:xfrm>
            <a:off x="569160" y="6499440"/>
            <a:ext cx="83880" cy="83880"/>
          </a:xfrm>
          <a:prstGeom prst="ellipse">
            <a:avLst/>
          </a:prstGeom>
          <a:solidFill>
            <a:srgbClr val="808080"/>
          </a:solidFill>
          <a:ln w="12600">
            <a:noFill/>
          </a:ln>
        </p:spPr>
      </p:sp>
      <p:sp>
        <p:nvSpPr>
          <p:cNvPr id="78" name="PlaceHolder 3"/>
          <p:cNvSpPr>
            <a:spLocks noGrp="1"/>
          </p:cNvSpPr>
          <p:nvPr>
            <p:ph type="title"/>
          </p:nvPr>
        </p:nvSpPr>
        <p:spPr>
          <a:xfrm>
            <a:off x="457200" y="0"/>
            <a:ext cx="8228880" cy="1599840"/>
          </a:xfrm>
          <a:prstGeom prst="rect">
            <a:avLst/>
          </a:prstGeom>
        </p:spPr>
        <p:txBody>
          <a:bodyPr lIns="0" rIns="0" tIns="0" bIns="0" anchor="ctr"/>
          <a:p>
            <a:r>
              <a:rPr lang="en-IN">
                <a:latin typeface="Arial"/>
              </a:rPr>
              <a:t>Click to edit the title text format</a:t>
            </a:r>
            <a:endParaRPr/>
          </a:p>
        </p:txBody>
      </p:sp>
      <p:sp>
        <p:nvSpPr>
          <p:cNvPr id="79" name="PlaceHolder 4"/>
          <p:cNvSpPr>
            <a:spLocks noGrp="1"/>
          </p:cNvSpPr>
          <p:nvPr>
            <p:ph type="body"/>
          </p:nvPr>
        </p:nvSpPr>
        <p:spPr>
          <a:xfrm>
            <a:off x="457200" y="1600200"/>
            <a:ext cx="8228880" cy="4525200"/>
          </a:xfrm>
          <a:prstGeom prst="rect">
            <a:avLst/>
          </a:prstGeom>
        </p:spPr>
        <p:txBody>
          <a:bodyPr lIns="0" rIns="0" tIns="0" bIns="0"/>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
        <p:nvSpPr>
          <p:cNvPr id="80" name="PlaceHolder 5"/>
          <p:cNvSpPr>
            <a:spLocks noGrp="1"/>
          </p:cNvSpPr>
          <p:nvPr>
            <p:ph type="body"/>
          </p:nvPr>
        </p:nvSpPr>
        <p:spPr>
          <a:xfrm>
            <a:off x="457200" y="1600200"/>
            <a:ext cx="8228880" cy="4525200"/>
          </a:xfrm>
          <a:prstGeom prst="rect">
            <a:avLst/>
          </a:prstGeom>
        </p:spPr>
        <p:txBody>
          <a:bodyPr lIns="0" rIns="0" tIns="0" bIns="0"/>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pic>
        <p:nvPicPr>
          <p:cNvPr id="81" name="" descr=""/>
          <p:cNvPicPr/>
          <p:nvPr/>
        </p:nvPicPr>
        <p:blipFill>
          <a:blip r:embed="rId2"/>
          <a:stretch>
            <a:fillRect/>
          </a:stretch>
        </p:blipFill>
        <p:spPr>
          <a:xfrm>
            <a:off x="1735560" y="1599840"/>
            <a:ext cx="5671440" cy="4525200"/>
          </a:xfrm>
          <a:prstGeom prst="rect">
            <a:avLst/>
          </a:prstGeom>
          <a:ln>
            <a:noFill/>
          </a:ln>
        </p:spPr>
      </p:pic>
      <p:pic>
        <p:nvPicPr>
          <p:cNvPr id="82" name="" descr=""/>
          <p:cNvPicPr/>
          <p:nvPr/>
        </p:nvPicPr>
        <p:blipFill>
          <a:blip r:embed="rId3"/>
          <a:stretch>
            <a:fillRect/>
          </a:stretch>
        </p:blipFill>
        <p:spPr>
          <a:xfrm>
            <a:off x="1735560" y="1599840"/>
            <a:ext cx="5671440" cy="4525200"/>
          </a:xfrm>
          <a:prstGeom prst="rect">
            <a:avLst/>
          </a:prstGeom>
          <a:ln>
            <a:noFill/>
          </a:ln>
        </p:spPr>
      </p:pic>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CustomShape 1"/>
          <p:cNvSpPr/>
          <p:nvPr/>
        </p:nvSpPr>
        <p:spPr>
          <a:xfrm>
            <a:off x="683640" y="1124640"/>
            <a:ext cx="7771680" cy="2743200"/>
          </a:xfrm>
          <a:prstGeom prst="rect">
            <a:avLst/>
          </a:prstGeom>
          <a:noFill/>
          <a:ln>
            <a:noFill/>
          </a:ln>
        </p:spPr>
        <p:txBody>
          <a:bodyPr lIns="90000" rIns="90000" tIns="45000" bIns="45000" anchor="b"/>
          <a:p>
            <a:pPr>
              <a:lnSpc>
                <a:spcPct val="100000"/>
              </a:lnSpc>
            </a:pPr>
            <a:r>
              <a:rPr b="1" lang="en-IN" sz="7200">
                <a:solidFill>
                  <a:srgbClr val="2f5897"/>
                </a:solidFill>
                <a:latin typeface="Palatino Linotype"/>
              </a:rPr>
              <a:t>ASTEROID GAME ENGINE</a:t>
            </a:r>
            <a:endParaRPr/>
          </a:p>
        </p:txBody>
      </p:sp>
      <p:sp>
        <p:nvSpPr>
          <p:cNvPr id="118" name="CustomShape 2"/>
          <p:cNvSpPr/>
          <p:nvPr/>
        </p:nvSpPr>
        <p:spPr>
          <a:xfrm>
            <a:off x="1259640" y="4149000"/>
            <a:ext cx="7056000" cy="1727640"/>
          </a:xfrm>
          <a:prstGeom prst="rect">
            <a:avLst/>
          </a:prstGeom>
          <a:noFill/>
          <a:ln>
            <a:noFill/>
          </a:ln>
        </p:spPr>
        <p:txBody>
          <a:bodyPr lIns="90000" rIns="90000" tIns="45000" bIns="45000"/>
          <a:p>
            <a:pPr algn="ctr">
              <a:lnSpc>
                <a:spcPct val="100000"/>
              </a:lnSpc>
            </a:pPr>
            <a:r>
              <a:rPr lang="en-IN" sz="3200">
                <a:solidFill>
                  <a:srgbClr val="8b8b8b"/>
                </a:solidFill>
                <a:latin typeface="Century Gothic"/>
              </a:rPr>
              <a:t>Aaron de Miranda Colaco</a:t>
            </a:r>
            <a:endParaRPr/>
          </a:p>
          <a:p>
            <a:pPr algn="ctr">
              <a:lnSpc>
                <a:spcPct val="100000"/>
              </a:lnSpc>
            </a:pPr>
            <a:r>
              <a:rPr lang="en-IN" sz="3200">
                <a:solidFill>
                  <a:srgbClr val="8b8b8b"/>
                </a:solidFill>
                <a:latin typeface="Century Gothic"/>
              </a:rPr>
              <a:t>Joston Fernandes</a:t>
            </a:r>
            <a:endParaRPr/>
          </a:p>
          <a:p>
            <a:pPr algn="ctr">
              <a:lnSpc>
                <a:spcPct val="100000"/>
              </a:lnSpc>
            </a:pPr>
            <a:r>
              <a:rPr lang="en-IN" sz="3200">
                <a:solidFill>
                  <a:srgbClr val="8b8b8b"/>
                </a:solidFill>
                <a:latin typeface="Century Gothic"/>
              </a:rPr>
              <a:t>Kimberly Cabral</a:t>
            </a:r>
            <a:endParaRPr/>
          </a:p>
          <a:p>
            <a:pPr algn="ctr">
              <a:lnSpc>
                <a:spcPct val="100000"/>
              </a:lnSpc>
            </a:pPr>
            <a:r>
              <a:rPr lang="en-IN" sz="3200">
                <a:solidFill>
                  <a:srgbClr val="8b8b8b"/>
                </a:solidFill>
                <a:latin typeface="Century Gothic"/>
              </a:rPr>
              <a:t>Natasha Priolkar</a:t>
            </a:r>
            <a:endParaRPr/>
          </a:p>
          <a:p>
            <a:pPr algn="ctr">
              <a:lnSpc>
                <a:spcPct val="100000"/>
              </a:lnSpc>
            </a:pPr>
            <a:r>
              <a:rPr lang="en-IN" sz="3200">
                <a:solidFill>
                  <a:srgbClr val="8b8b8b"/>
                </a:solidFill>
                <a:latin typeface="Century Gothic"/>
              </a:rPr>
              <a:t>Prajakta Kuncolienkar</a:t>
            </a:r>
            <a:endParaRPr/>
          </a:p>
          <a:p>
            <a:pPr algn="ctr">
              <a:lnSpc>
                <a:spcPct val="100000"/>
              </a:lnSpc>
            </a:pP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CustomShape 1"/>
          <p:cNvSpPr/>
          <p:nvPr/>
        </p:nvSpPr>
        <p:spPr>
          <a:xfrm>
            <a:off x="467640" y="476640"/>
            <a:ext cx="8228880" cy="5760000"/>
          </a:xfrm>
          <a:prstGeom prst="rect">
            <a:avLst/>
          </a:prstGeom>
          <a:noFill/>
          <a:ln>
            <a:noFill/>
          </a:ln>
        </p:spPr>
        <p:txBody>
          <a:bodyPr lIns="90000" rIns="90000" tIns="45000" bIns="45000"/>
          <a:p>
            <a:pPr>
              <a:lnSpc>
                <a:spcPct val="100000"/>
              </a:lnSpc>
              <a:buFont typeface="Wingdings" charset="2"/>
              <a:buChar char=""/>
            </a:pPr>
            <a:r>
              <a:rPr lang="en-IN" sz="2400">
                <a:solidFill>
                  <a:srgbClr val="808080"/>
                </a:solidFill>
                <a:latin typeface="Century Gothic"/>
              </a:rPr>
              <a:t>The main purpose of collision detection is to detect exactly where the geometry is intersecting. This usually implies using the mesh (or a polygon in 2D), though not always. </a:t>
            </a:r>
            <a:endParaRPr/>
          </a:p>
          <a:p>
            <a:pPr>
              <a:lnSpc>
                <a:spcPct val="100000"/>
              </a:lnSpc>
              <a:buFont typeface="Wingdings" charset="2"/>
              <a:buChar char=""/>
            </a:pPr>
            <a:r>
              <a:rPr lang="en-IN" sz="2400">
                <a:solidFill>
                  <a:srgbClr val="808080"/>
                </a:solidFill>
                <a:latin typeface="Century Gothic"/>
              </a:rPr>
              <a:t>The purpose of this phase is to find out if the objects really truly do collide, if a fine level of detail is required (say, bullet collision in a shooter, where you want to be able to ignore shots that just barely miss), and also to find out exactly where the objects collide, which will affect how the objects respond.</a:t>
            </a:r>
            <a:endParaRPr/>
          </a:p>
          <a:p>
            <a:pPr>
              <a:lnSpc>
                <a:spcPct val="100000"/>
              </a:lnSpc>
              <a:buFont typeface="Wingdings" charset="2"/>
              <a:buChar char=""/>
            </a:pPr>
            <a:r>
              <a:rPr lang="en-IN" sz="2400">
                <a:solidFill>
                  <a:srgbClr val="808080"/>
                </a:solidFill>
                <a:latin typeface="Century Gothic"/>
              </a:rPr>
              <a:t>For example, if a box is sitting on the edge of a table, the engine must know at what points the table is pushing against the box; depending on how far the box is hanging over, the box may begin to tilt and fall off.</a:t>
            </a:r>
            <a:endParaRPr/>
          </a:p>
          <a:p>
            <a:pPr>
              <a:lnSpc>
                <a:spcPct val="100000"/>
              </a:lnSpc>
            </a:pPr>
            <a:endParaRPr/>
          </a:p>
          <a:p>
            <a:pPr>
              <a:lnSpc>
                <a:spcPct val="100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CustomShape 1"/>
          <p:cNvSpPr/>
          <p:nvPr/>
        </p:nvSpPr>
        <p:spPr>
          <a:xfrm>
            <a:off x="467640" y="332640"/>
            <a:ext cx="8228880" cy="5976000"/>
          </a:xfrm>
          <a:prstGeom prst="rect">
            <a:avLst/>
          </a:prstGeom>
          <a:noFill/>
          <a:ln>
            <a:noFill/>
          </a:ln>
        </p:spPr>
        <p:txBody>
          <a:bodyPr lIns="90000" rIns="90000" tIns="45000" bIns="45000"/>
          <a:p>
            <a:pPr>
              <a:lnSpc>
                <a:spcPct val="100000"/>
              </a:lnSpc>
            </a:pPr>
            <a:r>
              <a:rPr b="1" lang="en-IN" sz="2400" u="sng">
                <a:solidFill>
                  <a:srgbClr val="808080"/>
                </a:solidFill>
                <a:latin typeface="Century Gothic"/>
              </a:rPr>
              <a:t>Contact Manifold Generation</a:t>
            </a:r>
            <a:r>
              <a:rPr b="1" lang="en-IN" sz="2400">
                <a:solidFill>
                  <a:srgbClr val="808080"/>
                </a:solidFill>
                <a:latin typeface="Century Gothic"/>
              </a:rPr>
              <a:t> :</a:t>
            </a:r>
            <a:endParaRPr/>
          </a:p>
          <a:p>
            <a:pPr>
              <a:lnSpc>
                <a:spcPct val="100000"/>
              </a:lnSpc>
              <a:buFont typeface="Wingdings" charset="2"/>
              <a:buChar char=""/>
            </a:pPr>
            <a:r>
              <a:rPr lang="en-IN" sz="2400">
                <a:solidFill>
                  <a:srgbClr val="808080"/>
                </a:solidFill>
                <a:latin typeface="Century Gothic"/>
              </a:rPr>
              <a:t>Algorithm used here include the Separating Axis test.</a:t>
            </a:r>
            <a:endParaRPr/>
          </a:p>
          <a:p>
            <a:pPr>
              <a:lnSpc>
                <a:spcPct val="100000"/>
              </a:lnSpc>
              <a:buFont typeface="Wingdings" charset="2"/>
              <a:buChar char=""/>
            </a:pPr>
            <a:r>
              <a:rPr lang="en-IN" sz="2400">
                <a:solidFill>
                  <a:srgbClr val="808080"/>
                </a:solidFill>
                <a:latin typeface="Century Gothic"/>
              </a:rPr>
              <a:t>Because the above algorithm can typically only work for convex shapes, it is necessary to break many complex objects into convex sub-objects, and do collision tests for each individually. This is one of the reasons why simplified meshes are often used for collision, as well as the reduction in processing time for using fewer triangles.</a:t>
            </a:r>
            <a:endParaRPr/>
          </a:p>
          <a:p>
            <a:pPr>
              <a:lnSpc>
                <a:spcPct val="100000"/>
              </a:lnSpc>
              <a:buFont typeface="Wingdings" charset="2"/>
              <a:buChar char=""/>
            </a:pPr>
            <a:r>
              <a:rPr lang="en-IN" sz="2400">
                <a:solidFill>
                  <a:srgbClr val="808080"/>
                </a:solidFill>
                <a:latin typeface="Century Gothic"/>
              </a:rPr>
              <a:t>This algorithm tells us where the objects are collided---how far they are penetrating each other and what the ‘contact points’ are.</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CustomShape 1"/>
          <p:cNvSpPr/>
          <p:nvPr/>
        </p:nvSpPr>
        <p:spPr>
          <a:xfrm>
            <a:off x="467640" y="404640"/>
            <a:ext cx="8228880" cy="5760000"/>
          </a:xfrm>
          <a:prstGeom prst="rect">
            <a:avLst/>
          </a:prstGeom>
          <a:noFill/>
          <a:ln>
            <a:noFill/>
          </a:ln>
        </p:spPr>
        <p:txBody>
          <a:bodyPr lIns="90000" rIns="90000" tIns="45000" bIns="45000"/>
          <a:p>
            <a:pPr>
              <a:lnSpc>
                <a:spcPct val="100000"/>
              </a:lnSpc>
            </a:pPr>
            <a:r>
              <a:rPr b="1" lang="en-IN" sz="2400" u="sng">
                <a:solidFill>
                  <a:srgbClr val="808080"/>
                </a:solidFill>
                <a:latin typeface="Century Gothic"/>
              </a:rPr>
              <a:t>Physical response</a:t>
            </a:r>
            <a:r>
              <a:rPr b="1" lang="en-IN" sz="2400">
                <a:solidFill>
                  <a:srgbClr val="808080"/>
                </a:solidFill>
                <a:latin typeface="Century Gothic"/>
              </a:rPr>
              <a:t> :</a:t>
            </a:r>
            <a:endParaRPr/>
          </a:p>
          <a:p>
            <a:pPr>
              <a:lnSpc>
                <a:spcPct val="100000"/>
              </a:lnSpc>
              <a:buFont typeface="Wingdings" charset="2"/>
              <a:buChar char=""/>
            </a:pPr>
            <a:r>
              <a:rPr lang="en-IN" sz="2400">
                <a:solidFill>
                  <a:srgbClr val="808080"/>
                </a:solidFill>
                <a:latin typeface="Century Gothic"/>
              </a:rPr>
              <a:t>At this point, a contact has been discovered, and there is enough information for the physics engine to process the contact. The physics handling can get very complex.</a:t>
            </a:r>
            <a:endParaRPr/>
          </a:p>
          <a:p>
            <a:pPr>
              <a:lnSpc>
                <a:spcPct val="100000"/>
              </a:lnSpc>
              <a:buFont typeface="Wingdings" charset="2"/>
              <a:buChar char=""/>
            </a:pPr>
            <a:r>
              <a:rPr lang="en-IN" sz="2400">
                <a:solidFill>
                  <a:srgbClr val="808080"/>
                </a:solidFill>
                <a:latin typeface="Century Gothic"/>
              </a:rPr>
              <a:t>At the most basic level, the physics engine will do something like this: it'll take the colliding objects and their contact manifold and calculate the new positions required to separate the collided objects.</a:t>
            </a:r>
            <a:endParaRPr/>
          </a:p>
          <a:p>
            <a:pPr>
              <a:lnSpc>
                <a:spcPct val="100000"/>
              </a:lnSpc>
              <a:buFont typeface="Wingdings" charset="2"/>
              <a:buChar char=""/>
            </a:pPr>
            <a:r>
              <a:rPr lang="en-IN" sz="2400">
                <a:solidFill>
                  <a:srgbClr val="808080"/>
                </a:solidFill>
                <a:latin typeface="Century Gothic"/>
              </a:rPr>
              <a:t>It will move the objects to these new positions. It'll also calculate the velocity change resulting from this push, combined with restitution (bounciness) and friction values.</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CustomShape 1"/>
          <p:cNvSpPr/>
          <p:nvPr/>
        </p:nvSpPr>
        <p:spPr>
          <a:xfrm>
            <a:off x="467640" y="548640"/>
            <a:ext cx="8228880" cy="5616000"/>
          </a:xfrm>
          <a:prstGeom prst="rect">
            <a:avLst/>
          </a:prstGeom>
          <a:noFill/>
          <a:ln>
            <a:noFill/>
          </a:ln>
        </p:spPr>
        <p:txBody>
          <a:bodyPr lIns="90000" rIns="90000" tIns="45000" bIns="45000"/>
          <a:p>
            <a:pPr>
              <a:lnSpc>
                <a:spcPct val="100000"/>
              </a:lnSpc>
              <a:buFont typeface="Wingdings" charset="2"/>
              <a:buChar char=""/>
            </a:pPr>
            <a:r>
              <a:rPr lang="en-IN" sz="2400">
                <a:solidFill>
                  <a:srgbClr val="808080"/>
                </a:solidFill>
                <a:latin typeface="Century Gothic"/>
              </a:rPr>
              <a:t>The physics engine will also apply any other forces acting on the objects, such as gravity, to calculate the objects' new velocities, and then (next frame) their new positions.</a:t>
            </a:r>
            <a:endParaRPr/>
          </a:p>
          <a:p>
            <a:pPr>
              <a:lnSpc>
                <a:spcPct val="100000"/>
              </a:lnSpc>
            </a:pPr>
            <a:endParaRPr/>
          </a:p>
          <a:p>
            <a:pPr>
              <a:lnSpc>
                <a:spcPct val="100000"/>
              </a:lnSpc>
            </a:pPr>
            <a:r>
              <a:rPr b="1" lang="en-IN" sz="2400" u="sng">
                <a:solidFill>
                  <a:srgbClr val="808080"/>
                </a:solidFill>
                <a:latin typeface="Century Gothic"/>
              </a:rPr>
              <a:t>Contact Caching</a:t>
            </a:r>
            <a:r>
              <a:rPr b="1" lang="en-IN" sz="2400">
                <a:solidFill>
                  <a:srgbClr val="808080"/>
                </a:solidFill>
                <a:latin typeface="Century Gothic"/>
              </a:rPr>
              <a:t> :</a:t>
            </a:r>
            <a:endParaRPr/>
          </a:p>
          <a:p>
            <a:pPr>
              <a:lnSpc>
                <a:spcPct val="100000"/>
              </a:lnSpc>
              <a:buFont typeface="Wingdings" charset="2"/>
              <a:buChar char=""/>
            </a:pPr>
            <a:r>
              <a:rPr lang="en-IN" sz="2400">
                <a:solidFill>
                  <a:srgbClr val="808080"/>
                </a:solidFill>
                <a:latin typeface="Century Gothic"/>
              </a:rPr>
              <a:t> </a:t>
            </a:r>
            <a:r>
              <a:rPr lang="en-IN" sz="2400">
                <a:solidFill>
                  <a:srgbClr val="808080"/>
                </a:solidFill>
                <a:latin typeface="Century Gothic"/>
              </a:rPr>
              <a:t>With a contact cache, each set of colliding objects is saved in a lookup table.</a:t>
            </a:r>
            <a:endParaRPr/>
          </a:p>
          <a:p>
            <a:pPr>
              <a:lnSpc>
                <a:spcPct val="100000"/>
              </a:lnSpc>
              <a:buFont typeface="Wingdings" charset="2"/>
              <a:buChar char=""/>
            </a:pPr>
            <a:r>
              <a:rPr lang="en-IN" sz="2400">
                <a:solidFill>
                  <a:srgbClr val="808080"/>
                </a:solidFill>
                <a:latin typeface="Century Gothic"/>
              </a:rPr>
              <a:t>Each frame, when a collision is detected, this cache is queried to see if the objects were previously in contact.</a:t>
            </a:r>
            <a:endParaRPr/>
          </a:p>
          <a:p>
            <a:pPr>
              <a:lnSpc>
                <a:spcPct val="100000"/>
              </a:lnSpc>
              <a:buFont typeface="Wingdings" charset="2"/>
              <a:buChar char=""/>
            </a:pPr>
            <a:r>
              <a:rPr lang="en-IN" sz="2400">
                <a:solidFill>
                  <a:srgbClr val="808080"/>
                </a:solidFill>
                <a:latin typeface="Century Gothic"/>
              </a:rPr>
              <a:t>If the objects were not previously in contact, then a "new collision" event can be generated. If the objects were previously in contact, the information can be used to provide a more stable response.</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CustomShape 1"/>
          <p:cNvSpPr/>
          <p:nvPr/>
        </p:nvSpPr>
        <p:spPr>
          <a:xfrm>
            <a:off x="467640" y="548640"/>
            <a:ext cx="8228880" cy="5760000"/>
          </a:xfrm>
          <a:prstGeom prst="rect">
            <a:avLst/>
          </a:prstGeom>
          <a:noFill/>
          <a:ln>
            <a:noFill/>
          </a:ln>
        </p:spPr>
        <p:txBody>
          <a:bodyPr lIns="90000" rIns="90000" tIns="45000" bIns="45000"/>
          <a:p>
            <a:pPr>
              <a:lnSpc>
                <a:spcPct val="100000"/>
              </a:lnSpc>
              <a:buFont typeface="Wingdings" charset="2"/>
              <a:buChar char=""/>
            </a:pPr>
            <a:r>
              <a:rPr lang="en-IN" sz="2400">
                <a:solidFill>
                  <a:srgbClr val="808080"/>
                </a:solidFill>
                <a:latin typeface="Century Gothic"/>
              </a:rPr>
              <a:t>Any entries in the contact cache that were not updated in a frame indicate two objects that separated, and a "separating object" event can be generated.</a:t>
            </a:r>
            <a:endParaRPr/>
          </a:p>
          <a:p>
            <a:pPr>
              <a:lnSpc>
                <a:spcPct val="100000"/>
              </a:lnSpc>
            </a:pPr>
            <a:endParaRPr/>
          </a:p>
          <a:p>
            <a:pPr>
              <a:lnSpc>
                <a:spcPct val="100000"/>
              </a:lnSpc>
            </a:pPr>
            <a:r>
              <a:rPr b="1" lang="en-IN" sz="2400" u="sng">
                <a:solidFill>
                  <a:srgbClr val="808080"/>
                </a:solidFill>
                <a:latin typeface="Century Gothic"/>
              </a:rPr>
              <a:t>Sleeping</a:t>
            </a:r>
            <a:r>
              <a:rPr b="1" lang="en-IN" sz="2400">
                <a:solidFill>
                  <a:srgbClr val="808080"/>
                </a:solidFill>
                <a:latin typeface="Century Gothic"/>
              </a:rPr>
              <a:t> :</a:t>
            </a:r>
            <a:endParaRPr/>
          </a:p>
          <a:p>
            <a:pPr>
              <a:lnSpc>
                <a:spcPct val="100000"/>
              </a:lnSpc>
              <a:buFont typeface="Wingdings" charset="2"/>
              <a:buChar char=""/>
            </a:pPr>
            <a:r>
              <a:rPr lang="en-IN" sz="2400">
                <a:solidFill>
                  <a:srgbClr val="808080"/>
                </a:solidFill>
                <a:latin typeface="Century Gothic"/>
              </a:rPr>
              <a:t>Another very useful technique is to mark objects as being "asleep" if they are not being interacted with. </a:t>
            </a:r>
            <a:endParaRPr/>
          </a:p>
          <a:p>
            <a:pPr>
              <a:lnSpc>
                <a:spcPct val="100000"/>
              </a:lnSpc>
              <a:buFont typeface="Wingdings" charset="2"/>
              <a:buChar char=""/>
            </a:pPr>
            <a:r>
              <a:rPr lang="en-IN" sz="2400">
                <a:solidFill>
                  <a:srgbClr val="808080"/>
                </a:solidFill>
                <a:latin typeface="Century Gothic"/>
              </a:rPr>
              <a:t>Sleeping objects do not get physics updates, do not collide with other sleeping objects, and basically just sit there frozen in time until another non-sleeping object collides with them.</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CustomShape 1"/>
          <p:cNvSpPr/>
          <p:nvPr/>
        </p:nvSpPr>
        <p:spPr>
          <a:xfrm>
            <a:off x="467640" y="476640"/>
            <a:ext cx="8228880" cy="5688000"/>
          </a:xfrm>
          <a:prstGeom prst="rect">
            <a:avLst/>
          </a:prstGeom>
          <a:noFill/>
          <a:ln>
            <a:noFill/>
          </a:ln>
        </p:spPr>
        <p:txBody>
          <a:bodyPr lIns="90000" rIns="90000" tIns="45000" bIns="45000"/>
          <a:p>
            <a:pPr>
              <a:lnSpc>
                <a:spcPct val="100000"/>
              </a:lnSpc>
              <a:buFont typeface="Wingdings" charset="2"/>
              <a:buChar char=""/>
            </a:pPr>
            <a:r>
              <a:rPr lang="en-IN" sz="2400">
                <a:solidFill>
                  <a:srgbClr val="808080"/>
                </a:solidFill>
                <a:latin typeface="Century Gothic"/>
              </a:rPr>
              <a:t>The impact is that all the pairs of colliding objects that are just sitting there doing nothing don't take up any processing time.</a:t>
            </a:r>
            <a:endParaRPr/>
          </a:p>
          <a:p>
            <a:pPr>
              <a:lnSpc>
                <a:spcPct val="100000"/>
              </a:lnSpc>
              <a:buFont typeface="Wingdings" charset="2"/>
              <a:buChar char=""/>
            </a:pPr>
            <a:r>
              <a:rPr lang="en-IN" sz="2400">
                <a:solidFill>
                  <a:srgbClr val="808080"/>
                </a:solidFill>
                <a:latin typeface="Century Gothic"/>
              </a:rPr>
              <a:t> </a:t>
            </a:r>
            <a:r>
              <a:rPr lang="en-IN" sz="2400">
                <a:solidFill>
                  <a:srgbClr val="808080"/>
                </a:solidFill>
                <a:latin typeface="Century Gothic"/>
              </a:rPr>
              <a:t>Also, because there is not a constant amount of tiny physics corrections, stacks will be stable.</a:t>
            </a:r>
            <a:endParaRPr/>
          </a:p>
          <a:p>
            <a:pPr>
              <a:lnSpc>
                <a:spcPct val="100000"/>
              </a:lnSpc>
              <a:buFont typeface="Wingdings" charset="2"/>
              <a:buChar char=""/>
            </a:pPr>
            <a:r>
              <a:rPr lang="en-IN" sz="2400">
                <a:solidFill>
                  <a:srgbClr val="808080"/>
                </a:solidFill>
                <a:latin typeface="Century Gothic"/>
              </a:rPr>
              <a:t>An object is a candidate for sleeping when it has had a near-zero velocity for more than a single frame.</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a:off x="457200" y="0"/>
            <a:ext cx="8228880" cy="1599480"/>
          </a:xfrm>
          <a:prstGeom prst="rect">
            <a:avLst/>
          </a:prstGeom>
          <a:noFill/>
          <a:ln>
            <a:noFill/>
          </a:ln>
        </p:spPr>
        <p:txBody>
          <a:bodyPr lIns="90000" rIns="90000" tIns="45000" bIns="45000" anchor="b"/>
          <a:p>
            <a:pPr algn="ctr">
              <a:lnSpc>
                <a:spcPts val="722"/>
              </a:lnSpc>
            </a:pPr>
            <a:r>
              <a:rPr lang="en-IN" sz="5400">
                <a:solidFill>
                  <a:srgbClr val="2f5897"/>
                </a:solidFill>
                <a:latin typeface="Palatino Linotype"/>
              </a:rPr>
              <a:t>THE DIFFERENCE</a:t>
            </a:r>
            <a:endParaRPr/>
          </a:p>
        </p:txBody>
      </p:sp>
      <p:sp>
        <p:nvSpPr>
          <p:cNvPr id="136" name="CustomShape 2"/>
          <p:cNvSpPr/>
          <p:nvPr/>
        </p:nvSpPr>
        <p:spPr>
          <a:xfrm>
            <a:off x="457200" y="1600200"/>
            <a:ext cx="8228880" cy="4525200"/>
          </a:xfrm>
          <a:prstGeom prst="rect">
            <a:avLst/>
          </a:prstGeom>
          <a:noFill/>
          <a:ln>
            <a:noFill/>
          </a:ln>
        </p:spPr>
        <p:txBody>
          <a:bodyPr lIns="90000" rIns="90000" tIns="45000" bIns="45000"/>
          <a:p>
            <a:pPr>
              <a:lnSpc>
                <a:spcPct val="100000"/>
              </a:lnSpc>
            </a:pPr>
            <a:endParaRPr/>
          </a:p>
          <a:p>
            <a:pPr>
              <a:lnSpc>
                <a:spcPct val="100000"/>
              </a:lnSpc>
              <a:buFont typeface="Wingdings" charset="2"/>
              <a:buChar char=""/>
            </a:pPr>
            <a:r>
              <a:rPr b="1" lang="en-IN" sz="2800" u="sng">
                <a:solidFill>
                  <a:srgbClr val="808080"/>
                </a:solidFill>
                <a:latin typeface="Century Gothic"/>
              </a:rPr>
              <a:t>Space weather</a:t>
            </a:r>
            <a:r>
              <a:rPr b="1" lang="en-IN" sz="2400">
                <a:solidFill>
                  <a:srgbClr val="808080"/>
                </a:solidFill>
                <a:latin typeface="Century Gothic"/>
              </a:rPr>
              <a:t>: - Space weather</a:t>
            </a:r>
            <a:r>
              <a:rPr lang="en-IN" sz="2400">
                <a:solidFill>
                  <a:srgbClr val="808080"/>
                </a:solidFill>
                <a:latin typeface="Century Gothic"/>
              </a:rPr>
              <a:t> is a branch of space physics and aeronomy concerned with the time varying conditions within the Solar System, including the solar wind.</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CustomShape 1"/>
          <p:cNvSpPr/>
          <p:nvPr/>
        </p:nvSpPr>
        <p:spPr>
          <a:xfrm>
            <a:off x="395640" y="764640"/>
            <a:ext cx="8228880" cy="4525200"/>
          </a:xfrm>
          <a:prstGeom prst="rect">
            <a:avLst/>
          </a:prstGeom>
          <a:noFill/>
          <a:ln>
            <a:noFill/>
          </a:ln>
        </p:spPr>
        <p:txBody>
          <a:bodyPr lIns="90000" rIns="90000" tIns="45000" bIns="45000"/>
          <a:p>
            <a:pPr>
              <a:lnSpc>
                <a:spcPct val="100000"/>
              </a:lnSpc>
            </a:pPr>
            <a:endParaRPr/>
          </a:p>
          <a:p>
            <a:pPr>
              <a:lnSpc>
                <a:spcPct val="100000"/>
              </a:lnSpc>
              <a:buFont typeface="Wingdings" charset="2"/>
              <a:buChar char=""/>
            </a:pPr>
            <a:r>
              <a:rPr b="1" lang="en-IN" sz="2800">
                <a:solidFill>
                  <a:srgbClr val="808080"/>
                </a:solidFill>
                <a:latin typeface="Century Gothic"/>
              </a:rPr>
              <a:t>Solar wind </a:t>
            </a:r>
            <a:r>
              <a:rPr lang="en-IN" sz="2800">
                <a:solidFill>
                  <a:srgbClr val="808080"/>
                </a:solidFill>
                <a:latin typeface="Century Gothic"/>
              </a:rPr>
              <a:t>is a stream of plasma released from the upper atmosphere of the Sun. The solar wind flows outward supersonically to great distances. Solar winds have great force and can create massive bow shock waves.</a:t>
            </a:r>
            <a:endParaRPr/>
          </a:p>
          <a:p>
            <a:pPr>
              <a:lnSpc>
                <a:spcPct val="100000"/>
              </a:lnSpc>
              <a:buFont typeface="Wingdings" charset="2"/>
              <a:buChar char=""/>
            </a:pPr>
            <a:r>
              <a:rPr lang="en-IN" sz="2800">
                <a:solidFill>
                  <a:srgbClr val="808080"/>
                </a:solidFill>
                <a:latin typeface="Century Gothic"/>
              </a:rPr>
              <a:t>A </a:t>
            </a:r>
            <a:r>
              <a:rPr b="1" lang="en-IN" sz="2800">
                <a:solidFill>
                  <a:srgbClr val="808080"/>
                </a:solidFill>
                <a:latin typeface="Century Gothic"/>
              </a:rPr>
              <a:t>coronal mass ejection </a:t>
            </a:r>
            <a:r>
              <a:rPr lang="en-IN" sz="2800">
                <a:solidFill>
                  <a:srgbClr val="808080"/>
                </a:solidFill>
                <a:latin typeface="Century Gothic"/>
              </a:rPr>
              <a:t>(CME) is a massive burst of gas and magnetic field arising from the solar corona and being released into the solar wind.</a:t>
            </a:r>
            <a:endParaRPr/>
          </a:p>
          <a:p>
            <a:pPr>
              <a:lnSpc>
                <a:spcPct val="100000"/>
              </a:lnSpc>
            </a:pPr>
            <a:endParaRPr/>
          </a:p>
          <a:p>
            <a:pPr>
              <a:lnSpc>
                <a:spcPct val="100000"/>
              </a:lnSpc>
            </a:pP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CustomShape 1"/>
          <p:cNvSpPr/>
          <p:nvPr/>
        </p:nvSpPr>
        <p:spPr>
          <a:xfrm>
            <a:off x="467640" y="836640"/>
            <a:ext cx="8228880" cy="4525200"/>
          </a:xfrm>
          <a:prstGeom prst="rect">
            <a:avLst/>
          </a:prstGeom>
          <a:noFill/>
          <a:ln>
            <a:noFill/>
          </a:ln>
        </p:spPr>
        <p:txBody>
          <a:bodyPr lIns="90000" rIns="90000" tIns="45000" bIns="45000"/>
          <a:p>
            <a:pPr>
              <a:lnSpc>
                <a:spcPct val="100000"/>
              </a:lnSpc>
              <a:buFont typeface="Wingdings" charset="2"/>
              <a:buChar char=""/>
            </a:pPr>
            <a:r>
              <a:rPr lang="en-IN" sz="2800">
                <a:solidFill>
                  <a:srgbClr val="808080"/>
                </a:solidFill>
                <a:latin typeface="Century Gothic"/>
              </a:rPr>
              <a:t>A </a:t>
            </a:r>
            <a:r>
              <a:rPr b="1" lang="en-IN" sz="2800">
                <a:solidFill>
                  <a:srgbClr val="808080"/>
                </a:solidFill>
                <a:latin typeface="Century Gothic"/>
              </a:rPr>
              <a:t>supernova</a:t>
            </a:r>
            <a:r>
              <a:rPr lang="en-IN" sz="2800">
                <a:solidFill>
                  <a:srgbClr val="808080"/>
                </a:solidFill>
                <a:latin typeface="Century Gothic"/>
              </a:rPr>
              <a:t> is a stellar explosion that briefly outshines an entire galaxy, radiating as much energy as the Sun or any ordinary star is expected to emit over its entire life span.</a:t>
            </a:r>
            <a:endParaRPr/>
          </a:p>
          <a:p>
            <a:pPr>
              <a:lnSpc>
                <a:spcPct val="100000"/>
              </a:lnSpc>
            </a:pPr>
            <a:endParaRPr/>
          </a:p>
          <a:p>
            <a:pPr>
              <a:lnSpc>
                <a:spcPct val="100000"/>
              </a:lnSpc>
              <a:buFont typeface="Wingdings" charset="2"/>
              <a:buChar char=""/>
            </a:pPr>
            <a:r>
              <a:rPr lang="en-IN" sz="2800">
                <a:solidFill>
                  <a:srgbClr val="808080"/>
                </a:solidFill>
                <a:latin typeface="Century Gothic"/>
              </a:rPr>
              <a:t>A </a:t>
            </a:r>
            <a:r>
              <a:rPr b="1" lang="en-IN" sz="2800">
                <a:solidFill>
                  <a:srgbClr val="808080"/>
                </a:solidFill>
                <a:latin typeface="Century Gothic"/>
              </a:rPr>
              <a:t>wormhole</a:t>
            </a:r>
            <a:r>
              <a:rPr lang="en-IN" sz="2800">
                <a:solidFill>
                  <a:srgbClr val="808080"/>
                </a:solidFill>
                <a:latin typeface="Century Gothic"/>
              </a:rPr>
              <a:t> is a theoretical passage through space-time that could create shortcuts for long journeys across the universe. Wormholes are predicted by the theory of general relativity.</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CustomShape 1"/>
          <p:cNvSpPr/>
          <p:nvPr/>
        </p:nvSpPr>
        <p:spPr>
          <a:xfrm>
            <a:off x="467640" y="548640"/>
            <a:ext cx="8228880" cy="5544000"/>
          </a:xfrm>
          <a:prstGeom prst="rect">
            <a:avLst/>
          </a:prstGeom>
          <a:noFill/>
          <a:ln>
            <a:noFill/>
          </a:ln>
        </p:spPr>
        <p:txBody>
          <a:bodyPr lIns="90000" rIns="90000" tIns="45000" bIns="45000"/>
          <a:p>
            <a:pPr>
              <a:lnSpc>
                <a:spcPct val="100000"/>
              </a:lnSpc>
            </a:pPr>
            <a:endParaRPr/>
          </a:p>
          <a:p>
            <a:pPr>
              <a:lnSpc>
                <a:spcPct val="100000"/>
              </a:lnSpc>
            </a:pPr>
            <a:r>
              <a:rPr b="1" lang="en-IN" sz="2400" u="sng">
                <a:solidFill>
                  <a:srgbClr val="808080"/>
                </a:solidFill>
                <a:latin typeface="Century Gothic"/>
              </a:rPr>
              <a:t>Effect of space weather on space systems</a:t>
            </a:r>
            <a:r>
              <a:rPr b="1" lang="en-IN" sz="2400">
                <a:solidFill>
                  <a:srgbClr val="808080"/>
                </a:solidFill>
                <a:latin typeface="Century Gothic"/>
              </a:rPr>
              <a:t>- </a:t>
            </a:r>
            <a:endParaRPr/>
          </a:p>
          <a:p>
            <a:pPr>
              <a:lnSpc>
                <a:spcPct val="100000"/>
              </a:lnSpc>
            </a:pPr>
            <a:r>
              <a:rPr b="1" lang="en-IN" sz="2400">
                <a:solidFill>
                  <a:srgbClr val="808080"/>
                </a:solidFill>
                <a:latin typeface="Century Gothic"/>
              </a:rPr>
              <a:t>1. </a:t>
            </a:r>
            <a:r>
              <a:rPr b="1" lang="en-IN" sz="2400" u="sng">
                <a:solidFill>
                  <a:srgbClr val="808080"/>
                </a:solidFill>
                <a:latin typeface="Century Gothic"/>
              </a:rPr>
              <a:t>Spacecraft anomalies</a:t>
            </a:r>
            <a:r>
              <a:rPr b="1" lang="en-IN" sz="2400">
                <a:solidFill>
                  <a:srgbClr val="808080"/>
                </a:solidFill>
                <a:latin typeface="Century Gothic"/>
              </a:rPr>
              <a:t>:-</a:t>
            </a:r>
            <a:endParaRPr/>
          </a:p>
          <a:p>
            <a:pPr>
              <a:lnSpc>
                <a:spcPct val="100000"/>
              </a:lnSpc>
              <a:buFont typeface="Wingdings" charset="2"/>
              <a:buChar char=""/>
            </a:pPr>
            <a:r>
              <a:rPr lang="en-IN" sz="2400">
                <a:solidFill>
                  <a:srgbClr val="808080"/>
                </a:solidFill>
                <a:latin typeface="Century Gothic"/>
              </a:rPr>
              <a:t>The two most common adverse space weather effects on spacecraft are radiation damage and spacecraft charging. </a:t>
            </a:r>
            <a:endParaRPr/>
          </a:p>
          <a:p>
            <a:pPr>
              <a:lnSpc>
                <a:spcPct val="100000"/>
              </a:lnSpc>
              <a:buFont typeface="Wingdings" charset="2"/>
              <a:buChar char=""/>
            </a:pPr>
            <a:r>
              <a:rPr lang="en-IN" sz="2400">
                <a:solidFill>
                  <a:srgbClr val="808080"/>
                </a:solidFill>
                <a:latin typeface="Century Gothic"/>
              </a:rPr>
              <a:t>Radiation (high energy particles) passes through the skin of the spacecraft and into the electronic components.</a:t>
            </a:r>
            <a:endParaRPr/>
          </a:p>
          <a:p>
            <a:pPr>
              <a:lnSpc>
                <a:spcPct val="100000"/>
              </a:lnSpc>
              <a:buFont typeface="Wingdings" charset="2"/>
              <a:buChar char=""/>
            </a:pPr>
            <a:r>
              <a:rPr lang="en-IN" sz="2400">
                <a:solidFill>
                  <a:srgbClr val="808080"/>
                </a:solidFill>
                <a:latin typeface="Century Gothic"/>
              </a:rPr>
              <a:t>The radiation causes an erroneous signal or changes one bit in memory of a spacecraft's electronics (single event upsets). In a few cases, the radiation destroys a section of the electronics (single-event latch up).</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CustomShape 1"/>
          <p:cNvSpPr/>
          <p:nvPr/>
        </p:nvSpPr>
        <p:spPr>
          <a:xfrm>
            <a:off x="539640" y="2781000"/>
            <a:ext cx="8208360" cy="1151280"/>
          </a:xfrm>
          <a:prstGeom prst="rect">
            <a:avLst/>
          </a:prstGeom>
          <a:noFill/>
          <a:ln>
            <a:noFill/>
          </a:ln>
        </p:spPr>
        <p:txBody>
          <a:bodyPr lIns="90000" rIns="90000" tIns="45000" bIns="45000" anchor="b"/>
          <a:p>
            <a:pPr algn="ctr">
              <a:lnSpc>
                <a:spcPts val="722"/>
              </a:lnSpc>
            </a:pPr>
            <a:r>
              <a:rPr lang="en-IN" sz="5400">
                <a:solidFill>
                  <a:srgbClr val="2f5897"/>
                </a:solidFill>
                <a:latin typeface="Palatino Linotype"/>
              </a:rPr>
              <a:t>THE ASTEROID GAME</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CustomShape 1"/>
          <p:cNvSpPr/>
          <p:nvPr/>
        </p:nvSpPr>
        <p:spPr>
          <a:xfrm>
            <a:off x="467640" y="548640"/>
            <a:ext cx="8228880" cy="5616000"/>
          </a:xfrm>
          <a:prstGeom prst="rect">
            <a:avLst/>
          </a:prstGeom>
          <a:noFill/>
          <a:ln>
            <a:noFill/>
          </a:ln>
        </p:spPr>
        <p:txBody>
          <a:bodyPr lIns="90000" rIns="90000" tIns="45000" bIns="45000"/>
          <a:p>
            <a:pPr>
              <a:lnSpc>
                <a:spcPct val="100000"/>
              </a:lnSpc>
            </a:pPr>
            <a:endParaRPr/>
          </a:p>
          <a:p>
            <a:pPr>
              <a:lnSpc>
                <a:spcPct val="100000"/>
              </a:lnSpc>
              <a:buFont typeface="Wingdings" charset="2"/>
              <a:buChar char=""/>
            </a:pPr>
            <a:r>
              <a:rPr lang="en-IN" sz="2400">
                <a:solidFill>
                  <a:srgbClr val="808080"/>
                </a:solidFill>
                <a:latin typeface="Century Gothic"/>
              </a:rPr>
              <a:t>Spacecraft charging is the accumulation of an electrostatic charge on a non-conducting material on the spacecraft's surface by low energy particles. If enough charge is built-up, a discharge (spark) occurs. </a:t>
            </a:r>
            <a:endParaRPr/>
          </a:p>
          <a:p>
            <a:pPr>
              <a:lnSpc>
                <a:spcPct val="100000"/>
              </a:lnSpc>
            </a:pPr>
            <a:r>
              <a:rPr b="1" lang="en-IN" sz="2400">
                <a:solidFill>
                  <a:srgbClr val="808080"/>
                </a:solidFill>
                <a:latin typeface="Century Gothic"/>
              </a:rPr>
              <a:t>2. </a:t>
            </a:r>
            <a:r>
              <a:rPr b="1" lang="en-IN" sz="2400" u="sng">
                <a:solidFill>
                  <a:srgbClr val="808080"/>
                </a:solidFill>
                <a:latin typeface="Century Gothic"/>
              </a:rPr>
              <a:t>Spacecraft orbit changes</a:t>
            </a:r>
            <a:r>
              <a:rPr b="1" lang="en-IN" sz="2400">
                <a:solidFill>
                  <a:srgbClr val="808080"/>
                </a:solidFill>
                <a:latin typeface="Century Gothic"/>
              </a:rPr>
              <a:t>:-</a:t>
            </a:r>
            <a:endParaRPr/>
          </a:p>
          <a:p>
            <a:pPr>
              <a:lnSpc>
                <a:spcPct val="100000"/>
              </a:lnSpc>
              <a:buFont typeface="Wingdings" charset="2"/>
              <a:buChar char=""/>
            </a:pPr>
            <a:r>
              <a:rPr lang="en-IN" sz="2400">
                <a:solidFill>
                  <a:srgbClr val="808080"/>
                </a:solidFill>
                <a:latin typeface="Century Gothic"/>
              </a:rPr>
              <a:t>The orbits of spacecraft in low Earth orbit (LEO) decay to lower and lower altitudes due to the resistance from the friction between the spacecraft's surface (</a:t>
            </a:r>
            <a:r>
              <a:rPr i="1" lang="en-IN" sz="2400">
                <a:solidFill>
                  <a:srgbClr val="808080"/>
                </a:solidFill>
                <a:latin typeface="Century Gothic"/>
              </a:rPr>
              <a:t>i.e.</a:t>
            </a:r>
            <a:r>
              <a:rPr lang="en-IN" sz="2400">
                <a:solidFill>
                  <a:srgbClr val="808080"/>
                </a:solidFill>
                <a:latin typeface="Century Gothic"/>
              </a:rPr>
              <a:t> , drag) and the outer layer of the Earth's atmosphere (a.k.a. the thermo-sphere and exosphere). </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CustomShape 1"/>
          <p:cNvSpPr/>
          <p:nvPr/>
        </p:nvSpPr>
        <p:spPr>
          <a:xfrm>
            <a:off x="467640" y="476640"/>
            <a:ext cx="8228880" cy="5616000"/>
          </a:xfrm>
          <a:prstGeom prst="rect">
            <a:avLst/>
          </a:prstGeom>
          <a:noFill/>
          <a:ln>
            <a:noFill/>
          </a:ln>
        </p:spPr>
        <p:txBody>
          <a:bodyPr lIns="90000" rIns="90000" tIns="45000" bIns="45000"/>
          <a:p>
            <a:pPr>
              <a:lnSpc>
                <a:spcPct val="100000"/>
              </a:lnSpc>
            </a:pPr>
            <a:endParaRPr/>
          </a:p>
          <a:p>
            <a:pPr>
              <a:lnSpc>
                <a:spcPct val="100000"/>
              </a:lnSpc>
              <a:buFont typeface="Wingdings" charset="2"/>
              <a:buChar char=""/>
            </a:pPr>
            <a:r>
              <a:rPr lang="en-IN" sz="2400">
                <a:solidFill>
                  <a:srgbClr val="808080"/>
                </a:solidFill>
                <a:latin typeface="Century Gothic"/>
              </a:rPr>
              <a:t>Eventually, a spacecraft's orbit will decay so much that it will fall out of orbit and crash to the Earth's surface.</a:t>
            </a:r>
            <a:endParaRPr/>
          </a:p>
          <a:p>
            <a:pPr>
              <a:lnSpc>
                <a:spcPct val="100000"/>
              </a:lnSpc>
            </a:pPr>
            <a:endParaRPr/>
          </a:p>
          <a:p>
            <a:pPr>
              <a:lnSpc>
                <a:spcPct val="100000"/>
              </a:lnSpc>
            </a:pP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CustomShape 1"/>
          <p:cNvSpPr/>
          <p:nvPr/>
        </p:nvSpPr>
        <p:spPr>
          <a:xfrm>
            <a:off x="467640" y="1052640"/>
            <a:ext cx="8228880" cy="4525200"/>
          </a:xfrm>
          <a:prstGeom prst="rect">
            <a:avLst/>
          </a:prstGeom>
          <a:noFill/>
          <a:ln>
            <a:noFill/>
          </a:ln>
        </p:spPr>
        <p:txBody>
          <a:bodyPr lIns="90000" rIns="90000" tIns="45000" bIns="45000"/>
          <a:p>
            <a:pPr>
              <a:lnSpc>
                <a:spcPct val="100000"/>
              </a:lnSpc>
              <a:buFont typeface="Wingdings" charset="2"/>
              <a:buChar char=""/>
            </a:pPr>
            <a:r>
              <a:rPr b="1" lang="en-IN" sz="2800" u="sng">
                <a:solidFill>
                  <a:srgbClr val="808080"/>
                </a:solidFill>
                <a:latin typeface="Century Gothic"/>
              </a:rPr>
              <a:t>Black hole</a:t>
            </a:r>
            <a:r>
              <a:rPr b="1" lang="en-IN" sz="2800">
                <a:solidFill>
                  <a:srgbClr val="808080"/>
                </a:solidFill>
                <a:latin typeface="Century Gothic"/>
              </a:rPr>
              <a:t> </a:t>
            </a:r>
            <a:r>
              <a:rPr b="1" lang="en-IN" sz="2400">
                <a:solidFill>
                  <a:srgbClr val="808080"/>
                </a:solidFill>
                <a:latin typeface="Century Gothic"/>
              </a:rPr>
              <a:t>:-</a:t>
            </a:r>
            <a:endParaRPr/>
          </a:p>
          <a:p>
            <a:pPr>
              <a:lnSpc>
                <a:spcPct val="100000"/>
              </a:lnSpc>
              <a:buFont typeface="Wingdings" charset="2"/>
              <a:buChar char=""/>
            </a:pPr>
            <a:r>
              <a:rPr lang="en-IN" sz="2400">
                <a:solidFill>
                  <a:srgbClr val="666666"/>
                </a:solidFill>
                <a:latin typeface="Century Gothic"/>
              </a:rPr>
              <a:t>A black hole is a mathematically defined region of spacetime exhibiting such a strong gravitational pull that no particle or electromagnetic radiation can escape from it.</a:t>
            </a:r>
            <a:endParaRPr/>
          </a:p>
          <a:p>
            <a:pPr>
              <a:lnSpc>
                <a:spcPct val="100000"/>
              </a:lnSpc>
              <a:buFont typeface="Wingdings" charset="2"/>
              <a:buChar char=""/>
            </a:pPr>
            <a:r>
              <a:rPr lang="en-IN" sz="2400">
                <a:solidFill>
                  <a:srgbClr val="666666"/>
                </a:solidFill>
                <a:latin typeface="Century Gothic"/>
              </a:rPr>
              <a:t> </a:t>
            </a:r>
            <a:r>
              <a:rPr lang="en-IN" sz="2400">
                <a:solidFill>
                  <a:srgbClr val="666666"/>
                </a:solidFill>
                <a:latin typeface="Century Gothic"/>
              </a:rPr>
              <a:t>The theory of general  relativity predicts that a sufficiently compact mass can deform spacetime to form a black hole.</a:t>
            </a:r>
            <a:endParaRPr/>
          </a:p>
          <a:p>
            <a:pPr>
              <a:lnSpc>
                <a:spcPct val="100000"/>
              </a:lnSpc>
            </a:pP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CustomShape 1"/>
          <p:cNvSpPr/>
          <p:nvPr/>
        </p:nvSpPr>
        <p:spPr>
          <a:xfrm>
            <a:off x="395640" y="332640"/>
            <a:ext cx="8228880" cy="5904000"/>
          </a:xfrm>
          <a:prstGeom prst="rect">
            <a:avLst/>
          </a:prstGeom>
          <a:noFill/>
          <a:ln>
            <a:noFill/>
          </a:ln>
        </p:spPr>
        <p:txBody>
          <a:bodyPr lIns="90000" rIns="90000" tIns="45000" bIns="45000"/>
          <a:p>
            <a:pPr>
              <a:lnSpc>
                <a:spcPct val="100000"/>
              </a:lnSpc>
            </a:pPr>
            <a:endParaRPr/>
          </a:p>
          <a:p>
            <a:pPr>
              <a:lnSpc>
                <a:spcPct val="100000"/>
              </a:lnSpc>
              <a:buFont typeface="Wingdings" charset="2"/>
              <a:buChar char=""/>
            </a:pPr>
            <a:r>
              <a:rPr lang="en-IN" sz="2400">
                <a:solidFill>
                  <a:srgbClr val="808080"/>
                </a:solidFill>
                <a:latin typeface="Century Gothic"/>
              </a:rPr>
              <a:t>The boundary of the region from which no escape is possible is called the event horizon. </a:t>
            </a:r>
            <a:endParaRPr/>
          </a:p>
          <a:p>
            <a:pPr>
              <a:lnSpc>
                <a:spcPct val="100000"/>
              </a:lnSpc>
              <a:buFont typeface="Wingdings" charset="2"/>
              <a:buChar char=""/>
            </a:pPr>
            <a:r>
              <a:rPr lang="en-IN" sz="2400">
                <a:solidFill>
                  <a:srgbClr val="808080"/>
                </a:solidFill>
                <a:latin typeface="Century Gothic"/>
              </a:rPr>
              <a:t>A boundary in space-time through which matter and light can only pass inward towards the mass of the black hole, is called the ‘event horizon’. Nothing, not even light, can escape from inside the event horizon.</a:t>
            </a:r>
            <a:endParaRPr/>
          </a:p>
          <a:p>
            <a:pPr>
              <a:lnSpc>
                <a:spcPct val="100000"/>
              </a:lnSpc>
              <a:buFont typeface="Wingdings" charset="2"/>
              <a:buChar char=""/>
            </a:pPr>
            <a:r>
              <a:rPr lang="en-IN" sz="2400">
                <a:solidFill>
                  <a:srgbClr val="808080"/>
                </a:solidFill>
                <a:latin typeface="Century Gothic"/>
              </a:rPr>
              <a:t>Although crossing the event horizon has enormous effect on the fate of the object crossing it, it appears to have no locally detectable features. </a:t>
            </a:r>
            <a:endParaRPr/>
          </a:p>
          <a:p>
            <a:pPr>
              <a:lnSpc>
                <a:spcPct val="100000"/>
              </a:lnSpc>
              <a:buFont typeface="Wingdings" charset="2"/>
              <a:buChar char=""/>
            </a:pPr>
            <a:r>
              <a:rPr lang="en-IN" sz="2400">
                <a:solidFill>
                  <a:srgbClr val="808080"/>
                </a:solidFill>
                <a:latin typeface="Century Gothic"/>
              </a:rPr>
              <a:t>In many ways a black hole acts like an ideal black body, as it reflects no light.</a:t>
            </a:r>
            <a:endParaRPr/>
          </a:p>
          <a:p>
            <a:pPr>
              <a:lnSpc>
                <a:spcPct val="100000"/>
              </a:lnSpc>
            </a:pP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CustomShape 1"/>
          <p:cNvSpPr/>
          <p:nvPr/>
        </p:nvSpPr>
        <p:spPr>
          <a:xfrm>
            <a:off x="467640" y="332640"/>
            <a:ext cx="8228880" cy="5904000"/>
          </a:xfrm>
          <a:prstGeom prst="rect">
            <a:avLst/>
          </a:prstGeom>
          <a:noFill/>
          <a:ln>
            <a:noFill/>
          </a:ln>
        </p:spPr>
        <p:txBody>
          <a:bodyPr lIns="90000" rIns="90000" tIns="45000" bIns="45000"/>
          <a:p>
            <a:pPr>
              <a:lnSpc>
                <a:spcPct val="100000"/>
              </a:lnSpc>
            </a:pPr>
            <a:endParaRPr/>
          </a:p>
          <a:p>
            <a:pPr>
              <a:lnSpc>
                <a:spcPct val="100000"/>
              </a:lnSpc>
              <a:buFont typeface="Wingdings" charset="2"/>
              <a:buChar char=""/>
            </a:pPr>
            <a:r>
              <a:rPr lang="en-IN" sz="2400">
                <a:solidFill>
                  <a:srgbClr val="808080"/>
                </a:solidFill>
                <a:latin typeface="Century Gothic"/>
              </a:rPr>
              <a:t> </a:t>
            </a:r>
            <a:r>
              <a:rPr lang="en-IN" sz="2400">
                <a:solidFill>
                  <a:srgbClr val="808080"/>
                </a:solidFill>
                <a:latin typeface="Century Gothic"/>
              </a:rPr>
              <a:t>If a black hole passes through a cloud of interstellar matter, for example, it will draw matter inward in a process known as accretion.</a:t>
            </a:r>
            <a:endParaRPr/>
          </a:p>
          <a:p>
            <a:pPr>
              <a:lnSpc>
                <a:spcPct val="100000"/>
              </a:lnSpc>
              <a:buFont typeface="Wingdings" charset="2"/>
              <a:buChar char=""/>
            </a:pPr>
            <a:r>
              <a:rPr lang="en-IN" sz="2400">
                <a:solidFill>
                  <a:srgbClr val="808080"/>
                </a:solidFill>
                <a:latin typeface="Century Gothic"/>
              </a:rPr>
              <a:t> </a:t>
            </a:r>
            <a:r>
              <a:rPr lang="en-IN" sz="2400">
                <a:solidFill>
                  <a:srgbClr val="808080"/>
                </a:solidFill>
                <a:latin typeface="Century Gothic"/>
              </a:rPr>
              <a:t>A similar process can occur if a normal star passes close to a black hole. In this case, the black hole can tear the star apart as it pulls it toward itself. As the attracted matter accelerates and heats up, it emits x-rays that radiate into space.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CustomShape 1"/>
          <p:cNvSpPr/>
          <p:nvPr/>
        </p:nvSpPr>
        <p:spPr>
          <a:xfrm>
            <a:off x="467640" y="404640"/>
            <a:ext cx="8228880" cy="5832000"/>
          </a:xfrm>
          <a:prstGeom prst="rect">
            <a:avLst/>
          </a:prstGeom>
          <a:noFill/>
          <a:ln>
            <a:noFill/>
          </a:ln>
        </p:spPr>
        <p:txBody>
          <a:bodyPr lIns="90000" rIns="90000" tIns="45000" bIns="45000"/>
          <a:p>
            <a:pPr>
              <a:lnSpc>
                <a:spcPct val="100000"/>
              </a:lnSpc>
            </a:pPr>
            <a:endParaRPr/>
          </a:p>
          <a:p>
            <a:pPr>
              <a:lnSpc>
                <a:spcPct val="100000"/>
              </a:lnSpc>
              <a:buFont typeface="Wingdings" charset="2"/>
              <a:buChar char=""/>
            </a:pPr>
            <a:r>
              <a:rPr b="1" lang="en-IN" sz="2800" u="sng">
                <a:solidFill>
                  <a:srgbClr val="808080"/>
                </a:solidFill>
                <a:latin typeface="Century Gothic"/>
              </a:rPr>
              <a:t>Singularity</a:t>
            </a:r>
            <a:r>
              <a:rPr b="1" lang="en-IN" sz="2800">
                <a:solidFill>
                  <a:srgbClr val="808080"/>
                </a:solidFill>
                <a:latin typeface="Century Gothic"/>
              </a:rPr>
              <a:t> </a:t>
            </a:r>
            <a:r>
              <a:rPr b="1" lang="en-IN" sz="2400">
                <a:solidFill>
                  <a:srgbClr val="808080"/>
                </a:solidFill>
                <a:latin typeface="Century Gothic"/>
              </a:rPr>
              <a:t>:-</a:t>
            </a:r>
            <a:endParaRPr/>
          </a:p>
          <a:p>
            <a:pPr>
              <a:lnSpc>
                <a:spcPct val="100000"/>
              </a:lnSpc>
              <a:buFont typeface="Wingdings" charset="2"/>
              <a:buChar char=""/>
            </a:pPr>
            <a:r>
              <a:rPr lang="en-IN" sz="2400">
                <a:solidFill>
                  <a:srgbClr val="808080"/>
                </a:solidFill>
                <a:latin typeface="Century Gothic"/>
              </a:rPr>
              <a:t>At the center of a black hole as described by general relativity lies a gravitational singularity, a region where the space-time curvature becomes infinite.</a:t>
            </a:r>
            <a:endParaRPr/>
          </a:p>
          <a:p>
            <a:pPr>
              <a:lnSpc>
                <a:spcPct val="100000"/>
              </a:lnSpc>
              <a:buFont typeface="Wingdings" charset="2"/>
              <a:buChar char=""/>
            </a:pPr>
            <a:r>
              <a:rPr lang="en-IN" sz="2400">
                <a:solidFill>
                  <a:srgbClr val="808080"/>
                </a:solidFill>
                <a:latin typeface="Century Gothic"/>
              </a:rPr>
              <a:t>Observers falling into a black hole (</a:t>
            </a:r>
            <a:r>
              <a:rPr i="1" lang="en-IN" sz="2400">
                <a:solidFill>
                  <a:srgbClr val="808080"/>
                </a:solidFill>
                <a:latin typeface="Century Gothic"/>
              </a:rPr>
              <a:t>i.e.</a:t>
            </a:r>
            <a:r>
              <a:rPr lang="en-IN" sz="2400">
                <a:solidFill>
                  <a:srgbClr val="808080"/>
                </a:solidFill>
                <a:latin typeface="Century Gothic"/>
              </a:rPr>
              <a:t>, non-rotating and not charged) cannot avoid being carried into the singularity, once they cross the event horizon.</a:t>
            </a:r>
            <a:endParaRPr/>
          </a:p>
          <a:p>
            <a:pPr>
              <a:lnSpc>
                <a:spcPct val="100000"/>
              </a:lnSpc>
            </a:pPr>
            <a:endParaRPr/>
          </a:p>
          <a:p>
            <a:pPr>
              <a:lnSpc>
                <a:spcPct val="100000"/>
              </a:lnSpc>
            </a:pP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CustomShape 1"/>
          <p:cNvSpPr/>
          <p:nvPr/>
        </p:nvSpPr>
        <p:spPr>
          <a:xfrm>
            <a:off x="539640" y="2637000"/>
            <a:ext cx="8228880" cy="1142280"/>
          </a:xfrm>
          <a:prstGeom prst="rect">
            <a:avLst/>
          </a:prstGeom>
          <a:noFill/>
          <a:ln>
            <a:noFill/>
          </a:ln>
        </p:spPr>
        <p:txBody>
          <a:bodyPr lIns="90000" rIns="90000" tIns="45000" bIns="45000" anchor="b"/>
          <a:p>
            <a:pPr algn="ctr">
              <a:lnSpc>
                <a:spcPts val="722"/>
              </a:lnSpc>
            </a:pPr>
            <a:r>
              <a:rPr lang="en-IN" sz="5400">
                <a:solidFill>
                  <a:srgbClr val="2f5897"/>
                </a:solidFill>
                <a:latin typeface="Palatino Linotype"/>
              </a:rPr>
              <a:t>THANK YOU! </a:t>
            </a:r>
            <a:r>
              <a:rPr lang="en-IN" sz="5400">
                <a:solidFill>
                  <a:srgbClr val="2f5897"/>
                </a:solidFill>
                <a:latin typeface="Wingdings"/>
              </a:rPr>
              <a:t></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457200" y="0"/>
            <a:ext cx="8228880" cy="1599480"/>
          </a:xfrm>
          <a:prstGeom prst="rect">
            <a:avLst/>
          </a:prstGeom>
          <a:noFill/>
          <a:ln>
            <a:noFill/>
          </a:ln>
        </p:spPr>
        <p:txBody>
          <a:bodyPr lIns="90000" rIns="90000" tIns="45000" bIns="45000" anchor="b"/>
          <a:p>
            <a:pPr algn="ctr">
              <a:lnSpc>
                <a:spcPts val="722"/>
              </a:lnSpc>
            </a:pPr>
            <a:r>
              <a:rPr lang="en-IN" sz="5400">
                <a:solidFill>
                  <a:srgbClr val="2f5897"/>
                </a:solidFill>
                <a:latin typeface="Palatino Linotype"/>
              </a:rPr>
              <a:t>GAME ENGINE</a:t>
            </a:r>
            <a:endParaRPr/>
          </a:p>
        </p:txBody>
      </p:sp>
      <p:sp>
        <p:nvSpPr>
          <p:cNvPr id="121" name="CustomShape 2"/>
          <p:cNvSpPr/>
          <p:nvPr/>
        </p:nvSpPr>
        <p:spPr>
          <a:xfrm>
            <a:off x="467640" y="1845000"/>
            <a:ext cx="8228880" cy="4525200"/>
          </a:xfrm>
          <a:prstGeom prst="rect">
            <a:avLst/>
          </a:prstGeom>
          <a:noFill/>
          <a:ln>
            <a:noFill/>
          </a:ln>
        </p:spPr>
        <p:txBody>
          <a:bodyPr lIns="90000" rIns="90000" tIns="45000" bIns="45000"/>
          <a:p>
            <a:pPr>
              <a:lnSpc>
                <a:spcPct val="100000"/>
              </a:lnSpc>
              <a:buFont typeface="Wingdings" charset="2"/>
              <a:buChar char=""/>
            </a:pPr>
            <a:r>
              <a:rPr lang="en-IN" sz="2000">
                <a:solidFill>
                  <a:srgbClr val="808080"/>
                </a:solidFill>
                <a:latin typeface="Century Gothic"/>
              </a:rPr>
              <a:t>A </a:t>
            </a:r>
            <a:r>
              <a:rPr b="1" lang="en-IN" sz="2000">
                <a:solidFill>
                  <a:srgbClr val="808080"/>
                </a:solidFill>
                <a:latin typeface="Century Gothic"/>
              </a:rPr>
              <a:t>game engine</a:t>
            </a:r>
            <a:r>
              <a:rPr lang="en-IN" sz="2000">
                <a:solidFill>
                  <a:srgbClr val="808080"/>
                </a:solidFill>
                <a:latin typeface="Century Gothic"/>
              </a:rPr>
              <a:t> is a software framework designed for the creation and development of video games.</a:t>
            </a:r>
            <a:endParaRPr/>
          </a:p>
          <a:p>
            <a:pPr>
              <a:lnSpc>
                <a:spcPct val="100000"/>
              </a:lnSpc>
              <a:buFont typeface="Wingdings" charset="2"/>
              <a:buChar char=""/>
            </a:pPr>
            <a:r>
              <a:rPr lang="en-IN" sz="2000">
                <a:solidFill>
                  <a:srgbClr val="808080"/>
                </a:solidFill>
                <a:latin typeface="Century Gothic"/>
              </a:rPr>
              <a:t> </a:t>
            </a:r>
            <a:r>
              <a:rPr lang="en-IN" sz="2000">
                <a:solidFill>
                  <a:srgbClr val="808080"/>
                </a:solidFill>
                <a:latin typeface="Century Gothic"/>
              </a:rPr>
              <a:t>The core functionality typically provided by a game engine includes a rendering engine (“renderer”) for 2D or 3D graphics, a physics engine or collision detection (and collision response), sound, scripting, animation, artificial intelligence, networking, streaming, memory management, threading, localization support, and a scene graph.</a:t>
            </a:r>
            <a:endParaRPr/>
          </a:p>
          <a:p>
            <a:pPr>
              <a:lnSpc>
                <a:spcPct val="10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CustomShape 1"/>
          <p:cNvSpPr/>
          <p:nvPr/>
        </p:nvSpPr>
        <p:spPr>
          <a:xfrm>
            <a:off x="467640" y="404640"/>
            <a:ext cx="8228880" cy="1599480"/>
          </a:xfrm>
          <a:prstGeom prst="rect">
            <a:avLst/>
          </a:prstGeom>
          <a:noFill/>
          <a:ln>
            <a:noFill/>
          </a:ln>
        </p:spPr>
        <p:txBody>
          <a:bodyPr lIns="90000" rIns="90000" tIns="45000" bIns="45000" anchor="b"/>
          <a:p>
            <a:endParaRPr/>
          </a:p>
          <a:p>
            <a:endParaRPr/>
          </a:p>
          <a:p>
            <a:endParaRPr/>
          </a:p>
          <a:p>
            <a:endParaRPr/>
          </a:p>
          <a:p>
            <a:endParaRPr/>
          </a:p>
          <a:p>
            <a:endParaRPr/>
          </a:p>
          <a:p>
            <a:pPr algn="ctr">
              <a:lnSpc>
                <a:spcPts val="722"/>
              </a:lnSpc>
            </a:pPr>
            <a:r>
              <a:rPr lang="en-IN" sz="5400">
                <a:solidFill>
                  <a:srgbClr val="2f5897"/>
                </a:solidFill>
                <a:latin typeface="Palatino Linotype"/>
              </a:rPr>
              <a:t>Components of a game engine</a:t>
            </a:r>
            <a:endParaRPr/>
          </a:p>
        </p:txBody>
      </p:sp>
      <p:sp>
        <p:nvSpPr>
          <p:cNvPr id="123" name="CustomShape 2"/>
          <p:cNvSpPr/>
          <p:nvPr/>
        </p:nvSpPr>
        <p:spPr>
          <a:xfrm>
            <a:off x="467640" y="2061000"/>
            <a:ext cx="8228880" cy="4525200"/>
          </a:xfrm>
          <a:prstGeom prst="rect">
            <a:avLst/>
          </a:prstGeom>
          <a:noFill/>
          <a:ln>
            <a:noFill/>
          </a:ln>
        </p:spPr>
        <p:txBody>
          <a:bodyPr lIns="90000" rIns="90000" tIns="45000" bIns="45000"/>
          <a:p>
            <a:pPr>
              <a:lnSpc>
                <a:spcPct val="100000"/>
              </a:lnSpc>
            </a:pPr>
            <a:endParaRPr/>
          </a:p>
          <a:p>
            <a:pPr>
              <a:lnSpc>
                <a:spcPct val="100000"/>
              </a:lnSpc>
              <a:buFont typeface="Wingdings" charset="2"/>
              <a:buChar char=""/>
            </a:pPr>
            <a:r>
              <a:rPr b="1" lang="en-IN" sz="2400">
                <a:solidFill>
                  <a:srgbClr val="808080"/>
                </a:solidFill>
                <a:latin typeface="Century Gothic"/>
              </a:rPr>
              <a:t>Main game program</a:t>
            </a:r>
            <a:endParaRPr/>
          </a:p>
          <a:p>
            <a:pPr>
              <a:lnSpc>
                <a:spcPct val="100000"/>
              </a:lnSpc>
              <a:buFont typeface="Wingdings" charset="2"/>
              <a:buChar char=""/>
            </a:pPr>
            <a:r>
              <a:rPr b="1" lang="en-IN" sz="2400">
                <a:solidFill>
                  <a:srgbClr val="808080"/>
                </a:solidFill>
                <a:latin typeface="Century Gothic"/>
              </a:rPr>
              <a:t>Rendering engine</a:t>
            </a:r>
            <a:endParaRPr/>
          </a:p>
          <a:p>
            <a:pPr>
              <a:lnSpc>
                <a:spcPct val="100000"/>
              </a:lnSpc>
              <a:buFont typeface="Wingdings" charset="2"/>
              <a:buChar char=""/>
            </a:pPr>
            <a:r>
              <a:rPr b="1" lang="en-IN" sz="2400">
                <a:solidFill>
                  <a:srgbClr val="808080"/>
                </a:solidFill>
                <a:latin typeface="Century Gothic"/>
              </a:rPr>
              <a:t>Audio engine</a:t>
            </a:r>
            <a:endParaRPr/>
          </a:p>
          <a:p>
            <a:pPr>
              <a:lnSpc>
                <a:spcPct val="100000"/>
              </a:lnSpc>
              <a:buFont typeface="Wingdings" charset="2"/>
              <a:buChar char=""/>
            </a:pPr>
            <a:r>
              <a:rPr b="1" lang="en-IN" sz="2400">
                <a:solidFill>
                  <a:srgbClr val="808080"/>
                </a:solidFill>
                <a:latin typeface="Century Gothic"/>
              </a:rPr>
              <a:t>Physics engine</a:t>
            </a:r>
            <a:endParaRPr/>
          </a:p>
          <a:p>
            <a:pPr>
              <a:lnSpc>
                <a:spcPct val="100000"/>
              </a:lnSpc>
              <a:buFont typeface="Wingdings" charset="2"/>
              <a:buChar char=""/>
            </a:pPr>
            <a:r>
              <a:rPr b="1" lang="en-IN" sz="2400">
                <a:solidFill>
                  <a:srgbClr val="808080"/>
                </a:solidFill>
                <a:latin typeface="Century Gothic"/>
              </a:rPr>
              <a:t>Artificial intelligence</a:t>
            </a: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467640" y="476640"/>
            <a:ext cx="8228880" cy="5616000"/>
          </a:xfrm>
          <a:prstGeom prst="rect">
            <a:avLst/>
          </a:prstGeom>
          <a:noFill/>
          <a:ln>
            <a:noFill/>
          </a:ln>
        </p:spPr>
        <p:txBody>
          <a:bodyPr lIns="90000" rIns="90000" tIns="45000" bIns="45000"/>
          <a:p>
            <a:pPr>
              <a:lnSpc>
                <a:spcPct val="100000"/>
              </a:lnSpc>
              <a:buFont typeface="Arial"/>
              <a:buChar char="-"/>
            </a:pPr>
            <a:r>
              <a:rPr lang="en-IN" sz="2400">
                <a:solidFill>
                  <a:srgbClr val="808080"/>
                </a:solidFill>
                <a:latin typeface="Century Gothic"/>
              </a:rPr>
              <a:t>Low-level libraries such as DirectX, Simple Direct Media Layer(SDL), and OpenGL are also commonly used in games as they provide hardware-independent access to other computer hardware such as input devices (mouse, keyboard, and joystick), network cards, and sound cards. Before hardware-accelerated 3D graphics, software renderers had been used. </a:t>
            </a:r>
            <a:endParaRPr/>
          </a:p>
          <a:p>
            <a:pPr>
              <a:lnSpc>
                <a:spcPct val="100000"/>
              </a:lnSpc>
              <a:buFont typeface="Wingdings" charset="2"/>
              <a:buChar char=""/>
            </a:pPr>
            <a:r>
              <a:rPr b="1" lang="en-IN" sz="2400" u="sng">
                <a:solidFill>
                  <a:srgbClr val="808080"/>
                </a:solidFill>
                <a:latin typeface="Century Gothic"/>
              </a:rPr>
              <a:t>Audio engine</a:t>
            </a:r>
            <a:r>
              <a:rPr b="1" lang="en-IN" sz="2400">
                <a:solidFill>
                  <a:srgbClr val="808080"/>
                </a:solidFill>
                <a:latin typeface="Century Gothic"/>
              </a:rPr>
              <a:t>: </a:t>
            </a:r>
            <a:r>
              <a:rPr lang="en-IN" sz="2400">
                <a:solidFill>
                  <a:srgbClr val="808080"/>
                </a:solidFill>
                <a:latin typeface="Century Gothic"/>
              </a:rPr>
              <a:t>The audio engine is the componentry which consists of any algorithms related to sound. It can calculate things on the CPU, or on dedicated ASIC. Abstraction APIs, such as e.g. OpenAL, SDL audio, Xaudio 2, etc. are available.</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CustomShape 1"/>
          <p:cNvSpPr/>
          <p:nvPr/>
        </p:nvSpPr>
        <p:spPr>
          <a:xfrm>
            <a:off x="467640" y="332640"/>
            <a:ext cx="8228880" cy="5976000"/>
          </a:xfrm>
          <a:prstGeom prst="rect">
            <a:avLst/>
          </a:prstGeom>
          <a:noFill/>
          <a:ln>
            <a:noFill/>
          </a:ln>
        </p:spPr>
        <p:txBody>
          <a:bodyPr lIns="90000" rIns="90000" tIns="45000" bIns="45000"/>
          <a:p>
            <a:pPr>
              <a:lnSpc>
                <a:spcPct val="100000"/>
              </a:lnSpc>
              <a:buFont typeface="Wingdings" charset="2"/>
              <a:buChar char=""/>
            </a:pPr>
            <a:r>
              <a:rPr b="1" lang="en-IN" sz="2400" u="sng">
                <a:solidFill>
                  <a:srgbClr val="808080"/>
                </a:solidFill>
                <a:latin typeface="Century Gothic"/>
              </a:rPr>
              <a:t>Main game </a:t>
            </a:r>
            <a:r>
              <a:rPr b="1" lang="en-IN" sz="2400">
                <a:solidFill>
                  <a:srgbClr val="808080"/>
                </a:solidFill>
                <a:latin typeface="Century Gothic"/>
              </a:rPr>
              <a:t>program: </a:t>
            </a:r>
            <a:r>
              <a:rPr lang="en-IN" sz="2400">
                <a:solidFill>
                  <a:srgbClr val="808080"/>
                </a:solidFill>
                <a:latin typeface="Century Gothic"/>
              </a:rPr>
              <a:t>The actual game logic has of course to be implemented by some algorithms. It is distinct from any rendering, sound or input work.</a:t>
            </a:r>
            <a:endParaRPr/>
          </a:p>
          <a:p>
            <a:pPr>
              <a:lnSpc>
                <a:spcPct val="100000"/>
              </a:lnSpc>
              <a:buFont typeface="Wingdings" charset="2"/>
              <a:buChar char=""/>
            </a:pPr>
            <a:r>
              <a:rPr b="1" lang="en-IN" sz="2400" u="sng">
                <a:solidFill>
                  <a:srgbClr val="808080"/>
                </a:solidFill>
                <a:latin typeface="Century Gothic"/>
              </a:rPr>
              <a:t>Rendering engine</a:t>
            </a:r>
            <a:r>
              <a:rPr b="1" lang="en-IN" sz="2400">
                <a:solidFill>
                  <a:srgbClr val="808080"/>
                </a:solidFill>
                <a:latin typeface="Century Gothic"/>
              </a:rPr>
              <a:t>: </a:t>
            </a:r>
            <a:r>
              <a:rPr lang="en-IN" sz="2400">
                <a:solidFill>
                  <a:srgbClr val="808080"/>
                </a:solidFill>
                <a:latin typeface="Century Gothic"/>
              </a:rPr>
              <a:t>- The rendering engine does the rendering via the chosen method (rasterization, ray-tracing or any different technique).</a:t>
            </a:r>
            <a:endParaRPr/>
          </a:p>
          <a:p>
            <a:pPr>
              <a:lnSpc>
                <a:spcPct val="100000"/>
              </a:lnSpc>
            </a:pPr>
            <a:r>
              <a:rPr lang="en-IN" sz="2400">
                <a:solidFill>
                  <a:srgbClr val="808080"/>
                </a:solidFill>
                <a:latin typeface="Century Gothic"/>
              </a:rPr>
              <a:t> </a:t>
            </a:r>
            <a:r>
              <a:rPr lang="en-IN" sz="2400">
                <a:solidFill>
                  <a:srgbClr val="808080"/>
                </a:solidFill>
                <a:latin typeface="Century Gothic"/>
              </a:rPr>
              <a:t>-Instead of being programmed and compiled to  be  executed on the CPU or GPU directly, most often rendering engines are built upon one or multiple rendering application programming interfaces (APIs), such as Direct3D or OpenGL which provide a software abstraction of the graphics processing unit (GPU).</a:t>
            </a:r>
            <a:endParaRPr/>
          </a:p>
          <a:p>
            <a:pPr>
              <a:lnSpc>
                <a:spcPct val="100000"/>
              </a:lnSpc>
            </a:pPr>
            <a:endParaRPr/>
          </a:p>
          <a:p>
            <a:pPr>
              <a:lnSpc>
                <a:spcPct val="100000"/>
              </a:lnSpc>
            </a:pP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a:off x="467640" y="404640"/>
            <a:ext cx="8228880" cy="5616000"/>
          </a:xfrm>
          <a:prstGeom prst="rect">
            <a:avLst/>
          </a:prstGeom>
          <a:noFill/>
          <a:ln>
            <a:noFill/>
          </a:ln>
        </p:spPr>
        <p:txBody>
          <a:bodyPr lIns="90000" rIns="90000" tIns="45000" bIns="45000"/>
          <a:p>
            <a:pPr>
              <a:lnSpc>
                <a:spcPct val="100000"/>
              </a:lnSpc>
            </a:pPr>
            <a:endParaRPr/>
          </a:p>
          <a:p>
            <a:pPr>
              <a:lnSpc>
                <a:spcPct val="100000"/>
              </a:lnSpc>
              <a:buFont typeface="Wingdings" charset="2"/>
              <a:buChar char=""/>
            </a:pPr>
            <a:r>
              <a:rPr b="1" lang="en-IN" sz="2400" u="sng">
                <a:solidFill>
                  <a:srgbClr val="808080"/>
                </a:solidFill>
                <a:latin typeface="Century Gothic"/>
              </a:rPr>
              <a:t>Physics engine</a:t>
            </a:r>
            <a:r>
              <a:rPr b="1" lang="en-IN" sz="2400">
                <a:solidFill>
                  <a:srgbClr val="808080"/>
                </a:solidFill>
                <a:latin typeface="Century Gothic"/>
              </a:rPr>
              <a:t>:  </a:t>
            </a:r>
            <a:r>
              <a:rPr lang="en-IN" sz="2400">
                <a:solidFill>
                  <a:srgbClr val="808080"/>
                </a:solidFill>
                <a:latin typeface="Century Gothic"/>
              </a:rPr>
              <a:t>The physics engine is responsible for giving the application a realistic sense of the laws of physics in the application.</a:t>
            </a:r>
            <a:endParaRPr/>
          </a:p>
          <a:p>
            <a:pPr>
              <a:lnSpc>
                <a:spcPct val="100000"/>
              </a:lnSpc>
              <a:buFont typeface="Wingdings" charset="2"/>
              <a:buChar char=""/>
            </a:pPr>
            <a:r>
              <a:rPr b="1" lang="en-IN" sz="2400" u="sng">
                <a:solidFill>
                  <a:srgbClr val="808080"/>
                </a:solidFill>
                <a:latin typeface="Century Gothic"/>
              </a:rPr>
              <a:t>Artificial intelligence</a:t>
            </a:r>
            <a:r>
              <a:rPr b="1" lang="en-IN" sz="2400">
                <a:solidFill>
                  <a:srgbClr val="808080"/>
                </a:solidFill>
                <a:latin typeface="Century Gothic"/>
              </a:rPr>
              <a:t>:  </a:t>
            </a:r>
            <a:r>
              <a:rPr lang="en-IN" sz="2400">
                <a:solidFill>
                  <a:srgbClr val="808080"/>
                </a:solidFill>
                <a:latin typeface="Century Gothic"/>
              </a:rPr>
              <a:t>The A.I. is usually outsourced from the main game program into some special module to be designed and written by software engineers with specialist knowledge.</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CustomShape 1"/>
          <p:cNvSpPr/>
          <p:nvPr/>
        </p:nvSpPr>
        <p:spPr>
          <a:xfrm>
            <a:off x="467640" y="2781000"/>
            <a:ext cx="8228880" cy="1142280"/>
          </a:xfrm>
          <a:prstGeom prst="rect">
            <a:avLst/>
          </a:prstGeom>
          <a:noFill/>
          <a:ln>
            <a:noFill/>
          </a:ln>
        </p:spPr>
        <p:txBody>
          <a:bodyPr lIns="90000" rIns="90000" tIns="45000" bIns="45000" anchor="b"/>
          <a:p>
            <a:pPr algn="ctr">
              <a:lnSpc>
                <a:spcPts val="722"/>
              </a:lnSpc>
            </a:pPr>
            <a:r>
              <a:rPr lang="en-IN" sz="5400">
                <a:solidFill>
                  <a:srgbClr val="2f5897"/>
                </a:solidFill>
                <a:latin typeface="Palatino Linotype"/>
              </a:rPr>
              <a:t>WHY A GAME ENGINE?</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467640" y="620640"/>
            <a:ext cx="8228880" cy="4525200"/>
          </a:xfrm>
          <a:prstGeom prst="rect">
            <a:avLst/>
          </a:prstGeom>
          <a:noFill/>
          <a:ln>
            <a:noFill/>
          </a:ln>
        </p:spPr>
        <p:txBody>
          <a:bodyPr lIns="90000" rIns="90000" tIns="45000" bIns="45000"/>
          <a:p>
            <a:pPr>
              <a:lnSpc>
                <a:spcPct val="100000"/>
              </a:lnSpc>
            </a:pPr>
            <a:endParaRPr/>
          </a:p>
          <a:p>
            <a:pPr>
              <a:lnSpc>
                <a:spcPct val="100000"/>
              </a:lnSpc>
              <a:buFont typeface="Wingdings" charset="2"/>
              <a:buChar char=""/>
            </a:pPr>
            <a:r>
              <a:rPr lang="en-IN" sz="2400">
                <a:solidFill>
                  <a:srgbClr val="808080"/>
                </a:solidFill>
                <a:latin typeface="Century Gothic"/>
              </a:rPr>
              <a:t>There is a big difference between a collision engine and a physics engine. They do not do the same thing, although the physics engine generally relies on a collision engine.</a:t>
            </a:r>
            <a:endParaRPr/>
          </a:p>
          <a:p>
            <a:pPr>
              <a:lnSpc>
                <a:spcPct val="100000"/>
              </a:lnSpc>
              <a:buFont typeface="Wingdings" charset="2"/>
              <a:buChar char=""/>
            </a:pPr>
            <a:r>
              <a:rPr lang="en-IN" sz="2400">
                <a:solidFill>
                  <a:srgbClr val="808080"/>
                </a:solidFill>
                <a:latin typeface="Century Gothic"/>
              </a:rPr>
              <a:t>The collision engine is then split into two parts: collision detection and collision response. The latter is generally part of the physics engine.</a:t>
            </a:r>
            <a:endParaRPr/>
          </a:p>
          <a:p>
            <a:pPr>
              <a:lnSpc>
                <a:spcPct val="100000"/>
              </a:lnSpc>
            </a:pPr>
            <a:r>
              <a:rPr lang="en-IN" sz="2400">
                <a:solidFill>
                  <a:srgbClr val="808080"/>
                </a:solidFill>
                <a:latin typeface="Century Gothic"/>
              </a:rPr>
              <a:t> </a:t>
            </a:r>
            <a:r>
              <a:rPr b="1" lang="en-IN" sz="2400" u="sng">
                <a:solidFill>
                  <a:srgbClr val="808080"/>
                </a:solidFill>
                <a:latin typeface="Century Gothic"/>
              </a:rPr>
              <a:t>Collision detection</a:t>
            </a:r>
            <a:r>
              <a:rPr lang="en-IN" sz="2400">
                <a:solidFill>
                  <a:srgbClr val="808080"/>
                </a:solidFill>
                <a:latin typeface="Century Gothic"/>
              </a:rPr>
              <a:t>:</a:t>
            </a:r>
            <a:endParaRPr/>
          </a:p>
          <a:p>
            <a:pPr>
              <a:lnSpc>
                <a:spcPct val="100000"/>
              </a:lnSpc>
              <a:buFont typeface="Wingdings" charset="2"/>
              <a:buChar char=""/>
            </a:pPr>
            <a:r>
              <a:rPr lang="en-IN" sz="2400">
                <a:solidFill>
                  <a:srgbClr val="808080"/>
                </a:solidFill>
                <a:latin typeface="Century Gothic"/>
              </a:rPr>
              <a:t>Every object has a transform and a shape (possibly multiple shapes). </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