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jpeg" ContentType="image/jpeg"/>
  <Override PartName="/ppt/media/image15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6.png" ContentType="image/png"/>
  <Override PartName="/ppt/media/image13.jpeg" ContentType="image/jpe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7840" y="6499440"/>
            <a:ext cx="83520" cy="8352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569160" y="6499440"/>
            <a:ext cx="83520" cy="8352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457840" y="6499440"/>
            <a:ext cx="83520" cy="8352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39" name="CustomShape 2"/>
          <p:cNvSpPr/>
          <p:nvPr/>
        </p:nvSpPr>
        <p:spPr>
          <a:xfrm>
            <a:off x="569160" y="6499440"/>
            <a:ext cx="83520" cy="8352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2680" y="569160"/>
            <a:ext cx="7771320" cy="27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7200">
                <a:solidFill>
                  <a:srgbClr val="2f5897"/>
                </a:solidFill>
                <a:latin typeface="Palatino Linotype"/>
              </a:rPr>
              <a:t>ASTEROID GAME ENGINE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323000" y="3729960"/>
            <a:ext cx="7055640" cy="253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entury Gothic"/>
              </a:rPr>
              <a:t>Aaron de Miranda Colaço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entury Gothic"/>
              </a:rPr>
              <a:t>Joston Fernandes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entury Gothic"/>
              </a:rPr>
              <a:t>Kimberly Cabral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entury Gothic"/>
              </a:rPr>
              <a:t>Natasha Priolkar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entury Gothic"/>
              </a:rPr>
              <a:t>Prajakta Kuncolienkar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11480" y="288360"/>
            <a:ext cx="8228520" cy="59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Algorithms used here include the Separating Axis Theorem (SAT).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This algorithm tells us where the objects collided---how far they are penetrating each other and what the ‘contact points’ are.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080000"/>
            <a:ext cx="5112000" cy="3607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92000" y="2808000"/>
            <a:ext cx="2736000" cy="27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67640" y="404640"/>
            <a:ext cx="8228520" cy="57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Physical response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At this point, a contact has been discovered, and there is enough information for the physics engine to process the contact. The physics handling can get very complex.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At the most basic level, the physics engine will do something like this: it'll take the colliding objects and calculate the new positions required to separate the collided objects.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67640" y="548640"/>
            <a:ext cx="8228520" cy="56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It will move the objects to these new positions. It'll also calculate the velocity change resulting from this push, combined with restitution (bounciness) and friction values.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The physics engine will also apply any other forces acting on the objects, such as gravity, to calculate the objects' new velocities, and their new positions.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67640" y="548640"/>
            <a:ext cx="8228520" cy="56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Contact Caching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 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With a contact cache, each set of colliding objects is saved in a lookup table.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Each frame, when a collision is detected, this cache is queried to see if the objects were previously in contact.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If the objects were not previously in contact, then a 'new collision' event can be generated. If the objects were previously in contact, the information can be used to provide a more stable response.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7640" y="548640"/>
            <a:ext cx="8228520" cy="57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Sleeping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Another very useful technique is to mark objects as being 'asleep' if they are not being interacted with.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Sleeping objects do not get physics updates, do not collide with other sleeping objects, and basically just sit there frozen in time until another non-sleeping object collides with them.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67640" y="476640"/>
            <a:ext cx="8228520" cy="56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The impact is that all the pairs of colliding objects that are just sitting there doing nothing don't take up any processing time.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An object is a candidate for sleeping when it has had a near-zero velocity for more than a single frame.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ts val="255"/>
              </a:lnSpc>
            </a:pPr>
            <a:r>
              <a:rPr lang="en-IN" sz="5400">
                <a:solidFill>
                  <a:srgbClr val="2f5897"/>
                </a:solidFill>
                <a:latin typeface="Palatino Linotype"/>
              </a:rPr>
              <a:t>Modules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"/>
            </a:pPr>
            <a:r>
              <a:rPr lang="en-IN" sz="2200">
                <a:latin typeface="Arial"/>
              </a:rPr>
              <a:t>Meteor Movement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2200">
                <a:latin typeface="Arial"/>
              </a:rPr>
              <a:t>Rocket Movement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2200">
                <a:latin typeface="Arial"/>
              </a:rPr>
              <a:t>Bullet Movement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2200">
                <a:latin typeface="Arial"/>
              </a:rPr>
              <a:t>Collision Detection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2200">
                <a:latin typeface="Arial"/>
              </a:rPr>
              <a:t>Collision Response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2200">
                <a:latin typeface="Arial"/>
              </a:rPr>
              <a:t>Game Audio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2200">
                <a:latin typeface="Arial"/>
              </a:rPr>
              <a:t>Difficulty Levels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2200">
                <a:latin typeface="Arial"/>
              </a:rPr>
              <a:t>Lives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 sz="2200">
                <a:latin typeface="Arial"/>
              </a:rPr>
              <a:t>Scoreboard</a:t>
            </a:r>
            <a:endParaRPr/>
          </a:p>
        </p:txBody>
      </p:sp>
      <p:sp>
        <p:nvSpPr>
          <p:cNvPr id="98" name="Line 3"/>
          <p:cNvSpPr/>
          <p:nvPr/>
        </p:nvSpPr>
        <p:spPr>
          <a:xfrm>
            <a:off x="3024000" y="2304000"/>
            <a:ext cx="720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9" name="Line 4"/>
          <p:cNvSpPr/>
          <p:nvPr/>
        </p:nvSpPr>
        <p:spPr>
          <a:xfrm>
            <a:off x="3024000" y="3024000"/>
            <a:ext cx="720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0" name="Line 5"/>
          <p:cNvSpPr/>
          <p:nvPr/>
        </p:nvSpPr>
        <p:spPr>
          <a:xfrm>
            <a:off x="3744000" y="2304000"/>
            <a:ext cx="0" cy="72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01" name="Line 6"/>
          <p:cNvSpPr/>
          <p:nvPr/>
        </p:nvSpPr>
        <p:spPr>
          <a:xfrm>
            <a:off x="3744000" y="2664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2" name="TextShape 7"/>
          <p:cNvSpPr txBox="1"/>
          <p:nvPr/>
        </p:nvSpPr>
        <p:spPr>
          <a:xfrm>
            <a:off x="4968000" y="2349720"/>
            <a:ext cx="3096000" cy="6022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"/>
            </a:pPr>
            <a:r>
              <a:rPr lang="en-IN">
                <a:latin typeface="Arial"/>
              </a:rPr>
              <a:t>Update position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IN">
                <a:latin typeface="Arial"/>
              </a:rPr>
              <a:t>Draw on canvas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ts val="255"/>
              </a:lnSpc>
            </a:pPr>
            <a:r>
              <a:rPr lang="en-IN" sz="5400">
                <a:solidFill>
                  <a:srgbClr val="2f5897"/>
                </a:solidFill>
                <a:latin typeface="Palatino Linotype"/>
              </a:rPr>
              <a:t>Sequence</a:t>
            </a:r>
            <a:r>
              <a:rPr lang="en-IN" sz="4400">
                <a:latin typeface="Arial"/>
              </a:rPr>
              <a:t> </a:t>
            </a:r>
            <a:r>
              <a:rPr lang="en-IN" sz="5400">
                <a:solidFill>
                  <a:srgbClr val="2f5897"/>
                </a:solidFill>
                <a:latin typeface="Palatino Linotype"/>
              </a:rPr>
              <a:t>Diagram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368000"/>
            <a:ext cx="8784000" cy="51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83480" y="2432880"/>
            <a:ext cx="8228520" cy="159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ts val="255"/>
              </a:lnSpc>
            </a:pPr>
            <a:r>
              <a:rPr lang="en-IN" sz="5400">
                <a:solidFill>
                  <a:srgbClr val="2f5897"/>
                </a:solidFill>
                <a:latin typeface="Palatino Linotype"/>
              </a:rPr>
              <a:t>THE DIFFERENCE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39640" y="2781000"/>
            <a:ext cx="8208000" cy="11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ts val="255"/>
              </a:lnSpc>
            </a:pPr>
            <a:r>
              <a:rPr lang="en-IN" sz="5400">
                <a:solidFill>
                  <a:srgbClr val="2f5897"/>
                </a:solidFill>
                <a:latin typeface="Palatino Linotype"/>
              </a:rPr>
              <a:t>THE ASTEROID GAME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Space Weather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7160" y="1308600"/>
            <a:ext cx="8470800" cy="50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49520" y="2037240"/>
            <a:ext cx="8228520" cy="233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800">
                <a:solidFill>
                  <a:srgbClr val="808080"/>
                </a:solidFill>
                <a:latin typeface="Century Gothic"/>
              </a:rPr>
              <a:t>A </a:t>
            </a:r>
            <a:r>
              <a:rPr b="1" lang="en-IN" sz="2800">
                <a:solidFill>
                  <a:srgbClr val="808080"/>
                </a:solidFill>
                <a:latin typeface="Century Gothic"/>
              </a:rPr>
              <a:t>coronal mass ejection </a:t>
            </a:r>
            <a:r>
              <a:rPr lang="en-IN" sz="2800">
                <a:solidFill>
                  <a:srgbClr val="808080"/>
                </a:solidFill>
                <a:latin typeface="Century Gothic"/>
              </a:rPr>
              <a:t>(CME) is a massive burst of gas and magnetic field arising from the solar corona and being released into the solar wind.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Solar Wind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1368000"/>
            <a:ext cx="7534800" cy="45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67640" y="548640"/>
            <a:ext cx="8228520" cy="554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Effect of space weather on space systems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-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Spacecraft anomalies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:-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The two most common adverse space weather effects on spacecrafts are </a:t>
            </a:r>
            <a:r>
              <a:rPr lang="en-IN" sz="2400" u="sng">
                <a:solidFill>
                  <a:srgbClr val="808080"/>
                </a:solidFill>
                <a:latin typeface="Century Gothic"/>
              </a:rPr>
              <a:t>radiation damage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 and </a:t>
            </a:r>
            <a:r>
              <a:rPr lang="en-IN" sz="2400" u="sng">
                <a:solidFill>
                  <a:srgbClr val="808080"/>
                </a:solidFill>
                <a:latin typeface="Century Gothic"/>
              </a:rPr>
              <a:t>spacecraft charging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Radiation (high energy particles) passes through the skin of the spacecraft and into the electronic components.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720000"/>
            <a:ext cx="7920000" cy="57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67640" y="548640"/>
            <a:ext cx="8228520" cy="56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400" u="sng">
                <a:solidFill>
                  <a:srgbClr val="808080"/>
                </a:solidFill>
                <a:latin typeface="Century Gothic"/>
              </a:rPr>
              <a:t>Spacecraft charging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 is the accumulation of an electrostatic charge on a non-conducting material on the spacecraft's surface by low energy particles.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If enough charge is built-up, a discharge (spark) occurs.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Supernova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584000"/>
            <a:ext cx="8424000" cy="47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792000"/>
            <a:ext cx="7848000" cy="51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Wormhole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1152000"/>
            <a:ext cx="7848000" cy="52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640000" cy="61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0"/>
            <a:ext cx="8228520" cy="159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ts val="255"/>
              </a:lnSpc>
            </a:pPr>
            <a:r>
              <a:rPr lang="en-IN" sz="5400">
                <a:solidFill>
                  <a:srgbClr val="2f5897"/>
                </a:solidFill>
                <a:latin typeface="Palatino Linotype"/>
              </a:rPr>
              <a:t>GAME ENGINE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67640" y="18450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000">
                <a:solidFill>
                  <a:srgbClr val="808080"/>
                </a:solidFill>
                <a:latin typeface="Century Gothic"/>
              </a:rPr>
              <a:t>A </a:t>
            </a:r>
            <a:r>
              <a:rPr b="1" lang="en-IN" sz="2000">
                <a:solidFill>
                  <a:srgbClr val="808080"/>
                </a:solidFill>
                <a:latin typeface="Century Gothic"/>
              </a:rPr>
              <a:t>game engine</a:t>
            </a:r>
            <a:r>
              <a:rPr lang="en-IN" sz="2000">
                <a:solidFill>
                  <a:srgbClr val="808080"/>
                </a:solidFill>
                <a:latin typeface="Century Gothic"/>
              </a:rPr>
              <a:t> is a software framework designed for the creation and development of video games.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000">
                <a:solidFill>
                  <a:srgbClr val="808080"/>
                </a:solidFill>
                <a:latin typeface="Century Gothic"/>
              </a:rPr>
              <a:t> </a:t>
            </a:r>
            <a:r>
              <a:rPr lang="en-IN" sz="2000">
                <a:solidFill>
                  <a:srgbClr val="808080"/>
                </a:solidFill>
                <a:latin typeface="Century Gothic"/>
              </a:rPr>
              <a:t>The core functionality typically provided by a game engine includes a </a:t>
            </a:r>
            <a:r>
              <a:rPr lang="en-IN" sz="2000" u="sng">
                <a:solidFill>
                  <a:srgbClr val="808080"/>
                </a:solidFill>
                <a:latin typeface="Century Gothic"/>
              </a:rPr>
              <a:t>rendering engine</a:t>
            </a:r>
            <a:r>
              <a:rPr lang="en-IN" sz="2000">
                <a:solidFill>
                  <a:srgbClr val="808080"/>
                </a:solidFill>
                <a:latin typeface="Century Gothic"/>
              </a:rPr>
              <a:t> (“renderer”) for 2D or 3D graphics, a </a:t>
            </a:r>
            <a:r>
              <a:rPr lang="en-IN" sz="2000" u="sng">
                <a:solidFill>
                  <a:srgbClr val="808080"/>
                </a:solidFill>
                <a:latin typeface="Century Gothic"/>
              </a:rPr>
              <a:t>physics engine or collision detection</a:t>
            </a:r>
            <a:r>
              <a:rPr lang="en-IN" sz="2000">
                <a:solidFill>
                  <a:srgbClr val="808080"/>
                </a:solidFill>
                <a:latin typeface="Century Gothic"/>
              </a:rPr>
              <a:t> (and collision response).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Blackhole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 rot="21587400">
            <a:off x="585720" y="1074600"/>
            <a:ext cx="7970760" cy="538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576000"/>
            <a:ext cx="8352000" cy="58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39640" y="263700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ts val="255"/>
              </a:lnSpc>
            </a:pPr>
            <a:r>
              <a:rPr lang="en-IN" sz="5400">
                <a:solidFill>
                  <a:srgbClr val="2f5897"/>
                </a:solidFill>
                <a:latin typeface="Palatino Linotype"/>
              </a:rPr>
              <a:t>THANK YOU!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67640" y="404640"/>
            <a:ext cx="8228520" cy="159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>
              <a:lnSpc>
                <a:spcPts val="255"/>
              </a:lnSpc>
            </a:pPr>
            <a:r>
              <a:rPr lang="en-IN" sz="5400">
                <a:solidFill>
                  <a:srgbClr val="2f5897"/>
                </a:solidFill>
                <a:latin typeface="Palatino Linotype"/>
              </a:rPr>
              <a:t>Components of a game engine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67640" y="20610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>
                <a:solidFill>
                  <a:srgbClr val="808080"/>
                </a:solidFill>
                <a:latin typeface="Century Gothic"/>
              </a:rPr>
              <a:t>Main game program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>
                <a:solidFill>
                  <a:srgbClr val="808080"/>
                </a:solidFill>
                <a:latin typeface="Century Gothic"/>
              </a:rPr>
              <a:t>Rendering engine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>
                <a:solidFill>
                  <a:srgbClr val="808080"/>
                </a:solidFill>
                <a:latin typeface="Century Gothic"/>
              </a:rPr>
              <a:t>Audio engine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>
                <a:solidFill>
                  <a:srgbClr val="808080"/>
                </a:solidFill>
                <a:latin typeface="Century Gothic"/>
              </a:rPr>
              <a:t>Physics engine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>
                <a:solidFill>
                  <a:srgbClr val="808080"/>
                </a:solidFill>
                <a:latin typeface="Century Gothic"/>
              </a:rPr>
              <a:t>Artificial intelligence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7640" y="332640"/>
            <a:ext cx="8228520" cy="59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Main game program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: 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The actual game logic has to be implemented by some algorithms. It is distinct from any rendering, sound, or input work.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Rendering engine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: 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- The rendering engine does the rendering on the display.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Audio engine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: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 The audio engine is the componentry which consists of any algorithms related to sound. It can calculate things on the CPU, or on dedicated ASIC.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e.g. OpenAL, SDL audio, Xaudio 2, etc. are available.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7640" y="404640"/>
            <a:ext cx="8228520" cy="56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Physics engine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:  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The physics engine is responsible for giving the application a realistic sense of the laws of physics in the application.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Artificial intelligence</a:t>
            </a:r>
            <a:r>
              <a:rPr b="1" lang="en-IN" sz="2400">
                <a:solidFill>
                  <a:srgbClr val="808080"/>
                </a:solidFill>
                <a:latin typeface="Century Gothic"/>
              </a:rPr>
              <a:t>:  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The A.I. is usually outsourced from the main game program into some special module to be designed and written by software engineers with specialist knowledge.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67640" y="278100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ts val="255"/>
              </a:lnSpc>
            </a:pPr>
            <a:r>
              <a:rPr lang="en-IN" sz="5400">
                <a:solidFill>
                  <a:srgbClr val="2f5897"/>
                </a:solidFill>
                <a:latin typeface="Palatino Linotype"/>
              </a:rPr>
              <a:t>WHY A GAME ENGINE?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7640" y="62064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There is a big difference between a collision engine and a physics engine. They do not do the same thing, although the physics engine generally relies on a collision engine.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The collision engine is then split into two parts: </a:t>
            </a:r>
            <a:r>
              <a:rPr lang="en-IN" sz="2400" u="sng">
                <a:solidFill>
                  <a:srgbClr val="808080"/>
                </a:solidFill>
                <a:latin typeface="Century Gothic"/>
              </a:rPr>
              <a:t>collision detection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 and </a:t>
            </a:r>
            <a:r>
              <a:rPr lang="en-IN" sz="2400" u="sng">
                <a:solidFill>
                  <a:srgbClr val="808080"/>
                </a:solidFill>
                <a:latin typeface="Century Gothic"/>
              </a:rPr>
              <a:t>collision response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. The latter is generally part of the physics engine.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67640" y="476640"/>
            <a:ext cx="8228520" cy="57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u="sng">
                <a:solidFill>
                  <a:srgbClr val="808080"/>
                </a:solidFill>
                <a:latin typeface="Century Gothic"/>
              </a:rPr>
              <a:t>Collision detection</a:t>
            </a:r>
            <a:r>
              <a:rPr lang="en-IN" sz="2400">
                <a:solidFill>
                  <a:srgbClr val="808080"/>
                </a:solidFill>
                <a:latin typeface="Century Gothic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Every object has a transform and a shape (possibly multiple shapes). 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The purpose of this phase is to find out if the objects really do collide.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>
                <a:solidFill>
                  <a:srgbClr val="808080"/>
                </a:solidFill>
                <a:latin typeface="Century Gothic"/>
              </a:rPr>
              <a:t>Sometimes a fine level of detail is required (say, bullet collision in a shooter, where you want to be able to ignore shots that just barely miss), and also to find out exactly where the objects collide, which will affect how the objects respond.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