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373" r:id="rId3"/>
    <p:sldId id="374" r:id="rId4"/>
    <p:sldId id="382" r:id="rId5"/>
    <p:sldId id="377" r:id="rId6"/>
    <p:sldId id="379" r:id="rId7"/>
    <p:sldId id="378" r:id="rId8"/>
    <p:sldId id="381" r:id="rId9"/>
    <p:sldId id="375" r:id="rId10"/>
    <p:sldId id="376" r:id="rId11"/>
    <p:sldId id="380" r:id="rId12"/>
    <p:sldId id="323" r:id="rId13"/>
    <p:sldId id="324" r:id="rId14"/>
    <p:sldId id="321" r:id="rId15"/>
    <p:sldId id="341" r:id="rId16"/>
    <p:sldId id="342" r:id="rId17"/>
    <p:sldId id="344" r:id="rId18"/>
    <p:sldId id="346" r:id="rId19"/>
    <p:sldId id="358" r:id="rId20"/>
    <p:sldId id="367" r:id="rId21"/>
    <p:sldId id="368" r:id="rId22"/>
    <p:sldId id="369" r:id="rId23"/>
    <p:sldId id="370" r:id="rId24"/>
    <p:sldId id="371" r:id="rId25"/>
    <p:sldId id="364" r:id="rId26"/>
    <p:sldId id="365" r:id="rId2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57" autoAdjust="0"/>
  </p:normalViewPr>
  <p:slideViewPr>
    <p:cSldViewPr snapToGrid="0">
      <p:cViewPr varScale="1">
        <p:scale>
          <a:sx n="70" d="100"/>
          <a:sy n="70" d="100"/>
        </p:scale>
        <p:origin x="976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00CD416-FB56-4CD9-81EA-4A5383154911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DF65B82-9140-459F-9E42-C9FDC947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13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FDA7C70-3235-4099-A593-95C4AA051C4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91EB8DD-0EC9-45EF-BA0D-2B8AA0E82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3E4F3-9D92-431B-AAAF-ECD538A46A4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EB8DD-0EC9-45EF-BA0D-2B8AA0E822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4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EB8DD-0EC9-45EF-BA0D-2B8AA0E822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42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EB8DD-0EC9-45EF-BA0D-2B8AA0E8227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E8EF-5B0E-40E9-8127-6427E5D9377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6E31-26ED-4440-BC0A-B56FF897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7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E8EF-5B0E-40E9-8127-6427E5D9377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6E31-26ED-4440-BC0A-B56FF897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9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E8EF-5B0E-40E9-8127-6427E5D9377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6E31-26ED-4440-BC0A-B56FF897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17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Drop Quote, L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940215" y="2010661"/>
            <a:ext cx="5300242" cy="3104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173736" algn="l">
              <a:defRPr baseline="0"/>
            </a:lvl1pPr>
          </a:lstStyle>
          <a:p>
            <a:r>
              <a:rPr lang="en-US" dirty="0"/>
              <a:t>“Click to edit drop quote”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75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White Box Short Drop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023021" y="1059712"/>
            <a:ext cx="7114125" cy="473857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  <a:latin typeface="Lato Regular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940215" y="2010661"/>
            <a:ext cx="5300242" cy="3104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173736" algn="l">
              <a:defRPr baseline="0"/>
            </a:lvl1pPr>
          </a:lstStyle>
          <a:p>
            <a:r>
              <a:rPr lang="en-US" dirty="0"/>
              <a:t>“Click to edit drop quote”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05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26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184" y="482088"/>
            <a:ext cx="8031317" cy="58203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09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13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  <a:lvl2pPr>
              <a:defRPr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2pPr>
            <a:lvl3pPr>
              <a:defRPr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3pPr>
            <a:lvl4pPr>
              <a:defRPr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4pPr>
            <a:lvl5pPr>
              <a:defRPr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E8EF-5B0E-40E9-8127-6427E5D9377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6E31-26ED-4440-BC0A-B56FF897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9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E8EF-5B0E-40E9-8127-6427E5D9377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6E31-26ED-4440-BC0A-B56FF897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8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E8EF-5B0E-40E9-8127-6427E5D9377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6E31-26ED-4440-BC0A-B56FF897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7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E8EF-5B0E-40E9-8127-6427E5D9377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6E31-26ED-4440-BC0A-B56FF897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8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E8EF-5B0E-40E9-8127-6427E5D9377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6E31-26ED-4440-BC0A-B56FF897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4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E8EF-5B0E-40E9-8127-6427E5D9377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6E31-26ED-4440-BC0A-B56FF897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1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E8EF-5B0E-40E9-8127-6427E5D9377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6E31-26ED-4440-BC0A-B56FF897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8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E8EF-5B0E-40E9-8127-6427E5D9377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6E31-26ED-4440-BC0A-B56FF897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5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"/>
              </a:defRPr>
            </a:lvl1pPr>
          </a:lstStyle>
          <a:p>
            <a:fld id="{C9B7E8EF-5B0E-40E9-8127-6427E5D93776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"/>
              </a:defRPr>
            </a:lvl1pPr>
          </a:lstStyle>
          <a:p>
            <a:fld id="{C19A6E31-26ED-4440-BC0A-B56FF8972C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9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Noto Serif" panose="02020600060500020200" pitchFamily="18" charset="0"/>
          <a:ea typeface="Noto Serif" panose="02020600060500020200" pitchFamily="18" charset="0"/>
          <a:cs typeface="Noto Serif" panose="02020600060500020200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Noto Serif" panose="02020600060500020200" pitchFamily="18" charset="0"/>
          <a:ea typeface="Noto Serif" panose="02020600060500020200" pitchFamily="18" charset="0"/>
          <a:cs typeface="Noto Serif" panose="02020600060500020200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erif" panose="02020600060500020200" pitchFamily="18" charset="0"/>
          <a:ea typeface="Noto Serif" panose="02020600060500020200" pitchFamily="18" charset="0"/>
          <a:cs typeface="Noto Serif" panose="02020600060500020200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Noto Serif" panose="02020600060500020200" pitchFamily="18" charset="0"/>
          <a:ea typeface="Noto Serif" panose="02020600060500020200" pitchFamily="18" charset="0"/>
          <a:cs typeface="Noto Serif" panose="02020600060500020200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Noto Serif" panose="02020600060500020200" pitchFamily="18" charset="0"/>
          <a:ea typeface="Noto Serif" panose="02020600060500020200" pitchFamily="18" charset="0"/>
          <a:cs typeface="Noto Serif" panose="02020600060500020200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5433" y="691263"/>
            <a:ext cx="73345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433" y="2016825"/>
            <a:ext cx="7334529" cy="4067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646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rgbClr val="002776"/>
          </a:solidFill>
          <a:latin typeface="Lato Regular"/>
          <a:ea typeface="+mj-ea"/>
          <a:cs typeface="Lato 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rgbClr val="585E60"/>
          </a:solidFill>
          <a:latin typeface="Noto Serif"/>
          <a:ea typeface="+mn-ea"/>
          <a:cs typeface="Noto Serif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rgbClr val="585E60"/>
          </a:solidFill>
          <a:latin typeface="Noto Serif"/>
          <a:ea typeface="+mn-ea"/>
          <a:cs typeface="Noto Serif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rgbClr val="585E60"/>
          </a:solidFill>
          <a:latin typeface="Noto Serif"/>
          <a:ea typeface="+mn-ea"/>
          <a:cs typeface="Noto Serif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585E60"/>
          </a:solidFill>
          <a:latin typeface="Noto Serif"/>
          <a:ea typeface="+mn-ea"/>
          <a:cs typeface="Noto Serif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rgbClr val="585E60"/>
          </a:solidFill>
          <a:latin typeface="Noto Serif"/>
          <a:ea typeface="+mn-ea"/>
          <a:cs typeface="Noto Serif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iodata-club.github.io/code_of_conduc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00897F-69E1-408F-A7A8-6EC3FAC9D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Clinical Data Wrangling: Introduction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6C13689-94FA-4082-9F9D-B77191296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HIP523</a:t>
            </a:r>
          </a:p>
          <a:p>
            <a:r>
              <a:rPr lang="en-US" dirty="0"/>
              <a:t>Ted Laderas, PhD</a:t>
            </a:r>
          </a:p>
        </p:txBody>
      </p:sp>
    </p:spTree>
    <p:extLst>
      <p:ext uri="{BB962C8B-B14F-4D97-AF65-F5344CB8AC3E}">
        <p14:creationId xmlns:p14="http://schemas.microsoft.com/office/powerpoint/2010/main" val="2743252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87220" y="863900"/>
            <a:ext cx="2209800" cy="4572000"/>
            <a:chOff x="3413834" y="1296874"/>
            <a:chExt cx="2209800" cy="4572000"/>
          </a:xfrm>
        </p:grpSpPr>
        <p:sp>
          <p:nvSpPr>
            <p:cNvPr id="3" name="Rounded Rectangle 2"/>
            <p:cNvSpPr/>
            <p:nvPr/>
          </p:nvSpPr>
          <p:spPr>
            <a:xfrm>
              <a:off x="3413834" y="1296874"/>
              <a:ext cx="2209800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Lato Regular" panose="020F0502020204030203" pitchFamily="34" charset="0"/>
                  <a:ea typeface="Lato Regular" panose="020F0502020204030203" pitchFamily="34" charset="0"/>
                  <a:cs typeface="Lato Regular" panose="020F0502020204030203" pitchFamily="34" charset="0"/>
                </a:rPr>
                <a:t>Data Exploration and Availability Assessment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413834" y="2516074"/>
              <a:ext cx="2209800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 Regular" panose="020F0502020204030203" pitchFamily="34" charset="0"/>
                  <a:ea typeface="Lato Regular" panose="020F0502020204030203" pitchFamily="34" charset="0"/>
                  <a:cs typeface="Lato Regular" panose="020F0502020204030203" pitchFamily="34" charset="0"/>
                </a:rPr>
                <a:t>ETL and Curation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13834" y="3735274"/>
              <a:ext cx="2209800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Lato Regular" panose="020F0502020204030203" pitchFamily="34" charset="0"/>
                  <a:ea typeface="Lato Regular" panose="020F0502020204030203" pitchFamily="34" charset="0"/>
                  <a:cs typeface="Lato Regular" panose="020F0502020204030203" pitchFamily="34" charset="0"/>
                </a:rPr>
                <a:t>ETL Quality Assurance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13834" y="4954474"/>
              <a:ext cx="2209800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Lato Regular" panose="020F0502020204030203" pitchFamily="34" charset="0"/>
                  <a:ea typeface="Lato Regular" panose="020F0502020204030203" pitchFamily="34" charset="0"/>
                  <a:cs typeface="Lato Regular" panose="020F0502020204030203" pitchFamily="34" charset="0"/>
                </a:rPr>
                <a:t>Fitness for Use Assessment</a:t>
              </a:r>
            </a:p>
          </p:txBody>
        </p:sp>
        <p:cxnSp>
          <p:nvCxnSpPr>
            <p:cNvPr id="7" name="Straight Arrow Connector 6"/>
            <p:cNvCxnSpPr>
              <a:stCxn id="3" idx="2"/>
              <a:endCxn id="4" idx="0"/>
            </p:cNvCxnSpPr>
            <p:nvPr/>
          </p:nvCxnSpPr>
          <p:spPr>
            <a:xfrm>
              <a:off x="4518734" y="2211274"/>
              <a:ext cx="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>
            <a:xfrm>
              <a:off x="4518734" y="3430474"/>
              <a:ext cx="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2"/>
              <a:endCxn id="6" idx="0"/>
            </p:cNvCxnSpPr>
            <p:nvPr/>
          </p:nvCxnSpPr>
          <p:spPr>
            <a:xfrm>
              <a:off x="4518734" y="4649674"/>
              <a:ext cx="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 txBox="1">
            <a:spLocks/>
          </p:cNvSpPr>
          <p:nvPr/>
        </p:nvSpPr>
        <p:spPr>
          <a:xfrm>
            <a:off x="675564" y="916087"/>
            <a:ext cx="4142095" cy="448843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l"/>
            <a:r>
              <a:rPr lang="en-US" sz="30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Using a systematic but flexible approach to “wrangling” your clinical data, combined with basic competencies in exploratory data analysis, will get you where you want to go.</a:t>
            </a:r>
          </a:p>
        </p:txBody>
      </p:sp>
    </p:spTree>
    <p:extLst>
      <p:ext uri="{BB962C8B-B14F-4D97-AF65-F5344CB8AC3E}">
        <p14:creationId xmlns:p14="http://schemas.microsoft.com/office/powerpoint/2010/main" val="3803994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Defining “Clinical”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Clinical documentation</a:t>
            </a:r>
          </a:p>
          <a:p>
            <a:pPr lvl="1"/>
            <a:r>
              <a:rPr lang="en-US"/>
              <a:t>Unstructured: Progress notes, Medical Hx, etc</a:t>
            </a:r>
          </a:p>
          <a:p>
            <a:pPr lvl="1"/>
            <a:r>
              <a:rPr lang="en-US"/>
              <a:t>Structured: Labs, Medications, Orders, Dx, etc</a:t>
            </a:r>
          </a:p>
          <a:p>
            <a:r>
              <a:rPr lang="en-US"/>
              <a:t>Administrative data (often included in this definition)</a:t>
            </a:r>
          </a:p>
          <a:p>
            <a:pPr lvl="1"/>
            <a:r>
              <a:rPr lang="en-US"/>
              <a:t>Billing</a:t>
            </a:r>
          </a:p>
          <a:p>
            <a:pPr lvl="1"/>
            <a:r>
              <a:rPr lang="en-US"/>
              <a:t>CMS, Insurance</a:t>
            </a:r>
          </a:p>
          <a:p>
            <a:r>
              <a:rPr lang="en-US">
                <a:solidFill>
                  <a:srgbClr val="C00000"/>
                </a:solidFill>
              </a:rPr>
              <a:t>Primary purpose is </a:t>
            </a:r>
            <a:r>
              <a:rPr lang="en-US" i="1">
                <a:solidFill>
                  <a:srgbClr val="C00000"/>
                </a:solidFill>
              </a:rPr>
              <a:t>not</a:t>
            </a:r>
            <a:r>
              <a:rPr lang="en-US">
                <a:solidFill>
                  <a:srgbClr val="C00000"/>
                </a:solidFill>
              </a:rPr>
              <a:t> research</a:t>
            </a:r>
          </a:p>
        </p:txBody>
      </p:sp>
    </p:spTree>
    <p:extLst>
      <p:ext uri="{BB962C8B-B14F-4D97-AF65-F5344CB8AC3E}">
        <p14:creationId xmlns:p14="http://schemas.microsoft.com/office/powerpoint/2010/main" val="3216272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Benefits of Clinical Data in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/>
              <a:t>Decrease costs (time and money)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Enable recruitment and retention</a:t>
            </a:r>
          </a:p>
          <a:p>
            <a:pPr marL="914400" lvl="1" indent="-514350"/>
            <a:r>
              <a:rPr lang="en-US" sz="2400"/>
              <a:t>Underrepresented populations</a:t>
            </a:r>
          </a:p>
          <a:p>
            <a:pPr marL="914400" lvl="1" indent="-514350"/>
            <a:r>
              <a:rPr lang="en-US" sz="2400"/>
              <a:t>Rare diseases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Volume, variety, and velocity of data</a:t>
            </a:r>
            <a:br>
              <a:rPr lang="en-US" sz="2800"/>
            </a:br>
            <a:r>
              <a:rPr lang="en-US" sz="2000"/>
              <a:t>https://www.gartner.com/it-glossary/big-data </a:t>
            </a:r>
            <a:endParaRPr lang="en-US" sz="2800"/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Increased representativeness (aka, generalizability or external validity) </a:t>
            </a:r>
          </a:p>
        </p:txBody>
      </p:sp>
    </p:spTree>
    <p:extLst>
      <p:ext uri="{BB962C8B-B14F-4D97-AF65-F5344CB8AC3E}">
        <p14:creationId xmlns:p14="http://schemas.microsoft.com/office/powerpoint/2010/main" val="2860757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Good research should give us broadly applicable truths</a:t>
            </a:r>
          </a:p>
        </p:txBody>
      </p:sp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64" y="1674584"/>
            <a:ext cx="7246958" cy="396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5982099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Thanks to Adam Wilcox</a:t>
            </a:r>
          </a:p>
          <a:p>
            <a:r>
              <a:rPr lang="en-US"/>
              <a:t>Credit to Designing Clinical Research: An Epidemiologic Approach, Hulley SB, Cummings SR, Browner WS, Grady DG, Newman TB.  Third edition, 2006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1" y="4885900"/>
            <a:ext cx="996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Internal validity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4156" y="4885900"/>
            <a:ext cx="996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External validity</a:t>
            </a:r>
          </a:p>
        </p:txBody>
      </p:sp>
    </p:spTree>
    <p:extLst>
      <p:ext uri="{BB962C8B-B14F-4D97-AF65-F5344CB8AC3E}">
        <p14:creationId xmlns:p14="http://schemas.microsoft.com/office/powerpoint/2010/main" val="132158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6724" y="369888"/>
            <a:ext cx="8201025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chemeClr val="tx1">
                    <a:lumMod val="50000"/>
                  </a:schemeClr>
                </a:solidFill>
              </a:rPr>
              <a:t>What </a:t>
            </a:r>
            <a:r>
              <a:rPr lang="en-US" sz="4000" i="1">
                <a:solidFill>
                  <a:schemeClr val="tx1">
                    <a:lumMod val="50000"/>
                  </a:schemeClr>
                </a:solidFill>
              </a:rPr>
              <a:t>is</a:t>
            </a:r>
            <a:r>
              <a:rPr lang="en-US" sz="4000">
                <a:solidFill>
                  <a:schemeClr val="tx1">
                    <a:lumMod val="50000"/>
                  </a:schemeClr>
                </a:solidFill>
              </a:rPr>
              <a:t> the quality of EHR data?</a:t>
            </a:r>
            <a:endParaRPr lang="en-US" sz="4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847850"/>
            <a:ext cx="8229600" cy="427831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50000"/>
                  </a:schemeClr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Hogan and Wagner (1997)</a:t>
            </a:r>
          </a:p>
          <a:p>
            <a:pPr lvl="1"/>
            <a:r>
              <a:rPr lang="en-US">
                <a:solidFill>
                  <a:schemeClr val="tx1">
                    <a:lumMod val="50000"/>
                  </a:schemeClr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Correctness: 44% - 100%</a:t>
            </a:r>
          </a:p>
          <a:p>
            <a:pPr lvl="1"/>
            <a:r>
              <a:rPr lang="en-US">
                <a:solidFill>
                  <a:schemeClr val="tx1">
                    <a:lumMod val="50000"/>
                  </a:schemeClr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Completeness: 1.1% - 100%</a:t>
            </a:r>
          </a:p>
          <a:p>
            <a:r>
              <a:rPr lang="en-US">
                <a:solidFill>
                  <a:schemeClr val="tx1">
                    <a:lumMod val="50000"/>
                  </a:schemeClr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Chan et al. (2010)</a:t>
            </a:r>
          </a:p>
          <a:p>
            <a:pPr lvl="1"/>
            <a:r>
              <a:rPr lang="en-US">
                <a:solidFill>
                  <a:schemeClr val="tx1">
                    <a:lumMod val="50000"/>
                  </a:schemeClr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Completeness of BP: 0.1% – 51%</a:t>
            </a:r>
            <a:endParaRPr lang="en-US" dirty="0">
              <a:solidFill>
                <a:schemeClr val="tx1">
                  <a:lumMod val="50000"/>
                </a:schemeClr>
              </a:solidFill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A3AF4C6C-878B-0A43-ACD0-D524720A620D}" type="slidenum">
              <a:rPr lang="en-US" smtClean="0">
                <a:solidFill>
                  <a:schemeClr val="tx1">
                    <a:lumMod val="50000"/>
                  </a:schemeClr>
                </a:solidFill>
              </a:rPr>
              <a:pPr/>
              <a:t>14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9" y="632219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Hogan &amp; Wagner (1997) Accuracy of data in computer-based patient records.</a:t>
            </a:r>
          </a:p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Chan et al. (2010</a:t>
            </a:r>
            <a:r>
              <a:rPr lang="en-US" sz="1400">
                <a:solidFill>
                  <a:schemeClr val="tx1">
                    <a:lumMod val="50000"/>
                  </a:schemeClr>
                </a:solidFill>
              </a:rPr>
              <a:t>) EHRs and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the reliability and validity of quality measures: a review of the </a:t>
            </a:r>
            <a:r>
              <a:rPr lang="en-US" sz="1400">
                <a:solidFill>
                  <a:schemeClr val="tx1">
                    <a:lumMod val="50000"/>
                  </a:schemeClr>
                </a:solidFill>
              </a:rPr>
              <a:t>literature.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816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are EHR data of such variable and often poor quality?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0225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The quality of the data is defined with respect to the intended use of the data (fitness for use)</a:t>
            </a:r>
          </a:p>
          <a:p>
            <a:r>
              <a:rPr lang="en-US" sz="2800" dirty="0"/>
              <a:t>Clinical data are collected for patient care and billing purposes, not for research</a:t>
            </a:r>
          </a:p>
          <a:p>
            <a:r>
              <a:rPr lang="en-US" sz="2800" dirty="0"/>
              <a:t>The processes involved in taking a clinical truth about a patient all the way to a dataset being used for research is fraught with pitfalls</a:t>
            </a:r>
          </a:p>
        </p:txBody>
      </p:sp>
    </p:spTree>
    <p:extLst>
      <p:ext uri="{BB962C8B-B14F-4D97-AF65-F5344CB8AC3E}">
        <p14:creationId xmlns:p14="http://schemas.microsoft.com/office/powerpoint/2010/main" val="1987495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50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Not all clinical concepts are observed, and not all observations are recorded.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F120-A171-4C02-A989-BBACF9B522C6}" type="slidenum">
              <a:rPr lang="en-US" smtClean="0"/>
              <a:t>16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17521" y="2316064"/>
            <a:ext cx="4575290" cy="3741333"/>
            <a:chOff x="2788489" y="2320753"/>
            <a:chExt cx="4575290" cy="3741333"/>
          </a:xfrm>
        </p:grpSpPr>
        <p:sp>
          <p:nvSpPr>
            <p:cNvPr id="11" name="Oval 3"/>
            <p:cNvSpPr/>
            <p:nvPr/>
          </p:nvSpPr>
          <p:spPr>
            <a:xfrm>
              <a:off x="2788489" y="2568594"/>
              <a:ext cx="1050225" cy="3013409"/>
            </a:xfrm>
            <a:custGeom>
              <a:avLst/>
              <a:gdLst/>
              <a:ahLst/>
              <a:cxnLst/>
              <a:rect l="l" t="t" r="r" b="b"/>
              <a:pathLst>
                <a:path w="1707445" h="5291667">
                  <a:moveTo>
                    <a:pt x="853723" y="0"/>
                  </a:moveTo>
                  <a:cubicBezTo>
                    <a:pt x="1103110" y="0"/>
                    <a:pt x="1305279" y="243234"/>
                    <a:pt x="1305279" y="543278"/>
                  </a:cubicBezTo>
                  <a:cubicBezTo>
                    <a:pt x="1305279" y="768311"/>
                    <a:pt x="1191559" y="961389"/>
                    <a:pt x="1029489" y="1043863"/>
                  </a:cubicBezTo>
                  <a:lnTo>
                    <a:pt x="1028524" y="1044223"/>
                  </a:lnTo>
                  <a:lnTo>
                    <a:pt x="1422865" y="1044223"/>
                  </a:lnTo>
                  <a:cubicBezTo>
                    <a:pt x="1580034" y="1044223"/>
                    <a:pt x="1707445" y="1171634"/>
                    <a:pt x="1707445" y="1328803"/>
                  </a:cubicBezTo>
                  <a:lnTo>
                    <a:pt x="1707445" y="3118556"/>
                  </a:lnTo>
                  <a:lnTo>
                    <a:pt x="1538111" y="3118556"/>
                  </a:lnTo>
                  <a:lnTo>
                    <a:pt x="1538111" y="5185832"/>
                  </a:lnTo>
                  <a:cubicBezTo>
                    <a:pt x="1538111" y="5244283"/>
                    <a:pt x="1490727" y="5291667"/>
                    <a:pt x="1432276" y="5291667"/>
                  </a:cubicBezTo>
                  <a:lnTo>
                    <a:pt x="1008946" y="5291667"/>
                  </a:lnTo>
                  <a:cubicBezTo>
                    <a:pt x="950495" y="5291667"/>
                    <a:pt x="903111" y="5244283"/>
                    <a:pt x="903111" y="5185832"/>
                  </a:cubicBezTo>
                  <a:lnTo>
                    <a:pt x="903111" y="3118556"/>
                  </a:lnTo>
                  <a:lnTo>
                    <a:pt x="804334" y="3118556"/>
                  </a:lnTo>
                  <a:lnTo>
                    <a:pt x="804334" y="5185832"/>
                  </a:lnTo>
                  <a:cubicBezTo>
                    <a:pt x="804334" y="5244283"/>
                    <a:pt x="756950" y="5291667"/>
                    <a:pt x="698499" y="5291667"/>
                  </a:cubicBezTo>
                  <a:lnTo>
                    <a:pt x="275169" y="5291667"/>
                  </a:lnTo>
                  <a:cubicBezTo>
                    <a:pt x="216718" y="5291667"/>
                    <a:pt x="169334" y="5244283"/>
                    <a:pt x="169334" y="5185832"/>
                  </a:cubicBezTo>
                  <a:lnTo>
                    <a:pt x="169334" y="3118556"/>
                  </a:lnTo>
                  <a:lnTo>
                    <a:pt x="0" y="3118556"/>
                  </a:lnTo>
                  <a:lnTo>
                    <a:pt x="0" y="1328803"/>
                  </a:lnTo>
                  <a:cubicBezTo>
                    <a:pt x="0" y="1171634"/>
                    <a:pt x="127411" y="1044223"/>
                    <a:pt x="284580" y="1044223"/>
                  </a:cubicBezTo>
                  <a:lnTo>
                    <a:pt x="678923" y="1044223"/>
                  </a:lnTo>
                  <a:lnTo>
                    <a:pt x="677957" y="1043863"/>
                  </a:lnTo>
                  <a:cubicBezTo>
                    <a:pt x="515887" y="961389"/>
                    <a:pt x="402167" y="768311"/>
                    <a:pt x="402167" y="543278"/>
                  </a:cubicBezTo>
                  <a:cubicBezTo>
                    <a:pt x="402167" y="243234"/>
                    <a:pt x="604336" y="0"/>
                    <a:pt x="85372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8900000" scaled="0"/>
              <a:tileRect/>
            </a:gradFill>
            <a:ln>
              <a:solidFill>
                <a:srgbClr val="FFF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075574" y="2320753"/>
              <a:ext cx="0" cy="333340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87368" y="5692754"/>
              <a:ext cx="2576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Longitudinal patient state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 rot="21231169">
              <a:off x="4239818" y="2331740"/>
              <a:ext cx="142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Observations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679969" y="2568594"/>
              <a:ext cx="2323431" cy="2626315"/>
              <a:chOff x="3492362" y="2611884"/>
              <a:chExt cx="2323431" cy="2626315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V="1">
                <a:off x="3492362" y="2611884"/>
                <a:ext cx="2323431" cy="305561"/>
              </a:xfrm>
              <a:prstGeom prst="straightConnector1">
                <a:avLst/>
              </a:prstGeom>
              <a:ln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  <a:tileRect/>
                </a:gra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3492362" y="2917445"/>
                <a:ext cx="2323431" cy="228554"/>
              </a:xfrm>
              <a:prstGeom prst="straightConnector1">
                <a:avLst/>
              </a:prstGeom>
              <a:ln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  <a:tileRect/>
                </a:gra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3492362" y="2917445"/>
                <a:ext cx="2323431" cy="1108609"/>
              </a:xfrm>
              <a:prstGeom prst="straightConnector1">
                <a:avLst/>
              </a:prstGeom>
              <a:ln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  <a:tileRect/>
                </a:gra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3492362" y="2917445"/>
                <a:ext cx="2323431" cy="1607620"/>
              </a:xfrm>
              <a:prstGeom prst="straightConnector1">
                <a:avLst/>
              </a:prstGeom>
              <a:ln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  <a:tileRect/>
                </a:gra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3492362" y="2917445"/>
                <a:ext cx="2323431" cy="2320754"/>
              </a:xfrm>
              <a:prstGeom prst="straightConnector1">
                <a:avLst/>
              </a:prstGeom>
              <a:ln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  <a:tileRect/>
                </a:gra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Rounded Rectangle 8"/>
          <p:cNvSpPr/>
          <p:nvPr/>
        </p:nvSpPr>
        <p:spPr>
          <a:xfrm>
            <a:off x="6749514" y="3177391"/>
            <a:ext cx="1490723" cy="1304384"/>
          </a:xfrm>
          <a:custGeom>
            <a:avLst/>
            <a:gdLst/>
            <a:ahLst/>
            <a:cxnLst/>
            <a:rect l="l" t="t" r="r" b="b"/>
            <a:pathLst>
              <a:path w="2709333" h="2370668">
                <a:moveTo>
                  <a:pt x="275172" y="0"/>
                </a:moveTo>
                <a:lnTo>
                  <a:pt x="2434161" y="0"/>
                </a:lnTo>
                <a:cubicBezTo>
                  <a:pt x="2586134" y="0"/>
                  <a:pt x="2709333" y="123199"/>
                  <a:pt x="2709333" y="275172"/>
                </a:cubicBezTo>
                <a:lnTo>
                  <a:pt x="2709333" y="1375828"/>
                </a:lnTo>
                <a:cubicBezTo>
                  <a:pt x="2709333" y="1527801"/>
                  <a:pt x="2586134" y="1651000"/>
                  <a:pt x="2434161" y="1651000"/>
                </a:cubicBezTo>
                <a:lnTo>
                  <a:pt x="1749301" y="1651000"/>
                </a:lnTo>
                <a:lnTo>
                  <a:pt x="1749776" y="1653355"/>
                </a:lnTo>
                <a:lnTo>
                  <a:pt x="1749776" y="1876779"/>
                </a:lnTo>
                <a:lnTo>
                  <a:pt x="2429460" y="1876779"/>
                </a:lnTo>
                <a:cubicBezTo>
                  <a:pt x="2474922" y="1876779"/>
                  <a:pt x="2511776" y="1913633"/>
                  <a:pt x="2511776" y="1959095"/>
                </a:cubicBezTo>
                <a:lnTo>
                  <a:pt x="2511776" y="2288352"/>
                </a:lnTo>
                <a:cubicBezTo>
                  <a:pt x="2511776" y="2333814"/>
                  <a:pt x="2474922" y="2370668"/>
                  <a:pt x="2429460" y="2370668"/>
                </a:cubicBezTo>
                <a:lnTo>
                  <a:pt x="308092" y="2370668"/>
                </a:lnTo>
                <a:cubicBezTo>
                  <a:pt x="262630" y="2370668"/>
                  <a:pt x="225776" y="2333814"/>
                  <a:pt x="225776" y="2288352"/>
                </a:cubicBezTo>
                <a:lnTo>
                  <a:pt x="225776" y="1959095"/>
                </a:lnTo>
                <a:cubicBezTo>
                  <a:pt x="225776" y="1913633"/>
                  <a:pt x="262630" y="1876779"/>
                  <a:pt x="308092" y="1876779"/>
                </a:cubicBezTo>
                <a:lnTo>
                  <a:pt x="945443" y="1876779"/>
                </a:lnTo>
                <a:lnTo>
                  <a:pt x="945443" y="1653355"/>
                </a:lnTo>
                <a:lnTo>
                  <a:pt x="945919" y="1651000"/>
                </a:lnTo>
                <a:lnTo>
                  <a:pt x="275172" y="1651000"/>
                </a:lnTo>
                <a:cubicBezTo>
                  <a:pt x="123199" y="1651000"/>
                  <a:pt x="0" y="1527801"/>
                  <a:pt x="0" y="1375828"/>
                </a:cubicBezTo>
                <a:lnTo>
                  <a:pt x="0" y="275172"/>
                </a:lnTo>
                <a:cubicBezTo>
                  <a:pt x="0" y="123199"/>
                  <a:pt x="123199" y="0"/>
                  <a:pt x="2751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  <a:tileRect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755970" y="2563905"/>
            <a:ext cx="1824679" cy="1029240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  <a:tileRect/>
            </a:gra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755970" y="3593145"/>
            <a:ext cx="1824679" cy="384930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  <a:tileRect/>
            </a:gra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755970" y="3593145"/>
            <a:ext cx="1824679" cy="883942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  <a:tileRect/>
            </a:gra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721752">
            <a:off x="5094084" y="26848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Recordings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71768" y="5692356"/>
            <a:ext cx="97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Clinician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10182" y="569235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EHR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1" y="6519446"/>
            <a:ext cx="7428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Weiskopf et al. (2013) Defining and measuring completeness of EHRs for secondary use</a:t>
            </a:r>
          </a:p>
        </p:txBody>
      </p:sp>
    </p:spTree>
    <p:extLst>
      <p:ext uri="{BB962C8B-B14F-4D97-AF65-F5344CB8AC3E}">
        <p14:creationId xmlns:p14="http://schemas.microsoft.com/office/powerpoint/2010/main" val="592166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C:\Users\weiskopf\AppData\Local\Microsoft\Windows\Temporary Internet Files\Content.IE5\NY31M6E8\business-man-black-silhouette[1]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9" r="23900"/>
          <a:stretch/>
        </p:blipFill>
        <p:spPr bwMode="auto">
          <a:xfrm>
            <a:off x="1262461" y="2931421"/>
            <a:ext cx="1116111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3" r="16704"/>
          <a:stretch/>
        </p:blipFill>
        <p:spPr bwMode="auto">
          <a:xfrm>
            <a:off x="3854970" y="2931421"/>
            <a:ext cx="1420381" cy="265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own Arrow 15"/>
          <p:cNvSpPr/>
          <p:nvPr/>
        </p:nvSpPr>
        <p:spPr>
          <a:xfrm rot="16200000">
            <a:off x="2924078" y="3853230"/>
            <a:ext cx="520706" cy="4705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84304" y="4636003"/>
            <a:ext cx="1417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Make</a:t>
            </a:r>
          </a:p>
          <a:p>
            <a:pPr algn="ctr"/>
            <a:r>
              <a:rPr lang="en-US" dirty="0"/>
              <a:t>Observations</a:t>
            </a:r>
          </a:p>
        </p:txBody>
      </p:sp>
      <p:sp>
        <p:nvSpPr>
          <p:cNvPr id="38" name="Down Arrow 37"/>
          <p:cNvSpPr/>
          <p:nvPr/>
        </p:nvSpPr>
        <p:spPr>
          <a:xfrm rot="16200000">
            <a:off x="5627655" y="3853231"/>
            <a:ext cx="520706" cy="4705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187881" y="4636004"/>
            <a:ext cx="1417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Record</a:t>
            </a:r>
          </a:p>
          <a:p>
            <a:pPr algn="ctr"/>
            <a:r>
              <a:rPr lang="en-US" dirty="0"/>
              <a:t>Observations</a:t>
            </a:r>
          </a:p>
        </p:txBody>
      </p:sp>
      <p:pic>
        <p:nvPicPr>
          <p:cNvPr id="2054" name="Picture 6" descr="C:\Users\weiskopf\AppData\Local\Microsoft\Windows\Temporary Internet Files\Content.IE5\NY31M6E8\computer-icon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357" y="3322414"/>
            <a:ext cx="1583662" cy="158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9203" y="5578354"/>
            <a:ext cx="30189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Multi-vitamin, 1x</a:t>
            </a:r>
          </a:p>
          <a:p>
            <a:pPr algn="ctr"/>
            <a:r>
              <a:rPr lang="en-US" sz="1600" dirty="0" err="1"/>
              <a:t>Metoprolol</a:t>
            </a:r>
            <a:r>
              <a:rPr lang="en-US" sz="1600" dirty="0"/>
              <a:t> succinate ER 50mg, 1x</a:t>
            </a:r>
          </a:p>
          <a:p>
            <a:pPr algn="ctr"/>
            <a:r>
              <a:rPr lang="en-US" sz="1600" dirty="0"/>
              <a:t>Lisinopril 25mg, 2x</a:t>
            </a:r>
          </a:p>
          <a:p>
            <a:pPr algn="ctr"/>
            <a:endParaRPr lang="en-US" sz="16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1117601" y="1931431"/>
            <a:ext cx="2153124" cy="907996"/>
          </a:xfrm>
          <a:prstGeom prst="wedgeRoundRectCallout">
            <a:avLst>
              <a:gd name="adj1" fmla="val -20833"/>
              <a:gd name="adj2" fmla="val 7373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>
                <a:latin typeface="Comic Sans MS" panose="030F0702030302020204" pitchFamily="66" charset="0"/>
              </a:rPr>
              <a:t>Metoprolol</a:t>
            </a:r>
            <a:r>
              <a:rPr lang="en-US" sz="1400" dirty="0">
                <a:latin typeface="Comic Sans MS" panose="030F0702030302020204" pitchFamily="66" charset="0"/>
              </a:rPr>
              <a:t> succinate ER 50mg, 1x</a:t>
            </a:r>
          </a:p>
          <a:p>
            <a:pPr algn="ctr"/>
            <a:r>
              <a:rPr lang="en-US" sz="1400" dirty="0">
                <a:latin typeface="Comic Sans MS" panose="030F0702030302020204" pitchFamily="66" charset="0"/>
              </a:rPr>
              <a:t>Lisinopril 25mg, 2x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3835394" y="1701270"/>
            <a:ext cx="2353734" cy="1368319"/>
          </a:xfrm>
          <a:prstGeom prst="cloudCallout">
            <a:avLst>
              <a:gd name="adj1" fmla="val -12200"/>
              <a:gd name="adj2" fmla="val 649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>
                <a:latin typeface="Arial Narrow" panose="020B0606020202030204" pitchFamily="34" charset="0"/>
              </a:rPr>
              <a:t>Metoprolol</a:t>
            </a:r>
            <a:r>
              <a:rPr lang="en-US" sz="1400" dirty="0">
                <a:latin typeface="Arial Narrow" panose="020B0606020202030204" pitchFamily="34" charset="0"/>
              </a:rPr>
              <a:t> succinate ER 50mg, 1x</a:t>
            </a:r>
          </a:p>
          <a:p>
            <a:pPr algn="ctr"/>
            <a:r>
              <a:rPr lang="en-US" sz="1400" dirty="0">
                <a:latin typeface="Arial Narrow" panose="020B0606020202030204" pitchFamily="34" charset="0"/>
              </a:rPr>
              <a:t>Lisinopril 25mg, </a:t>
            </a:r>
            <a:r>
              <a:rPr lang="en-US" sz="1400" dirty="0">
                <a:solidFill>
                  <a:srgbClr val="FF0000"/>
                </a:solidFill>
                <a:latin typeface="Arial Narrow" panose="020B0606020202030204" pitchFamily="34" charset="0"/>
              </a:rPr>
              <a:t>1x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714067" y="1790929"/>
            <a:ext cx="1913466" cy="1189001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Metoprolol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succinate ER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mg, 1x</a:t>
            </a:r>
          </a:p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Lisinopril 25mg,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1x</a:t>
            </a:r>
          </a:p>
        </p:txBody>
      </p:sp>
    </p:spTree>
    <p:extLst>
      <p:ext uri="{BB962C8B-B14F-4D97-AF65-F5344CB8AC3E}">
        <p14:creationId xmlns:p14="http://schemas.microsoft.com/office/powerpoint/2010/main" val="359863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 quick intro to missingness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241" y="1463357"/>
            <a:ext cx="8176458" cy="252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/>
              <a:t>There are three types of missingness, defined by Rubin.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MCAR</a:t>
            </a:r>
            <a:r>
              <a:rPr lang="en-US" sz="2000" dirty="0"/>
              <a:t> (missing </a:t>
            </a:r>
            <a:r>
              <a:rPr lang="en-US" sz="2000" u="sng" dirty="0"/>
              <a:t>completely</a:t>
            </a:r>
            <a:r>
              <a:rPr lang="en-US" sz="2000" dirty="0"/>
              <a:t> at random): pattern of missingness is not related to any other data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MAR </a:t>
            </a:r>
            <a:r>
              <a:rPr lang="en-US" sz="2000" dirty="0"/>
              <a:t>(missing at random): the pattern of missingness is related to data that are </a:t>
            </a:r>
            <a:r>
              <a:rPr lang="en-US" sz="2000" i="1" dirty="0"/>
              <a:t>present 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MNAR</a:t>
            </a:r>
            <a:r>
              <a:rPr lang="en-US" sz="2000" dirty="0"/>
              <a:t> (missing </a:t>
            </a:r>
            <a:r>
              <a:rPr lang="en-US" sz="2000" u="sng" dirty="0"/>
              <a:t>not</a:t>
            </a:r>
            <a:r>
              <a:rPr lang="en-US" sz="2000" dirty="0"/>
              <a:t> at random): the pattern of missingness is related to the values of the data that are </a:t>
            </a:r>
            <a:r>
              <a:rPr lang="en-US" sz="2000" i="1" dirty="0"/>
              <a:t>missing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700" y="6583144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Rubin (1976) Inference and missing data</a:t>
            </a:r>
          </a:p>
        </p:txBody>
      </p:sp>
    </p:spTree>
    <p:extLst>
      <p:ext uri="{BB962C8B-B14F-4D97-AF65-F5344CB8AC3E}">
        <p14:creationId xmlns:p14="http://schemas.microsoft.com/office/powerpoint/2010/main" val="2395203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overly simple example of </a:t>
            </a:r>
            <a:r>
              <a:rPr lang="en-US" dirty="0" err="1"/>
              <a:t>missingness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85900" y="3127839"/>
          <a:ext cx="6172200" cy="106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353054829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93354167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40385966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9253785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88034416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640167426"/>
                    </a:ext>
                  </a:extLst>
                </a:gridCol>
              </a:tblGrid>
              <a:tr h="258604"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Population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MCAR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MNAR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835080"/>
                  </a:ext>
                </a:extLst>
              </a:tr>
              <a:tr h="25860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70.3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701212"/>
                  </a:ext>
                </a:extLst>
              </a:tr>
              <a:tr h="25860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Women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65.4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656458"/>
                  </a:ext>
                </a:extLst>
              </a:tr>
              <a:tr h="25860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66.3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68.4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857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53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A067-B5FF-4745-ABC3-BF630E45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6943-66B1-455C-A486-BD6E2B4ED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these slides are adapted from Nicole Weiskopf from our clinical data wrangling workshop</a:t>
            </a:r>
          </a:p>
          <a:p>
            <a:r>
              <a:rPr lang="en-US" dirty="0"/>
              <a:t>This dataset is adapted from the synthetic patient cohort used in BMI 569 Data Analytics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53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overly simple example of </a:t>
            </a:r>
            <a:r>
              <a:rPr lang="en-US" dirty="0" err="1"/>
              <a:t>missingness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85900" y="3127839"/>
          <a:ext cx="6172200" cy="106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353054829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93354167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40385966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9253785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88034416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640167426"/>
                    </a:ext>
                  </a:extLst>
                </a:gridCol>
              </a:tblGrid>
              <a:tr h="258604"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Population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MCAR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MNAR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835080"/>
                  </a:ext>
                </a:extLst>
              </a:tr>
              <a:tr h="25860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70.3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701212"/>
                  </a:ext>
                </a:extLst>
              </a:tr>
              <a:tr h="25860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Women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65.4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656458"/>
                  </a:ext>
                </a:extLst>
              </a:tr>
              <a:tr h="25860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66.3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68.4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85779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55104" y="4960933"/>
            <a:ext cx="323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of 200 men, 200 women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8047" y="2968589"/>
            <a:ext cx="1078787" cy="13793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5996FD-6109-4C99-BE42-C18FDA918819}"/>
              </a:ext>
            </a:extLst>
          </p:cNvPr>
          <p:cNvSpPr txBox="1"/>
          <p:nvPr/>
        </p:nvSpPr>
        <p:spPr>
          <a:xfrm>
            <a:off x="12700" y="6583144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Rubin (1976) Inference and missing data</a:t>
            </a:r>
          </a:p>
        </p:txBody>
      </p:sp>
    </p:spTree>
    <p:extLst>
      <p:ext uri="{BB962C8B-B14F-4D97-AF65-F5344CB8AC3E}">
        <p14:creationId xmlns:p14="http://schemas.microsoft.com/office/powerpoint/2010/main" val="3332519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overly simple example of </a:t>
            </a:r>
            <a:r>
              <a:rPr lang="en-US" dirty="0" err="1"/>
              <a:t>missingness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18572"/>
              </p:ext>
            </p:extLst>
          </p:nvPr>
        </p:nvGraphicFramePr>
        <p:xfrm>
          <a:off x="1485900" y="3252216"/>
          <a:ext cx="6172200" cy="106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353054829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93354167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40385966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9253785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88034416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640167426"/>
                    </a:ext>
                  </a:extLst>
                </a:gridCol>
              </a:tblGrid>
              <a:tr h="258604"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Population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MCAR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MNAR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835080"/>
                  </a:ext>
                </a:extLst>
              </a:tr>
              <a:tr h="25860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70.3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701212"/>
                  </a:ext>
                </a:extLst>
              </a:tr>
              <a:tr h="25860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Women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65.4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656458"/>
                  </a:ext>
                </a:extLst>
              </a:tr>
              <a:tr h="25860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66.3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68.4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85779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55104" y="4960933"/>
            <a:ext cx="3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25% of men and women didn’t want to share their height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4792895" y="2968589"/>
            <a:ext cx="1078787" cy="13793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6CC2FD-2553-4D4D-B604-D945149D428E}"/>
              </a:ext>
            </a:extLst>
          </p:cNvPr>
          <p:cNvSpPr/>
          <p:nvPr/>
        </p:nvSpPr>
        <p:spPr>
          <a:xfrm>
            <a:off x="3086100" y="1867274"/>
            <a:ext cx="4572000" cy="10216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MCAR</a:t>
            </a:r>
            <a:r>
              <a:rPr lang="en-US" dirty="0"/>
              <a:t> (missing </a:t>
            </a:r>
            <a:r>
              <a:rPr lang="en-US" u="sng" dirty="0"/>
              <a:t>completely</a:t>
            </a:r>
            <a:r>
              <a:rPr lang="en-US" dirty="0"/>
              <a:t> at random): pattern of missingness is not related to any other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DF03B6-23C1-45AF-8D78-0259882A9BA7}"/>
              </a:ext>
            </a:extLst>
          </p:cNvPr>
          <p:cNvSpPr txBox="1"/>
          <p:nvPr/>
        </p:nvSpPr>
        <p:spPr>
          <a:xfrm>
            <a:off x="12700" y="6583144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Rubin (1976) Inference and missing data</a:t>
            </a:r>
          </a:p>
        </p:txBody>
      </p:sp>
    </p:spTree>
    <p:extLst>
      <p:ext uri="{BB962C8B-B14F-4D97-AF65-F5344CB8AC3E}">
        <p14:creationId xmlns:p14="http://schemas.microsoft.com/office/powerpoint/2010/main" val="2046239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overly simple example of </a:t>
            </a:r>
            <a:r>
              <a:rPr lang="en-US" dirty="0" err="1"/>
              <a:t>missingness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85900" y="3127839"/>
          <a:ext cx="6172200" cy="106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353054829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93354167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40385966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9253785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88034416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640167426"/>
                    </a:ext>
                  </a:extLst>
                </a:gridCol>
              </a:tblGrid>
              <a:tr h="258604"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Population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MCAR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MNAR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835080"/>
                  </a:ext>
                </a:extLst>
              </a:tr>
              <a:tr h="25860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70.3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701212"/>
                  </a:ext>
                </a:extLst>
              </a:tr>
              <a:tr h="25860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Women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65.4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656458"/>
                  </a:ext>
                </a:extLst>
              </a:tr>
              <a:tr h="25860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66.3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68.4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85779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55104" y="4960933"/>
            <a:ext cx="3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50% of men didn’t want to share their height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856268" y="2968589"/>
            <a:ext cx="1078787" cy="13793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8E0103-EB06-4682-8D69-262CB7B376E2}"/>
              </a:ext>
            </a:extLst>
          </p:cNvPr>
          <p:cNvSpPr/>
          <p:nvPr/>
        </p:nvSpPr>
        <p:spPr>
          <a:xfrm>
            <a:off x="4251960" y="1867274"/>
            <a:ext cx="4572000" cy="10216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MAR </a:t>
            </a:r>
            <a:r>
              <a:rPr lang="en-US" dirty="0"/>
              <a:t>(missing at random): the pattern of missingness is related to data that are </a:t>
            </a:r>
            <a:r>
              <a:rPr lang="en-US" i="1" dirty="0"/>
              <a:t>present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4AECF-C83D-4225-904A-843881CEBAB4}"/>
              </a:ext>
            </a:extLst>
          </p:cNvPr>
          <p:cNvSpPr txBox="1"/>
          <p:nvPr/>
        </p:nvSpPr>
        <p:spPr>
          <a:xfrm>
            <a:off x="12700" y="6583144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Rubin (1976) Inference and missing data</a:t>
            </a:r>
          </a:p>
        </p:txBody>
      </p:sp>
    </p:spTree>
    <p:extLst>
      <p:ext uri="{BB962C8B-B14F-4D97-AF65-F5344CB8AC3E}">
        <p14:creationId xmlns:p14="http://schemas.microsoft.com/office/powerpoint/2010/main" val="29742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overly simple example of </a:t>
            </a:r>
            <a:r>
              <a:rPr lang="en-US" dirty="0" err="1"/>
              <a:t>missingness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85900" y="3127839"/>
          <a:ext cx="6172200" cy="106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353054829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93354167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40385966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9253785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88034416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640167426"/>
                    </a:ext>
                  </a:extLst>
                </a:gridCol>
              </a:tblGrid>
              <a:tr h="258604"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Population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MCAR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MNAR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835080"/>
                  </a:ext>
                </a:extLst>
              </a:tr>
              <a:tr h="25860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70.3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71.3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701212"/>
                  </a:ext>
                </a:extLst>
              </a:tr>
              <a:tr h="25860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Women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65.4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656458"/>
                  </a:ext>
                </a:extLst>
              </a:tr>
              <a:tr h="25860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66.3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68.4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85779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23210" y="4960933"/>
            <a:ext cx="3497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Half of the shortest 25% of men and women didn’t share their height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6842585" y="2968589"/>
            <a:ext cx="1078787" cy="13793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15511B-8426-4F27-92F7-46735741A7AB}"/>
              </a:ext>
            </a:extLst>
          </p:cNvPr>
          <p:cNvSpPr/>
          <p:nvPr/>
        </p:nvSpPr>
        <p:spPr>
          <a:xfrm>
            <a:off x="4389120" y="1674991"/>
            <a:ext cx="4572000" cy="10216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MNAR</a:t>
            </a:r>
            <a:r>
              <a:rPr lang="en-US" dirty="0"/>
              <a:t> (missing </a:t>
            </a:r>
            <a:r>
              <a:rPr lang="en-US" u="sng" dirty="0"/>
              <a:t>not</a:t>
            </a:r>
            <a:r>
              <a:rPr lang="en-US" dirty="0"/>
              <a:t> at random): the pattern of missingness is related to the values of the data that are </a:t>
            </a:r>
            <a:r>
              <a:rPr lang="en-US" i="1" dirty="0"/>
              <a:t>missing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FF254-4886-4179-9271-65E859FEBD9B}"/>
              </a:ext>
            </a:extLst>
          </p:cNvPr>
          <p:cNvSpPr txBox="1"/>
          <p:nvPr/>
        </p:nvSpPr>
        <p:spPr>
          <a:xfrm>
            <a:off x="12700" y="6583144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Rubin (1976) Inference and missing data</a:t>
            </a:r>
          </a:p>
        </p:txBody>
      </p:sp>
    </p:spTree>
    <p:extLst>
      <p:ext uri="{BB962C8B-B14F-4D97-AF65-F5344CB8AC3E}">
        <p14:creationId xmlns:p14="http://schemas.microsoft.com/office/powerpoint/2010/main" val="2947469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31834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Data quality is a large problem area that is still mostly unsolved. Ultimately we need to improve the source data, but until then: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9989"/>
            <a:ext cx="8229600" cy="4176220"/>
          </a:xfrm>
        </p:spPr>
        <p:txBody>
          <a:bodyPr>
            <a:noAutofit/>
          </a:bodyPr>
          <a:lstStyle/>
          <a:p>
            <a:r>
              <a:rPr lang="en-US" sz="2400" dirty="0"/>
              <a:t>Understand the provenance of your data, especially in terms of system complexities and potential failure points</a:t>
            </a:r>
          </a:p>
          <a:p>
            <a:r>
              <a:rPr lang="en-US" sz="2400" dirty="0"/>
              <a:t>Don’t think of data quality as an issue of right versus wrong values– the problem is generally more subjective (fitness for use)</a:t>
            </a:r>
          </a:p>
          <a:p>
            <a:r>
              <a:rPr lang="en-US" sz="2400" dirty="0"/>
              <a:t>Data that are “bad” at random aren’t always an issue in research, but systematic data quality problems can drastically alter your results</a:t>
            </a:r>
          </a:p>
          <a:p>
            <a:r>
              <a:rPr lang="en-US" sz="2400" dirty="0"/>
              <a:t>When you uncover potential data quality problems, be thoughtful in your attempts to compensate</a:t>
            </a:r>
          </a:p>
        </p:txBody>
      </p:sp>
    </p:spTree>
    <p:extLst>
      <p:ext uri="{BB962C8B-B14F-4D97-AF65-F5344CB8AC3E}">
        <p14:creationId xmlns:p14="http://schemas.microsoft.com/office/powerpoint/2010/main" val="1851893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87220" y="863900"/>
            <a:ext cx="2209800" cy="4572000"/>
            <a:chOff x="3413834" y="1296874"/>
            <a:chExt cx="2209800" cy="4572000"/>
          </a:xfrm>
        </p:grpSpPr>
        <p:sp>
          <p:nvSpPr>
            <p:cNvPr id="3" name="Rounded Rectangle 2"/>
            <p:cNvSpPr/>
            <p:nvPr/>
          </p:nvSpPr>
          <p:spPr>
            <a:xfrm>
              <a:off x="3413834" y="1296874"/>
              <a:ext cx="2209800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Lato Regular" panose="020F0502020204030203" pitchFamily="34" charset="0"/>
                  <a:ea typeface="Lato Regular" panose="020F0502020204030203" pitchFamily="34" charset="0"/>
                  <a:cs typeface="Lato Regular" panose="020F0502020204030203" pitchFamily="34" charset="0"/>
                </a:rPr>
                <a:t>Data Exploration and Availability Assessment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413834" y="2516074"/>
              <a:ext cx="2209800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 Regular" panose="020F0502020204030203" pitchFamily="34" charset="0"/>
                  <a:ea typeface="Lato Regular" panose="020F0502020204030203" pitchFamily="34" charset="0"/>
                  <a:cs typeface="Lato Regular" panose="020F0502020204030203" pitchFamily="34" charset="0"/>
                </a:rPr>
                <a:t>ETL and Curation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13834" y="3735274"/>
              <a:ext cx="2209800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Lato Regular" panose="020F0502020204030203" pitchFamily="34" charset="0"/>
                  <a:ea typeface="Lato Regular" panose="020F0502020204030203" pitchFamily="34" charset="0"/>
                  <a:cs typeface="Lato Regular" panose="020F0502020204030203" pitchFamily="34" charset="0"/>
                </a:rPr>
                <a:t>ETL Quality Assurance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13834" y="4954474"/>
              <a:ext cx="2209800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Lato Regular" panose="020F0502020204030203" pitchFamily="34" charset="0"/>
                  <a:ea typeface="Lato Regular" panose="020F0502020204030203" pitchFamily="34" charset="0"/>
                  <a:cs typeface="Lato Regular" panose="020F0502020204030203" pitchFamily="34" charset="0"/>
                </a:rPr>
                <a:t>Fitness for Use Assessment</a:t>
              </a:r>
            </a:p>
          </p:txBody>
        </p:sp>
        <p:cxnSp>
          <p:nvCxnSpPr>
            <p:cNvPr id="7" name="Straight Arrow Connector 6"/>
            <p:cNvCxnSpPr>
              <a:stCxn id="3" idx="2"/>
              <a:endCxn id="4" idx="0"/>
            </p:cNvCxnSpPr>
            <p:nvPr/>
          </p:nvCxnSpPr>
          <p:spPr>
            <a:xfrm>
              <a:off x="4518734" y="2211274"/>
              <a:ext cx="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>
            <a:xfrm>
              <a:off x="4518734" y="3430474"/>
              <a:ext cx="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2"/>
              <a:endCxn id="6" idx="0"/>
            </p:cNvCxnSpPr>
            <p:nvPr/>
          </p:nvCxnSpPr>
          <p:spPr>
            <a:xfrm>
              <a:off x="4518734" y="4649674"/>
              <a:ext cx="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 txBox="1">
            <a:spLocks/>
          </p:cNvSpPr>
          <p:nvPr/>
        </p:nvSpPr>
        <p:spPr>
          <a:xfrm>
            <a:off x="675564" y="916087"/>
            <a:ext cx="4142095" cy="448843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l"/>
            <a:r>
              <a:rPr lang="en-US" sz="30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Using a systematic but flexible approach to “wrangling” your clinical data, combined with basic competencies in exploratory data analysis, will get you part of the way there.</a:t>
            </a:r>
          </a:p>
        </p:txBody>
      </p:sp>
    </p:spTree>
    <p:extLst>
      <p:ext uri="{BB962C8B-B14F-4D97-AF65-F5344CB8AC3E}">
        <p14:creationId xmlns:p14="http://schemas.microsoft.com/office/powerpoint/2010/main" val="312972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6C60-403D-4E1F-A568-662875E7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51ED0-8E01-4712-BDCD-230EA0190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session is subject to the </a:t>
            </a:r>
            <a:r>
              <a:rPr lang="en-US" dirty="0" err="1"/>
              <a:t>BioData</a:t>
            </a:r>
            <a:r>
              <a:rPr lang="en-US" dirty="0"/>
              <a:t> Club Code of Conduct: </a:t>
            </a:r>
            <a:r>
              <a:rPr lang="en-US" dirty="0">
                <a:hlinkClick r:id="rId2"/>
              </a:rPr>
              <a:t>https://biodata-club.github.io/code_of_conduct/</a:t>
            </a:r>
            <a:endParaRPr lang="en-US" dirty="0"/>
          </a:p>
          <a:p>
            <a:r>
              <a:rPr lang="en-US" dirty="0"/>
              <a:t>This session is meant to be a psychologically safe space to ask questions</a:t>
            </a:r>
          </a:p>
          <a:p>
            <a:r>
              <a:rPr lang="en-US" dirty="0"/>
              <a:t>Please respect each other and interact with each other respectfully, or I will mute you or ask you to leave.</a:t>
            </a:r>
          </a:p>
        </p:txBody>
      </p:sp>
    </p:spTree>
    <p:extLst>
      <p:ext uri="{BB962C8B-B14F-4D97-AF65-F5344CB8AC3E}">
        <p14:creationId xmlns:p14="http://schemas.microsoft.com/office/powerpoint/2010/main" val="133703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4428-A4A8-43EB-8C36-38BF2D9E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7F8D47-7592-43B2-A262-366A9D1548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18" y="1641188"/>
            <a:ext cx="2531362" cy="354390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AE26D0-A0B3-431A-9679-BEB1BB6AC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5028" y="1641188"/>
            <a:ext cx="4038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Assistant Professor, DMICE</a:t>
            </a:r>
          </a:p>
          <a:p>
            <a:r>
              <a:rPr lang="en-US" dirty="0"/>
              <a:t>Bioinformatics and Interactive visualization</a:t>
            </a:r>
          </a:p>
          <a:p>
            <a:r>
              <a:rPr lang="en-US" dirty="0"/>
              <a:t>Certified RStudio Instructor</a:t>
            </a:r>
          </a:p>
          <a:p>
            <a:r>
              <a:rPr lang="en-US" dirty="0"/>
              <a:t>Founder, </a:t>
            </a:r>
            <a:r>
              <a:rPr lang="en-US" dirty="0" err="1"/>
              <a:t>BioData</a:t>
            </a:r>
            <a:r>
              <a:rPr lang="en-US" dirty="0"/>
              <a:t> Club and Cascadia R conference</a:t>
            </a:r>
          </a:p>
          <a:p>
            <a:r>
              <a:rPr lang="en-US" dirty="0"/>
              <a:t>BMI 569 – Data Analytics</a:t>
            </a:r>
          </a:p>
          <a:p>
            <a:r>
              <a:rPr lang="en-US" dirty="0"/>
              <a:t>BMI 507 – Ready for R</a:t>
            </a:r>
          </a:p>
        </p:txBody>
      </p:sp>
    </p:spTree>
    <p:extLst>
      <p:ext uri="{BB962C8B-B14F-4D97-AF65-F5344CB8AC3E}">
        <p14:creationId xmlns:p14="http://schemas.microsoft.com/office/powerpoint/2010/main" val="16111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32A1-9FA6-4AC7-85C5-629E1CFE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84A14-F2E2-4192-868A-5165C64D7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900416" cy="4525963"/>
          </a:xfrm>
        </p:spPr>
        <p:txBody>
          <a:bodyPr/>
          <a:lstStyle/>
          <a:p>
            <a:r>
              <a:rPr lang="en-US" dirty="0"/>
              <a:t>In Chat type: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r>
              <a:rPr lang="en-US" dirty="0"/>
              <a:t>Your Department</a:t>
            </a:r>
          </a:p>
          <a:p>
            <a:pPr lvl="1"/>
            <a:r>
              <a:rPr lang="en-US" dirty="0"/>
              <a:t>Why are you interested  in Data Analysis?</a:t>
            </a:r>
          </a:p>
          <a:p>
            <a:pPr lvl="1"/>
            <a:r>
              <a:rPr lang="en-US" dirty="0"/>
              <a:t>What do you hope to get out of this session?</a:t>
            </a:r>
          </a:p>
        </p:txBody>
      </p:sp>
    </p:spTree>
    <p:extLst>
      <p:ext uri="{BB962C8B-B14F-4D97-AF65-F5344CB8AC3E}">
        <p14:creationId xmlns:p14="http://schemas.microsoft.com/office/powerpoint/2010/main" val="264125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94C6-B7BE-4223-A58C-E224CEDC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1458A0-41BA-4C21-A4CA-79D9EE358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Understand</a:t>
            </a:r>
            <a:r>
              <a:rPr lang="en-US" dirty="0"/>
              <a:t> basic issues with using clinical data and how it is collected</a:t>
            </a:r>
          </a:p>
          <a:p>
            <a:r>
              <a:rPr lang="en-US" b="1" dirty="0"/>
              <a:t>Learn</a:t>
            </a:r>
            <a:r>
              <a:rPr lang="en-US" dirty="0"/>
              <a:t> and </a:t>
            </a:r>
            <a:r>
              <a:rPr lang="en-US" b="1" dirty="0"/>
              <a:t>Apply</a:t>
            </a:r>
            <a:r>
              <a:rPr lang="en-US" dirty="0"/>
              <a:t> Basic Principles of Exploratory Data Analysis to assess whether data is fit for reuse</a:t>
            </a:r>
          </a:p>
          <a:p>
            <a:r>
              <a:rPr lang="en-US" b="1" dirty="0"/>
              <a:t>Identify</a:t>
            </a:r>
            <a:r>
              <a:rPr lang="en-US" dirty="0"/>
              <a:t> when missing values in data may affect using clinical data for reuse</a:t>
            </a:r>
          </a:p>
          <a:p>
            <a:r>
              <a:rPr lang="en-US" b="1" dirty="0"/>
              <a:t>Identify</a:t>
            </a:r>
            <a:r>
              <a:rPr lang="en-US" dirty="0"/>
              <a:t> possible predictors of an outcome using 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89341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8C3B-8981-4E65-9097-0A760ED6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Big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ADE65-388B-4D72-981B-8A82430C4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unnecessary hospital readmissions from poor inpatient or outpatient care</a:t>
            </a:r>
          </a:p>
          <a:p>
            <a:pPr lvl="1"/>
            <a:r>
              <a:rPr lang="en-US" dirty="0"/>
              <a:t>Reduce overall costs</a:t>
            </a:r>
          </a:p>
          <a:p>
            <a:pPr lvl="1"/>
            <a:r>
              <a:rPr lang="en-US" dirty="0"/>
              <a:t>Improve overall outcomes of our patient population</a:t>
            </a:r>
          </a:p>
          <a:p>
            <a:r>
              <a:rPr lang="en-US" dirty="0"/>
              <a:t>Our metric: whether a patient has be readmitted to the hospital within 30 days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8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564C8-9B5F-48DF-B86F-9416948B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Analytic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65CEC-942C-4192-B34B-97BC4616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we predict which patients in our cohort had 30 day hospital readmissions? </a:t>
            </a:r>
          </a:p>
          <a:p>
            <a:r>
              <a:rPr lang="en-US" dirty="0"/>
              <a:t>Is our data fit for predicting this?</a:t>
            </a:r>
          </a:p>
          <a:p>
            <a:r>
              <a:rPr lang="en-US" dirty="0"/>
              <a:t>Can we understand which of these predictors is helpful?</a:t>
            </a:r>
          </a:p>
          <a:p>
            <a:pPr lvl="1"/>
            <a:r>
              <a:rPr lang="en-US" dirty="0"/>
              <a:t>Comorbidities (diabetes complications and/or myocardial complications)</a:t>
            </a:r>
          </a:p>
          <a:p>
            <a:pPr lvl="1"/>
            <a:r>
              <a:rPr lang="en-US" dirty="0"/>
              <a:t>Length of Stay in Hospital</a:t>
            </a:r>
          </a:p>
          <a:p>
            <a:pPr lvl="1"/>
            <a:r>
              <a:rPr lang="en-US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884011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CA10-C527-499B-A0C2-A0980C1D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06941-0EB3-40BB-8FF1-6767C5D0F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chat, construct a hypothesis about one of these:</a:t>
            </a:r>
          </a:p>
          <a:p>
            <a:pPr lvl="1"/>
            <a:r>
              <a:rPr lang="en-US" dirty="0"/>
              <a:t>length of stay </a:t>
            </a:r>
          </a:p>
          <a:p>
            <a:pPr lvl="1"/>
            <a:r>
              <a:rPr lang="en-US" dirty="0"/>
              <a:t>History of diabetes complications</a:t>
            </a:r>
          </a:p>
          <a:p>
            <a:pPr lvl="1"/>
            <a:r>
              <a:rPr lang="en-US" dirty="0"/>
              <a:t>History of myocardial infarctions</a:t>
            </a:r>
          </a:p>
          <a:p>
            <a:pPr lvl="1"/>
            <a:r>
              <a:rPr lang="en-US" dirty="0"/>
              <a:t>Age </a:t>
            </a:r>
          </a:p>
          <a:p>
            <a:pPr marL="457200" lvl="1" indent="0">
              <a:buNone/>
            </a:pPr>
            <a:r>
              <a:rPr lang="en-US" dirty="0"/>
              <a:t>And how they would impact whether a patient is readmitted to the hospital within 30 days</a:t>
            </a:r>
          </a:p>
        </p:txBody>
      </p:sp>
    </p:spTree>
    <p:extLst>
      <p:ext uri="{BB962C8B-B14F-4D97-AF65-F5344CB8AC3E}">
        <p14:creationId xmlns:p14="http://schemas.microsoft.com/office/powerpoint/2010/main" val="3613209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 Slide, No Logo">
  <a:themeElements>
    <a:clrScheme name="Custom 12">
      <a:dk1>
        <a:srgbClr val="585E60"/>
      </a:dk1>
      <a:lt1>
        <a:sysClr val="window" lastClr="FFFFFF"/>
      </a:lt1>
      <a:dk2>
        <a:srgbClr val="585E60"/>
      </a:dk2>
      <a:lt2>
        <a:srgbClr val="FFFFFF"/>
      </a:lt2>
      <a:accent1>
        <a:srgbClr val="2E93D5"/>
      </a:accent1>
      <a:accent2>
        <a:srgbClr val="0E61B0"/>
      </a:accent2>
      <a:accent3>
        <a:srgbClr val="002776"/>
      </a:accent3>
      <a:accent4>
        <a:srgbClr val="0B4984"/>
      </a:accent4>
      <a:accent5>
        <a:srgbClr val="2E93D5"/>
      </a:accent5>
      <a:accent6>
        <a:srgbClr val="0E61B0"/>
      </a:accent6>
      <a:hlink>
        <a:srgbClr val="2E93D5"/>
      </a:hlink>
      <a:folHlink>
        <a:srgbClr val="0E61B0"/>
      </a:folHlink>
    </a:clrScheme>
    <a:fontScheme name="Office 2">
      <a:majorFont>
        <a:latin typeface="Lato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oto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13563</TotalTime>
  <Words>1290</Words>
  <Application>Microsoft Office PowerPoint</Application>
  <PresentationFormat>On-screen Show (4:3)</PresentationFormat>
  <Paragraphs>257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Arial Narrow</vt:lpstr>
      <vt:lpstr>Calibri</vt:lpstr>
      <vt:lpstr>Comic Sans MS</vt:lpstr>
      <vt:lpstr>Courier New</vt:lpstr>
      <vt:lpstr>Lato</vt:lpstr>
      <vt:lpstr>Lato Regular</vt:lpstr>
      <vt:lpstr>Noto</vt:lpstr>
      <vt:lpstr>Noto Serif</vt:lpstr>
      <vt:lpstr>Times New Roman</vt:lpstr>
      <vt:lpstr>Office Theme</vt:lpstr>
      <vt:lpstr>White Slide, No Logo</vt:lpstr>
      <vt:lpstr>Clinical Data Wrangling: Introduction</vt:lpstr>
      <vt:lpstr>Acknowledgements</vt:lpstr>
      <vt:lpstr>Please Note</vt:lpstr>
      <vt:lpstr>Introduction</vt:lpstr>
      <vt:lpstr>Short Introduction</vt:lpstr>
      <vt:lpstr>Learning Objectives</vt:lpstr>
      <vt:lpstr>Our Big Goal</vt:lpstr>
      <vt:lpstr>Our Analytic Goal</vt:lpstr>
      <vt:lpstr>Your Turn</vt:lpstr>
      <vt:lpstr>PowerPoint Presentation</vt:lpstr>
      <vt:lpstr>Defining “Clinical” Data</vt:lpstr>
      <vt:lpstr>Benefits of Clinical Data in Research</vt:lpstr>
      <vt:lpstr>Good research should give us broadly applicable truths</vt:lpstr>
      <vt:lpstr>PowerPoint Presentation</vt:lpstr>
      <vt:lpstr>Why are EHR data of such variable and often poor quality?</vt:lpstr>
      <vt:lpstr>Not all clinical concepts are observed, and not all observations are recorded.</vt:lpstr>
      <vt:lpstr>PowerPoint Presentation</vt:lpstr>
      <vt:lpstr>A quick intro to missingness</vt:lpstr>
      <vt:lpstr>An overly simple example of missingness</vt:lpstr>
      <vt:lpstr>An overly simple example of missingness</vt:lpstr>
      <vt:lpstr>An overly simple example of missingness</vt:lpstr>
      <vt:lpstr>An overly simple example of missingness</vt:lpstr>
      <vt:lpstr>An overly simple example of missingness</vt:lpstr>
      <vt:lpstr>Data quality is a large problem area that is still mostly unsolved. Ultimately we need to improve the source data, but until then:</vt:lpstr>
      <vt:lpstr>PowerPoint Presentation</vt:lpstr>
    </vt:vector>
  </TitlesOfParts>
  <Company>OHSU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Weiskopf</dc:creator>
  <cp:lastModifiedBy>Ted Laderas</cp:lastModifiedBy>
  <cp:revision>119</cp:revision>
  <cp:lastPrinted>2017-08-24T14:45:05Z</cp:lastPrinted>
  <dcterms:created xsi:type="dcterms:W3CDTF">2017-08-23T19:21:09Z</dcterms:created>
  <dcterms:modified xsi:type="dcterms:W3CDTF">2020-04-28T17:58:20Z</dcterms:modified>
</cp:coreProperties>
</file>