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8" r:id="rId4"/>
    <p:sldId id="258" r:id="rId5"/>
    <p:sldId id="259" r:id="rId6"/>
    <p:sldId id="269" r:id="rId7"/>
    <p:sldId id="282" r:id="rId8"/>
    <p:sldId id="260" r:id="rId9"/>
    <p:sldId id="262" r:id="rId10"/>
    <p:sldId id="273" r:id="rId11"/>
    <p:sldId id="274" r:id="rId12"/>
    <p:sldId id="263" r:id="rId13"/>
    <p:sldId id="275" r:id="rId14"/>
    <p:sldId id="266" r:id="rId15"/>
    <p:sldId id="276" r:id="rId16"/>
    <p:sldId id="277" r:id="rId17"/>
    <p:sldId id="278" r:id="rId18"/>
    <p:sldId id="279" r:id="rId19"/>
    <p:sldId id="280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A3302-4BFF-4EF2-AF9D-F380961A4D6A}" v="81" dt="2020-08-22T18:47:11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en Lucas" userId="e52479924d8310a5" providerId="LiveId" clId="{46BA3302-4BFF-4EF2-AF9D-F380961A4D6A}"/>
    <pc:docChg chg="custSel addSld modSld sldOrd">
      <pc:chgData name="Kristen Lucas" userId="e52479924d8310a5" providerId="LiveId" clId="{46BA3302-4BFF-4EF2-AF9D-F380961A4D6A}" dt="2020-08-22T18:47:57.448" v="272" actId="1076"/>
      <pc:docMkLst>
        <pc:docMk/>
      </pc:docMkLst>
      <pc:sldChg chg="addSp modSp new mod">
        <pc:chgData name="Kristen Lucas" userId="e52479924d8310a5" providerId="LiveId" clId="{46BA3302-4BFF-4EF2-AF9D-F380961A4D6A}" dt="2020-08-22T18:41:18.880" v="189" actId="1076"/>
        <pc:sldMkLst>
          <pc:docMk/>
          <pc:sldMk cId="2220916264" sldId="256"/>
        </pc:sldMkLst>
        <pc:spChg chg="mod">
          <ac:chgData name="Kristen Lucas" userId="e52479924d8310a5" providerId="LiveId" clId="{46BA3302-4BFF-4EF2-AF9D-F380961A4D6A}" dt="2020-08-22T18:35:32.106" v="168" actId="1076"/>
          <ac:spMkLst>
            <pc:docMk/>
            <pc:sldMk cId="2220916264" sldId="256"/>
            <ac:spMk id="2" creationId="{BC705CAC-DF49-4DB1-9A38-0BABBC0F815B}"/>
          </ac:spMkLst>
        </pc:spChg>
        <pc:spChg chg="mod">
          <ac:chgData name="Kristen Lucas" userId="e52479924d8310a5" providerId="LiveId" clId="{46BA3302-4BFF-4EF2-AF9D-F380961A4D6A}" dt="2020-08-22T17:36:30.940" v="63" actId="1076"/>
          <ac:spMkLst>
            <pc:docMk/>
            <pc:sldMk cId="2220916264" sldId="256"/>
            <ac:spMk id="3" creationId="{18E1AC94-A7E9-4A01-B411-5F6D89CCC030}"/>
          </ac:spMkLst>
        </pc:spChg>
        <pc:picChg chg="add mod">
          <ac:chgData name="Kristen Lucas" userId="e52479924d8310a5" providerId="LiveId" clId="{46BA3302-4BFF-4EF2-AF9D-F380961A4D6A}" dt="2020-08-22T18:41:18.880" v="189" actId="1076"/>
          <ac:picMkLst>
            <pc:docMk/>
            <pc:sldMk cId="2220916264" sldId="256"/>
            <ac:picMk id="1026" creationId="{225984AC-E6E0-42BF-9320-6193C7691769}"/>
          </ac:picMkLst>
        </pc:picChg>
      </pc:sldChg>
      <pc:sldChg chg="addSp modSp new mod">
        <pc:chgData name="Kristen Lucas" userId="e52479924d8310a5" providerId="LiveId" clId="{46BA3302-4BFF-4EF2-AF9D-F380961A4D6A}" dt="2020-08-22T18:47:57.448" v="272" actId="1076"/>
        <pc:sldMkLst>
          <pc:docMk/>
          <pc:sldMk cId="343188331" sldId="257"/>
        </pc:sldMkLst>
        <pc:spChg chg="add mod">
          <ac:chgData name="Kristen Lucas" userId="e52479924d8310a5" providerId="LiveId" clId="{46BA3302-4BFF-4EF2-AF9D-F380961A4D6A}" dt="2020-08-22T18:47:57.448" v="272" actId="1076"/>
          <ac:spMkLst>
            <pc:docMk/>
            <pc:sldMk cId="343188331" sldId="257"/>
            <ac:spMk id="4" creationId="{F39A90B0-B5D5-49B9-974D-CA46218A44BB}"/>
          </ac:spMkLst>
        </pc:spChg>
        <pc:graphicFrameChg chg="add mod">
          <ac:chgData name="Kristen Lucas" userId="e52479924d8310a5" providerId="LiveId" clId="{46BA3302-4BFF-4EF2-AF9D-F380961A4D6A}" dt="2020-08-22T18:47:11.679" v="266" actId="20577"/>
          <ac:graphicFrameMkLst>
            <pc:docMk/>
            <pc:sldMk cId="343188331" sldId="257"/>
            <ac:graphicFrameMk id="2" creationId="{5381F31A-7C72-40C5-A2E0-984B7DBF8361}"/>
          </ac:graphicFrameMkLst>
        </pc:graphicFrameChg>
        <pc:graphicFrameChg chg="add mod">
          <ac:chgData name="Kristen Lucas" userId="e52479924d8310a5" providerId="LiveId" clId="{46BA3302-4BFF-4EF2-AF9D-F380961A4D6A}" dt="2020-08-22T18:45:55.081" v="208" actId="1076"/>
          <ac:graphicFrameMkLst>
            <pc:docMk/>
            <pc:sldMk cId="343188331" sldId="257"/>
            <ac:graphicFrameMk id="3" creationId="{83B66C20-152E-44D3-B9D5-8EF4E9E8665B}"/>
          </ac:graphicFrameMkLst>
        </pc:graphicFrameChg>
      </pc:sldChg>
      <pc:sldChg chg="addSp modSp new mod">
        <pc:chgData name="Kristen Lucas" userId="e52479924d8310a5" providerId="LiveId" clId="{46BA3302-4BFF-4EF2-AF9D-F380961A4D6A}" dt="2020-08-22T17:40:57.644" v="89" actId="1076"/>
        <pc:sldMkLst>
          <pc:docMk/>
          <pc:sldMk cId="3450193406" sldId="258"/>
        </pc:sldMkLst>
        <pc:graphicFrameChg chg="add mod">
          <ac:chgData name="Kristen Lucas" userId="e52479924d8310a5" providerId="LiveId" clId="{46BA3302-4BFF-4EF2-AF9D-F380961A4D6A}" dt="2020-08-22T17:40:29.889" v="83" actId="1076"/>
          <ac:graphicFrameMkLst>
            <pc:docMk/>
            <pc:sldMk cId="3450193406" sldId="258"/>
            <ac:graphicFrameMk id="2" creationId="{6A00A912-BC75-4CC3-BE0C-C30179B5B0F5}"/>
          </ac:graphicFrameMkLst>
        </pc:graphicFrameChg>
        <pc:graphicFrameChg chg="add mod">
          <ac:chgData name="Kristen Lucas" userId="e52479924d8310a5" providerId="LiveId" clId="{46BA3302-4BFF-4EF2-AF9D-F380961A4D6A}" dt="2020-08-22T17:40:57.644" v="89" actId="1076"/>
          <ac:graphicFrameMkLst>
            <pc:docMk/>
            <pc:sldMk cId="3450193406" sldId="258"/>
            <ac:graphicFrameMk id="3" creationId="{B401CB69-6151-44FE-8446-29909D1D8514}"/>
          </ac:graphicFrameMkLst>
        </pc:graphicFrameChg>
      </pc:sldChg>
      <pc:sldChg chg="addSp modSp new mod">
        <pc:chgData name="Kristen Lucas" userId="e52479924d8310a5" providerId="LiveId" clId="{46BA3302-4BFF-4EF2-AF9D-F380961A4D6A}" dt="2020-08-22T17:44:19.196" v="94" actId="1076"/>
        <pc:sldMkLst>
          <pc:docMk/>
          <pc:sldMk cId="2409027426" sldId="259"/>
        </pc:sldMkLst>
        <pc:picChg chg="add mod">
          <ac:chgData name="Kristen Lucas" userId="e52479924d8310a5" providerId="LiveId" clId="{46BA3302-4BFF-4EF2-AF9D-F380961A4D6A}" dt="2020-08-22T17:44:08.846" v="92" actId="1076"/>
          <ac:picMkLst>
            <pc:docMk/>
            <pc:sldMk cId="2409027426" sldId="259"/>
            <ac:picMk id="2" creationId="{44F6D81C-B318-4A7F-9690-C4C3D33D513B}"/>
          </ac:picMkLst>
        </pc:picChg>
        <pc:picChg chg="add mod">
          <ac:chgData name="Kristen Lucas" userId="e52479924d8310a5" providerId="LiveId" clId="{46BA3302-4BFF-4EF2-AF9D-F380961A4D6A}" dt="2020-08-22T17:44:19.196" v="94" actId="1076"/>
          <ac:picMkLst>
            <pc:docMk/>
            <pc:sldMk cId="2409027426" sldId="259"/>
            <ac:picMk id="3" creationId="{29E0AA1D-A805-4FEF-B718-498AE4E4E7C0}"/>
          </ac:picMkLst>
        </pc:picChg>
      </pc:sldChg>
      <pc:sldChg chg="addSp modSp new mod">
        <pc:chgData name="Kristen Lucas" userId="e52479924d8310a5" providerId="LiveId" clId="{46BA3302-4BFF-4EF2-AF9D-F380961A4D6A}" dt="2020-08-22T17:45:16.064" v="101" actId="1076"/>
        <pc:sldMkLst>
          <pc:docMk/>
          <pc:sldMk cId="3641987198" sldId="260"/>
        </pc:sldMkLst>
        <pc:graphicFrameChg chg="add mod">
          <ac:chgData name="Kristen Lucas" userId="e52479924d8310a5" providerId="LiveId" clId="{46BA3302-4BFF-4EF2-AF9D-F380961A4D6A}" dt="2020-08-22T17:44:51.223" v="98" actId="1076"/>
          <ac:graphicFrameMkLst>
            <pc:docMk/>
            <pc:sldMk cId="3641987198" sldId="260"/>
            <ac:graphicFrameMk id="2" creationId="{3F17FB9B-04FB-4879-9E26-4E9C247F1D81}"/>
          </ac:graphicFrameMkLst>
        </pc:graphicFrameChg>
        <pc:graphicFrameChg chg="add mod">
          <ac:chgData name="Kristen Lucas" userId="e52479924d8310a5" providerId="LiveId" clId="{46BA3302-4BFF-4EF2-AF9D-F380961A4D6A}" dt="2020-08-22T17:45:16.064" v="101" actId="1076"/>
          <ac:graphicFrameMkLst>
            <pc:docMk/>
            <pc:sldMk cId="3641987198" sldId="260"/>
            <ac:graphicFrameMk id="3" creationId="{857A0852-33CE-4618-A4D7-993B8898E5A3}"/>
          </ac:graphicFrameMkLst>
        </pc:graphicFrameChg>
      </pc:sldChg>
      <pc:sldChg chg="addSp modSp new mod ord">
        <pc:chgData name="Kristen Lucas" userId="e52479924d8310a5" providerId="LiveId" clId="{46BA3302-4BFF-4EF2-AF9D-F380961A4D6A}" dt="2020-08-22T17:50:09.429" v="127"/>
        <pc:sldMkLst>
          <pc:docMk/>
          <pc:sldMk cId="3069357858" sldId="261"/>
        </pc:sldMkLst>
        <pc:spChg chg="add mod">
          <ac:chgData name="Kristen Lucas" userId="e52479924d8310a5" providerId="LiveId" clId="{46BA3302-4BFF-4EF2-AF9D-F380961A4D6A}" dt="2020-08-22T17:46:19.885" v="124" actId="20577"/>
          <ac:spMkLst>
            <pc:docMk/>
            <pc:sldMk cId="3069357858" sldId="261"/>
            <ac:spMk id="2" creationId="{733156DA-5D58-482E-8256-FC2FF1F07530}"/>
          </ac:spMkLst>
        </pc:spChg>
      </pc:sldChg>
      <pc:sldChg chg="addSp modSp new">
        <pc:chgData name="Kristen Lucas" userId="e52479924d8310a5" providerId="LiveId" clId="{46BA3302-4BFF-4EF2-AF9D-F380961A4D6A}" dt="2020-08-22T17:55:15.877" v="141" actId="1076"/>
        <pc:sldMkLst>
          <pc:docMk/>
          <pc:sldMk cId="187219427" sldId="262"/>
        </pc:sldMkLst>
        <pc:picChg chg="add mod">
          <ac:chgData name="Kristen Lucas" userId="e52479924d8310a5" providerId="LiveId" clId="{46BA3302-4BFF-4EF2-AF9D-F380961A4D6A}" dt="2020-08-22T17:54:35.292" v="130" actId="1076"/>
          <ac:picMkLst>
            <pc:docMk/>
            <pc:sldMk cId="187219427" sldId="262"/>
            <ac:picMk id="2050" creationId="{C84C302B-EB24-429C-9CEC-5F9057ED7899}"/>
          </ac:picMkLst>
        </pc:picChg>
        <pc:picChg chg="add mod">
          <ac:chgData name="Kristen Lucas" userId="e52479924d8310a5" providerId="LiveId" clId="{46BA3302-4BFF-4EF2-AF9D-F380961A4D6A}" dt="2020-08-22T17:54:58.989" v="136" actId="1076"/>
          <ac:picMkLst>
            <pc:docMk/>
            <pc:sldMk cId="187219427" sldId="262"/>
            <ac:picMk id="2052" creationId="{77792EC1-586F-4F8F-BEA9-C68367003CA5}"/>
          </ac:picMkLst>
        </pc:picChg>
        <pc:picChg chg="add mod">
          <ac:chgData name="Kristen Lucas" userId="e52479924d8310a5" providerId="LiveId" clId="{46BA3302-4BFF-4EF2-AF9D-F380961A4D6A}" dt="2020-08-22T17:55:15.877" v="141" actId="1076"/>
          <ac:picMkLst>
            <pc:docMk/>
            <pc:sldMk cId="187219427" sldId="262"/>
            <ac:picMk id="2054" creationId="{BDF49205-7EF9-4A2D-B081-7C1C9004830C}"/>
          </ac:picMkLst>
        </pc:picChg>
      </pc:sldChg>
      <pc:sldChg chg="addSp modSp new mod ord">
        <pc:chgData name="Kristen Lucas" userId="e52479924d8310a5" providerId="LiveId" clId="{46BA3302-4BFF-4EF2-AF9D-F380961A4D6A}" dt="2020-08-22T18:34:16.645" v="167" actId="20577"/>
        <pc:sldMkLst>
          <pc:docMk/>
          <pc:sldMk cId="2811267140" sldId="263"/>
        </pc:sldMkLst>
        <pc:spChg chg="add mod">
          <ac:chgData name="Kristen Lucas" userId="e52479924d8310a5" providerId="LiveId" clId="{46BA3302-4BFF-4EF2-AF9D-F380961A4D6A}" dt="2020-08-22T18:34:16.645" v="167" actId="20577"/>
          <ac:spMkLst>
            <pc:docMk/>
            <pc:sldMk cId="2811267140" sldId="263"/>
            <ac:spMk id="2" creationId="{CA73410E-1133-41DC-8496-4C9FD37864C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AppStore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AppStore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AppStore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AppStore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data_visualization_app-trader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data_visualization_app-trader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cuments\NSS_Data_Analytics\projects\app-trader-rock_paper_scissors\apptrader_chartsK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cuments\NSS_Data_Analytics\projects\app-trader-rock_paper_scissors\apptrader_chartsK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Download Avg vs Price</a:t>
            </a:r>
          </a:p>
        </c:rich>
      </c:tx>
      <c:overlay val="0"/>
      <c:spPr>
        <a:noFill/>
        <a:ln>
          <a:solidFill>
            <a:schemeClr val="accent1">
              <a:alpha val="93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Sheet1!$B$120</c:f>
              <c:strCache>
                <c:ptCount val="1"/>
                <c:pt idx="0">
                  <c:v>Download Avg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Sheet1!$A$121:$A$212</c:f>
              <c:numCache>
                <c:formatCode>General</c:formatCode>
                <c:ptCount val="92"/>
                <c:pt idx="0">
                  <c:v>8.99</c:v>
                </c:pt>
                <c:pt idx="1">
                  <c:v>1.75</c:v>
                </c:pt>
                <c:pt idx="2">
                  <c:v>14.99</c:v>
                </c:pt>
                <c:pt idx="3">
                  <c:v>2.4900000000000002</c:v>
                </c:pt>
                <c:pt idx="4">
                  <c:v>4.7699999999999996</c:v>
                </c:pt>
                <c:pt idx="5">
                  <c:v>1.7</c:v>
                </c:pt>
                <c:pt idx="6">
                  <c:v>39.99</c:v>
                </c:pt>
                <c:pt idx="7">
                  <c:v>30.99</c:v>
                </c:pt>
                <c:pt idx="8">
                  <c:v>1.29</c:v>
                </c:pt>
                <c:pt idx="9">
                  <c:v>19.989999999999998</c:v>
                </c:pt>
                <c:pt idx="10">
                  <c:v>1.96</c:v>
                </c:pt>
                <c:pt idx="11">
                  <c:v>3.08</c:v>
                </c:pt>
                <c:pt idx="12">
                  <c:v>13.99</c:v>
                </c:pt>
                <c:pt idx="13">
                  <c:v>1.26</c:v>
                </c:pt>
                <c:pt idx="14">
                  <c:v>25.99</c:v>
                </c:pt>
                <c:pt idx="15">
                  <c:v>1.59</c:v>
                </c:pt>
                <c:pt idx="16">
                  <c:v>3.88</c:v>
                </c:pt>
                <c:pt idx="17">
                  <c:v>3.99</c:v>
                </c:pt>
                <c:pt idx="18">
                  <c:v>9</c:v>
                </c:pt>
                <c:pt idx="19">
                  <c:v>0</c:v>
                </c:pt>
                <c:pt idx="20">
                  <c:v>74.989999999999995</c:v>
                </c:pt>
                <c:pt idx="21">
                  <c:v>0.99</c:v>
                </c:pt>
                <c:pt idx="22">
                  <c:v>4.49</c:v>
                </c:pt>
                <c:pt idx="23">
                  <c:v>6.49</c:v>
                </c:pt>
                <c:pt idx="24">
                  <c:v>6.99</c:v>
                </c:pt>
                <c:pt idx="25">
                  <c:v>19.899999999999999</c:v>
                </c:pt>
                <c:pt idx="26">
                  <c:v>379.99</c:v>
                </c:pt>
                <c:pt idx="27">
                  <c:v>79.989999999999995</c:v>
                </c:pt>
                <c:pt idx="28">
                  <c:v>11.99</c:v>
                </c:pt>
                <c:pt idx="29">
                  <c:v>154.99</c:v>
                </c:pt>
                <c:pt idx="30">
                  <c:v>1.61</c:v>
                </c:pt>
                <c:pt idx="31">
                  <c:v>399.99</c:v>
                </c:pt>
                <c:pt idx="32">
                  <c:v>2</c:v>
                </c:pt>
                <c:pt idx="33">
                  <c:v>33.99</c:v>
                </c:pt>
                <c:pt idx="34">
                  <c:v>2.5</c:v>
                </c:pt>
                <c:pt idx="35">
                  <c:v>394.99</c:v>
                </c:pt>
                <c:pt idx="36">
                  <c:v>3.02</c:v>
                </c:pt>
                <c:pt idx="37">
                  <c:v>1.99</c:v>
                </c:pt>
                <c:pt idx="38">
                  <c:v>200</c:v>
                </c:pt>
                <c:pt idx="39">
                  <c:v>15.46</c:v>
                </c:pt>
                <c:pt idx="40">
                  <c:v>400</c:v>
                </c:pt>
                <c:pt idx="41">
                  <c:v>2.99</c:v>
                </c:pt>
                <c:pt idx="42">
                  <c:v>3.28</c:v>
                </c:pt>
                <c:pt idx="43">
                  <c:v>1.49</c:v>
                </c:pt>
                <c:pt idx="44">
                  <c:v>5.49</c:v>
                </c:pt>
                <c:pt idx="45">
                  <c:v>7.49</c:v>
                </c:pt>
                <c:pt idx="46">
                  <c:v>4.59</c:v>
                </c:pt>
                <c:pt idx="47">
                  <c:v>2.95</c:v>
                </c:pt>
                <c:pt idx="48">
                  <c:v>2.6</c:v>
                </c:pt>
                <c:pt idx="49">
                  <c:v>19.399999999999999</c:v>
                </c:pt>
                <c:pt idx="50">
                  <c:v>299.99</c:v>
                </c:pt>
                <c:pt idx="51">
                  <c:v>14</c:v>
                </c:pt>
                <c:pt idx="52">
                  <c:v>8.49</c:v>
                </c:pt>
                <c:pt idx="53">
                  <c:v>3.95</c:v>
                </c:pt>
                <c:pt idx="54">
                  <c:v>2.9</c:v>
                </c:pt>
                <c:pt idx="55">
                  <c:v>29.99</c:v>
                </c:pt>
                <c:pt idx="56">
                  <c:v>4.99</c:v>
                </c:pt>
                <c:pt idx="57">
                  <c:v>4.8499999999999996</c:v>
                </c:pt>
                <c:pt idx="58">
                  <c:v>4.84</c:v>
                </c:pt>
                <c:pt idx="59">
                  <c:v>2.56</c:v>
                </c:pt>
                <c:pt idx="60">
                  <c:v>10</c:v>
                </c:pt>
                <c:pt idx="61">
                  <c:v>3.49</c:v>
                </c:pt>
                <c:pt idx="62">
                  <c:v>3.04</c:v>
                </c:pt>
                <c:pt idx="63">
                  <c:v>3.61</c:v>
                </c:pt>
                <c:pt idx="64">
                  <c:v>4.5999999999999996</c:v>
                </c:pt>
                <c:pt idx="65">
                  <c:v>5.99</c:v>
                </c:pt>
                <c:pt idx="66">
                  <c:v>389.99</c:v>
                </c:pt>
                <c:pt idx="67">
                  <c:v>9.99</c:v>
                </c:pt>
                <c:pt idx="68">
                  <c:v>3.9</c:v>
                </c:pt>
                <c:pt idx="69">
                  <c:v>2.59</c:v>
                </c:pt>
                <c:pt idx="70">
                  <c:v>1.76</c:v>
                </c:pt>
                <c:pt idx="71">
                  <c:v>109.99</c:v>
                </c:pt>
                <c:pt idx="72">
                  <c:v>7.99</c:v>
                </c:pt>
                <c:pt idx="73">
                  <c:v>28.99</c:v>
                </c:pt>
                <c:pt idx="74">
                  <c:v>37.99</c:v>
                </c:pt>
                <c:pt idx="75">
                  <c:v>17.989999999999998</c:v>
                </c:pt>
                <c:pt idx="76">
                  <c:v>4.8</c:v>
                </c:pt>
                <c:pt idx="77">
                  <c:v>16.989999999999998</c:v>
                </c:pt>
                <c:pt idx="78">
                  <c:v>10.99</c:v>
                </c:pt>
                <c:pt idx="79">
                  <c:v>4.29</c:v>
                </c:pt>
                <c:pt idx="80">
                  <c:v>15.99</c:v>
                </c:pt>
                <c:pt idx="81">
                  <c:v>1.04</c:v>
                </c:pt>
                <c:pt idx="82">
                  <c:v>12.99</c:v>
                </c:pt>
                <c:pt idx="83">
                  <c:v>1.97</c:v>
                </c:pt>
                <c:pt idx="84">
                  <c:v>1</c:v>
                </c:pt>
                <c:pt idx="85">
                  <c:v>1.2</c:v>
                </c:pt>
                <c:pt idx="86">
                  <c:v>89.99</c:v>
                </c:pt>
                <c:pt idx="87">
                  <c:v>24.99</c:v>
                </c:pt>
                <c:pt idx="88">
                  <c:v>46.99</c:v>
                </c:pt>
                <c:pt idx="89">
                  <c:v>5</c:v>
                </c:pt>
                <c:pt idx="90">
                  <c:v>1.5</c:v>
                </c:pt>
                <c:pt idx="91">
                  <c:v>18.989999999999998</c:v>
                </c:pt>
              </c:numCache>
            </c:numRef>
          </c:xVal>
          <c:yVal>
            <c:numRef>
              <c:f>Sheet1!$B$121:$B$212</c:f>
              <c:numCache>
                <c:formatCode>General</c:formatCode>
                <c:ptCount val="92"/>
                <c:pt idx="0">
                  <c:v>40111</c:v>
                </c:pt>
                <c:pt idx="1">
                  <c:v>50</c:v>
                </c:pt>
                <c:pt idx="2">
                  <c:v>12550.91</c:v>
                </c:pt>
                <c:pt idx="3">
                  <c:v>105339.65</c:v>
                </c:pt>
                <c:pt idx="4">
                  <c:v>50000</c:v>
                </c:pt>
                <c:pt idx="5">
                  <c:v>1000</c:v>
                </c:pt>
                <c:pt idx="6">
                  <c:v>52.5</c:v>
                </c:pt>
                <c:pt idx="7">
                  <c:v>0</c:v>
                </c:pt>
                <c:pt idx="8">
                  <c:v>1000</c:v>
                </c:pt>
                <c:pt idx="9">
                  <c:v>8836.67</c:v>
                </c:pt>
                <c:pt idx="10">
                  <c:v>10</c:v>
                </c:pt>
                <c:pt idx="11">
                  <c:v>1000</c:v>
                </c:pt>
                <c:pt idx="12">
                  <c:v>50000</c:v>
                </c:pt>
                <c:pt idx="13">
                  <c:v>100</c:v>
                </c:pt>
                <c:pt idx="14">
                  <c:v>10</c:v>
                </c:pt>
                <c:pt idx="15">
                  <c:v>10000</c:v>
                </c:pt>
                <c:pt idx="16">
                  <c:v>100</c:v>
                </c:pt>
                <c:pt idx="17">
                  <c:v>35543.67</c:v>
                </c:pt>
                <c:pt idx="18">
                  <c:v>100000</c:v>
                </c:pt>
                <c:pt idx="19">
                  <c:v>16689290.58</c:v>
                </c:pt>
                <c:pt idx="20">
                  <c:v>1000</c:v>
                </c:pt>
                <c:pt idx="21">
                  <c:v>137826.84</c:v>
                </c:pt>
                <c:pt idx="22">
                  <c:v>46288.89</c:v>
                </c:pt>
                <c:pt idx="23">
                  <c:v>28</c:v>
                </c:pt>
                <c:pt idx="24">
                  <c:v>1626392.31</c:v>
                </c:pt>
                <c:pt idx="25">
                  <c:v>100</c:v>
                </c:pt>
                <c:pt idx="26">
                  <c:v>1000</c:v>
                </c:pt>
                <c:pt idx="27">
                  <c:v>1000</c:v>
                </c:pt>
                <c:pt idx="28">
                  <c:v>44000</c:v>
                </c:pt>
                <c:pt idx="29">
                  <c:v>0</c:v>
                </c:pt>
                <c:pt idx="30">
                  <c:v>1000</c:v>
                </c:pt>
                <c:pt idx="31">
                  <c:v>15675</c:v>
                </c:pt>
                <c:pt idx="32">
                  <c:v>186.67</c:v>
                </c:pt>
                <c:pt idx="33">
                  <c:v>1000</c:v>
                </c:pt>
                <c:pt idx="34">
                  <c:v>10000</c:v>
                </c:pt>
                <c:pt idx="35">
                  <c:v>0</c:v>
                </c:pt>
                <c:pt idx="36">
                  <c:v>100</c:v>
                </c:pt>
                <c:pt idx="37">
                  <c:v>54810.01</c:v>
                </c:pt>
                <c:pt idx="38">
                  <c:v>0</c:v>
                </c:pt>
                <c:pt idx="39">
                  <c:v>1000</c:v>
                </c:pt>
                <c:pt idx="40">
                  <c:v>10000</c:v>
                </c:pt>
                <c:pt idx="41">
                  <c:v>80705.600000000006</c:v>
                </c:pt>
                <c:pt idx="42">
                  <c:v>10000</c:v>
                </c:pt>
                <c:pt idx="43">
                  <c:v>6373.02</c:v>
                </c:pt>
                <c:pt idx="44">
                  <c:v>3505</c:v>
                </c:pt>
                <c:pt idx="45">
                  <c:v>1000</c:v>
                </c:pt>
                <c:pt idx="46">
                  <c:v>100</c:v>
                </c:pt>
                <c:pt idx="47">
                  <c:v>10000</c:v>
                </c:pt>
                <c:pt idx="48">
                  <c:v>50</c:v>
                </c:pt>
                <c:pt idx="49">
                  <c:v>1000</c:v>
                </c:pt>
                <c:pt idx="50">
                  <c:v>10000</c:v>
                </c:pt>
                <c:pt idx="51">
                  <c:v>100</c:v>
                </c:pt>
                <c:pt idx="52">
                  <c:v>1000</c:v>
                </c:pt>
                <c:pt idx="53">
                  <c:v>100000</c:v>
                </c:pt>
                <c:pt idx="54">
                  <c:v>100000</c:v>
                </c:pt>
                <c:pt idx="55">
                  <c:v>7717.14</c:v>
                </c:pt>
                <c:pt idx="56">
                  <c:v>50481.67</c:v>
                </c:pt>
                <c:pt idx="57">
                  <c:v>50</c:v>
                </c:pt>
                <c:pt idx="58">
                  <c:v>1000</c:v>
                </c:pt>
                <c:pt idx="59">
                  <c:v>1000</c:v>
                </c:pt>
                <c:pt idx="60">
                  <c:v>7000</c:v>
                </c:pt>
                <c:pt idx="61">
                  <c:v>30230</c:v>
                </c:pt>
                <c:pt idx="62">
                  <c:v>10</c:v>
                </c:pt>
                <c:pt idx="63">
                  <c:v>10</c:v>
                </c:pt>
                <c:pt idx="64">
                  <c:v>5000</c:v>
                </c:pt>
                <c:pt idx="65">
                  <c:v>159330.4</c:v>
                </c:pt>
                <c:pt idx="66">
                  <c:v>10000</c:v>
                </c:pt>
                <c:pt idx="67">
                  <c:v>23600</c:v>
                </c:pt>
                <c:pt idx="68">
                  <c:v>10000</c:v>
                </c:pt>
                <c:pt idx="69">
                  <c:v>10000</c:v>
                </c:pt>
                <c:pt idx="70">
                  <c:v>50</c:v>
                </c:pt>
                <c:pt idx="71">
                  <c:v>1</c:v>
                </c:pt>
                <c:pt idx="72">
                  <c:v>18871.43</c:v>
                </c:pt>
                <c:pt idx="73">
                  <c:v>1</c:v>
                </c:pt>
                <c:pt idx="74">
                  <c:v>1000</c:v>
                </c:pt>
                <c:pt idx="75">
                  <c:v>5250</c:v>
                </c:pt>
                <c:pt idx="76">
                  <c:v>10</c:v>
                </c:pt>
                <c:pt idx="77">
                  <c:v>4000</c:v>
                </c:pt>
                <c:pt idx="78">
                  <c:v>1000</c:v>
                </c:pt>
                <c:pt idx="79">
                  <c:v>1000</c:v>
                </c:pt>
                <c:pt idx="80">
                  <c:v>500</c:v>
                </c:pt>
                <c:pt idx="81">
                  <c:v>50</c:v>
                </c:pt>
                <c:pt idx="82">
                  <c:v>2080</c:v>
                </c:pt>
                <c:pt idx="83">
                  <c:v>10000</c:v>
                </c:pt>
                <c:pt idx="84">
                  <c:v>3500</c:v>
                </c:pt>
                <c:pt idx="85">
                  <c:v>10000</c:v>
                </c:pt>
                <c:pt idx="86">
                  <c:v>10</c:v>
                </c:pt>
                <c:pt idx="87">
                  <c:v>45742.86</c:v>
                </c:pt>
                <c:pt idx="88">
                  <c:v>10</c:v>
                </c:pt>
                <c:pt idx="89">
                  <c:v>100</c:v>
                </c:pt>
                <c:pt idx="90">
                  <c:v>1000</c:v>
                </c:pt>
                <c:pt idx="91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8C-4AB9-AA96-D4758CC5F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266256"/>
        <c:axId val="756268880"/>
      </c:scatterChart>
      <c:valAx>
        <c:axId val="756266256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68880"/>
        <c:crosses val="autoZero"/>
        <c:crossBetween val="midCat"/>
      </c:valAx>
      <c:valAx>
        <c:axId val="756268880"/>
        <c:scaling>
          <c:orientation val="minMax"/>
          <c:max val="2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66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b="1" baseline="0" dirty="0">
                <a:solidFill>
                  <a:schemeClr val="bg1"/>
                </a:solidFill>
              </a:rPr>
              <a:t> of Reviews vs Price</a:t>
            </a:r>
            <a:endParaRPr lang="en-US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Sheet1!$A$81:$A$116</c:f>
              <c:numCache>
                <c:formatCode>General</c:formatCode>
                <c:ptCount val="36"/>
                <c:pt idx="0">
                  <c:v>0</c:v>
                </c:pt>
                <c:pt idx="1">
                  <c:v>0.99</c:v>
                </c:pt>
                <c:pt idx="2">
                  <c:v>1.99</c:v>
                </c:pt>
                <c:pt idx="3">
                  <c:v>2.99</c:v>
                </c:pt>
                <c:pt idx="4">
                  <c:v>3.99</c:v>
                </c:pt>
                <c:pt idx="5">
                  <c:v>4.99</c:v>
                </c:pt>
                <c:pt idx="6">
                  <c:v>5.99</c:v>
                </c:pt>
                <c:pt idx="7">
                  <c:v>6.99</c:v>
                </c:pt>
                <c:pt idx="8">
                  <c:v>7.99</c:v>
                </c:pt>
                <c:pt idx="9">
                  <c:v>8.99</c:v>
                </c:pt>
                <c:pt idx="10">
                  <c:v>9.99</c:v>
                </c:pt>
                <c:pt idx="11">
                  <c:v>11.99</c:v>
                </c:pt>
                <c:pt idx="12">
                  <c:v>12.99</c:v>
                </c:pt>
                <c:pt idx="13">
                  <c:v>13.99</c:v>
                </c:pt>
                <c:pt idx="14">
                  <c:v>14.99</c:v>
                </c:pt>
                <c:pt idx="15">
                  <c:v>15.99</c:v>
                </c:pt>
                <c:pt idx="16">
                  <c:v>16.989999999999998</c:v>
                </c:pt>
                <c:pt idx="17">
                  <c:v>17.989999999999998</c:v>
                </c:pt>
                <c:pt idx="18">
                  <c:v>18.989999999999998</c:v>
                </c:pt>
                <c:pt idx="19">
                  <c:v>19.989999999999998</c:v>
                </c:pt>
                <c:pt idx="20">
                  <c:v>20.99</c:v>
                </c:pt>
                <c:pt idx="21">
                  <c:v>21.99</c:v>
                </c:pt>
                <c:pt idx="22">
                  <c:v>22.99</c:v>
                </c:pt>
                <c:pt idx="23">
                  <c:v>23.99</c:v>
                </c:pt>
                <c:pt idx="24">
                  <c:v>24.99</c:v>
                </c:pt>
                <c:pt idx="25">
                  <c:v>27.99</c:v>
                </c:pt>
                <c:pt idx="26">
                  <c:v>29.99</c:v>
                </c:pt>
                <c:pt idx="27">
                  <c:v>34.99</c:v>
                </c:pt>
                <c:pt idx="28">
                  <c:v>39.99</c:v>
                </c:pt>
                <c:pt idx="29">
                  <c:v>47.99</c:v>
                </c:pt>
                <c:pt idx="30">
                  <c:v>49.99</c:v>
                </c:pt>
                <c:pt idx="31">
                  <c:v>59.99</c:v>
                </c:pt>
                <c:pt idx="32">
                  <c:v>74.989999999999995</c:v>
                </c:pt>
                <c:pt idx="33">
                  <c:v>99.99</c:v>
                </c:pt>
                <c:pt idx="34">
                  <c:v>249.99</c:v>
                </c:pt>
                <c:pt idx="35">
                  <c:v>299.99</c:v>
                </c:pt>
              </c:numCache>
            </c:numRef>
          </c:xVal>
          <c:yVal>
            <c:numRef>
              <c:f>Sheet1!$B$81:$B$116</c:f>
              <c:numCache>
                <c:formatCode>General</c:formatCode>
                <c:ptCount val="36"/>
                <c:pt idx="0">
                  <c:v>19749.8</c:v>
                </c:pt>
                <c:pt idx="1">
                  <c:v>7145.66</c:v>
                </c:pt>
                <c:pt idx="2">
                  <c:v>3811.86</c:v>
                </c:pt>
                <c:pt idx="3">
                  <c:v>2805.53</c:v>
                </c:pt>
                <c:pt idx="4">
                  <c:v>1660.55</c:v>
                </c:pt>
                <c:pt idx="5">
                  <c:v>3242.2</c:v>
                </c:pt>
                <c:pt idx="6">
                  <c:v>926.15</c:v>
                </c:pt>
                <c:pt idx="7">
                  <c:v>5458.38</c:v>
                </c:pt>
                <c:pt idx="8">
                  <c:v>4266.88</c:v>
                </c:pt>
                <c:pt idx="9">
                  <c:v>1546.78</c:v>
                </c:pt>
                <c:pt idx="10">
                  <c:v>3496.38</c:v>
                </c:pt>
                <c:pt idx="11">
                  <c:v>178.83</c:v>
                </c:pt>
                <c:pt idx="12">
                  <c:v>278</c:v>
                </c:pt>
                <c:pt idx="13">
                  <c:v>1209.17</c:v>
                </c:pt>
                <c:pt idx="14">
                  <c:v>1264.9000000000001</c:v>
                </c:pt>
                <c:pt idx="15">
                  <c:v>882</c:v>
                </c:pt>
                <c:pt idx="16">
                  <c:v>491</c:v>
                </c:pt>
                <c:pt idx="17">
                  <c:v>945.67</c:v>
                </c:pt>
                <c:pt idx="18">
                  <c:v>79</c:v>
                </c:pt>
                <c:pt idx="19">
                  <c:v>970</c:v>
                </c:pt>
                <c:pt idx="20">
                  <c:v>751</c:v>
                </c:pt>
                <c:pt idx="21">
                  <c:v>64</c:v>
                </c:pt>
                <c:pt idx="22">
                  <c:v>79.5</c:v>
                </c:pt>
                <c:pt idx="23">
                  <c:v>2.5</c:v>
                </c:pt>
                <c:pt idx="24">
                  <c:v>526.88</c:v>
                </c:pt>
                <c:pt idx="25">
                  <c:v>325</c:v>
                </c:pt>
                <c:pt idx="26">
                  <c:v>479.83</c:v>
                </c:pt>
                <c:pt idx="27">
                  <c:v>49</c:v>
                </c:pt>
                <c:pt idx="28">
                  <c:v>749</c:v>
                </c:pt>
                <c:pt idx="29">
                  <c:v>0</c:v>
                </c:pt>
                <c:pt idx="30">
                  <c:v>252</c:v>
                </c:pt>
                <c:pt idx="31">
                  <c:v>141</c:v>
                </c:pt>
                <c:pt idx="32">
                  <c:v>927</c:v>
                </c:pt>
                <c:pt idx="33">
                  <c:v>71</c:v>
                </c:pt>
                <c:pt idx="34">
                  <c:v>773</c:v>
                </c:pt>
                <c:pt idx="35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A19-40AD-B564-D93CDC951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6768880"/>
        <c:axId val="676767896"/>
      </c:scatterChart>
      <c:valAx>
        <c:axId val="67676888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767896"/>
        <c:crosses val="autoZero"/>
        <c:crossBetween val="midCat"/>
      </c:valAx>
      <c:valAx>
        <c:axId val="676767896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76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Google Price vs Review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Sheet1!$A$1:$A$41</c:f>
              <c:numCache>
                <c:formatCode>General</c:formatCode>
                <c:ptCount val="41"/>
                <c:pt idx="0">
                  <c:v>400</c:v>
                </c:pt>
                <c:pt idx="1">
                  <c:v>399</c:v>
                </c:pt>
                <c:pt idx="2">
                  <c:v>394</c:v>
                </c:pt>
                <c:pt idx="3">
                  <c:v>389</c:v>
                </c:pt>
                <c:pt idx="4">
                  <c:v>379</c:v>
                </c:pt>
                <c:pt idx="5">
                  <c:v>299</c:v>
                </c:pt>
                <c:pt idx="6">
                  <c:v>200</c:v>
                </c:pt>
                <c:pt idx="7">
                  <c:v>154</c:v>
                </c:pt>
                <c:pt idx="8">
                  <c:v>109</c:v>
                </c:pt>
                <c:pt idx="9">
                  <c:v>89</c:v>
                </c:pt>
                <c:pt idx="10">
                  <c:v>79</c:v>
                </c:pt>
                <c:pt idx="11">
                  <c:v>74</c:v>
                </c:pt>
                <c:pt idx="12">
                  <c:v>46</c:v>
                </c:pt>
                <c:pt idx="13">
                  <c:v>39</c:v>
                </c:pt>
                <c:pt idx="14">
                  <c:v>37</c:v>
                </c:pt>
                <c:pt idx="15">
                  <c:v>33</c:v>
                </c:pt>
                <c:pt idx="16">
                  <c:v>30</c:v>
                </c:pt>
                <c:pt idx="17">
                  <c:v>29</c:v>
                </c:pt>
                <c:pt idx="18">
                  <c:v>28</c:v>
                </c:pt>
                <c:pt idx="19">
                  <c:v>25</c:v>
                </c:pt>
                <c:pt idx="20">
                  <c:v>24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</c:numCache>
            </c:numRef>
          </c:xVal>
          <c:yVal>
            <c:numRef>
              <c:f>Sheet1!$B$1:$B$41</c:f>
              <c:numCache>
                <c:formatCode>General</c:formatCode>
                <c:ptCount val="41"/>
                <c:pt idx="0">
                  <c:v>3.6</c:v>
                </c:pt>
                <c:pt idx="1">
                  <c:v>4.01</c:v>
                </c:pt>
                <c:pt idx="3">
                  <c:v>3.6</c:v>
                </c:pt>
                <c:pt idx="4">
                  <c:v>2.9</c:v>
                </c:pt>
                <c:pt idx="5">
                  <c:v>3.8</c:v>
                </c:pt>
                <c:pt idx="10">
                  <c:v>4.5999999999999996</c:v>
                </c:pt>
                <c:pt idx="13">
                  <c:v>4</c:v>
                </c:pt>
                <c:pt idx="14">
                  <c:v>4.2</c:v>
                </c:pt>
                <c:pt idx="15">
                  <c:v>3.5</c:v>
                </c:pt>
                <c:pt idx="17">
                  <c:v>4.05</c:v>
                </c:pt>
                <c:pt idx="20">
                  <c:v>4.38</c:v>
                </c:pt>
                <c:pt idx="21">
                  <c:v>4.55</c:v>
                </c:pt>
                <c:pt idx="22">
                  <c:v>4.5999999999999996</c:v>
                </c:pt>
                <c:pt idx="23">
                  <c:v>3.75</c:v>
                </c:pt>
                <c:pt idx="24">
                  <c:v>4.2</c:v>
                </c:pt>
                <c:pt idx="25">
                  <c:v>4.05</c:v>
                </c:pt>
                <c:pt idx="26">
                  <c:v>4.33</c:v>
                </c:pt>
                <c:pt idx="27">
                  <c:v>4.3</c:v>
                </c:pt>
                <c:pt idx="28">
                  <c:v>4.26</c:v>
                </c:pt>
                <c:pt idx="29">
                  <c:v>4.34</c:v>
                </c:pt>
                <c:pt idx="30">
                  <c:v>4.16</c:v>
                </c:pt>
                <c:pt idx="31">
                  <c:v>4.2300000000000004</c:v>
                </c:pt>
                <c:pt idx="32">
                  <c:v>3.72</c:v>
                </c:pt>
                <c:pt idx="33">
                  <c:v>4.37</c:v>
                </c:pt>
                <c:pt idx="34">
                  <c:v>4.26</c:v>
                </c:pt>
                <c:pt idx="35">
                  <c:v>4.37</c:v>
                </c:pt>
                <c:pt idx="36">
                  <c:v>4.18</c:v>
                </c:pt>
                <c:pt idx="37">
                  <c:v>4.34</c:v>
                </c:pt>
                <c:pt idx="38">
                  <c:v>4.29</c:v>
                </c:pt>
                <c:pt idx="39">
                  <c:v>4.29</c:v>
                </c:pt>
                <c:pt idx="40">
                  <c:v>4.1900000000000004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0D-4172-9B9B-68FB9D191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410680"/>
        <c:axId val="542412320"/>
      </c:scatterChart>
      <c:valAx>
        <c:axId val="54241068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12320"/>
        <c:crosses val="autoZero"/>
        <c:crossBetween val="midCat"/>
      </c:valAx>
      <c:valAx>
        <c:axId val="54241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10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Apple Price</a:t>
            </a:r>
            <a:r>
              <a:rPr lang="en-US" b="1" baseline="0" dirty="0">
                <a:solidFill>
                  <a:schemeClr val="bg1"/>
                </a:solidFill>
              </a:rPr>
              <a:t> vs Review Rating</a:t>
            </a:r>
            <a:endParaRPr lang="en-US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594930008748906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Sheet1!$A$44:$A$78</c:f>
              <c:numCache>
                <c:formatCode>General</c:formatCode>
                <c:ptCount val="35"/>
                <c:pt idx="0">
                  <c:v>299</c:v>
                </c:pt>
                <c:pt idx="1">
                  <c:v>249</c:v>
                </c:pt>
                <c:pt idx="2">
                  <c:v>99</c:v>
                </c:pt>
                <c:pt idx="3">
                  <c:v>74</c:v>
                </c:pt>
                <c:pt idx="4">
                  <c:v>59</c:v>
                </c:pt>
                <c:pt idx="5">
                  <c:v>49</c:v>
                </c:pt>
                <c:pt idx="6">
                  <c:v>47</c:v>
                </c:pt>
                <c:pt idx="7">
                  <c:v>39</c:v>
                </c:pt>
                <c:pt idx="8">
                  <c:v>34</c:v>
                </c:pt>
                <c:pt idx="9">
                  <c:v>29</c:v>
                </c:pt>
                <c:pt idx="10">
                  <c:v>27</c:v>
                </c:pt>
                <c:pt idx="11">
                  <c:v>24</c:v>
                </c:pt>
                <c:pt idx="12">
                  <c:v>23</c:v>
                </c:pt>
                <c:pt idx="13">
                  <c:v>22</c:v>
                </c:pt>
                <c:pt idx="14">
                  <c:v>21</c:v>
                </c:pt>
                <c:pt idx="15">
                  <c:v>20</c:v>
                </c:pt>
                <c:pt idx="16">
                  <c:v>19</c:v>
                </c:pt>
                <c:pt idx="17">
                  <c:v>18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14</c:v>
                </c:pt>
                <c:pt idx="22">
                  <c:v>13</c:v>
                </c:pt>
                <c:pt idx="23">
                  <c:v>12</c:v>
                </c:pt>
                <c:pt idx="24">
                  <c:v>11</c:v>
                </c:pt>
                <c:pt idx="25">
                  <c:v>9</c:v>
                </c:pt>
                <c:pt idx="26">
                  <c:v>8</c:v>
                </c:pt>
                <c:pt idx="27">
                  <c:v>7</c:v>
                </c:pt>
                <c:pt idx="28">
                  <c:v>6</c:v>
                </c:pt>
                <c:pt idx="29">
                  <c:v>5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1</c:v>
                </c:pt>
                <c:pt idx="34">
                  <c:v>0</c:v>
                </c:pt>
              </c:numCache>
            </c:numRef>
          </c:xVal>
          <c:yVal>
            <c:numRef>
              <c:f>Sheet1!$B$44:$B$78</c:f>
              <c:numCache>
                <c:formatCode>General</c:formatCode>
                <c:ptCount val="35"/>
                <c:pt idx="0">
                  <c:v>4</c:v>
                </c:pt>
                <c:pt idx="1">
                  <c:v>4</c:v>
                </c:pt>
                <c:pt idx="2">
                  <c:v>4.5</c:v>
                </c:pt>
                <c:pt idx="3">
                  <c:v>3.5</c:v>
                </c:pt>
                <c:pt idx="4">
                  <c:v>4.33</c:v>
                </c:pt>
                <c:pt idx="5">
                  <c:v>4.25</c:v>
                </c:pt>
                <c:pt idx="6">
                  <c:v>0</c:v>
                </c:pt>
                <c:pt idx="7">
                  <c:v>4.25</c:v>
                </c:pt>
                <c:pt idx="8">
                  <c:v>4.5</c:v>
                </c:pt>
                <c:pt idx="9">
                  <c:v>4.58</c:v>
                </c:pt>
                <c:pt idx="10">
                  <c:v>4.25</c:v>
                </c:pt>
                <c:pt idx="11">
                  <c:v>3.31</c:v>
                </c:pt>
                <c:pt idx="12">
                  <c:v>2.5</c:v>
                </c:pt>
                <c:pt idx="13">
                  <c:v>1.75</c:v>
                </c:pt>
                <c:pt idx="14">
                  <c:v>4.5</c:v>
                </c:pt>
                <c:pt idx="15">
                  <c:v>2.25</c:v>
                </c:pt>
                <c:pt idx="16">
                  <c:v>4.3099999999999996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4.13</c:v>
                </c:pt>
                <c:pt idx="21">
                  <c:v>3</c:v>
                </c:pt>
                <c:pt idx="22">
                  <c:v>4.25</c:v>
                </c:pt>
                <c:pt idx="23">
                  <c:v>0.9</c:v>
                </c:pt>
                <c:pt idx="24">
                  <c:v>2.17</c:v>
                </c:pt>
                <c:pt idx="25">
                  <c:v>3.63</c:v>
                </c:pt>
                <c:pt idx="26">
                  <c:v>4.17</c:v>
                </c:pt>
                <c:pt idx="27">
                  <c:v>3.47</c:v>
                </c:pt>
                <c:pt idx="28">
                  <c:v>4.01</c:v>
                </c:pt>
                <c:pt idx="29">
                  <c:v>3.42</c:v>
                </c:pt>
                <c:pt idx="30">
                  <c:v>3.84</c:v>
                </c:pt>
                <c:pt idx="31">
                  <c:v>3.8</c:v>
                </c:pt>
                <c:pt idx="32">
                  <c:v>3.89</c:v>
                </c:pt>
                <c:pt idx="33">
                  <c:v>3.74</c:v>
                </c:pt>
                <c:pt idx="34">
                  <c:v>3.39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A2E-49CA-ABBC-10EA177AD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417568"/>
        <c:axId val="676754120"/>
      </c:scatterChart>
      <c:valAx>
        <c:axId val="542417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754120"/>
        <c:crosses val="autoZero"/>
        <c:crossBetween val="midCat"/>
      </c:valAx>
      <c:valAx>
        <c:axId val="67675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17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Average Ratings of 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Sheet1!$A$3:$A$12</c:f>
              <c:strCache>
                <c:ptCount val="10"/>
                <c:pt idx="0">
                  <c:v>Events</c:v>
                </c:pt>
                <c:pt idx="1">
                  <c:v>Art_and_Design</c:v>
                </c:pt>
                <c:pt idx="2">
                  <c:v>Books_and_reference</c:v>
                </c:pt>
                <c:pt idx="3">
                  <c:v>Personalization</c:v>
                </c:pt>
                <c:pt idx="4">
                  <c:v>Parenting</c:v>
                </c:pt>
                <c:pt idx="5">
                  <c:v>Game</c:v>
                </c:pt>
                <c:pt idx="6">
                  <c:v>Beauty</c:v>
                </c:pt>
                <c:pt idx="7">
                  <c:v>Social</c:v>
                </c:pt>
                <c:pt idx="8">
                  <c:v>House_and_Home</c:v>
                </c:pt>
                <c:pt idx="9">
                  <c:v>Auto_and_Vehicles</c:v>
                </c:pt>
              </c:strCache>
            </c:strRef>
          </c:cat>
          <c:val>
            <c:numRef>
              <c:f>Sheet1!$B$3:$B$12</c:f>
              <c:numCache>
                <c:formatCode>General</c:formatCode>
                <c:ptCount val="10"/>
                <c:pt idx="0">
                  <c:v>4.4400000000000004</c:v>
                </c:pt>
                <c:pt idx="1">
                  <c:v>4.3600000000000003</c:v>
                </c:pt>
                <c:pt idx="2">
                  <c:v>4.3499999999999996</c:v>
                </c:pt>
                <c:pt idx="3">
                  <c:v>4.34</c:v>
                </c:pt>
                <c:pt idx="4">
                  <c:v>4.3</c:v>
                </c:pt>
                <c:pt idx="5">
                  <c:v>4.29</c:v>
                </c:pt>
                <c:pt idx="6">
                  <c:v>4.28</c:v>
                </c:pt>
                <c:pt idx="7">
                  <c:v>4.26</c:v>
                </c:pt>
                <c:pt idx="8">
                  <c:v>4.2</c:v>
                </c:pt>
                <c:pt idx="9">
                  <c:v>4.1900000000000004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60-4BA2-B890-B8DA9FFDC8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6008464"/>
        <c:axId val="502187072"/>
      </c:barChart>
      <c:catAx>
        <c:axId val="102600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187072"/>
        <c:crosses val="autoZero"/>
        <c:auto val="1"/>
        <c:lblAlgn val="ctr"/>
        <c:lblOffset val="100"/>
        <c:noMultiLvlLbl val="0"/>
      </c:catAx>
      <c:valAx>
        <c:axId val="50218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00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b="1" baseline="0" dirty="0">
                <a:solidFill>
                  <a:schemeClr val="bg1"/>
                </a:solidFill>
              </a:rPr>
              <a:t> Ratings of Google Play Genres</a:t>
            </a:r>
            <a:endParaRPr lang="en-US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Sheet1!$A$16:$A$25</c:f>
              <c:strCache>
                <c:ptCount val="10"/>
                <c:pt idx="0">
                  <c:v>Board;Pretend Play</c:v>
                </c:pt>
                <c:pt idx="1">
                  <c:v>Comics;Creativity</c:v>
                </c:pt>
                <c:pt idx="2">
                  <c:v>Health &amp; Fitness;Education</c:v>
                </c:pt>
                <c:pt idx="3">
                  <c:v>Adventure;Brain Games</c:v>
                </c:pt>
                <c:pt idx="4">
                  <c:v>Puzzle;Education</c:v>
                </c:pt>
                <c:pt idx="5">
                  <c:v>Strategy;Action &amp; Adventure</c:v>
                </c:pt>
                <c:pt idx="6">
                  <c:v>Entertainment;Creativity</c:v>
                </c:pt>
                <c:pt idx="7">
                  <c:v>Music;Music &amp; Video</c:v>
                </c:pt>
                <c:pt idx="8">
                  <c:v>Arcade;Pretend Play</c:v>
                </c:pt>
                <c:pt idx="9">
                  <c:v>Racing;Pretend Play</c:v>
                </c:pt>
              </c:strCache>
            </c:strRef>
          </c:cat>
          <c:val>
            <c:numRef>
              <c:f>Sheet1!$B$16:$B$25</c:f>
              <c:numCache>
                <c:formatCode>General</c:formatCode>
                <c:ptCount val="10"/>
                <c:pt idx="0">
                  <c:v>4.8</c:v>
                </c:pt>
                <c:pt idx="1">
                  <c:v>4.8</c:v>
                </c:pt>
                <c:pt idx="2">
                  <c:v>4.7</c:v>
                </c:pt>
                <c:pt idx="3">
                  <c:v>4.5999999999999996</c:v>
                </c:pt>
                <c:pt idx="4">
                  <c:v>4.5999999999999996</c:v>
                </c:pt>
                <c:pt idx="5">
                  <c:v>4.5999999999999996</c:v>
                </c:pt>
                <c:pt idx="6">
                  <c:v>4.53</c:v>
                </c:pt>
                <c:pt idx="7">
                  <c:v>4.53</c:v>
                </c:pt>
                <c:pt idx="8">
                  <c:v>4.5</c:v>
                </c:pt>
                <c:pt idx="9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9B-4BED-AA8B-45483F7AB8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9164592"/>
        <c:axId val="1029888160"/>
      </c:barChart>
      <c:catAx>
        <c:axId val="979164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888160"/>
        <c:crosses val="autoZero"/>
        <c:auto val="1"/>
        <c:lblAlgn val="ctr"/>
        <c:lblOffset val="100"/>
        <c:noMultiLvlLbl val="0"/>
      </c:catAx>
      <c:valAx>
        <c:axId val="1029888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16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App Store Review</a:t>
            </a:r>
            <a:r>
              <a:rPr lang="en-US" b="1" baseline="0" dirty="0">
                <a:solidFill>
                  <a:schemeClr val="bg1"/>
                </a:solidFill>
              </a:rPr>
              <a:t> Count by Content Rating</a:t>
            </a:r>
            <a:endParaRPr lang="en-US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content_rating!$A$2</c:f>
              <c:strCache>
                <c:ptCount val="1"/>
                <c:pt idx="0">
                  <c:v>Avg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3F8-48A0-B868-42E916DB148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F8-48A0-B868-42E916DB148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3F8-48A0-B868-42E916DB14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content_rating!$B$1:$E$1</c:f>
              <c:strCache>
                <c:ptCount val="4"/>
                <c:pt idx="0">
                  <c:v>4+</c:v>
                </c:pt>
                <c:pt idx="1">
                  <c:v>9+</c:v>
                </c:pt>
                <c:pt idx="2">
                  <c:v>11+</c:v>
                </c:pt>
                <c:pt idx="3">
                  <c:v>17+</c:v>
                </c:pt>
              </c:strCache>
            </c:strRef>
          </c:cat>
          <c:val>
            <c:numRef>
              <c:f>content_rating!$B$2:$E$2</c:f>
              <c:numCache>
                <c:formatCode>General</c:formatCode>
                <c:ptCount val="4"/>
                <c:pt idx="0">
                  <c:v>3.57</c:v>
                </c:pt>
                <c:pt idx="1">
                  <c:v>3.77</c:v>
                </c:pt>
                <c:pt idx="2">
                  <c:v>3.57</c:v>
                </c:pt>
                <c:pt idx="3">
                  <c:v>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8-48A0-B868-42E916DB14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25825311"/>
        <c:axId val="1219187199"/>
      </c:barChart>
      <c:catAx>
        <c:axId val="1225825311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Content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187199"/>
        <c:crosses val="autoZero"/>
        <c:auto val="1"/>
        <c:lblAlgn val="ctr"/>
        <c:lblOffset val="100"/>
        <c:noMultiLvlLbl val="0"/>
      </c:catAx>
      <c:valAx>
        <c:axId val="1219187199"/>
        <c:scaling>
          <c:orientation val="minMax"/>
          <c:max val="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Avg Review Rating</a:t>
                </a:r>
              </a:p>
            </c:rich>
          </c:tx>
          <c:overlay val="0"/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825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Play Store</a:t>
            </a:r>
            <a:r>
              <a:rPr lang="en-US" b="1" baseline="0">
                <a:solidFill>
                  <a:schemeClr val="bg1"/>
                </a:solidFill>
              </a:rPr>
              <a:t> Review Count by Content Rating</a:t>
            </a:r>
            <a:endParaRPr lang="en-US" b="1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content_rating!$K$2</c:f>
              <c:strCache>
                <c:ptCount val="1"/>
                <c:pt idx="0">
                  <c:v>Avg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6BD-415B-ADFA-6A4BE7FD46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BD-415B-ADFA-6A4BE7FD46E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6BD-415B-ADFA-6A4BE7FD46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content_rating!$L$1:$O$1</c:f>
              <c:strCache>
                <c:ptCount val="4"/>
                <c:pt idx="0">
                  <c:v>E (Everyone)</c:v>
                </c:pt>
                <c:pt idx="1">
                  <c:v>E10+</c:v>
                </c:pt>
                <c:pt idx="2">
                  <c:v>Teen</c:v>
                </c:pt>
                <c:pt idx="3">
                  <c:v>Mature</c:v>
                </c:pt>
              </c:strCache>
            </c:strRef>
          </c:cat>
          <c:val>
            <c:numRef>
              <c:f>content_rating!$L$2:$O$2</c:f>
              <c:numCache>
                <c:formatCode>General</c:formatCode>
                <c:ptCount val="4"/>
                <c:pt idx="0">
                  <c:v>4.1900000000000004</c:v>
                </c:pt>
                <c:pt idx="1">
                  <c:v>4.26</c:v>
                </c:pt>
                <c:pt idx="2">
                  <c:v>4.2300000000000004</c:v>
                </c:pt>
                <c:pt idx="3">
                  <c:v>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D-415B-ADFA-6A4BE7FD46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53658175"/>
        <c:axId val="1399861455"/>
      </c:barChart>
      <c:catAx>
        <c:axId val="1453658175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Content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861455"/>
        <c:crosses val="autoZero"/>
        <c:auto val="1"/>
        <c:lblAlgn val="ctr"/>
        <c:lblOffset val="100"/>
        <c:noMultiLvlLbl val="0"/>
      </c:catAx>
      <c:valAx>
        <c:axId val="1399861455"/>
        <c:scaling>
          <c:orientation val="minMax"/>
          <c:max val="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Avg</a:t>
                </a:r>
                <a:r>
                  <a:rPr lang="en-US" baseline="0">
                    <a:solidFill>
                      <a:schemeClr val="bg1"/>
                    </a:solidFill>
                  </a:rPr>
                  <a:t> Review Rating</a:t>
                </a:r>
                <a:endParaRPr lang="en-US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8CE8-FA45-4AC0-8569-3E9C690C85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8B7D1-76FC-41D4-A659-588F2813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8B7D1-76FC-41D4-A659-588F28138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8B7D1-76FC-41D4-A659-588F28138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8B7D1-76FC-41D4-A659-588F28138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3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17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1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96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1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5FB9-AF9E-440D-ACB2-ED65333250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5CAC-DF49-4DB1-9A38-0BABBC0F8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1034"/>
            <a:ext cx="9144000" cy="20069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App Trader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Labor Day Debut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1AC94-A7E9-4A01-B411-5F6D89CC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4099" y="7112001"/>
            <a:ext cx="3861593" cy="4383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984AC-E6E0-42BF-9320-6193C769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54" y="3429000"/>
            <a:ext cx="4739166" cy="28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1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FEB29A63-1A12-40F7-ABD7-815287DB8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5" y="3021135"/>
            <a:ext cx="5588372" cy="34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EA60B-CCC3-42A9-9AF6-8DE858EC6AFA}"/>
              </a:ext>
            </a:extLst>
          </p:cNvPr>
          <p:cNvSpPr txBox="1"/>
          <p:nvPr/>
        </p:nvSpPr>
        <p:spPr>
          <a:xfrm>
            <a:off x="612769" y="686542"/>
            <a:ext cx="3892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Average Rating By</a:t>
            </a:r>
          </a:p>
          <a:p>
            <a:r>
              <a:rPr lang="en-US" sz="3600" dirty="0"/>
              <a:t>Review 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18CF8-8469-46AF-97C2-7E566CBDEFCD}"/>
              </a:ext>
            </a:extLst>
          </p:cNvPr>
          <p:cNvSpPr txBox="1"/>
          <p:nvPr/>
        </p:nvSpPr>
        <p:spPr>
          <a:xfrm>
            <a:off x="11275523" y="6476375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[5]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E815BF-EDD7-48E4-BE58-0143795B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1135"/>
            <a:ext cx="5588371" cy="34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81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6EA60B-CCC3-42A9-9AF6-8DE858EC6AFA}"/>
              </a:ext>
            </a:extLst>
          </p:cNvPr>
          <p:cNvSpPr txBox="1"/>
          <p:nvPr/>
        </p:nvSpPr>
        <p:spPr>
          <a:xfrm>
            <a:off x="612769" y="686542"/>
            <a:ext cx="3892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Average Rating By</a:t>
            </a:r>
          </a:p>
          <a:p>
            <a:r>
              <a:rPr lang="en-US" sz="3600" dirty="0"/>
              <a:t>Install Count</a:t>
            </a:r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C2DCB6DB-ED8F-4BC8-948B-DD1D44FB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34" y="2839410"/>
            <a:ext cx="6030747" cy="372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04A41F-FE31-4B13-BC56-2ECE16024EF4}"/>
              </a:ext>
            </a:extLst>
          </p:cNvPr>
          <p:cNvSpPr txBox="1"/>
          <p:nvPr/>
        </p:nvSpPr>
        <p:spPr>
          <a:xfrm>
            <a:off x="8366069" y="6568167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394712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3410E-1133-41DC-8496-4C9FD37864C4}"/>
              </a:ext>
            </a:extLst>
          </p:cNvPr>
          <p:cNvSpPr txBox="1"/>
          <p:nvPr/>
        </p:nvSpPr>
        <p:spPr>
          <a:xfrm>
            <a:off x="1062264" y="973142"/>
            <a:ext cx="566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Our Top 10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1126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3410E-1133-41DC-8496-4C9FD37864C4}"/>
              </a:ext>
            </a:extLst>
          </p:cNvPr>
          <p:cNvSpPr txBox="1"/>
          <p:nvPr/>
        </p:nvSpPr>
        <p:spPr>
          <a:xfrm>
            <a:off x="1062264" y="973142"/>
            <a:ext cx="566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Our Top 10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58F11-31D5-4BED-A2A0-DB8FCCE5F222}"/>
              </a:ext>
            </a:extLst>
          </p:cNvPr>
          <p:cNvSpPr txBox="1"/>
          <p:nvPr/>
        </p:nvSpPr>
        <p:spPr>
          <a:xfrm>
            <a:off x="5525624" y="1573306"/>
            <a:ext cx="34183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1D1C1D"/>
                </a:solidFill>
                <a:latin typeface="+mj-lt"/>
              </a:rPr>
              <a:t>5 Star Rated Apps</a:t>
            </a:r>
          </a:p>
          <a:p>
            <a:endParaRPr lang="en-US" b="1" i="0" u="sng" dirty="0">
              <a:solidFill>
                <a:srgbClr val="1D1C1D"/>
              </a:solidFill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Geometry Dash Lite</a:t>
            </a:r>
            <a:endParaRPr lang="en-US" dirty="0">
              <a:solidFill>
                <a:srgbClr val="1D1C1D"/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Domino's Pizza USA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PewDiePie's Tuber Simulator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Egg, Inc.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ASOS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The Guardian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1D1C1D"/>
              </a:solidFill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1D1C1D"/>
              </a:solidFill>
              <a:effectLst/>
              <a:latin typeface="+mj-lt"/>
            </a:endParaRPr>
          </a:p>
          <a:p>
            <a:r>
              <a:rPr lang="en-US" b="1" u="sng" dirty="0">
                <a:solidFill>
                  <a:srgbClr val="1D1C1D"/>
                </a:solidFill>
                <a:latin typeface="+mj-lt"/>
              </a:rPr>
              <a:t>4.5 Star Rated Apps</a:t>
            </a:r>
          </a:p>
          <a:p>
            <a:endParaRPr lang="en-US" b="1" u="sng" dirty="0">
              <a:solidFill>
                <a:srgbClr val="1D1C1D"/>
              </a:solidFill>
              <a:latin typeface="+mj-lt"/>
            </a:endParaRPr>
          </a:p>
          <a:p>
            <a:pPr marL="342900" indent="-342900">
              <a:buAutoNum type="arabicPeriod" startAt="7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Instagram</a:t>
            </a:r>
          </a:p>
          <a:p>
            <a:pPr marL="342900" indent="-342900">
              <a:buAutoNum type="arabicPeriod" startAt="7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Clash of Clans</a:t>
            </a:r>
            <a:endParaRPr lang="en-US" dirty="0">
              <a:solidFill>
                <a:srgbClr val="1D1C1D"/>
              </a:solidFill>
              <a:latin typeface="+mj-lt"/>
            </a:endParaRPr>
          </a:p>
          <a:p>
            <a:pPr marL="342900" indent="-342900">
              <a:buAutoNum type="arabicPeriod" startAt="7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Temple Run</a:t>
            </a:r>
            <a:endParaRPr lang="en-US" dirty="0">
              <a:solidFill>
                <a:srgbClr val="1D1C1D"/>
              </a:solidFill>
              <a:latin typeface="+mj-lt"/>
            </a:endParaRPr>
          </a:p>
          <a:p>
            <a:pPr marL="342900" indent="-342900">
              <a:buAutoNum type="arabicPeriod" startAt="7"/>
            </a:pPr>
            <a:r>
              <a:rPr lang="en-US" b="0" i="0" dirty="0">
                <a:solidFill>
                  <a:srgbClr val="1D1C1D"/>
                </a:solidFill>
                <a:effectLst/>
                <a:latin typeface="+mj-lt"/>
              </a:rPr>
              <a:t>Pinterest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B3BD-9202-4AA5-93A9-AF53019A53DA}"/>
              </a:ext>
            </a:extLst>
          </p:cNvPr>
          <p:cNvSpPr txBox="1"/>
          <p:nvPr/>
        </p:nvSpPr>
        <p:spPr>
          <a:xfrm>
            <a:off x="7176655" y="617912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[7,8]</a:t>
            </a:r>
          </a:p>
        </p:txBody>
      </p:sp>
    </p:spTree>
    <p:extLst>
      <p:ext uri="{BB962C8B-B14F-4D97-AF65-F5344CB8AC3E}">
        <p14:creationId xmlns:p14="http://schemas.microsoft.com/office/powerpoint/2010/main" val="188511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156DA-5D58-482E-8256-FC2FF1F07530}"/>
              </a:ext>
            </a:extLst>
          </p:cNvPr>
          <p:cNvSpPr txBox="1"/>
          <p:nvPr/>
        </p:nvSpPr>
        <p:spPr>
          <a:xfrm>
            <a:off x="1014609" y="864296"/>
            <a:ext cx="388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 Trader Profit!</a:t>
            </a:r>
          </a:p>
        </p:txBody>
      </p:sp>
    </p:spTree>
    <p:extLst>
      <p:ext uri="{BB962C8B-B14F-4D97-AF65-F5344CB8AC3E}">
        <p14:creationId xmlns:p14="http://schemas.microsoft.com/office/powerpoint/2010/main" val="203588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156DA-5D58-482E-8256-FC2FF1F07530}"/>
              </a:ext>
            </a:extLst>
          </p:cNvPr>
          <p:cNvSpPr txBox="1"/>
          <p:nvPr/>
        </p:nvSpPr>
        <p:spPr>
          <a:xfrm>
            <a:off x="1014609" y="864296"/>
            <a:ext cx="388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 Trader Profit!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C4BC5-BFF1-4368-8329-D545574C141D}"/>
              </a:ext>
            </a:extLst>
          </p:cNvPr>
          <p:cNvSpPr txBox="1"/>
          <p:nvPr/>
        </p:nvSpPr>
        <p:spPr>
          <a:xfrm>
            <a:off x="1014609" y="1923674"/>
            <a:ext cx="5155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 Profit Per App		Month		Year</a:t>
            </a:r>
          </a:p>
          <a:p>
            <a:r>
              <a:rPr lang="en-US" dirty="0"/>
              <a:t>						$4,500		$54,000</a:t>
            </a:r>
          </a:p>
        </p:txBody>
      </p:sp>
    </p:spTree>
    <p:extLst>
      <p:ext uri="{BB962C8B-B14F-4D97-AF65-F5344CB8AC3E}">
        <p14:creationId xmlns:p14="http://schemas.microsoft.com/office/powerpoint/2010/main" val="280024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156DA-5D58-482E-8256-FC2FF1F07530}"/>
              </a:ext>
            </a:extLst>
          </p:cNvPr>
          <p:cNvSpPr txBox="1"/>
          <p:nvPr/>
        </p:nvSpPr>
        <p:spPr>
          <a:xfrm>
            <a:off x="1014609" y="864296"/>
            <a:ext cx="388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 Trader Profit!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C4BC5-BFF1-4368-8329-D545574C141D}"/>
              </a:ext>
            </a:extLst>
          </p:cNvPr>
          <p:cNvSpPr txBox="1"/>
          <p:nvPr/>
        </p:nvSpPr>
        <p:spPr>
          <a:xfrm>
            <a:off x="1014609" y="1923674"/>
            <a:ext cx="5155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 Profit Per App		Month		Year</a:t>
            </a:r>
          </a:p>
          <a:p>
            <a:r>
              <a:rPr lang="en-US" dirty="0"/>
              <a:t>						$4,500		$54,000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3EB5D-CB1A-4D7E-9284-2734123653B5}"/>
              </a:ext>
            </a:extLst>
          </p:cNvPr>
          <p:cNvSpPr txBox="1"/>
          <p:nvPr/>
        </p:nvSpPr>
        <p:spPr>
          <a:xfrm>
            <a:off x="1014609" y="3260051"/>
            <a:ext cx="527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 Profit for All Apps	Month		Year</a:t>
            </a:r>
          </a:p>
          <a:p>
            <a:r>
              <a:rPr lang="en-US" dirty="0"/>
              <a:t>						$45,000		$540,000</a:t>
            </a:r>
          </a:p>
        </p:txBody>
      </p:sp>
    </p:spTree>
    <p:extLst>
      <p:ext uri="{BB962C8B-B14F-4D97-AF65-F5344CB8AC3E}">
        <p14:creationId xmlns:p14="http://schemas.microsoft.com/office/powerpoint/2010/main" val="394416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156DA-5D58-482E-8256-FC2FF1F07530}"/>
              </a:ext>
            </a:extLst>
          </p:cNvPr>
          <p:cNvSpPr txBox="1"/>
          <p:nvPr/>
        </p:nvSpPr>
        <p:spPr>
          <a:xfrm>
            <a:off x="1014609" y="864296"/>
            <a:ext cx="388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 Trader Profit!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C4BC5-BFF1-4368-8329-D545574C141D}"/>
              </a:ext>
            </a:extLst>
          </p:cNvPr>
          <p:cNvSpPr txBox="1"/>
          <p:nvPr/>
        </p:nvSpPr>
        <p:spPr>
          <a:xfrm>
            <a:off x="1014609" y="1923674"/>
            <a:ext cx="5155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 Profit Per App		Month		Year</a:t>
            </a:r>
          </a:p>
          <a:p>
            <a:r>
              <a:rPr lang="en-US" dirty="0"/>
              <a:t>						$4,500		$54,000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3EB5D-CB1A-4D7E-9284-2734123653B5}"/>
              </a:ext>
            </a:extLst>
          </p:cNvPr>
          <p:cNvSpPr txBox="1"/>
          <p:nvPr/>
        </p:nvSpPr>
        <p:spPr>
          <a:xfrm>
            <a:off x="1014609" y="3260051"/>
            <a:ext cx="527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 Profit for All Apps	Month		Year</a:t>
            </a:r>
          </a:p>
          <a:p>
            <a:r>
              <a:rPr lang="en-US" dirty="0"/>
              <a:t>						$45,000		$540,000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2047D-0866-40F4-914E-63F2EA8BDC02}"/>
              </a:ext>
            </a:extLst>
          </p:cNvPr>
          <p:cNvSpPr txBox="1"/>
          <p:nvPr/>
        </p:nvSpPr>
        <p:spPr>
          <a:xfrm>
            <a:off x="1014609" y="4395396"/>
            <a:ext cx="680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Profit for the Life of the Apps 	</a:t>
            </a:r>
            <a:r>
              <a:rPr lang="en-US" sz="2800" b="1" dirty="0"/>
              <a:t>$5,508,000!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CA951-7E44-44AE-805B-5F5C1A71E4AC}"/>
              </a:ext>
            </a:extLst>
          </p:cNvPr>
          <p:cNvSpPr txBox="1"/>
          <p:nvPr/>
        </p:nvSpPr>
        <p:spPr>
          <a:xfrm>
            <a:off x="8885382" y="6123709"/>
            <a:ext cx="323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359559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A902B-E596-4986-A924-DAB240CAD5F5}"/>
              </a:ext>
            </a:extLst>
          </p:cNvPr>
          <p:cNvSpPr txBox="1"/>
          <p:nvPr/>
        </p:nvSpPr>
        <p:spPr>
          <a:xfrm>
            <a:off x="1034472" y="868217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6247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5BEFC3-275E-4096-A0BB-C1C43C855924}"/>
              </a:ext>
            </a:extLst>
          </p:cNvPr>
          <p:cNvSpPr txBox="1"/>
          <p:nvPr/>
        </p:nvSpPr>
        <p:spPr>
          <a:xfrm>
            <a:off x="443346" y="33250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3BF9-F50B-446A-BADE-9D8BF66F8BC5}"/>
              </a:ext>
            </a:extLst>
          </p:cNvPr>
          <p:cNvSpPr txBox="1"/>
          <p:nvPr/>
        </p:nvSpPr>
        <p:spPr>
          <a:xfrm>
            <a:off x="577196" y="4148939"/>
            <a:ext cx="6470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1D1C1D"/>
                </a:solidFill>
              </a:rPr>
              <a:t>[3]</a:t>
            </a:r>
          </a:p>
          <a:p>
            <a:r>
              <a:rPr lang="en-US" sz="800" b="0" i="0" dirty="0">
                <a:solidFill>
                  <a:srgbClr val="1D1C1D"/>
                </a:solidFill>
                <a:effectLst/>
              </a:rPr>
              <a:t>SELECT DISTINCT 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genre_clean</a:t>
            </a:r>
            <a:r>
              <a:rPr lang="en-US" sz="800" b="0" i="0" dirty="0">
                <a:solidFill>
                  <a:srgbClr val="1D1C1D"/>
                </a:solidFill>
                <a:effectLst/>
              </a:rPr>
              <a:t>, ROUND(AVG(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avg_rating</a:t>
            </a:r>
            <a:r>
              <a:rPr lang="en-US" sz="800" b="0" i="0" dirty="0">
                <a:solidFill>
                  <a:srgbClr val="1D1C1D"/>
                </a:solidFill>
                <a:effectLst/>
              </a:rPr>
              <a:t>),2) AS 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total_avg_rating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FROM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(SELECT DISTINCT REPLACE(REPLACE(TRIM(UPPER(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primary_genre</a:t>
            </a:r>
            <a:r>
              <a:rPr lang="en-US" sz="800" b="0" i="0" dirty="0">
                <a:solidFill>
                  <a:srgbClr val="1D1C1D"/>
                </a:solidFill>
                <a:effectLst/>
              </a:rPr>
              <a:t>)),' ','_'),'&amp;','AND') AS 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genre_clean</a:t>
            </a:r>
            <a:r>
              <a:rPr lang="en-US" sz="800" b="0" i="0" dirty="0">
                <a:solidFill>
                  <a:srgbClr val="1D1C1D"/>
                </a:solidFill>
                <a:effectLst/>
              </a:rPr>
              <a:t>, ROUND(AVG(rating),2) AS 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avg_rating</a:t>
            </a:r>
            <a:r>
              <a:rPr lang="en-US" sz="800" b="0" i="0" dirty="0">
                <a:solidFill>
                  <a:srgbClr val="1D1C1D"/>
                </a:solidFill>
                <a:effectLst/>
              </a:rPr>
              <a:t> 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FROM 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app_store_apps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WHERE price &lt;= '1.00' AND rating IS NOT NULL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GROUP BY 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primary_genre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UNION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SELECT DISTINCT category, ROUND(AVG(rating),2)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FROM 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play_store_apps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WHERE price &lt;= '1.00' AND rating IS NOT NULL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GROUP BY category) AS 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subq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GROUP BY 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genre_clean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ORDER BY ROUND(AVG(</a:t>
            </a:r>
            <a:r>
              <a:rPr lang="en-US" sz="800" b="0" i="0" dirty="0" err="1">
                <a:solidFill>
                  <a:srgbClr val="1D1C1D"/>
                </a:solidFill>
                <a:effectLst/>
              </a:rPr>
              <a:t>avg_rating</a:t>
            </a:r>
            <a:r>
              <a:rPr lang="en-US" sz="800" b="0" i="0" dirty="0">
                <a:solidFill>
                  <a:srgbClr val="1D1C1D"/>
                </a:solidFill>
                <a:effectLst/>
              </a:rPr>
              <a:t>),2) DESC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</a:rPr>
              <a:t>LIMIT 10;*/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14915-02F6-4F5B-A38F-AFF96134217C}"/>
              </a:ext>
            </a:extLst>
          </p:cNvPr>
          <p:cNvSpPr txBox="1"/>
          <p:nvPr/>
        </p:nvSpPr>
        <p:spPr>
          <a:xfrm>
            <a:off x="577196" y="824951"/>
            <a:ext cx="36711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solidFill>
                  <a:srgbClr val="1D1C1D"/>
                </a:solidFill>
                <a:effectLst/>
              </a:rPr>
              <a:t>[1]</a:t>
            </a:r>
          </a:p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--star rating vs price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SELECT FLOOR(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/1), round(avg(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),2)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app_store_apps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GROUP BY FLOOR(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/1)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order by FLOOR(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/1) desc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--star rating vs price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SELECT FLOOR(cast(replace(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,'$','') as decimal(5,2))/1), round(AVG(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),2)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play_store_apps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p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GROUP BY FLOOR(cast(replace(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,'$','') as decimal(5,2))/1)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ORDER BY FLOOR(cast(replace(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,'$','') as decimal(5,2))/1) DESC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905F5-A9D3-404D-8E23-EEF8BC3A84D5}"/>
              </a:ext>
            </a:extLst>
          </p:cNvPr>
          <p:cNvSpPr txBox="1"/>
          <p:nvPr/>
        </p:nvSpPr>
        <p:spPr>
          <a:xfrm>
            <a:off x="577196" y="2486945"/>
            <a:ext cx="42210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[2]</a:t>
            </a:r>
          </a:p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--install count vs price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SELECT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price,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      round(AVG(CAST(REPLACE(REPLACE(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p.install_count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,'+',''),',','') AS integer)),2)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install_count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play_store_apps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p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GROUP BY price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--review count vs price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select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price, round(avg(cast(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decimal(10,2))),2)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app_store_apps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group by price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order by price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3BF9A-B8E7-4A63-ABFA-7FED6A7CC02A}"/>
              </a:ext>
            </a:extLst>
          </p:cNvPr>
          <p:cNvSpPr txBox="1"/>
          <p:nvPr/>
        </p:nvSpPr>
        <p:spPr>
          <a:xfrm>
            <a:off x="7172106" y="701841"/>
            <a:ext cx="300434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[4]</a:t>
            </a:r>
          </a:p>
          <a:p>
            <a:r>
              <a:rPr lang="en-US" sz="800" dirty="0"/>
              <a:t>-- app store</a:t>
            </a:r>
          </a:p>
          <a:p>
            <a:r>
              <a:rPr lang="en-US" sz="800" dirty="0"/>
              <a:t>SELECT</a:t>
            </a:r>
          </a:p>
          <a:p>
            <a:r>
              <a:rPr lang="en-US" sz="800" dirty="0"/>
              <a:t>(SELECT (ROUND(AVG(rating),2))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app_store_apps</a:t>
            </a:r>
            <a:endParaRPr lang="en-US" sz="800" dirty="0"/>
          </a:p>
          <a:p>
            <a:r>
              <a:rPr lang="en-US" sz="800" dirty="0"/>
              <a:t>WHERE </a:t>
            </a:r>
            <a:r>
              <a:rPr lang="en-US" sz="800" dirty="0" err="1"/>
              <a:t>content_rating</a:t>
            </a:r>
            <a:r>
              <a:rPr lang="en-US" sz="800" dirty="0"/>
              <a:t> = '4+') AS app_over4,</a:t>
            </a:r>
          </a:p>
          <a:p>
            <a:endParaRPr lang="en-US" sz="800" dirty="0"/>
          </a:p>
          <a:p>
            <a:r>
              <a:rPr lang="en-US" sz="800" dirty="0"/>
              <a:t>(SELECT (ROUND(AVG(rating),2))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app_store_apps</a:t>
            </a:r>
            <a:endParaRPr lang="en-US" sz="800" dirty="0"/>
          </a:p>
          <a:p>
            <a:r>
              <a:rPr lang="en-US" sz="800" dirty="0"/>
              <a:t>WHERE </a:t>
            </a:r>
            <a:r>
              <a:rPr lang="en-US" sz="800" dirty="0" err="1"/>
              <a:t>content_rating</a:t>
            </a:r>
            <a:r>
              <a:rPr lang="en-US" sz="800" dirty="0"/>
              <a:t> = '9+') AS app_over9,</a:t>
            </a:r>
          </a:p>
          <a:p>
            <a:endParaRPr lang="en-US" sz="800" dirty="0"/>
          </a:p>
          <a:p>
            <a:r>
              <a:rPr lang="en-US" sz="800" dirty="0"/>
              <a:t>(SELECT (ROUND(AVG(rating),2))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app_store_apps</a:t>
            </a:r>
            <a:endParaRPr lang="en-US" sz="800" dirty="0"/>
          </a:p>
          <a:p>
            <a:r>
              <a:rPr lang="en-US" sz="800" dirty="0"/>
              <a:t>WHERE </a:t>
            </a:r>
            <a:r>
              <a:rPr lang="en-US" sz="800" dirty="0" err="1"/>
              <a:t>content_rating</a:t>
            </a:r>
            <a:r>
              <a:rPr lang="en-US" sz="800" dirty="0"/>
              <a:t> = '12+') AS app_over12,</a:t>
            </a:r>
          </a:p>
          <a:p>
            <a:endParaRPr lang="en-US" sz="800" dirty="0"/>
          </a:p>
          <a:p>
            <a:r>
              <a:rPr lang="en-US" sz="800" dirty="0"/>
              <a:t>(SELECT (ROUND(AVG(rating),2))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app_store_apps</a:t>
            </a:r>
            <a:endParaRPr lang="en-US" sz="800" dirty="0"/>
          </a:p>
          <a:p>
            <a:r>
              <a:rPr lang="en-US" sz="800" dirty="0"/>
              <a:t>WHERE </a:t>
            </a:r>
            <a:r>
              <a:rPr lang="en-US" sz="800" dirty="0" err="1"/>
              <a:t>content_rating</a:t>
            </a:r>
            <a:r>
              <a:rPr lang="en-US" sz="800" dirty="0"/>
              <a:t> = '17+') AS app_over17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app_store_apps</a:t>
            </a:r>
            <a:endParaRPr lang="en-US" sz="800" dirty="0"/>
          </a:p>
          <a:p>
            <a:r>
              <a:rPr lang="en-US" sz="800" dirty="0"/>
              <a:t>LIMIT 1</a:t>
            </a:r>
          </a:p>
          <a:p>
            <a:endParaRPr lang="en-US" sz="800" dirty="0"/>
          </a:p>
          <a:p>
            <a:r>
              <a:rPr lang="en-US" sz="800" dirty="0"/>
              <a:t>-- play store</a:t>
            </a:r>
          </a:p>
          <a:p>
            <a:r>
              <a:rPr lang="en-US" sz="800" dirty="0"/>
              <a:t>SELECT</a:t>
            </a:r>
          </a:p>
          <a:p>
            <a:r>
              <a:rPr lang="en-US" sz="800" dirty="0"/>
              <a:t>(SELECT (ROUND(AVG(rating),2))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play_store_apps</a:t>
            </a:r>
            <a:endParaRPr lang="en-US" sz="800" dirty="0"/>
          </a:p>
          <a:p>
            <a:r>
              <a:rPr lang="en-US" sz="800" dirty="0"/>
              <a:t>WHERE </a:t>
            </a:r>
            <a:r>
              <a:rPr lang="en-US" sz="800" dirty="0" err="1"/>
              <a:t>content_rating</a:t>
            </a:r>
            <a:r>
              <a:rPr lang="en-US" sz="800" dirty="0"/>
              <a:t> = 'Everyone') AS </a:t>
            </a:r>
            <a:r>
              <a:rPr lang="en-US" sz="800" dirty="0" err="1"/>
              <a:t>play_everyone</a:t>
            </a:r>
            <a:r>
              <a:rPr lang="en-US" sz="800" dirty="0"/>
              <a:t>,</a:t>
            </a:r>
          </a:p>
          <a:p>
            <a:endParaRPr lang="en-US" sz="800" dirty="0"/>
          </a:p>
          <a:p>
            <a:r>
              <a:rPr lang="en-US" sz="800" dirty="0"/>
              <a:t>(SELECT (ROUND(AVG(rating),2))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play_store_apps</a:t>
            </a:r>
            <a:endParaRPr lang="en-US" sz="800" dirty="0"/>
          </a:p>
          <a:p>
            <a:r>
              <a:rPr lang="en-US" sz="800" dirty="0"/>
              <a:t>WHERE </a:t>
            </a:r>
            <a:r>
              <a:rPr lang="en-US" sz="800" dirty="0" err="1"/>
              <a:t>content_rating</a:t>
            </a:r>
            <a:r>
              <a:rPr lang="en-US" sz="800" dirty="0"/>
              <a:t> = 'Everyone 10+') AS play_everyone10,</a:t>
            </a:r>
          </a:p>
          <a:p>
            <a:endParaRPr lang="en-US" sz="800" dirty="0"/>
          </a:p>
          <a:p>
            <a:r>
              <a:rPr lang="en-US" sz="800" dirty="0"/>
              <a:t>(SELECT (ROUND(AVG(rating),2))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play_store_apps</a:t>
            </a:r>
            <a:endParaRPr lang="en-US" sz="800" dirty="0"/>
          </a:p>
          <a:p>
            <a:r>
              <a:rPr lang="en-US" sz="800" dirty="0"/>
              <a:t>WHERE </a:t>
            </a:r>
            <a:r>
              <a:rPr lang="en-US" sz="800" dirty="0" err="1"/>
              <a:t>content_rating</a:t>
            </a:r>
            <a:r>
              <a:rPr lang="en-US" sz="800" dirty="0"/>
              <a:t> = 'Teen') AS </a:t>
            </a:r>
            <a:r>
              <a:rPr lang="en-US" sz="800" dirty="0" err="1"/>
              <a:t>play_teen</a:t>
            </a:r>
            <a:r>
              <a:rPr lang="en-US" sz="800" dirty="0"/>
              <a:t>,</a:t>
            </a:r>
          </a:p>
          <a:p>
            <a:endParaRPr lang="en-US" sz="800" dirty="0"/>
          </a:p>
          <a:p>
            <a:r>
              <a:rPr lang="en-US" sz="800" dirty="0"/>
              <a:t>(SELECT (ROUND(AVG(rating),2))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play_store_apps</a:t>
            </a:r>
            <a:endParaRPr lang="en-US" sz="800" dirty="0"/>
          </a:p>
          <a:p>
            <a:r>
              <a:rPr lang="en-US" sz="800" dirty="0"/>
              <a:t>WHERE </a:t>
            </a:r>
            <a:r>
              <a:rPr lang="en-US" sz="800" dirty="0" err="1"/>
              <a:t>content_rating</a:t>
            </a:r>
            <a:r>
              <a:rPr lang="en-US" sz="800" dirty="0"/>
              <a:t> = 'Mature 17+') AS </a:t>
            </a:r>
            <a:r>
              <a:rPr lang="en-US" sz="800" dirty="0" err="1"/>
              <a:t>play_mature</a:t>
            </a:r>
            <a:endParaRPr lang="en-US" sz="800" dirty="0"/>
          </a:p>
          <a:p>
            <a:r>
              <a:rPr lang="en-US" sz="800" dirty="0"/>
              <a:t>FROM </a:t>
            </a:r>
            <a:r>
              <a:rPr lang="en-US" sz="800" dirty="0" err="1"/>
              <a:t>play_store_apps</a:t>
            </a:r>
            <a:endParaRPr lang="en-US" sz="800" dirty="0"/>
          </a:p>
          <a:p>
            <a:r>
              <a:rPr lang="en-US" sz="800" dirty="0"/>
              <a:t>LIMIT 1</a:t>
            </a:r>
          </a:p>
        </p:txBody>
      </p:sp>
    </p:spTree>
    <p:extLst>
      <p:ext uri="{BB962C8B-B14F-4D97-AF65-F5344CB8AC3E}">
        <p14:creationId xmlns:p14="http://schemas.microsoft.com/office/powerpoint/2010/main" val="16081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A90B0-B5D5-49B9-974D-CA46218A44BB}"/>
              </a:ext>
            </a:extLst>
          </p:cNvPr>
          <p:cNvSpPr txBox="1"/>
          <p:nvPr/>
        </p:nvSpPr>
        <p:spPr>
          <a:xfrm>
            <a:off x="539748" y="779997"/>
            <a:ext cx="4729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Price Effect on </a:t>
            </a:r>
          </a:p>
          <a:p>
            <a:r>
              <a:rPr lang="en-US" sz="3200" dirty="0"/>
              <a:t>Downloads and Reviews</a:t>
            </a:r>
          </a:p>
        </p:txBody>
      </p:sp>
    </p:spTree>
    <p:extLst>
      <p:ext uri="{BB962C8B-B14F-4D97-AF65-F5344CB8AC3E}">
        <p14:creationId xmlns:p14="http://schemas.microsoft.com/office/powerpoint/2010/main" val="343188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5BEFC3-275E-4096-A0BB-C1C43C855924}"/>
              </a:ext>
            </a:extLst>
          </p:cNvPr>
          <p:cNvSpPr txBox="1"/>
          <p:nvPr/>
        </p:nvSpPr>
        <p:spPr>
          <a:xfrm>
            <a:off x="443346" y="33250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B78BB-6DF9-4754-B1EB-E3DB25664622}"/>
              </a:ext>
            </a:extLst>
          </p:cNvPr>
          <p:cNvSpPr txBox="1"/>
          <p:nvPr/>
        </p:nvSpPr>
        <p:spPr>
          <a:xfrm>
            <a:off x="691444" y="1043709"/>
            <a:ext cx="2797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[5]</a:t>
            </a:r>
          </a:p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select round(avg(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),2)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avg_rc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play_store_apps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where rating IS NOT NULL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group by 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order by rating desc</a:t>
            </a:r>
          </a:p>
          <a:p>
            <a:endParaRPr lang="en-US" sz="800" dirty="0">
              <a:solidFill>
                <a:srgbClr val="1D1C1D"/>
              </a:solidFill>
              <a:latin typeface="Slack-Lato"/>
            </a:endParaRPr>
          </a:p>
          <a:p>
            <a:endParaRPr lang="en-US" sz="800" dirty="0">
              <a:solidFill>
                <a:srgbClr val="1D1C1D"/>
              </a:solidFill>
              <a:latin typeface="Slack-Lato"/>
            </a:endParaRPr>
          </a:p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select round(avg(cast(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int)),2)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avg_rc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app_store_apps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group by 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order by rating desc</a:t>
            </a:r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FE948-A2CB-48C7-BF92-6044A0D84EFA}"/>
              </a:ext>
            </a:extLst>
          </p:cNvPr>
          <p:cNvSpPr txBox="1"/>
          <p:nvPr/>
        </p:nvSpPr>
        <p:spPr>
          <a:xfrm>
            <a:off x="691444" y="2859177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[6]</a:t>
            </a:r>
          </a:p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select round(avg(cast(replace(replace(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install_count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,'+',''),',','') as integer)),2)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avg_inc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play_store_apps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where rating IS NOT NULL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group by 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order by rating desc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0FE1F-22F8-45E9-A39D-5581D767AEDE}"/>
              </a:ext>
            </a:extLst>
          </p:cNvPr>
          <p:cNvSpPr txBox="1"/>
          <p:nvPr/>
        </p:nvSpPr>
        <p:spPr>
          <a:xfrm>
            <a:off x="691444" y="3935982"/>
            <a:ext cx="536557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[7]</a:t>
            </a:r>
          </a:p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select a.name, round((((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+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)/2)/.5),0)*.5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avg_rating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a.primary_genre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A_primary_genre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lang="en-US" sz="800" dirty="0"/>
            </a:b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p.genres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P_genre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p.category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P_category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A_content_rating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cast(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integer)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A_review_count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p.install_count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P_install_count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from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(select distinct(name) as name, max(category) as category, max(rating) as rating, 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install_count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install_count,max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(price)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price,max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content_rating,max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(genres) as genres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play_store_apps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group by name) as p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inner join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(select distinct(name) as name, max(price) as price, 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max(rating) as rating,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primary_genre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primary_genre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app_store_apps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group by name) as a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on p.name = a.name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where (cast(replace(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,'$','') as decimal(5,2))) &lt; 1.01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and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&lt; 1.01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and round((((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+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)/2)/.5),0)*.5 = 5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order by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a_review_count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desc;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149AE-217A-4A8D-A960-F2EF432B20E6}"/>
              </a:ext>
            </a:extLst>
          </p:cNvPr>
          <p:cNvSpPr txBox="1"/>
          <p:nvPr/>
        </p:nvSpPr>
        <p:spPr>
          <a:xfrm>
            <a:off x="6585527" y="332509"/>
            <a:ext cx="536557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[8]</a:t>
            </a:r>
          </a:p>
          <a:p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select a.name, round((((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+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)/2)/.5),0)*.5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avg_rating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a.primary_genre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A_primary_genre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lang="en-US" sz="800" dirty="0"/>
            </a:b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p.genres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P_genre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p.category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P_category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A_content_rating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cast(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integer)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A_review_count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p.install_count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P_install_count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from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(select distinct(name) as name, max(category) as category, max(rating) as rating, 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install_count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install_count,max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(price)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price,max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content_rating,max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(genres) as genres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play_store_apps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group by name) as p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inner join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(select distinct(name) as name, max(price) as price, 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max(rating) as rating,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 max(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primary_genre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 as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primary_genre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app_store_apps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group by name) as a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on p.name = a.name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where (cast(replace(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,'$','') as decimal(5,2))) &lt; 1.01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and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a.price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&lt; 1.01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and 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in (select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 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app_store_apps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 group by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 having count(*)&gt;10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 order by count(*) desc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 limit 3)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or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p.content_rating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in (select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play_store_apps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group by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content_rating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having count(*)&gt;10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order by avg(rating) desc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limit 3))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and 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a.primary_genre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in (select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primary_genre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app_store_apps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group by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primary_genre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having count(*)&gt;10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order by avg(rating) desc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limit 10)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or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p.category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in (select category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  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play_store_apps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  group by category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  having count(*)&gt;10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  order by avg(rating) desc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  limit 10))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and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p.genres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in (select genres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from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play_store_apps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where genres not like '%;%'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group by genres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having count(*)&gt;10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order by avg(rating) desc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 limit 20)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and round((((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+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p.rating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)/2)/.5),0)*.5 = 4.5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order by </a:t>
            </a:r>
            <a:r>
              <a:rPr lang="en-US" sz="800" b="0" i="0" dirty="0" err="1">
                <a:solidFill>
                  <a:srgbClr val="1D1C1D"/>
                </a:solidFill>
                <a:effectLst/>
                <a:latin typeface="Slack-Lato"/>
              </a:rPr>
              <a:t>a_review_count</a:t>
            </a: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 desc</a:t>
            </a:r>
            <a:br>
              <a:rPr lang="en-US" sz="800" dirty="0"/>
            </a:br>
            <a:r>
              <a:rPr lang="en-US" sz="800" b="0" i="0" dirty="0">
                <a:solidFill>
                  <a:srgbClr val="1D1C1D"/>
                </a:solidFill>
                <a:effectLst/>
                <a:latin typeface="Slack-Lato"/>
              </a:rPr>
              <a:t>limit 4;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2252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A95ED-7199-4F5F-9186-84439D348FAB}"/>
              </a:ext>
            </a:extLst>
          </p:cNvPr>
          <p:cNvSpPr txBox="1"/>
          <p:nvPr/>
        </p:nvSpPr>
        <p:spPr>
          <a:xfrm>
            <a:off x="692727" y="489527"/>
            <a:ext cx="16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2E73B4-F1CA-49B0-B85B-410F3B026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97260"/>
              </p:ext>
            </p:extLst>
          </p:nvPr>
        </p:nvGraphicFramePr>
        <p:xfrm>
          <a:off x="969818" y="1079915"/>
          <a:ext cx="3359514" cy="5288558"/>
        </p:xfrm>
        <a:graphic>
          <a:graphicData uri="http://schemas.openxmlformats.org/drawingml/2006/table">
            <a:tbl>
              <a:tblPr/>
              <a:tblGrid>
                <a:gridCol w="1183492">
                  <a:extLst>
                    <a:ext uri="{9D8B030D-6E8A-4147-A177-3AD203B41FA5}">
                      <a16:colId xmlns:a16="http://schemas.microsoft.com/office/drawing/2014/main" val="4035516259"/>
                    </a:ext>
                  </a:extLst>
                </a:gridCol>
                <a:gridCol w="1034753">
                  <a:extLst>
                    <a:ext uri="{9D8B030D-6E8A-4147-A177-3AD203B41FA5}">
                      <a16:colId xmlns:a16="http://schemas.microsoft.com/office/drawing/2014/main" val="2461635915"/>
                    </a:ext>
                  </a:extLst>
                </a:gridCol>
                <a:gridCol w="1141269">
                  <a:extLst>
                    <a:ext uri="{9D8B030D-6E8A-4147-A177-3AD203B41FA5}">
                      <a16:colId xmlns:a16="http://schemas.microsoft.com/office/drawing/2014/main" val="4030907321"/>
                    </a:ext>
                  </a:extLst>
                </a:gridCol>
              </a:tblGrid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Info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70433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per app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914126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 purchased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230176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spent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053163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539761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App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864488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spent on advertising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12,000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903148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earned from advertising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120,000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8677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over all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108,000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3198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for App Trader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4,500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54,000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98344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21639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Apps Purchased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Month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Year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522497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spent on advertising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120,000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2497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earned from advertising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1,200,000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373929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over all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1,080,000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38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for App Trader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45,000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540,000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919707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32741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927586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 for the Six 5 Star Rated Apps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138109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spent on advertising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72,000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690217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earned from advertising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720,000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72245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over all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54,000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648,000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37039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for App Trader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27,000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324,000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792113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348174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for the life of the apps (11 yrs)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3,564,000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590556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667973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 for the Four 4.5 Rated Apps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536362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spent on advertising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48,000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428572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earned from advertising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480,000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56416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over all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36,000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432,000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21797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for App Trader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18,000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216,000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008833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056955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for the life of the apps (9 yrs)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1,944,000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465376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33801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Per year (for the first 9 years)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540,000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572077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029949"/>
                  </a:ext>
                </a:extLst>
              </a:tr>
              <a:tr h="1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5,508,000 </a:t>
                      </a:r>
                    </a:p>
                  </a:txBody>
                  <a:tcPr marL="4371" marR="4371" marT="43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2497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30C0C8-0855-4314-96D7-75B6508EC34F}"/>
              </a:ext>
            </a:extLst>
          </p:cNvPr>
          <p:cNvSpPr txBox="1"/>
          <p:nvPr/>
        </p:nvSpPr>
        <p:spPr>
          <a:xfrm>
            <a:off x="886691" y="858859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346536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81F31A-7C72-40C5-A2E0-984B7DBF8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794378"/>
              </p:ext>
            </p:extLst>
          </p:nvPr>
        </p:nvGraphicFramePr>
        <p:xfrm>
          <a:off x="6025732" y="3015833"/>
          <a:ext cx="5464304" cy="3357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3B66C20-152E-44D3-B9D5-8EF4E9E86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161093"/>
              </p:ext>
            </p:extLst>
          </p:nvPr>
        </p:nvGraphicFramePr>
        <p:xfrm>
          <a:off x="253982" y="3015833"/>
          <a:ext cx="5575461" cy="3357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9A90B0-B5D5-49B9-974D-CA46218A44BB}"/>
              </a:ext>
            </a:extLst>
          </p:cNvPr>
          <p:cNvSpPr txBox="1"/>
          <p:nvPr/>
        </p:nvSpPr>
        <p:spPr>
          <a:xfrm>
            <a:off x="539748" y="779997"/>
            <a:ext cx="4729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Price Effect on </a:t>
            </a:r>
          </a:p>
          <a:p>
            <a:r>
              <a:rPr lang="en-US" sz="3200" dirty="0"/>
              <a:t>Downloads and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B193B-B178-4EF8-9BAF-08435011A2F2}"/>
              </a:ext>
            </a:extLst>
          </p:cNvPr>
          <p:cNvSpPr txBox="1"/>
          <p:nvPr/>
        </p:nvSpPr>
        <p:spPr>
          <a:xfrm>
            <a:off x="11173924" y="6373091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76482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00A912-BC75-4CC3-BE0C-C30179B5B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206274"/>
              </p:ext>
            </p:extLst>
          </p:nvPr>
        </p:nvGraphicFramePr>
        <p:xfrm>
          <a:off x="5858701" y="3107714"/>
          <a:ext cx="5483553" cy="3339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01CB69-6151-44FE-8446-29909D1D8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745582"/>
              </p:ext>
            </p:extLst>
          </p:nvPr>
        </p:nvGraphicFramePr>
        <p:xfrm>
          <a:off x="361891" y="3107714"/>
          <a:ext cx="5366327" cy="3339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D6599B-6FBB-403D-9AC4-DF452A9DD0D1}"/>
              </a:ext>
            </a:extLst>
          </p:cNvPr>
          <p:cNvSpPr txBox="1"/>
          <p:nvPr/>
        </p:nvSpPr>
        <p:spPr>
          <a:xfrm>
            <a:off x="528146" y="743635"/>
            <a:ext cx="61012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Price Effect on </a:t>
            </a:r>
          </a:p>
          <a:p>
            <a:r>
              <a:rPr lang="en-US" sz="3200" dirty="0"/>
              <a:t>Downloads and Reviews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D3976-7D65-440D-A631-89D823C4593A}"/>
              </a:ext>
            </a:extLst>
          </p:cNvPr>
          <p:cNvSpPr txBox="1"/>
          <p:nvPr/>
        </p:nvSpPr>
        <p:spPr>
          <a:xfrm>
            <a:off x="11026142" y="644698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5019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9801C5-FF08-4FFF-9FCD-0C910B1AB1C3}"/>
              </a:ext>
            </a:extLst>
          </p:cNvPr>
          <p:cNvSpPr txBox="1"/>
          <p:nvPr/>
        </p:nvSpPr>
        <p:spPr>
          <a:xfrm>
            <a:off x="588579" y="767254"/>
            <a:ext cx="3403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Average Rating </a:t>
            </a:r>
          </a:p>
          <a:p>
            <a:r>
              <a:rPr lang="en-US" sz="3600" dirty="0"/>
              <a:t>by Genre</a:t>
            </a:r>
          </a:p>
        </p:txBody>
      </p:sp>
    </p:spTree>
    <p:extLst>
      <p:ext uri="{BB962C8B-B14F-4D97-AF65-F5344CB8AC3E}">
        <p14:creationId xmlns:p14="http://schemas.microsoft.com/office/powerpoint/2010/main" val="240902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D4A8B3-BF35-4682-847A-C29392001FBC}"/>
              </a:ext>
            </a:extLst>
          </p:cNvPr>
          <p:cNvGraphicFramePr>
            <a:graphicFrameLocks/>
          </p:cNvGraphicFramePr>
          <p:nvPr/>
        </p:nvGraphicFramePr>
        <p:xfrm>
          <a:off x="274245" y="3059447"/>
          <a:ext cx="5716653" cy="330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AE0250-9B89-44D0-ADD9-46FF51350FB4}"/>
              </a:ext>
            </a:extLst>
          </p:cNvPr>
          <p:cNvGraphicFramePr>
            <a:graphicFrameLocks/>
          </p:cNvGraphicFramePr>
          <p:nvPr/>
        </p:nvGraphicFramePr>
        <p:xfrm>
          <a:off x="6096000" y="3059447"/>
          <a:ext cx="5716653" cy="3309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9801C5-FF08-4FFF-9FCD-0C910B1AB1C3}"/>
              </a:ext>
            </a:extLst>
          </p:cNvPr>
          <p:cNvSpPr txBox="1"/>
          <p:nvPr/>
        </p:nvSpPr>
        <p:spPr>
          <a:xfrm>
            <a:off x="588579" y="767254"/>
            <a:ext cx="3403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Average Rating </a:t>
            </a:r>
          </a:p>
          <a:p>
            <a:r>
              <a:rPr lang="en-US" sz="3600" dirty="0"/>
              <a:t>by Genre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80CC4-36D6-48DF-A645-E33E40F0EBC7}"/>
              </a:ext>
            </a:extLst>
          </p:cNvPr>
          <p:cNvSpPr txBox="1"/>
          <p:nvPr/>
        </p:nvSpPr>
        <p:spPr>
          <a:xfrm>
            <a:off x="11496541" y="6437745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40241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E2693-9996-4969-9EE2-349AB201E97C}"/>
              </a:ext>
            </a:extLst>
          </p:cNvPr>
          <p:cNvSpPr txBox="1"/>
          <p:nvPr/>
        </p:nvSpPr>
        <p:spPr>
          <a:xfrm>
            <a:off x="578069" y="767256"/>
            <a:ext cx="3887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Average Rating by</a:t>
            </a:r>
          </a:p>
          <a:p>
            <a:r>
              <a:rPr lang="en-US" sz="3600" dirty="0"/>
              <a:t>Content Rating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D5A98-4240-4A5A-A7B6-85BB9A84E294}"/>
              </a:ext>
            </a:extLst>
          </p:cNvPr>
          <p:cNvSpPr txBox="1"/>
          <p:nvPr/>
        </p:nvSpPr>
        <p:spPr>
          <a:xfrm>
            <a:off x="11478724" y="640080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56996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CD2CD0-1883-4591-84BB-53CB591D8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298512"/>
              </p:ext>
            </p:extLst>
          </p:nvPr>
        </p:nvGraphicFramePr>
        <p:xfrm>
          <a:off x="294827" y="3062251"/>
          <a:ext cx="5598090" cy="333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83459-3A95-4247-A609-D1CB153E88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812778"/>
              </p:ext>
            </p:extLst>
          </p:nvPr>
        </p:nvGraphicFramePr>
        <p:xfrm>
          <a:off x="6096000" y="3062252"/>
          <a:ext cx="5698836" cy="333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4E2693-9996-4969-9EE2-349AB201E97C}"/>
              </a:ext>
            </a:extLst>
          </p:cNvPr>
          <p:cNvSpPr txBox="1"/>
          <p:nvPr/>
        </p:nvSpPr>
        <p:spPr>
          <a:xfrm>
            <a:off x="578069" y="767256"/>
            <a:ext cx="3887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Average Rating by</a:t>
            </a:r>
          </a:p>
          <a:p>
            <a:r>
              <a:rPr lang="en-US" sz="3600" dirty="0"/>
              <a:t>Content Rating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D5A98-4240-4A5A-A7B6-85BB9A84E294}"/>
              </a:ext>
            </a:extLst>
          </p:cNvPr>
          <p:cNvSpPr txBox="1"/>
          <p:nvPr/>
        </p:nvSpPr>
        <p:spPr>
          <a:xfrm>
            <a:off x="11478724" y="640080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6419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6EA60B-CCC3-42A9-9AF6-8DE858EC6AFA}"/>
              </a:ext>
            </a:extLst>
          </p:cNvPr>
          <p:cNvSpPr txBox="1"/>
          <p:nvPr/>
        </p:nvSpPr>
        <p:spPr>
          <a:xfrm>
            <a:off x="612769" y="686542"/>
            <a:ext cx="3892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Average Rating By</a:t>
            </a:r>
          </a:p>
          <a:p>
            <a:r>
              <a:rPr lang="en-US" sz="3600" dirty="0"/>
              <a:t>Review Count</a:t>
            </a:r>
          </a:p>
        </p:txBody>
      </p:sp>
    </p:spTree>
    <p:extLst>
      <p:ext uri="{BB962C8B-B14F-4D97-AF65-F5344CB8AC3E}">
        <p14:creationId xmlns:p14="http://schemas.microsoft.com/office/powerpoint/2010/main" val="187219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2339</Words>
  <Application>Microsoft Office PowerPoint</Application>
  <PresentationFormat>Widescreen</PresentationFormat>
  <Paragraphs>215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Slack-Lato</vt:lpstr>
      <vt:lpstr>Trebuchet MS</vt:lpstr>
      <vt:lpstr>Wingdings 3</vt:lpstr>
      <vt:lpstr>Facet</vt:lpstr>
      <vt:lpstr>App Trader Labor Day Debut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 Labor Day Debut</dc:title>
  <dc:creator>Kristen Lucas</dc:creator>
  <cp:lastModifiedBy>Kristen Lucas</cp:lastModifiedBy>
  <cp:revision>29</cp:revision>
  <dcterms:created xsi:type="dcterms:W3CDTF">2020-08-22T17:34:22Z</dcterms:created>
  <dcterms:modified xsi:type="dcterms:W3CDTF">2020-08-25T00:49:33Z</dcterms:modified>
</cp:coreProperties>
</file>