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Ex1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\Documents\nss_data_analytics\projects\rock-and-roll-marathon-2-aaroncp\marathon_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\Documents\nss_data_analytics\projects\rock-and-roll-marathon-2-aaroncp\marathon_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\Documents\nss_data_analytics\projects\rock-and-roll-marathon-2-aaroncp\marathon_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\Documents\nss_data_analytics\projects\rock-and-roll-marathon-2-aaroncp\marathon_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\Documents\nss_data_analytics\projects\rock-and-roll-marathon-2-aaroncp\marathon_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\Documents\nss_data_analytics\projects\rock-and-roll-marathon-2-aaroncp\marathon_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\Documents\nss_data_analytics\projects\rock-and-roll-marathon-2-aaroncp\marathon_analysi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Users\aaron\Documents\nss_data_analytics\projects\rock-and-roll-marathon-2-aaroncp\marathon_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Half</a:t>
            </a:r>
            <a:r>
              <a:rPr lang="en-US" baseline="0" dirty="0"/>
              <a:t> Marathon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analysis!$B$3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analysis!$C$2:$F$2</c:f>
              <c:strCache>
                <c:ptCount val="4"/>
                <c:pt idx="0">
                  <c:v>Fastest</c:v>
                </c:pt>
                <c:pt idx="1">
                  <c:v>Slowest</c:v>
                </c:pt>
                <c:pt idx="2">
                  <c:v>Median</c:v>
                </c:pt>
                <c:pt idx="3">
                  <c:v>Mean</c:v>
                </c:pt>
              </c:strCache>
            </c:strRef>
          </c:cat>
          <c:val>
            <c:numRef>
              <c:f>analysis!$C$3:$F$3</c:f>
              <c:numCache>
                <c:formatCode>h:mm:ss</c:formatCode>
                <c:ptCount val="4"/>
                <c:pt idx="0">
                  <c:v>4.9479166666666664E-2</c:v>
                </c:pt>
                <c:pt idx="1">
                  <c:v>0.2046412037037037</c:v>
                </c:pt>
                <c:pt idx="2">
                  <c:v>0.10159722222222223</c:v>
                </c:pt>
                <c:pt idx="3">
                  <c:v>0.10551566805475435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A1-4001-8310-E5483B03FFD2}"/>
            </c:ext>
          </c:extLst>
        </c:ser>
        <c:ser>
          <c:idx val="1"/>
          <c:order val="1"/>
          <c:tx>
            <c:strRef>
              <c:f>analysis!$B$4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analysis!$C$2:$F$2</c:f>
              <c:strCache>
                <c:ptCount val="4"/>
                <c:pt idx="0">
                  <c:v>Fastest</c:v>
                </c:pt>
                <c:pt idx="1">
                  <c:v>Slowest</c:v>
                </c:pt>
                <c:pt idx="2">
                  <c:v>Median</c:v>
                </c:pt>
                <c:pt idx="3">
                  <c:v>Mean</c:v>
                </c:pt>
              </c:strCache>
            </c:strRef>
          </c:cat>
          <c:val>
            <c:numRef>
              <c:f>analysis!$C$4:$F$4</c:f>
              <c:numCache>
                <c:formatCode>h:mm:ss</c:formatCode>
                <c:ptCount val="4"/>
                <c:pt idx="0">
                  <c:v>4.9282407407407407E-2</c:v>
                </c:pt>
                <c:pt idx="1">
                  <c:v>0.26277777777777778</c:v>
                </c:pt>
                <c:pt idx="2">
                  <c:v>0.11081018518518519</c:v>
                </c:pt>
                <c:pt idx="3">
                  <c:v>0.11388139408901438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A1-4001-8310-E5483B03FFD2}"/>
            </c:ext>
          </c:extLst>
        </c:ser>
        <c:ser>
          <c:idx val="2"/>
          <c:order val="2"/>
          <c:tx>
            <c:strRef>
              <c:f>analysis!$B$5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analysis!$C$2:$F$2</c:f>
              <c:strCache>
                <c:ptCount val="4"/>
                <c:pt idx="0">
                  <c:v>Fastest</c:v>
                </c:pt>
                <c:pt idx="1">
                  <c:v>Slowest</c:v>
                </c:pt>
                <c:pt idx="2">
                  <c:v>Median</c:v>
                </c:pt>
                <c:pt idx="3">
                  <c:v>Mean</c:v>
                </c:pt>
              </c:strCache>
            </c:strRef>
          </c:cat>
          <c:val>
            <c:numRef>
              <c:f>analysis!$C$5:$F$5</c:f>
              <c:numCache>
                <c:formatCode>h:mm:ss</c:formatCode>
                <c:ptCount val="4"/>
                <c:pt idx="0">
                  <c:v>4.8206018518518516E-2</c:v>
                </c:pt>
                <c:pt idx="1">
                  <c:v>0.20006944444444444</c:v>
                </c:pt>
                <c:pt idx="2">
                  <c:v>0.10106481481481482</c:v>
                </c:pt>
                <c:pt idx="3">
                  <c:v>0.10538803508282145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A1-4001-8310-E5483B03FFD2}"/>
            </c:ext>
          </c:extLst>
        </c:ser>
        <c:ser>
          <c:idx val="3"/>
          <c:order val="3"/>
          <c:tx>
            <c:strRef>
              <c:f>analysis!$B$6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analysis!$C$2:$F$2</c:f>
              <c:strCache>
                <c:ptCount val="4"/>
                <c:pt idx="0">
                  <c:v>Fastest</c:v>
                </c:pt>
                <c:pt idx="1">
                  <c:v>Slowest</c:v>
                </c:pt>
                <c:pt idx="2">
                  <c:v>Median</c:v>
                </c:pt>
                <c:pt idx="3">
                  <c:v>Mean</c:v>
                </c:pt>
              </c:strCache>
            </c:strRef>
          </c:cat>
          <c:val>
            <c:numRef>
              <c:f>analysis!$C$6:$F$6</c:f>
              <c:numCache>
                <c:formatCode>h:mm:ss</c:formatCode>
                <c:ptCount val="4"/>
                <c:pt idx="0">
                  <c:v>4.8645833333333333E-2</c:v>
                </c:pt>
                <c:pt idx="1">
                  <c:v>0.21082175925925925</c:v>
                </c:pt>
                <c:pt idx="2">
                  <c:v>0.10146990740740741</c:v>
                </c:pt>
                <c:pt idx="3">
                  <c:v>0.10563271323392288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2A1-4001-8310-E5483B03FF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5975680"/>
        <c:axId val="905976008"/>
      </c:barChart>
      <c:catAx>
        <c:axId val="905975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5976008"/>
        <c:crosses val="autoZero"/>
        <c:auto val="1"/>
        <c:lblAlgn val="ctr"/>
        <c:lblOffset val="100"/>
        <c:noMultiLvlLbl val="0"/>
      </c:catAx>
      <c:valAx>
        <c:axId val="905976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:ss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5975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Full</a:t>
            </a:r>
            <a:r>
              <a:rPr lang="en-US" baseline="0" dirty="0"/>
              <a:t> Marathon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analysis!$H$3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analysis!$I$2:$L$2</c:f>
              <c:strCache>
                <c:ptCount val="4"/>
                <c:pt idx="0">
                  <c:v>Fastest</c:v>
                </c:pt>
                <c:pt idx="1">
                  <c:v>Slowest</c:v>
                </c:pt>
                <c:pt idx="2">
                  <c:v>Median</c:v>
                </c:pt>
                <c:pt idx="3">
                  <c:v>Mean</c:v>
                </c:pt>
              </c:strCache>
            </c:strRef>
          </c:cat>
          <c:val>
            <c:numRef>
              <c:f>analysis!$I$3:$L$3</c:f>
              <c:numCache>
                <c:formatCode>h:mm:ss</c:formatCode>
                <c:ptCount val="4"/>
                <c:pt idx="0">
                  <c:v>0.10118055555555555</c:v>
                </c:pt>
                <c:pt idx="1">
                  <c:v>0.29166666666666669</c:v>
                </c:pt>
                <c:pt idx="2">
                  <c:v>0.19814236111111111</c:v>
                </c:pt>
                <c:pt idx="3">
                  <c:v>0.19986688638587782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79-45A3-A3C5-C127E7286081}"/>
            </c:ext>
          </c:extLst>
        </c:ser>
        <c:ser>
          <c:idx val="1"/>
          <c:order val="1"/>
          <c:tx>
            <c:strRef>
              <c:f>analysis!$H$4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analysis!$I$2:$L$2</c:f>
              <c:strCache>
                <c:ptCount val="4"/>
                <c:pt idx="0">
                  <c:v>Fastest</c:v>
                </c:pt>
                <c:pt idx="1">
                  <c:v>Slowest</c:v>
                </c:pt>
                <c:pt idx="2">
                  <c:v>Median</c:v>
                </c:pt>
                <c:pt idx="3">
                  <c:v>Mean</c:v>
                </c:pt>
              </c:strCache>
            </c:strRef>
          </c:cat>
          <c:val>
            <c:numRef>
              <c:f>analysis!$I$4:$L$4</c:f>
              <c:numCache>
                <c:formatCode>h:mm:ss</c:formatCode>
                <c:ptCount val="4"/>
                <c:pt idx="0">
                  <c:v>0.11140046296296297</c:v>
                </c:pt>
                <c:pt idx="1">
                  <c:v>0.27660879629629631</c:v>
                </c:pt>
                <c:pt idx="2">
                  <c:v>0.20711226851851852</c:v>
                </c:pt>
                <c:pt idx="3">
                  <c:v>0.20446649901625072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79-45A3-A3C5-C127E7286081}"/>
            </c:ext>
          </c:extLst>
        </c:ser>
        <c:ser>
          <c:idx val="2"/>
          <c:order val="2"/>
          <c:tx>
            <c:strRef>
              <c:f>analysis!$H$5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analysis!$I$2:$L$2</c:f>
              <c:strCache>
                <c:ptCount val="4"/>
                <c:pt idx="0">
                  <c:v>Fastest</c:v>
                </c:pt>
                <c:pt idx="1">
                  <c:v>Slowest</c:v>
                </c:pt>
                <c:pt idx="2">
                  <c:v>Median</c:v>
                </c:pt>
                <c:pt idx="3">
                  <c:v>Mean</c:v>
                </c:pt>
              </c:strCache>
            </c:strRef>
          </c:cat>
          <c:val>
            <c:numRef>
              <c:f>analysis!$I$5:$L$5</c:f>
              <c:numCache>
                <c:formatCode>h:mm:ss</c:formatCode>
                <c:ptCount val="4"/>
                <c:pt idx="0">
                  <c:v>0.10296296296296296</c:v>
                </c:pt>
                <c:pt idx="1">
                  <c:v>0.27408564814814818</c:v>
                </c:pt>
                <c:pt idx="2">
                  <c:v>0.20024884259259257</c:v>
                </c:pt>
                <c:pt idx="3">
                  <c:v>0.20026579034391487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79-45A3-A3C5-C127E7286081}"/>
            </c:ext>
          </c:extLst>
        </c:ser>
        <c:ser>
          <c:idx val="3"/>
          <c:order val="3"/>
          <c:tx>
            <c:strRef>
              <c:f>analysis!$H$6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analysis!$I$2:$L$2</c:f>
              <c:strCache>
                <c:ptCount val="4"/>
                <c:pt idx="0">
                  <c:v>Fastest</c:v>
                </c:pt>
                <c:pt idx="1">
                  <c:v>Slowest</c:v>
                </c:pt>
                <c:pt idx="2">
                  <c:v>Median</c:v>
                </c:pt>
                <c:pt idx="3">
                  <c:v>Mean</c:v>
                </c:pt>
              </c:strCache>
            </c:strRef>
          </c:cat>
          <c:val>
            <c:numRef>
              <c:f>analysis!$I$6:$L$6</c:f>
              <c:numCache>
                <c:formatCode>h:mm:ss</c:formatCode>
                <c:ptCount val="4"/>
                <c:pt idx="0">
                  <c:v>0.10762731481481481</c:v>
                </c:pt>
                <c:pt idx="1">
                  <c:v>0.2804976851851852</c:v>
                </c:pt>
                <c:pt idx="2">
                  <c:v>0.1957986111111111</c:v>
                </c:pt>
                <c:pt idx="3">
                  <c:v>0.19593882160707429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479-45A3-A3C5-C127E72860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8077664"/>
        <c:axId val="898084552"/>
      </c:barChart>
      <c:catAx>
        <c:axId val="898077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8084552"/>
        <c:crosses val="autoZero"/>
        <c:auto val="1"/>
        <c:lblAlgn val="ctr"/>
        <c:lblOffset val="100"/>
        <c:noMultiLvlLbl val="0"/>
      </c:catAx>
      <c:valAx>
        <c:axId val="898084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:ss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8077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8687279880660123"/>
          <c:y val="0.10908007772651912"/>
          <c:w val="0.45080842146339534"/>
          <c:h val="0.72310868441329745"/>
        </c:manualLayout>
      </c:layout>
      <c:pieChart>
        <c:varyColors val="1"/>
        <c:ser>
          <c:idx val="0"/>
          <c:order val="0"/>
          <c:tx>
            <c:strRef>
              <c:f>analysis!$C$20</c:f>
              <c:strCache>
                <c:ptCount val="1"/>
                <c:pt idx="0">
                  <c:v>2016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B9-4D09-8FF6-ECCB5A9208BA}"/>
              </c:ext>
            </c:extLst>
          </c:dPt>
          <c:dPt>
            <c:idx val="1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B9-4D09-8FF6-ECCB5A9208BA}"/>
              </c:ext>
            </c:extLst>
          </c:dPt>
          <c:cat>
            <c:strRef>
              <c:f>analysis!$B$21:$B$22</c:f>
              <c:strCache>
                <c:ptCount val="2"/>
                <c:pt idx="0">
                  <c:v>Beat Oprah</c:v>
                </c:pt>
                <c:pt idx="1">
                  <c:v>Lost to Oprah</c:v>
                </c:pt>
              </c:strCache>
            </c:strRef>
          </c:cat>
          <c:val>
            <c:numRef>
              <c:f>analysis!$C$21:$C$22</c:f>
              <c:numCache>
                <c:formatCode>General</c:formatCode>
                <c:ptCount val="2"/>
                <c:pt idx="0">
                  <c:v>1099</c:v>
                </c:pt>
                <c:pt idx="1">
                  <c:v>1853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5B9-4D09-8FF6-ECCB5A9208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16467272915874279"/>
          <c:y val="0.26751174118099147"/>
          <c:w val="0.24348502324065063"/>
          <c:h val="0.464976517638017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analysis!$D$20</c:f>
              <c:strCache>
                <c:ptCount val="1"/>
                <c:pt idx="0">
                  <c:v>2017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1A-4529-856A-D63B40FE6B9F}"/>
              </c:ext>
            </c:extLst>
          </c:dPt>
          <c:dPt>
            <c:idx val="1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1A-4529-856A-D63B40FE6B9F}"/>
              </c:ext>
            </c:extLst>
          </c:dPt>
          <c:cat>
            <c:strRef>
              <c:f>analysis!$B$21:$B$22</c:f>
              <c:strCache>
                <c:ptCount val="2"/>
                <c:pt idx="0">
                  <c:v>Beat Oprah</c:v>
                </c:pt>
                <c:pt idx="1">
                  <c:v>Lost to Oprah</c:v>
                </c:pt>
              </c:strCache>
            </c:strRef>
          </c:cat>
          <c:val>
            <c:numRef>
              <c:f>analysis!$D$21:$D$22</c:f>
              <c:numCache>
                <c:formatCode>General</c:formatCode>
                <c:ptCount val="2"/>
                <c:pt idx="0">
                  <c:v>615</c:v>
                </c:pt>
                <c:pt idx="1">
                  <c:v>1851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31A-4529-856A-D63B40FE6B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analysis!$E$20</c:f>
              <c:strCache>
                <c:ptCount val="1"/>
                <c:pt idx="0">
                  <c:v>2018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06F-4629-8645-701C8CB3CCA9}"/>
              </c:ext>
            </c:extLst>
          </c:dPt>
          <c:dPt>
            <c:idx val="1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06F-4629-8645-701C8CB3CCA9}"/>
              </c:ext>
            </c:extLst>
          </c:dPt>
          <c:cat>
            <c:strRef>
              <c:f>analysis!$B$21:$B$22</c:f>
              <c:strCache>
                <c:ptCount val="2"/>
                <c:pt idx="0">
                  <c:v>Beat Oprah</c:v>
                </c:pt>
                <c:pt idx="1">
                  <c:v>Lost to Oprah</c:v>
                </c:pt>
              </c:strCache>
            </c:strRef>
          </c:cat>
          <c:val>
            <c:numRef>
              <c:f>analysis!$E$21:$E$22</c:f>
              <c:numCache>
                <c:formatCode>General</c:formatCode>
                <c:ptCount val="2"/>
                <c:pt idx="0">
                  <c:v>756</c:v>
                </c:pt>
                <c:pt idx="1">
                  <c:v>1344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06F-4629-8645-701C8CB3CC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analysis!$F$20</c:f>
              <c:strCache>
                <c:ptCount val="1"/>
                <c:pt idx="0">
                  <c:v>2019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899-4CC5-949F-E21BFE8BB114}"/>
              </c:ext>
            </c:extLst>
          </c:dPt>
          <c:dPt>
            <c:idx val="1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899-4CC5-949F-E21BFE8BB114}"/>
              </c:ext>
            </c:extLst>
          </c:dPt>
          <c:cat>
            <c:strRef>
              <c:f>analysis!$B$21:$B$22</c:f>
              <c:strCache>
                <c:ptCount val="2"/>
                <c:pt idx="0">
                  <c:v>Beat Oprah</c:v>
                </c:pt>
                <c:pt idx="1">
                  <c:v>Lost to Oprah</c:v>
                </c:pt>
              </c:strCache>
            </c:strRef>
          </c:cat>
          <c:val>
            <c:numRef>
              <c:f>analysis!$F$21:$F$22</c:f>
              <c:numCache>
                <c:formatCode>General</c:formatCode>
                <c:ptCount val="2"/>
                <c:pt idx="0">
                  <c:v>793</c:v>
                </c:pt>
                <c:pt idx="1">
                  <c:v>1231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99-4CC5-949F-E21BFE8BB1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Difference Between Scott and 2nd Place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analysis!$B$58</c:f>
              <c:strCache>
                <c:ptCount val="1"/>
                <c:pt idx="0">
                  <c:v>Difference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analysis!$C$55:$F$55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analysis!$C$58:$F$58</c:f>
              <c:numCache>
                <c:formatCode>h:mm:ss;@</c:formatCode>
                <c:ptCount val="4"/>
                <c:pt idx="0">
                  <c:v>6.2615740740740722E-3</c:v>
                </c:pt>
                <c:pt idx="1">
                  <c:v>1.1145833333333327E-2</c:v>
                </c:pt>
                <c:pt idx="2">
                  <c:v>1.1111111111111044E-3</c:v>
                </c:pt>
                <c:pt idx="3">
                  <c:v>2.893518518518462E-4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FD-4021-A029-E962CC1F42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0140240"/>
        <c:axId val="1120140568"/>
      </c:lineChart>
      <c:catAx>
        <c:axId val="1120140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0140568"/>
        <c:crosses val="autoZero"/>
        <c:auto val="1"/>
        <c:lblAlgn val="ctr"/>
        <c:lblOffset val="100"/>
        <c:noMultiLvlLbl val="0"/>
      </c:catAx>
      <c:valAx>
        <c:axId val="1120140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:ss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0140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analysis!$C$33:$C$37</cx:f>
        <cx:lvl ptCount="5" formatCode="h:mm:ss;@">
          <cx:pt idx="0">0.10118055555555555</cx:pt>
          <cx:pt idx="1">0.17567997685185185</cx:pt>
          <cx:pt idx="2">0.19814236111111111</cx:pt>
          <cx:pt idx="3">0.22364583333333335</cx:pt>
          <cx:pt idx="4">0.29166666666666669</cx:pt>
        </cx:lvl>
      </cx:numDim>
    </cx:data>
    <cx:data id="1">
      <cx:numDim type="val">
        <cx:f>analysis!$D$33:$D$37</cx:f>
        <cx:lvl ptCount="5" formatCode="h:mm:ss;@">
          <cx:pt idx="0">0.11140046296296297</cx:pt>
          <cx:pt idx="1">0.1871122685185185</cx:pt>
          <cx:pt idx="2">0.20711226851851852</cx:pt>
          <cx:pt idx="3">0.22413483796296296</cx:pt>
          <cx:pt idx="4">0.27660879629629631</cx:pt>
        </cx:lvl>
      </cx:numDim>
    </cx:data>
    <cx:data id="2">
      <cx:numDim type="val">
        <cx:f>analysis!$E$33:$E$37</cx:f>
        <cx:lvl ptCount="5" formatCode="h:mm:ss;@">
          <cx:pt idx="0">0.10296296296296296</cx:pt>
          <cx:pt idx="1">0.17561631944444445</cx:pt>
          <cx:pt idx="2">0.20024884259259257</cx:pt>
          <cx:pt idx="3">0.2248263888888889</cx:pt>
          <cx:pt idx="4">0.27408564814814818</cx:pt>
        </cx:lvl>
      </cx:numDim>
    </cx:data>
    <cx:data id="3">
      <cx:numDim type="val">
        <cx:f>analysis!$F$33:$F$37</cx:f>
        <cx:lvl ptCount="5" formatCode="h:mm:ss;@">
          <cx:pt idx="0">0.10762731481481481</cx:pt>
          <cx:pt idx="1">0.17216435185185186</cx:pt>
          <cx:pt idx="2">0.1957986111111111</cx:pt>
          <cx:pt idx="3">0.21908564814814815</cx:pt>
          <cx:pt idx="4">0.2804976851851852</cx:pt>
        </cx:lvl>
      </cx:numDim>
    </cx:data>
  </cx:chartData>
  <cx:chart>
    <cx:plotArea>
      <cx:plotAreaRegion>
        <cx:series layoutId="boxWhisker" uniqueId="{1F6D6822-A25E-41A1-B367-DB14C2C445B2}">
          <cx:tx>
            <cx:txData>
              <cx:v>2016</cx:v>
            </cx:txData>
          </cx:tx>
          <cx:spPr>
            <a:ln w="12700">
              <a:solidFill>
                <a:schemeClr val="accent6">
                  <a:lumMod val="20000"/>
                  <a:lumOff val="80000"/>
                </a:schemeClr>
              </a:solidFill>
            </a:ln>
          </cx:spPr>
          <cx:dataId val="0"/>
          <cx:layoutPr>
            <cx:visibility meanMarker="0" nonoutliers="0"/>
            <cx:statistics quartileMethod="exclusive"/>
          </cx:layoutPr>
        </cx:series>
        <cx:series layoutId="boxWhisker" uniqueId="{3F94D807-669B-4A62-943D-DBFB6FA0507A}">
          <cx:tx>
            <cx:txData>
              <cx:v>2017</cx:v>
            </cx:txData>
          </cx:tx>
          <cx:spPr>
            <a:ln w="12700">
              <a:solidFill>
                <a:schemeClr val="accent6">
                  <a:lumMod val="40000"/>
                  <a:lumOff val="60000"/>
                </a:schemeClr>
              </a:solidFill>
            </a:ln>
          </cx:spPr>
          <cx:dataId val="1"/>
          <cx:layoutPr>
            <cx:visibility meanMarker="0" nonoutliers="0" outliers="1"/>
            <cx:statistics quartileMethod="exclusive"/>
          </cx:layoutPr>
        </cx:series>
        <cx:series layoutId="boxWhisker" uniqueId="{C6721D98-D2E0-4A23-9B19-F6BFF65B962C}">
          <cx:tx>
            <cx:txData>
              <cx:v>2018</cx:v>
            </cx:txData>
          </cx:tx>
          <cx:spPr>
            <a:ln w="12700">
              <a:solidFill>
                <a:schemeClr val="accent6">
                  <a:lumMod val="75000"/>
                </a:schemeClr>
              </a:solidFill>
            </a:ln>
          </cx:spPr>
          <cx:dataId val="2"/>
          <cx:layoutPr>
            <cx:visibility meanMarker="0" nonoutliers="0"/>
            <cx:statistics quartileMethod="exclusive"/>
          </cx:layoutPr>
        </cx:series>
        <cx:series layoutId="boxWhisker" uniqueId="{7B3AC109-847E-40FA-81B2-5C37C670B634}">
          <cx:tx>
            <cx:txData>
              <cx:v>2019</cx:v>
            </cx:txData>
          </cx:tx>
          <cx:spPr>
            <a:ln w="12700">
              <a:solidFill>
                <a:schemeClr val="accent6">
                  <a:lumMod val="50000"/>
                </a:schemeClr>
              </a:solidFill>
            </a:ln>
          </cx:spPr>
          <cx:dataId val="3"/>
          <cx:layoutPr>
            <cx:visibility meanLine="0" meanMarker="0" nonoutliers="0" outliers="0"/>
            <cx:statistics quartileMethod="exclusive"/>
          </cx:layoutPr>
        </cx:series>
      </cx:plotAreaRegion>
      <cx:axis id="0" hidden="1">
        <cx:catScaling gapWidth="0.129999995"/>
        <cx:tickLabels/>
      </cx:axis>
      <cx:axis id="1">
        <cx:valScaling/>
        <cx:majorGridlines/>
        <cx:tickLabels/>
      </cx:axis>
    </cx:plotArea>
    <cx:legend pos="b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800">
              <a:solidFill>
                <a:schemeClr val="tx1">
                  <a:lumMod val="85000"/>
                </a:schemeClr>
              </a:solidFill>
            </a:defRPr>
          </a:pPr>
          <a:endParaRPr lang="en-US" sz="1800" b="0" i="0" u="none" strike="noStrike" baseline="0">
            <a:solidFill>
              <a:schemeClr val="tx1">
                <a:lumMod val="85000"/>
              </a:schemeClr>
            </a:solidFill>
            <a:latin typeface="Calibri" panose="020F0502020204030204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C20C8-793E-49D9-8318-4F15FED9F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Nashville Rock and Roll Marathon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4A8C4-6614-407A-8E1F-7ABC806CE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041" y="4939796"/>
            <a:ext cx="5357600" cy="1160213"/>
          </a:xfrm>
        </p:spPr>
        <p:txBody>
          <a:bodyPr/>
          <a:lstStyle/>
          <a:p>
            <a:r>
              <a:rPr lang="en-US" dirty="0"/>
              <a:t>Aaron Plunkett</a:t>
            </a:r>
          </a:p>
        </p:txBody>
      </p:sp>
    </p:spTree>
    <p:extLst>
      <p:ext uri="{BB962C8B-B14F-4D97-AF65-F5344CB8AC3E}">
        <p14:creationId xmlns:p14="http://schemas.microsoft.com/office/powerpoint/2010/main" val="76570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7440-542E-4BFD-A541-A0FF06CB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060" y="808056"/>
            <a:ext cx="7958331" cy="1077229"/>
          </a:xfrm>
        </p:spPr>
        <p:txBody>
          <a:bodyPr>
            <a:normAutofit fontScale="90000"/>
          </a:bodyPr>
          <a:lstStyle/>
          <a:p>
            <a:r>
              <a:rPr lang="en-US" dirty="0"/>
              <a:t>Last 4 Years Half and Full Marathon Times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84E786-B0F6-48A4-BB4B-AE06E3A1EA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526253"/>
              </p:ext>
            </p:extLst>
          </p:nvPr>
        </p:nvGraphicFramePr>
        <p:xfrm>
          <a:off x="1050582" y="1885285"/>
          <a:ext cx="5045418" cy="3614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D4B9C87-51AA-4B22-941C-3F57E13979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5177559"/>
              </p:ext>
            </p:extLst>
          </p:nvPr>
        </p:nvGraphicFramePr>
        <p:xfrm>
          <a:off x="6324947" y="1885285"/>
          <a:ext cx="5045418" cy="3614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D325AC-A060-401C-8B04-FCEFED145EB0}"/>
              </a:ext>
            </a:extLst>
          </p:cNvPr>
          <p:cNvSpPr txBox="1"/>
          <p:nvPr/>
        </p:nvSpPr>
        <p:spPr>
          <a:xfrm>
            <a:off x="4071234" y="5742167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Formulas Used: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553FF7-F6C8-49C2-AF11-917A2083FDDC}"/>
              </a:ext>
            </a:extLst>
          </p:cNvPr>
          <p:cNvSpPr txBox="1"/>
          <p:nvPr/>
        </p:nvSpPr>
        <p:spPr>
          <a:xfrm>
            <a:off x="4228379" y="6049944"/>
            <a:ext cx="5631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</a:schemeClr>
                </a:solidFill>
              </a:rPr>
              <a:t>MIN(‘sheet_name’!</a:t>
            </a:r>
            <a:r>
              <a:rPr lang="en-US" sz="1200" dirty="0" err="1">
                <a:solidFill>
                  <a:schemeClr val="tx1">
                    <a:lumMod val="85000"/>
                  </a:schemeClr>
                </a:solidFill>
              </a:rPr>
              <a:t>times_column</a:t>
            </a:r>
            <a:r>
              <a:rPr lang="en-US" sz="1200" dirty="0">
                <a:solidFill>
                  <a:schemeClr val="tx1">
                    <a:lumMod val="85000"/>
                  </a:schemeClr>
                </a:solidFill>
              </a:rPr>
              <a:t>), MAX(‘sheet_name'!</a:t>
            </a:r>
            <a:r>
              <a:rPr lang="en-US" sz="1200" dirty="0" err="1">
                <a:solidFill>
                  <a:schemeClr val="tx1">
                    <a:lumMod val="85000"/>
                  </a:schemeClr>
                </a:solidFill>
              </a:rPr>
              <a:t>times_column</a:t>
            </a:r>
            <a:r>
              <a:rPr lang="en-US" sz="1200" dirty="0">
                <a:solidFill>
                  <a:schemeClr val="tx1">
                    <a:lumMod val="85000"/>
                  </a:schemeClr>
                </a:solidFill>
              </a:rPr>
              <a:t>)</a:t>
            </a:r>
            <a:br>
              <a:rPr lang="en-US" sz="12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85000"/>
                  </a:schemeClr>
                </a:solidFill>
              </a:rPr>
              <a:t>MEDIAN(‘sheet_name'!</a:t>
            </a:r>
            <a:r>
              <a:rPr lang="en-US" sz="1200" dirty="0" err="1">
                <a:solidFill>
                  <a:schemeClr val="tx1">
                    <a:lumMod val="85000"/>
                  </a:schemeClr>
                </a:solidFill>
              </a:rPr>
              <a:t>times_column</a:t>
            </a:r>
            <a:r>
              <a:rPr lang="en-US" sz="1200" dirty="0">
                <a:solidFill>
                  <a:schemeClr val="tx1">
                    <a:lumMod val="85000"/>
                  </a:schemeClr>
                </a:solidFill>
              </a:rPr>
              <a:t>), AVERAGE(‘sheet_name'!</a:t>
            </a:r>
            <a:r>
              <a:rPr lang="en-US" sz="1200" dirty="0" err="1">
                <a:solidFill>
                  <a:schemeClr val="tx1">
                    <a:lumMod val="85000"/>
                  </a:schemeClr>
                </a:solidFill>
              </a:rPr>
              <a:t>times_column</a:t>
            </a:r>
            <a:r>
              <a:rPr lang="en-US" sz="1200" dirty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47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F365FE0-2967-4D3F-AD25-89D4E2472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575548-F39C-4891-A544-4B2AAA3E7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2B42A9-FFC3-4462-BE7A-CE6449356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11844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75BD1-FEA9-4552-87B5-E7B6EAC1B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6085" y="169939"/>
            <a:ext cx="9079196" cy="1199378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Beating Oprah’s Marathon Time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53BDA87-BBC2-491C-8769-82D316C9B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206433"/>
              </p:ext>
            </p:extLst>
          </p:nvPr>
        </p:nvGraphicFramePr>
        <p:xfrm>
          <a:off x="1969803" y="957772"/>
          <a:ext cx="9270884" cy="247122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879990">
                  <a:extLst>
                    <a:ext uri="{9D8B030D-6E8A-4147-A177-3AD203B41FA5}">
                      <a16:colId xmlns:a16="http://schemas.microsoft.com/office/drawing/2014/main" val="2689415524"/>
                    </a:ext>
                  </a:extLst>
                </a:gridCol>
                <a:gridCol w="1847722">
                  <a:extLst>
                    <a:ext uri="{9D8B030D-6E8A-4147-A177-3AD203B41FA5}">
                      <a16:colId xmlns:a16="http://schemas.microsoft.com/office/drawing/2014/main" val="3277829206"/>
                    </a:ext>
                  </a:extLst>
                </a:gridCol>
                <a:gridCol w="1847724">
                  <a:extLst>
                    <a:ext uri="{9D8B030D-6E8A-4147-A177-3AD203B41FA5}">
                      <a16:colId xmlns:a16="http://schemas.microsoft.com/office/drawing/2014/main" val="1778186019"/>
                    </a:ext>
                  </a:extLst>
                </a:gridCol>
                <a:gridCol w="1847724">
                  <a:extLst>
                    <a:ext uri="{9D8B030D-6E8A-4147-A177-3AD203B41FA5}">
                      <a16:colId xmlns:a16="http://schemas.microsoft.com/office/drawing/2014/main" val="179460736"/>
                    </a:ext>
                  </a:extLst>
                </a:gridCol>
                <a:gridCol w="1847724">
                  <a:extLst>
                    <a:ext uri="{9D8B030D-6E8A-4147-A177-3AD203B41FA5}">
                      <a16:colId xmlns:a16="http://schemas.microsoft.com/office/drawing/2014/main" val="2910015951"/>
                    </a:ext>
                  </a:extLst>
                </a:gridCol>
              </a:tblGrid>
              <a:tr h="617807">
                <a:tc>
                  <a:txBody>
                    <a:bodyPr/>
                    <a:lstStyle/>
                    <a:p>
                      <a:pPr algn="l" fontAlgn="b"/>
                      <a:endParaRPr lang="en-US" sz="2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2016</a:t>
                      </a:r>
                      <a:endParaRPr lang="en-US" sz="2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2017</a:t>
                      </a:r>
                      <a:endParaRPr lang="en-US" sz="2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2018</a:t>
                      </a:r>
                      <a:endParaRPr lang="en-US" sz="2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2019</a:t>
                      </a:r>
                      <a:endParaRPr lang="en-US" sz="2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761775"/>
                  </a:ext>
                </a:extLst>
              </a:tr>
              <a:tr h="617807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Beat Oprah</a:t>
                      </a:r>
                      <a:endParaRPr lang="en-US" sz="2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1099</a:t>
                      </a:r>
                      <a:endParaRPr lang="en-US" sz="2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615</a:t>
                      </a:r>
                      <a:endParaRPr lang="en-US" sz="2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756</a:t>
                      </a:r>
                      <a:endParaRPr lang="en-US" sz="2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793</a:t>
                      </a:r>
                      <a:endParaRPr lang="en-US" sz="2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837115"/>
                  </a:ext>
                </a:extLst>
              </a:tr>
              <a:tr h="617807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Lost to Oprah</a:t>
                      </a:r>
                      <a:endParaRPr lang="en-US" sz="2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1853</a:t>
                      </a:r>
                      <a:endParaRPr lang="en-US" sz="2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1851</a:t>
                      </a:r>
                      <a:endParaRPr lang="en-US" sz="2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1344</a:t>
                      </a:r>
                      <a:endParaRPr 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1231</a:t>
                      </a:r>
                      <a:endParaRPr lang="en-US" sz="2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434687"/>
                  </a:ext>
                </a:extLst>
              </a:tr>
              <a:tr h="617807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Percent Beat</a:t>
                      </a:r>
                      <a:endParaRPr lang="en-US" sz="2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37.23%</a:t>
                      </a:r>
                      <a:endParaRPr lang="en-US" sz="2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24.94%</a:t>
                      </a:r>
                      <a:endParaRPr lang="en-US" sz="2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36.00%</a:t>
                      </a:r>
                      <a:endParaRPr lang="en-US" sz="2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39.18%</a:t>
                      </a:r>
                      <a:endParaRPr 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2166" marR="0" marT="126083" marB="126083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623180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7754C28-9366-44B0-8038-F2ACCF5B13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4468772"/>
              </p:ext>
            </p:extLst>
          </p:nvPr>
        </p:nvGraphicFramePr>
        <p:xfrm>
          <a:off x="2471184" y="3429000"/>
          <a:ext cx="3239152" cy="2019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206DB52-7A7D-48DC-8D01-24C6162395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6183742"/>
              </p:ext>
            </p:extLst>
          </p:nvPr>
        </p:nvGraphicFramePr>
        <p:xfrm>
          <a:off x="5346440" y="3502571"/>
          <a:ext cx="2633655" cy="1741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8612E307-959F-43A5-91F9-3662B5C170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004942"/>
              </p:ext>
            </p:extLst>
          </p:nvPr>
        </p:nvGraphicFramePr>
        <p:xfrm>
          <a:off x="7685128" y="3443790"/>
          <a:ext cx="1698689" cy="1785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8FBC3AFC-B1FC-4DE4-AD80-3F0F9ACB74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8176271"/>
              </p:ext>
            </p:extLst>
          </p:nvPr>
        </p:nvGraphicFramePr>
        <p:xfrm>
          <a:off x="9508800" y="3502570"/>
          <a:ext cx="1761254" cy="1665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44A0A37-B676-45A6-82CB-580152DB47CA}"/>
              </a:ext>
            </a:extLst>
          </p:cNvPr>
          <p:cNvSpPr txBox="1"/>
          <p:nvPr/>
        </p:nvSpPr>
        <p:spPr>
          <a:xfrm>
            <a:off x="2209800" y="5852487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Formulas Used: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8ECCDB-2643-4F99-8AF9-B41EC937D679}"/>
              </a:ext>
            </a:extLst>
          </p:cNvPr>
          <p:cNvSpPr txBox="1"/>
          <p:nvPr/>
        </p:nvSpPr>
        <p:spPr>
          <a:xfrm>
            <a:off x="2471183" y="6160264"/>
            <a:ext cx="7285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COUNTIF(‘sheet_name'!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times_column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,"&lt;04:29:20"), MAX(‘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sheet_name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‘!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ID_column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)-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beat_oprah_count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beat_oprah_count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/MAX(‘sheet_name’!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ID_column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7479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586D3-A5DA-4642-9DD6-CCC3F392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Quartile Finish Times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9A374E-1857-47C5-B892-6676BCE618D1}"/>
              </a:ext>
            </a:extLst>
          </p:cNvPr>
          <p:cNvSpPr txBox="1"/>
          <p:nvPr/>
        </p:nvSpPr>
        <p:spPr>
          <a:xfrm>
            <a:off x="3931555" y="5742167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Formulas Used: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DF482-320C-4FBA-974D-A5E36660BE19}"/>
              </a:ext>
            </a:extLst>
          </p:cNvPr>
          <p:cNvSpPr txBox="1"/>
          <p:nvPr/>
        </p:nvSpPr>
        <p:spPr>
          <a:xfrm>
            <a:off x="4192938" y="6049944"/>
            <a:ext cx="4972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</a:schemeClr>
                </a:solidFill>
              </a:rPr>
              <a:t>MIN(‘sheet_name'!</a:t>
            </a:r>
            <a:r>
              <a:rPr lang="en-US" sz="1200" dirty="0" err="1">
                <a:solidFill>
                  <a:schemeClr val="tx1">
                    <a:lumMod val="85000"/>
                  </a:schemeClr>
                </a:solidFill>
              </a:rPr>
              <a:t>times_column</a:t>
            </a:r>
            <a:r>
              <a:rPr lang="en-US" sz="1200" dirty="0">
                <a:solidFill>
                  <a:schemeClr val="tx1">
                    <a:lumMod val="85000"/>
                  </a:schemeClr>
                </a:solidFill>
              </a:rPr>
              <a:t>),MAX(‘</a:t>
            </a:r>
            <a:r>
              <a:rPr lang="en-US" sz="1200" dirty="0" err="1">
                <a:solidFill>
                  <a:schemeClr val="tx1">
                    <a:lumMod val="85000"/>
                  </a:schemeClr>
                </a:solidFill>
              </a:rPr>
              <a:t>sheet_name</a:t>
            </a:r>
            <a:r>
              <a:rPr lang="en-US" sz="1200" dirty="0">
                <a:solidFill>
                  <a:schemeClr val="tx1">
                    <a:lumMod val="85000"/>
                  </a:schemeClr>
                </a:solidFill>
              </a:rPr>
              <a:t> ‘!</a:t>
            </a:r>
            <a:r>
              <a:rPr lang="en-US" sz="1200" dirty="0" err="1">
                <a:solidFill>
                  <a:schemeClr val="tx1">
                    <a:lumMod val="85000"/>
                  </a:schemeClr>
                </a:solidFill>
              </a:rPr>
              <a:t>times_column</a:t>
            </a:r>
            <a:r>
              <a:rPr lang="en-US" sz="1200" dirty="0">
                <a:solidFill>
                  <a:schemeClr val="tx1">
                    <a:lumMod val="85000"/>
                  </a:schemeClr>
                </a:solidFill>
              </a:rPr>
              <a:t>), </a:t>
            </a:r>
          </a:p>
          <a:p>
            <a:r>
              <a:rPr lang="en-US" sz="1200" dirty="0">
                <a:solidFill>
                  <a:schemeClr val="tx1">
                    <a:lumMod val="85000"/>
                  </a:schemeClr>
                </a:solidFill>
              </a:rPr>
              <a:t>QUARTILE.EXC(‘sheet_name'!</a:t>
            </a:r>
            <a:r>
              <a:rPr lang="en-US" sz="1200" dirty="0" err="1">
                <a:solidFill>
                  <a:schemeClr val="tx1">
                    <a:lumMod val="85000"/>
                  </a:schemeClr>
                </a:solidFill>
              </a:rPr>
              <a:t>times_column,quartile</a:t>
            </a:r>
            <a:r>
              <a:rPr lang="en-US" sz="1200" dirty="0">
                <a:solidFill>
                  <a:schemeClr val="tx1">
                    <a:lumMod val="85000"/>
                  </a:schemeClr>
                </a:solidFill>
              </a:rPr>
              <a:t>_#)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1" name="Content Placeholder 10">
                <a:extLst>
                  <a:ext uri="{FF2B5EF4-FFF2-40B4-BE49-F238E27FC236}">
                    <a16:creationId xmlns:a16="http://schemas.microsoft.com/office/drawing/2014/main" id="{C747E5EE-B2BE-4E0E-A285-A1B006B950F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4298490"/>
                  </p:ext>
                </p:extLst>
              </p:nvPr>
            </p:nvGraphicFramePr>
            <p:xfrm>
              <a:off x="2378252" y="1430337"/>
              <a:ext cx="8191887" cy="399732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1" name="Content Placeholder 10">
                <a:extLst>
                  <a:ext uri="{FF2B5EF4-FFF2-40B4-BE49-F238E27FC236}">
                    <a16:creationId xmlns:a16="http://schemas.microsoft.com/office/drawing/2014/main" id="{C747E5EE-B2BE-4E0E-A285-A1B006B950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8252" y="1430337"/>
                <a:ext cx="8191887" cy="39973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886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365FE0-2967-4D3F-AD25-89D4E2472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575548-F39C-4891-A544-4B2AAA3E7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2B42A9-FFC3-4462-BE7A-CE6449356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11844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0E9F4-F743-4DFB-A787-BFE4637CD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072" y="184161"/>
            <a:ext cx="9079196" cy="1199378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Scott vs The World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EC80A7-FA95-4E33-A47D-F359C1CB55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715452"/>
              </p:ext>
            </p:extLst>
          </p:nvPr>
        </p:nvGraphicFramePr>
        <p:xfrm>
          <a:off x="4678699" y="4180036"/>
          <a:ext cx="3842363" cy="1438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806">
                  <a:extLst>
                    <a:ext uri="{9D8B030D-6E8A-4147-A177-3AD203B41FA5}">
                      <a16:colId xmlns:a16="http://schemas.microsoft.com/office/drawing/2014/main" val="2292425290"/>
                    </a:ext>
                  </a:extLst>
                </a:gridCol>
                <a:gridCol w="725890">
                  <a:extLst>
                    <a:ext uri="{9D8B030D-6E8A-4147-A177-3AD203B41FA5}">
                      <a16:colId xmlns:a16="http://schemas.microsoft.com/office/drawing/2014/main" val="1415612834"/>
                    </a:ext>
                  </a:extLst>
                </a:gridCol>
                <a:gridCol w="725889">
                  <a:extLst>
                    <a:ext uri="{9D8B030D-6E8A-4147-A177-3AD203B41FA5}">
                      <a16:colId xmlns:a16="http://schemas.microsoft.com/office/drawing/2014/main" val="1052577255"/>
                    </a:ext>
                  </a:extLst>
                </a:gridCol>
                <a:gridCol w="725889">
                  <a:extLst>
                    <a:ext uri="{9D8B030D-6E8A-4147-A177-3AD203B41FA5}">
                      <a16:colId xmlns:a16="http://schemas.microsoft.com/office/drawing/2014/main" val="2992678695"/>
                    </a:ext>
                  </a:extLst>
                </a:gridCol>
                <a:gridCol w="725889">
                  <a:extLst>
                    <a:ext uri="{9D8B030D-6E8A-4147-A177-3AD203B41FA5}">
                      <a16:colId xmlns:a16="http://schemas.microsoft.com/office/drawing/2014/main" val="931690634"/>
                    </a:ext>
                  </a:extLst>
                </a:gridCol>
              </a:tblGrid>
              <a:tr h="21012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extLst>
                  <a:ext uri="{0D108BD9-81ED-4DB2-BD59-A6C34878D82A}">
                    <a16:rowId xmlns:a16="http://schemas.microsoft.com/office/drawing/2014/main" val="3102591920"/>
                  </a:ext>
                </a:extLst>
              </a:tr>
              <a:tr h="408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Scott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2:25:42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2:40:25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2:28:16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2:34:59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extLst>
                  <a:ext uri="{0D108BD9-81ED-4DB2-BD59-A6C34878D82A}">
                    <a16:rowId xmlns:a16="http://schemas.microsoft.com/office/drawing/2014/main" val="935807048"/>
                  </a:ext>
                </a:extLst>
              </a:tr>
              <a:tr h="408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2nd Place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2:34:43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2:56:28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2:29:52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2:35:24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extLst>
                  <a:ext uri="{0D108BD9-81ED-4DB2-BD59-A6C34878D82A}">
                    <a16:rowId xmlns:a16="http://schemas.microsoft.com/office/drawing/2014/main" val="1854938211"/>
                  </a:ext>
                </a:extLst>
              </a:tr>
              <a:tr h="4089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Difference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0:09:01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0:16:03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0:01:36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0:00:25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40" marR="28540" marT="28540" marB="0" anchor="b"/>
                </a:tc>
                <a:extLst>
                  <a:ext uri="{0D108BD9-81ED-4DB2-BD59-A6C34878D82A}">
                    <a16:rowId xmlns:a16="http://schemas.microsoft.com/office/drawing/2014/main" val="946402400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3D2D435-21AE-4D52-B671-2EDE1C4B1D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6464752"/>
              </p:ext>
            </p:extLst>
          </p:nvPr>
        </p:nvGraphicFramePr>
        <p:xfrm>
          <a:off x="2870347" y="920448"/>
          <a:ext cx="7256645" cy="3200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4D08BC8-6108-4C94-B52C-0A71025E2A59}"/>
              </a:ext>
            </a:extLst>
          </p:cNvPr>
          <p:cNvSpPr txBox="1"/>
          <p:nvPr/>
        </p:nvSpPr>
        <p:spPr>
          <a:xfrm>
            <a:off x="2870347" y="5853444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Formulas Used: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2703EA-7D92-494A-BB0E-BFE4B06CC3BC}"/>
              </a:ext>
            </a:extLst>
          </p:cNvPr>
          <p:cNvSpPr txBox="1"/>
          <p:nvPr/>
        </p:nvSpPr>
        <p:spPr>
          <a:xfrm>
            <a:off x="3131730" y="6161221"/>
            <a:ext cx="849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VLOOKUP(MIN('2016_full_marathon’!ID_column),'2016_full_marathon’!full_data_range, #_of_cell_in_range_to_return), 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VLOOKUP(MIN('2016_full_marathon'!ID_column)+1,'2016_full_marathon’!full_data_range , #_of_cell_in_range_to_return),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sz="1200" baseline="30000" dirty="0">
                <a:solidFill>
                  <a:schemeClr val="bg1">
                    <a:lumMod val="50000"/>
                  </a:schemeClr>
                </a:solidFill>
              </a:rPr>
              <a:t>nd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_place_time – 1</a:t>
            </a:r>
            <a:r>
              <a:rPr lang="en-US" sz="1200" baseline="30000" dirty="0">
                <a:solidFill>
                  <a:schemeClr val="bg1">
                    <a:lumMod val="50000"/>
                  </a:schemeClr>
                </a:solidFill>
              </a:rPr>
              <a:t>st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_place_time</a:t>
            </a:r>
          </a:p>
        </p:txBody>
      </p:sp>
    </p:spTree>
    <p:extLst>
      <p:ext uri="{BB962C8B-B14F-4D97-AF65-F5344CB8AC3E}">
        <p14:creationId xmlns:p14="http://schemas.microsoft.com/office/powerpoint/2010/main" val="4142023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ED833-5450-4E05-952E-BCAAF643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954" y="847426"/>
            <a:ext cx="2856582" cy="331367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If You Aren’t Top 3, You’re Last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1097FE5-BD02-4643-AEAB-8ED57F75B4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6150539"/>
              </p:ext>
            </p:extLst>
          </p:nvPr>
        </p:nvGraphicFramePr>
        <p:xfrm>
          <a:off x="4666489" y="0"/>
          <a:ext cx="7525511" cy="685800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12202">
                  <a:extLst>
                    <a:ext uri="{9D8B030D-6E8A-4147-A177-3AD203B41FA5}">
                      <a16:colId xmlns:a16="http://schemas.microsoft.com/office/drawing/2014/main" val="3789421725"/>
                    </a:ext>
                  </a:extLst>
                </a:gridCol>
                <a:gridCol w="1016021">
                  <a:extLst>
                    <a:ext uri="{9D8B030D-6E8A-4147-A177-3AD203B41FA5}">
                      <a16:colId xmlns:a16="http://schemas.microsoft.com/office/drawing/2014/main" val="4037402715"/>
                    </a:ext>
                  </a:extLst>
                </a:gridCol>
                <a:gridCol w="182848">
                  <a:extLst>
                    <a:ext uri="{9D8B030D-6E8A-4147-A177-3AD203B41FA5}">
                      <a16:colId xmlns:a16="http://schemas.microsoft.com/office/drawing/2014/main" val="4046217300"/>
                    </a:ext>
                  </a:extLst>
                </a:gridCol>
                <a:gridCol w="1201130">
                  <a:extLst>
                    <a:ext uri="{9D8B030D-6E8A-4147-A177-3AD203B41FA5}">
                      <a16:colId xmlns:a16="http://schemas.microsoft.com/office/drawing/2014/main" val="3596839808"/>
                    </a:ext>
                  </a:extLst>
                </a:gridCol>
                <a:gridCol w="977481">
                  <a:extLst>
                    <a:ext uri="{9D8B030D-6E8A-4147-A177-3AD203B41FA5}">
                      <a16:colId xmlns:a16="http://schemas.microsoft.com/office/drawing/2014/main" val="251589766"/>
                    </a:ext>
                  </a:extLst>
                </a:gridCol>
                <a:gridCol w="182848">
                  <a:extLst>
                    <a:ext uri="{9D8B030D-6E8A-4147-A177-3AD203B41FA5}">
                      <a16:colId xmlns:a16="http://schemas.microsoft.com/office/drawing/2014/main" val="3823471590"/>
                    </a:ext>
                  </a:extLst>
                </a:gridCol>
                <a:gridCol w="918165">
                  <a:extLst>
                    <a:ext uri="{9D8B030D-6E8A-4147-A177-3AD203B41FA5}">
                      <a16:colId xmlns:a16="http://schemas.microsoft.com/office/drawing/2014/main" val="3605213950"/>
                    </a:ext>
                  </a:extLst>
                </a:gridCol>
                <a:gridCol w="877077">
                  <a:extLst>
                    <a:ext uri="{9D8B030D-6E8A-4147-A177-3AD203B41FA5}">
                      <a16:colId xmlns:a16="http://schemas.microsoft.com/office/drawing/2014/main" val="3468580791"/>
                    </a:ext>
                  </a:extLst>
                </a:gridCol>
                <a:gridCol w="811763">
                  <a:extLst>
                    <a:ext uri="{9D8B030D-6E8A-4147-A177-3AD203B41FA5}">
                      <a16:colId xmlns:a16="http://schemas.microsoft.com/office/drawing/2014/main" val="824002068"/>
                    </a:ext>
                  </a:extLst>
                </a:gridCol>
                <a:gridCol w="845976">
                  <a:extLst>
                    <a:ext uri="{9D8B030D-6E8A-4147-A177-3AD203B41FA5}">
                      <a16:colId xmlns:a16="http://schemas.microsoft.com/office/drawing/2014/main" val="997086581"/>
                    </a:ext>
                  </a:extLst>
                </a:gridCol>
              </a:tblGrid>
              <a:tr h="698295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rgbClr val="FFFFFF"/>
                          </a:solidFill>
                          <a:effectLst/>
                        </a:rPr>
                        <a:t>Top 3 Each Year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Unique Distinct Top 3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rgbClr val="FFFFFF"/>
                          </a:solidFill>
                          <a:effectLst/>
                        </a:rPr>
                        <a:t>Top 3 Placement Count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2016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2017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2018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2019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17571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2016</a:t>
                      </a:r>
                      <a:endParaRPr lang="en-US" sz="12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Scott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Wietecha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Scott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Wietecha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2:25:42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2:40:25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2:28:16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2:34:59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983897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Brian Shelton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Brian Shelton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2:34:43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572274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Christopher Capps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Christopher Capps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2:38:43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395640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2017</a:t>
                      </a:r>
                      <a:endParaRPr lang="en-US" sz="12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Scott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Wietecha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Ryan Regnier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2:56:28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68802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Ryan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Regnier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Daniel Everett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3:00:55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772870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Daniel Everett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Garang</a:t>
                      </a: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 Madut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2:29:52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192218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2018</a:t>
                      </a:r>
                      <a:endParaRPr lang="en-US" sz="12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Scott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Wietecha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Kevin Fink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2:38:59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8911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Garang</a:t>
                      </a:r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 Madut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Jordan Wilson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2:35:24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498349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Kevin Fink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Steelton Flynn</a:t>
                      </a:r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DNP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2:39:59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53798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2019</a:t>
                      </a:r>
                      <a:endParaRPr lang="en-US" sz="12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Scott </a:t>
                      </a:r>
                      <a:r>
                        <a:rPr lang="en-US" sz="12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Wietecha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892766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Jordan Wilson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544444"/>
                  </a:ext>
                </a:extLst>
              </a:tr>
              <a:tr h="51330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Steelton Flynn</a:t>
                      </a:r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405" marR="59043" marT="59043" marB="5904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4540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C0ADDE6-E248-443B-BFD9-64D6272F2BDE}"/>
              </a:ext>
            </a:extLst>
          </p:cNvPr>
          <p:cNvSpPr txBox="1"/>
          <p:nvPr/>
        </p:nvSpPr>
        <p:spPr>
          <a:xfrm>
            <a:off x="101655" y="4700745"/>
            <a:ext cx="1447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Formulas Used: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F9F80-7B0C-4751-B07C-61AB81BBA0FE}"/>
              </a:ext>
            </a:extLst>
          </p:cNvPr>
          <p:cNvSpPr txBox="1"/>
          <p:nvPr/>
        </p:nvSpPr>
        <p:spPr>
          <a:xfrm>
            <a:off x="363039" y="5008522"/>
            <a:ext cx="4150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FILTER('2016_full_marathon'!$D:$D,('2016_full_marathon'!$A:$A&lt;MIN('2016_full_marathon'!$A:$A)+3)*('2016_full_marathon'!$A:$A&lt;&gt;"")), </a:t>
            </a:r>
            <a:br>
              <a:rPr lang="en-US" sz="12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UNIQUE(range_of_top_3),</a:t>
            </a:r>
            <a:br>
              <a:rPr lang="en-US" sz="12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IFERROR(VLOOKUP(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name_cell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, ‘sheet_name’!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name_and_time_range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, #_of_cell_in_range_to_return,FALSE),"DNP")</a:t>
            </a:r>
          </a:p>
        </p:txBody>
      </p:sp>
    </p:spTree>
    <p:extLst>
      <p:ext uri="{BB962C8B-B14F-4D97-AF65-F5344CB8AC3E}">
        <p14:creationId xmlns:p14="http://schemas.microsoft.com/office/powerpoint/2010/main" val="3346585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2C99-FC5D-4A75-9C9A-B00D1ABE8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BD8D6-6051-4E4F-9C0F-EE63D7BAE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769894"/>
            <a:ext cx="7796540" cy="3997828"/>
          </a:xfrm>
        </p:spPr>
        <p:txBody>
          <a:bodyPr/>
          <a:lstStyle/>
          <a:p>
            <a:r>
              <a:rPr lang="en-US" dirty="0"/>
              <a:t>Most people are slower than Oprah</a:t>
            </a:r>
          </a:p>
          <a:p>
            <a:r>
              <a:rPr lang="en-US" dirty="0"/>
              <a:t>2017 was an unusually bad year for finish times</a:t>
            </a:r>
          </a:p>
          <a:p>
            <a:pPr lvl="1"/>
            <a:r>
              <a:rPr lang="en-US" dirty="0"/>
              <a:t>Could have been a course change, but that happens almost yearly</a:t>
            </a:r>
          </a:p>
          <a:p>
            <a:pPr lvl="1"/>
            <a:r>
              <a:rPr lang="en-US" dirty="0"/>
              <a:t>2017 race was 10 degrees hotter than any time in the past decade</a:t>
            </a:r>
          </a:p>
          <a:p>
            <a:r>
              <a:rPr lang="en-US" dirty="0"/>
              <a:t>It’s only a matter of time before someone catches Scott </a:t>
            </a:r>
            <a:r>
              <a:rPr lang="en-US" dirty="0" err="1"/>
              <a:t>Wietecha</a:t>
            </a:r>
            <a:endParaRPr lang="en-US" dirty="0"/>
          </a:p>
          <a:p>
            <a:r>
              <a:rPr lang="en-US" dirty="0"/>
              <a:t>Why did none of the other top 3 participate again?</a:t>
            </a:r>
          </a:p>
          <a:p>
            <a:pPr lvl="1"/>
            <a:r>
              <a:rPr lang="en-US" dirty="0"/>
              <a:t>Perhaps ask top finishers for feedback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87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589</Words>
  <Application>Microsoft Office PowerPoint</Application>
  <PresentationFormat>Widescreen</PresentationFormat>
  <Paragraphs>147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MS Shell Dlg 2</vt:lpstr>
      <vt:lpstr>Wingdings</vt:lpstr>
      <vt:lpstr>Wingdings 3</vt:lpstr>
      <vt:lpstr>Madison</vt:lpstr>
      <vt:lpstr>Nashville Rock and Roll Marathon</vt:lpstr>
      <vt:lpstr>Last 4 Years Half and Full Marathon Times </vt:lpstr>
      <vt:lpstr>Beating Oprah’s Marathon Time</vt:lpstr>
      <vt:lpstr>Quartile Finish Times</vt:lpstr>
      <vt:lpstr>Scott vs The World</vt:lpstr>
      <vt:lpstr>If You Aren’t Top 3, You’re Last</vt:lpstr>
      <vt:lpstr>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Nashville Rock and Roll Marathon</dc:title>
  <dc:creator>Double A</dc:creator>
  <cp:lastModifiedBy>Double A</cp:lastModifiedBy>
  <cp:revision>16</cp:revision>
  <dcterms:created xsi:type="dcterms:W3CDTF">2020-07-17T23:32:28Z</dcterms:created>
  <dcterms:modified xsi:type="dcterms:W3CDTF">2020-07-18T05:12:47Z</dcterms:modified>
</cp:coreProperties>
</file>