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aron\Documents\nss_data_analytics\projects\rock-and-roll-marathon-2-aaroncp\marathon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Half</a:t>
            </a:r>
            <a:r>
              <a:rPr lang="en-US" baseline="0" dirty="0"/>
              <a:t> Marathon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analysis!$C$3:$F$3</c:f>
              <c:numCache>
                <c:formatCode>h:mm:ss</c:formatCode>
                <c:ptCount val="4"/>
                <c:pt idx="0">
                  <c:v>4.9479166666666664E-2</c:v>
                </c:pt>
                <c:pt idx="1">
                  <c:v>0.2046412037037037</c:v>
                </c:pt>
                <c:pt idx="2">
                  <c:v>0.10159722222222223</c:v>
                </c:pt>
                <c:pt idx="3">
                  <c:v>0.10551566805475435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1-4001-8310-E5483B03FFD2}"/>
            </c:ext>
          </c:extLst>
        </c:ser>
        <c:ser>
          <c:idx val="1"/>
          <c:order val="1"/>
          <c:tx>
            <c:strRef>
              <c:f>analysis!$B$4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analysis!$C$4:$F$4</c:f>
              <c:numCache>
                <c:formatCode>h:mm:ss</c:formatCode>
                <c:ptCount val="4"/>
                <c:pt idx="0">
                  <c:v>4.9282407407407407E-2</c:v>
                </c:pt>
                <c:pt idx="1">
                  <c:v>0.26277777777777778</c:v>
                </c:pt>
                <c:pt idx="2">
                  <c:v>0.11081018518518519</c:v>
                </c:pt>
                <c:pt idx="3">
                  <c:v>0.11388139408901438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A1-4001-8310-E5483B03FFD2}"/>
            </c:ext>
          </c:extLst>
        </c:ser>
        <c:ser>
          <c:idx val="2"/>
          <c:order val="2"/>
          <c:tx>
            <c:strRef>
              <c:f>analysis!$B$5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analysis!$C$5:$F$5</c:f>
              <c:numCache>
                <c:formatCode>h:mm:ss</c:formatCode>
                <c:ptCount val="4"/>
                <c:pt idx="0">
                  <c:v>4.8206018518518516E-2</c:v>
                </c:pt>
                <c:pt idx="1">
                  <c:v>0.20006944444444444</c:v>
                </c:pt>
                <c:pt idx="2">
                  <c:v>0.10106481481481482</c:v>
                </c:pt>
                <c:pt idx="3">
                  <c:v>0.10538803508282145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A1-4001-8310-E5483B03FFD2}"/>
            </c:ext>
          </c:extLst>
        </c:ser>
        <c:ser>
          <c:idx val="3"/>
          <c:order val="3"/>
          <c:tx>
            <c:strRef>
              <c:f>analysis!$B$6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analysis!$C$6:$F$6</c:f>
              <c:numCache>
                <c:formatCode>h:mm:ss</c:formatCode>
                <c:ptCount val="4"/>
                <c:pt idx="0">
                  <c:v>4.8645833333333333E-2</c:v>
                </c:pt>
                <c:pt idx="1">
                  <c:v>0.21082175925925925</c:v>
                </c:pt>
                <c:pt idx="2">
                  <c:v>0.10146990740740741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A1-4001-8310-E5483B03F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5975680"/>
        <c:axId val="905976008"/>
      </c:barChart>
      <c:catAx>
        <c:axId val="9059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6008"/>
        <c:crosses val="autoZero"/>
        <c:auto val="1"/>
        <c:lblAlgn val="ctr"/>
        <c:lblOffset val="100"/>
        <c:noMultiLvlLbl val="0"/>
      </c:catAx>
      <c:valAx>
        <c:axId val="90597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Full</a:t>
            </a:r>
            <a:r>
              <a:rPr lang="en-US" baseline="0" dirty="0"/>
              <a:t> Marathon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analysis!$H$3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analysis!$I$3:$L$3</c:f>
              <c:numCache>
                <c:formatCode>h:mm:ss</c:formatCode>
                <c:ptCount val="4"/>
                <c:pt idx="0">
                  <c:v>0.10118055555555555</c:v>
                </c:pt>
                <c:pt idx="1">
                  <c:v>0.29166666666666669</c:v>
                </c:pt>
                <c:pt idx="2">
                  <c:v>0.19814236111111111</c:v>
                </c:pt>
                <c:pt idx="3">
                  <c:v>0.19986688638587782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9-45A3-A3C5-C127E7286081}"/>
            </c:ext>
          </c:extLst>
        </c:ser>
        <c:ser>
          <c:idx val="1"/>
          <c:order val="1"/>
          <c:tx>
            <c:strRef>
              <c:f>analysis!$H$4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analysis!$I$4:$L$4</c:f>
              <c:numCache>
                <c:formatCode>h:mm:ss</c:formatCode>
                <c:ptCount val="4"/>
                <c:pt idx="0">
                  <c:v>0.11140046296296297</c:v>
                </c:pt>
                <c:pt idx="1">
                  <c:v>0.27660879629629631</c:v>
                </c:pt>
                <c:pt idx="2">
                  <c:v>0.20711226851851852</c:v>
                </c:pt>
                <c:pt idx="3">
                  <c:v>0.20446649901625072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79-45A3-A3C5-C127E7286081}"/>
            </c:ext>
          </c:extLst>
        </c:ser>
        <c:ser>
          <c:idx val="2"/>
          <c:order val="2"/>
          <c:tx>
            <c:strRef>
              <c:f>analysis!$H$5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analysis!$I$5:$L$5</c:f>
              <c:numCache>
                <c:formatCode>h:mm:ss</c:formatCode>
                <c:ptCount val="4"/>
                <c:pt idx="0">
                  <c:v>0.10296296296296296</c:v>
                </c:pt>
                <c:pt idx="1">
                  <c:v>0.27408564814814818</c:v>
                </c:pt>
                <c:pt idx="2">
                  <c:v>0.20024884259259257</c:v>
                </c:pt>
                <c:pt idx="3">
                  <c:v>0.20026579034391487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79-45A3-A3C5-C127E7286081}"/>
            </c:ext>
          </c:extLst>
        </c:ser>
        <c:ser>
          <c:idx val="3"/>
          <c:order val="3"/>
          <c:tx>
            <c:strRef>
              <c:f>analysis!$H$6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analysis!$I$6:$L$6</c:f>
              <c:numCache>
                <c:formatCode>h:mm:ss</c:formatCode>
                <c:ptCount val="4"/>
                <c:pt idx="0">
                  <c:v>0.10762731481481481</c:v>
                </c:pt>
                <c:pt idx="1">
                  <c:v>0.2804976851851852</c:v>
                </c:pt>
                <c:pt idx="2">
                  <c:v>0.1957986111111111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79-45A3-A3C5-C127E7286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077664"/>
        <c:axId val="898084552"/>
      </c:barChart>
      <c:catAx>
        <c:axId val="8980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84552"/>
        <c:crosses val="autoZero"/>
        <c:auto val="1"/>
        <c:lblAlgn val="ctr"/>
        <c:lblOffset val="100"/>
        <c:noMultiLvlLbl val="0"/>
      </c:catAx>
      <c:valAx>
        <c:axId val="89808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687279880660123"/>
          <c:y val="0.10908007772651912"/>
          <c:w val="0.45080842146339534"/>
          <c:h val="0.72310868441329745"/>
        </c:manualLayout>
      </c:layout>
      <c:pieChart>
        <c:varyColors val="1"/>
        <c:ser>
          <c:idx val="0"/>
          <c:order val="0"/>
          <c:tx>
            <c:strRef>
              <c:f>analysis!$C$20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B9-4D09-8FF6-ECCB5A9208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B9-4D09-8FF6-ECCB5A9208BA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analysis!$C$21:$C$22</c:f>
              <c:numCache>
                <c:formatCode>General</c:formatCode>
                <c:ptCount val="2"/>
                <c:pt idx="0">
                  <c:v>1099</c:v>
                </c:pt>
                <c:pt idx="1">
                  <c:v>1853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B9-4D09-8FF6-ECCB5A920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467272915874279"/>
          <c:y val="0.26751174118099147"/>
          <c:w val="0.24348502324065063"/>
          <c:h val="0.46497651763801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analysis!$D$20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529-856A-D63B40FE6B9F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529-856A-D63B40FE6B9F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analysis!$D$21:$D$22</c:f>
              <c:numCache>
                <c:formatCode>General</c:formatCode>
                <c:ptCount val="2"/>
                <c:pt idx="0">
                  <c:v>615</c:v>
                </c:pt>
                <c:pt idx="1">
                  <c:v>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1A-4529-856A-D63B40FE6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analysis!$E$20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6F-4629-8645-701C8CB3CCA9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6F-4629-8645-701C8CB3CCA9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analysis!$E$21:$E$22</c:f>
              <c:numCache>
                <c:formatCode>General</c:formatCode>
                <c:ptCount val="2"/>
                <c:pt idx="0">
                  <c:v>756</c:v>
                </c:pt>
                <c:pt idx="1">
                  <c:v>1344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6F-4629-8645-701C8CB3C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analysis!$F$20</c:f>
              <c:strCache>
                <c:ptCount val="1"/>
                <c:pt idx="0">
                  <c:v>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99-4CC5-949F-E21BFE8BB114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99-4CC5-949F-E21BFE8BB114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analysis!$F$21:$F$22</c:f>
              <c:numCache>
                <c:formatCode>General</c:formatCode>
                <c:ptCount val="2"/>
                <c:pt idx="0">
                  <c:v>793</c:v>
                </c:pt>
                <c:pt idx="1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99-4CC5-949F-E21BFE8BB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Difference Between Scott and 2nd 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analysis!$B$58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analysis!$C$55:$F$55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analysis!$C$58:$F$58</c:f>
              <c:numCache>
                <c:formatCode>h:mm:ss;@</c:formatCode>
                <c:ptCount val="4"/>
                <c:pt idx="0">
                  <c:v>6.2615740740740722E-3</c:v>
                </c:pt>
                <c:pt idx="1">
                  <c:v>1.1145833333333327E-2</c:v>
                </c:pt>
                <c:pt idx="2">
                  <c:v>1.1111111111111044E-3</c:v>
                </c:pt>
                <c:pt idx="3">
                  <c:v>2.893518518518462E-4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D-4021-A029-E962CC1F4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140240"/>
        <c:axId val="1120140568"/>
      </c:lineChart>
      <c:catAx>
        <c:axId val="11201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568"/>
        <c:crosses val="autoZero"/>
        <c:auto val="1"/>
        <c:lblAlgn val="ctr"/>
        <c:lblOffset val="100"/>
        <c:noMultiLvlLbl val="0"/>
      </c:catAx>
      <c:valAx>
        <c:axId val="112014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analysis!$C$33:$C$37</cx:f>
        <cx:lvl ptCount="5" formatCode="h:mm:ss;@">
          <cx:pt idx="0">0.10118055555555555</cx:pt>
          <cx:pt idx="1">0.17567997685185185</cx:pt>
          <cx:pt idx="2">0.19814236111111111</cx:pt>
          <cx:pt idx="3">0.22364583333333335</cx:pt>
          <cx:pt idx="4">0.29166666666666669</cx:pt>
        </cx:lvl>
      </cx:numDim>
    </cx:data>
    <cx:data id="1">
      <cx:numDim type="val">
        <cx:f>analysis!$D$33:$D$37</cx:f>
        <cx:lvl ptCount="5" formatCode="h:mm:ss;@">
          <cx:pt idx="0">0.11140046296296297</cx:pt>
          <cx:pt idx="1">0.1871122685185185</cx:pt>
          <cx:pt idx="2">0.20711226851851852</cx:pt>
          <cx:pt idx="3">0.22413483796296296</cx:pt>
          <cx:pt idx="4">0.27660879629629631</cx:pt>
        </cx:lvl>
      </cx:numDim>
    </cx:data>
    <cx:data id="2">
      <cx:numDim type="val">
        <cx:f>analysis!$E$33:$E$37</cx:f>
        <cx:lvl ptCount="5" formatCode="h:mm:ss;@">
          <cx:pt idx="0">0.10296296296296296</cx:pt>
          <cx:pt idx="1">0.17561631944444445</cx:pt>
          <cx:pt idx="2">0.20024884259259257</cx:pt>
          <cx:pt idx="3">0.2248263888888889</cx:pt>
          <cx:pt idx="4">0.27408564814814818</cx:pt>
        </cx:lvl>
      </cx:numDim>
    </cx:data>
    <cx:data id="3">
      <cx:numDim type="val">
        <cx:f>analysis!$F$33:$F$37</cx:f>
        <cx:lvl ptCount="5" formatCode="h:mm:ss;@">
          <cx:pt idx="0">0.10762731481481481</cx:pt>
          <cx:pt idx="1">0.17216435185185186</cx:pt>
          <cx:pt idx="2">0.1957986111111111</cx:pt>
          <cx:pt idx="3">0.21908564814814815</cx:pt>
          <cx:pt idx="4">0.2804976851851852</cx:pt>
        </cx:lvl>
      </cx:numDim>
    </cx:data>
  </cx:chartData>
  <cx:chart>
    <cx:plotArea>
      <cx:plotAreaRegion>
        <cx:series layoutId="boxWhisker" uniqueId="{1F6D6822-A25E-41A1-B367-DB14C2C445B2}">
          <cx:tx>
            <cx:txData>
              <cx:f/>
              <cx:v>2016</cx:v>
            </cx:txData>
          </cx:tx>
          <cx:spPr>
            <a:ln w="12700">
              <a:solidFill>
                <a:schemeClr val="accent6">
                  <a:lumMod val="20000"/>
                  <a:lumOff val="80000"/>
                </a:schemeClr>
              </a:solidFill>
            </a:ln>
          </cx:spPr>
          <cx:dataId val="0"/>
          <cx:layoutPr>
            <cx:visibility meanMarker="0" nonoutliers="0"/>
            <cx:statistics quartileMethod="exclusive"/>
          </cx:layoutPr>
        </cx:series>
        <cx:series layoutId="boxWhisker" uniqueId="{3F94D807-669B-4A62-943D-DBFB6FA0507A}">
          <cx:tx>
            <cx:txData>
              <cx:f/>
              <cx:v>2017</cx:v>
            </cx:txData>
          </cx:tx>
          <cx:spPr>
            <a:ln w="12700">
              <a:solidFill>
                <a:schemeClr val="accent6">
                  <a:lumMod val="40000"/>
                  <a:lumOff val="60000"/>
                </a:schemeClr>
              </a:solidFill>
            </a:ln>
          </cx:spPr>
          <cx:dataId val="1"/>
          <cx:layoutPr>
            <cx:visibility meanMarker="0" nonoutliers="0" outliers="1"/>
            <cx:statistics quartileMethod="exclusive"/>
          </cx:layoutPr>
        </cx:series>
        <cx:series layoutId="boxWhisker" uniqueId="{C6721D98-D2E0-4A23-9B19-F6BFF65B962C}">
          <cx:tx>
            <cx:txData>
              <cx:f/>
              <cx:v>2018</cx:v>
            </cx:txData>
          </cx:tx>
          <cx:spPr>
            <a:ln w="12700">
              <a:solidFill>
                <a:schemeClr val="accent6">
                  <a:lumMod val="75000"/>
                </a:schemeClr>
              </a:solidFill>
            </a:ln>
          </cx:spPr>
          <cx:dataId val="2"/>
          <cx:layoutPr>
            <cx:visibility meanMarker="0" nonoutliers="0"/>
            <cx:statistics quartileMethod="exclusive"/>
          </cx:layoutPr>
        </cx:series>
        <cx:series layoutId="boxWhisker" uniqueId="{7B3AC109-847E-40FA-81B2-5C37C670B634}">
          <cx:tx>
            <cx:txData>
              <cx:f/>
              <cx:v>2019</cx:v>
            </cx:txData>
          </cx:tx>
          <cx:spPr>
            <a:ln w="12700">
              <a:solidFill>
                <a:schemeClr val="accent6">
                  <a:lumMod val="50000"/>
                </a:schemeClr>
              </a:solidFill>
            </a:ln>
          </cx:spPr>
          <cx:dataId val="3"/>
          <cx:layoutPr>
            <cx:visibility meanLine="0" meanMarker="0" nonoutliers="0" outliers="0"/>
            <cx:statistics quartileMethod="exclusive"/>
          </cx:layoutPr>
        </cx:series>
      </cx:plotAreaRegion>
      <cx:axis id="0" hidden="1">
        <cx:catScaling gapWidth="0.129999995"/>
        <cx:tickLabels/>
      </cx:axis>
      <cx:axis id="1">
        <cx:valScaling/>
        <cx:maj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chemeClr val="tx1">
                  <a:lumMod val="85000"/>
                </a:schemeClr>
              </a:solidFill>
            </a:defRPr>
          </a:pPr>
          <a:endParaRPr lang="en-US" sz="1800" b="0" i="0" u="none" strike="noStrike" baseline="0">
            <a:solidFill>
              <a:schemeClr val="tx1">
                <a:lumMod val="85000"/>
              </a:scheme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20C8-793E-49D9-8318-4F15FED9F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Nashville Rock and Roll Marathon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A8C4-6614-407A-8E1F-7ABC806C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939796"/>
            <a:ext cx="5357600" cy="1160213"/>
          </a:xfrm>
        </p:spPr>
        <p:txBody>
          <a:bodyPr/>
          <a:lstStyle/>
          <a:p>
            <a:r>
              <a:rPr lang="en-US" dirty="0"/>
              <a:t>Aaron Plunkett</a:t>
            </a:r>
          </a:p>
        </p:txBody>
      </p:sp>
    </p:spTree>
    <p:extLst>
      <p:ext uri="{BB962C8B-B14F-4D97-AF65-F5344CB8AC3E}">
        <p14:creationId xmlns:p14="http://schemas.microsoft.com/office/powerpoint/2010/main" val="7657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440-542E-4BFD-A541-A0FF06CB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60" y="80805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Last 4 Years Half and Full Marathon Times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84E786-B0F6-48A4-BB4B-AE06E3A1E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26253"/>
              </p:ext>
            </p:extLst>
          </p:nvPr>
        </p:nvGraphicFramePr>
        <p:xfrm>
          <a:off x="1050582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C87-51AA-4B22-941C-3F57E1397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177559"/>
              </p:ext>
            </p:extLst>
          </p:nvPr>
        </p:nvGraphicFramePr>
        <p:xfrm>
          <a:off x="6324947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D325AC-A060-401C-8B04-FCEFED145EB0}"/>
              </a:ext>
            </a:extLst>
          </p:cNvPr>
          <p:cNvSpPr txBox="1"/>
          <p:nvPr/>
        </p:nvSpPr>
        <p:spPr>
          <a:xfrm>
            <a:off x="4674707" y="549965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3FF7-F6C8-49C2-AF11-917A2083FDDC}"/>
              </a:ext>
            </a:extLst>
          </p:cNvPr>
          <p:cNvSpPr txBox="1"/>
          <p:nvPr/>
        </p:nvSpPr>
        <p:spPr>
          <a:xfrm>
            <a:off x="4831852" y="5807429"/>
            <a:ext cx="29143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MIN(‘sheet_name’!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1200" dirty="0">
                <a:solidFill>
                  <a:schemeClr val="tx2">
                    <a:lumMod val="90000"/>
                  </a:schemeClr>
                </a:solidFill>
              </a:rPr>
              <a:t>, 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MAX(‘sheet_name'!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</a:t>
            </a:r>
            <a:b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MEDIAN(‘sheet_name'!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), </a:t>
            </a:r>
          </a:p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AVERAGE(‘sheet_name'!</a:t>
            </a:r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4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75BD1-FEA9-4552-87B5-E7B6EAC1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085" y="169939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Beating Oprah’s Marathon Time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53BDA87-BBC2-491C-8769-82D316C9B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6433"/>
              </p:ext>
            </p:extLst>
          </p:nvPr>
        </p:nvGraphicFramePr>
        <p:xfrm>
          <a:off x="1969803" y="957772"/>
          <a:ext cx="9270884" cy="24712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79990">
                  <a:extLst>
                    <a:ext uri="{9D8B030D-6E8A-4147-A177-3AD203B41FA5}">
                      <a16:colId xmlns:a16="http://schemas.microsoft.com/office/drawing/2014/main" val="2689415524"/>
                    </a:ext>
                  </a:extLst>
                </a:gridCol>
                <a:gridCol w="1847722">
                  <a:extLst>
                    <a:ext uri="{9D8B030D-6E8A-4147-A177-3AD203B41FA5}">
                      <a16:colId xmlns:a16="http://schemas.microsoft.com/office/drawing/2014/main" val="327782920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78186019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946073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2910015951"/>
                    </a:ext>
                  </a:extLst>
                </a:gridCol>
              </a:tblGrid>
              <a:tr h="617807">
                <a:tc>
                  <a:txBody>
                    <a:bodyPr/>
                    <a:lstStyle/>
                    <a:p>
                      <a:pPr algn="l" fontAlgn="b"/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6177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Beat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1099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615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756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711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Lost to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1344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34687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Percent Beat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37.23%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24.94%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36.00%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39.18%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2318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7754C28-9366-44B0-8038-F2ACCF5B1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468772"/>
              </p:ext>
            </p:extLst>
          </p:nvPr>
        </p:nvGraphicFramePr>
        <p:xfrm>
          <a:off x="2471184" y="3429000"/>
          <a:ext cx="3239152" cy="201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206DB52-7A7D-48DC-8D01-24C616239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183742"/>
              </p:ext>
            </p:extLst>
          </p:nvPr>
        </p:nvGraphicFramePr>
        <p:xfrm>
          <a:off x="5346440" y="3502571"/>
          <a:ext cx="2633655" cy="174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612E307-959F-43A5-91F9-3662B5C17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04942"/>
              </p:ext>
            </p:extLst>
          </p:nvPr>
        </p:nvGraphicFramePr>
        <p:xfrm>
          <a:off x="7685128" y="3443790"/>
          <a:ext cx="1698689" cy="178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BC3AFC-B1FC-4DE4-AD80-3F0F9ACB7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76271"/>
              </p:ext>
            </p:extLst>
          </p:nvPr>
        </p:nvGraphicFramePr>
        <p:xfrm>
          <a:off x="9508800" y="3502570"/>
          <a:ext cx="1761254" cy="166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4A0A37-B676-45A6-82CB-580152DB47CA}"/>
              </a:ext>
            </a:extLst>
          </p:cNvPr>
          <p:cNvSpPr txBox="1"/>
          <p:nvPr/>
        </p:nvSpPr>
        <p:spPr>
          <a:xfrm>
            <a:off x="2209800" y="585248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ECCDB-2643-4F99-8AF9-B41EC937D679}"/>
              </a:ext>
            </a:extLst>
          </p:cNvPr>
          <p:cNvSpPr txBox="1"/>
          <p:nvPr/>
        </p:nvSpPr>
        <p:spPr>
          <a:xfrm>
            <a:off x="2471183" y="6160264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COUNTIF(‘sheet_name'!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,"&lt;04:29:20")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)-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/MAX(‘sheet_name’!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47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6D3-A5DA-4642-9DD6-CCC3F39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 Finish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A374E-1857-47C5-B892-6676BCE618D1}"/>
              </a:ext>
            </a:extLst>
          </p:cNvPr>
          <p:cNvSpPr txBox="1"/>
          <p:nvPr/>
        </p:nvSpPr>
        <p:spPr>
          <a:xfrm>
            <a:off x="3931555" y="57421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DF482-320C-4FBA-974D-A5E36660BE19}"/>
              </a:ext>
            </a:extLst>
          </p:cNvPr>
          <p:cNvSpPr txBox="1"/>
          <p:nvPr/>
        </p:nvSpPr>
        <p:spPr>
          <a:xfrm>
            <a:off x="4192938" y="6049944"/>
            <a:ext cx="402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MIN(‘sheet_name'!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),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MAX(‘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 </a:t>
            </a: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QUARTILE.EXC(‘sheet_name'!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times_column,quartile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_#)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298490"/>
                  </p:ext>
                </p:extLst>
              </p:nvPr>
            </p:nvGraphicFramePr>
            <p:xfrm>
              <a:off x="2378252" y="1430337"/>
              <a:ext cx="8191887" cy="39973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252" y="1430337"/>
                <a:ext cx="8191887" cy="3997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86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0E9F4-F743-4DFB-A787-BFE4637C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72" y="184161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Scott vs The World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EC80A7-FA95-4E33-A47D-F359C1CB5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15452"/>
              </p:ext>
            </p:extLst>
          </p:nvPr>
        </p:nvGraphicFramePr>
        <p:xfrm>
          <a:off x="4678699" y="4180036"/>
          <a:ext cx="3842363" cy="143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06">
                  <a:extLst>
                    <a:ext uri="{9D8B030D-6E8A-4147-A177-3AD203B41FA5}">
                      <a16:colId xmlns:a16="http://schemas.microsoft.com/office/drawing/2014/main" val="2292425290"/>
                    </a:ext>
                  </a:extLst>
                </a:gridCol>
                <a:gridCol w="725890">
                  <a:extLst>
                    <a:ext uri="{9D8B030D-6E8A-4147-A177-3AD203B41FA5}">
                      <a16:colId xmlns:a16="http://schemas.microsoft.com/office/drawing/2014/main" val="1415612834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105257725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299267869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931690634"/>
                    </a:ext>
                  </a:extLst>
                </a:gridCol>
              </a:tblGrid>
              <a:tr h="2101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3102591920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Scott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2:25:42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2:40:25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2:28:16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35807048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2nd Place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2:56:28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2:29:52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2:35:24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1854938211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Difference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0:09:01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0:16:03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0:01:36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0:00:25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4640240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3D2D435-21AE-4D52-B671-2EDE1C4B1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64752"/>
              </p:ext>
            </p:extLst>
          </p:nvPr>
        </p:nvGraphicFramePr>
        <p:xfrm>
          <a:off x="2870347" y="920448"/>
          <a:ext cx="7256645" cy="320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08BC8-6108-4C94-B52C-0A71025E2A59}"/>
              </a:ext>
            </a:extLst>
          </p:cNvPr>
          <p:cNvSpPr txBox="1"/>
          <p:nvPr/>
        </p:nvSpPr>
        <p:spPr>
          <a:xfrm>
            <a:off x="2870347" y="585344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703EA-7D92-494A-BB0E-BFE4B06CC3BC}"/>
              </a:ext>
            </a:extLst>
          </p:cNvPr>
          <p:cNvSpPr txBox="1"/>
          <p:nvPr/>
        </p:nvSpPr>
        <p:spPr>
          <a:xfrm>
            <a:off x="3131730" y="6161221"/>
            <a:ext cx="748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VLOOKUP(MIN(‘sheet_name’!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),’sheet_name’!full_data_range, #_of_cell_in_range_to_return),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VLOOKUP(MIN(‘sheet_name'!ID_column)+1,’sheet_name’!full_data_range , #_of_cell_in_range_to_return),</a:t>
            </a:r>
          </a:p>
          <a:p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_place_time – 1</a:t>
            </a:r>
            <a:r>
              <a:rPr lang="en-US" sz="1200" baseline="30000" dirty="0"/>
              <a:t>st</a:t>
            </a:r>
            <a:r>
              <a:rPr lang="en-US" sz="1200" dirty="0"/>
              <a:t>_place_time</a:t>
            </a:r>
          </a:p>
        </p:txBody>
      </p:sp>
    </p:spTree>
    <p:extLst>
      <p:ext uri="{BB962C8B-B14F-4D97-AF65-F5344CB8AC3E}">
        <p14:creationId xmlns:p14="http://schemas.microsoft.com/office/powerpoint/2010/main" val="4142023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ED833-5450-4E05-952E-BCAAF643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54" y="847426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If You Aren’t Top 3, You’re Last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97FE5-BD02-4643-AEAB-8ED57F75B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19613"/>
              </p:ext>
            </p:extLst>
          </p:nvPr>
        </p:nvGraphicFramePr>
        <p:xfrm>
          <a:off x="4666489" y="0"/>
          <a:ext cx="7525511" cy="68580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2202">
                  <a:extLst>
                    <a:ext uri="{9D8B030D-6E8A-4147-A177-3AD203B41FA5}">
                      <a16:colId xmlns:a16="http://schemas.microsoft.com/office/drawing/2014/main" val="3789421725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4037402715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4046217300"/>
                    </a:ext>
                  </a:extLst>
                </a:gridCol>
                <a:gridCol w="1201130">
                  <a:extLst>
                    <a:ext uri="{9D8B030D-6E8A-4147-A177-3AD203B41FA5}">
                      <a16:colId xmlns:a16="http://schemas.microsoft.com/office/drawing/2014/main" val="3596839808"/>
                    </a:ext>
                  </a:extLst>
                </a:gridCol>
                <a:gridCol w="977481">
                  <a:extLst>
                    <a:ext uri="{9D8B030D-6E8A-4147-A177-3AD203B41FA5}">
                      <a16:colId xmlns:a16="http://schemas.microsoft.com/office/drawing/2014/main" val="251589766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3823471590"/>
                    </a:ext>
                  </a:extLst>
                </a:gridCol>
                <a:gridCol w="918165">
                  <a:extLst>
                    <a:ext uri="{9D8B030D-6E8A-4147-A177-3AD203B41FA5}">
                      <a16:colId xmlns:a16="http://schemas.microsoft.com/office/drawing/2014/main" val="3605213950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3468580791"/>
                    </a:ext>
                  </a:extLst>
                </a:gridCol>
                <a:gridCol w="811763">
                  <a:extLst>
                    <a:ext uri="{9D8B030D-6E8A-4147-A177-3AD203B41FA5}">
                      <a16:colId xmlns:a16="http://schemas.microsoft.com/office/drawing/2014/main" val="824002068"/>
                    </a:ext>
                  </a:extLst>
                </a:gridCol>
                <a:gridCol w="845976">
                  <a:extLst>
                    <a:ext uri="{9D8B030D-6E8A-4147-A177-3AD203B41FA5}">
                      <a16:colId xmlns:a16="http://schemas.microsoft.com/office/drawing/2014/main" val="997086581"/>
                    </a:ext>
                  </a:extLst>
                </a:gridCol>
              </a:tblGrid>
              <a:tr h="69829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Each Year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Unique Distinct Top 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Placement Count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757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2:25:42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2:40:25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2:28:16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83897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227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564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Regnier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2:56:28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68802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Regnier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3:00:55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7287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2:29:52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21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891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2:35:24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98349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2:39:59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379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92766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4444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540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0ADDE6-E248-443B-BFD9-64D6272F2BDE}"/>
              </a:ext>
            </a:extLst>
          </p:cNvPr>
          <p:cNvSpPr txBox="1"/>
          <p:nvPr/>
        </p:nvSpPr>
        <p:spPr>
          <a:xfrm>
            <a:off x="101655" y="4700745"/>
            <a:ext cx="14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F9F80-7B0C-4751-B07C-61AB81BBA0FE}"/>
              </a:ext>
            </a:extLst>
          </p:cNvPr>
          <p:cNvSpPr txBox="1"/>
          <p:nvPr/>
        </p:nvSpPr>
        <p:spPr>
          <a:xfrm>
            <a:off x="363038" y="5008522"/>
            <a:ext cx="4214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FILTER(‘sheet_name’!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name_range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,('sheet_name’!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ID_range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&lt;MIN(‘sheet_name’!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ID_range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)+3)*(‘sheet_name’!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ID_range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&lt;&gt;"")),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UNIQUE(range_of_top_3),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IFERROR(VLOOKUP(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name_cell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‘sheet_name’!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name_and_time_range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#_of_cell_in_range_to_return,FALSE),"DNP")</a:t>
            </a:r>
          </a:p>
        </p:txBody>
      </p:sp>
    </p:spTree>
    <p:extLst>
      <p:ext uri="{BB962C8B-B14F-4D97-AF65-F5344CB8AC3E}">
        <p14:creationId xmlns:p14="http://schemas.microsoft.com/office/powerpoint/2010/main" val="334658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C99-FC5D-4A75-9C9A-B00D1ABE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D8D6-6051-4E4F-9C0F-EE63D7BA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69894"/>
            <a:ext cx="7796540" cy="3997828"/>
          </a:xfrm>
        </p:spPr>
        <p:txBody>
          <a:bodyPr/>
          <a:lstStyle/>
          <a:p>
            <a:r>
              <a:rPr lang="en-US" dirty="0"/>
              <a:t>Most people are slower than Oprah</a:t>
            </a:r>
          </a:p>
          <a:p>
            <a:r>
              <a:rPr lang="en-US" dirty="0"/>
              <a:t>2017 was an unusually bad year for finish times</a:t>
            </a:r>
          </a:p>
          <a:p>
            <a:pPr lvl="1"/>
            <a:r>
              <a:rPr lang="en-US" dirty="0"/>
              <a:t>Could have been a course change, but that happens almost yearly</a:t>
            </a:r>
          </a:p>
          <a:p>
            <a:pPr lvl="1"/>
            <a:r>
              <a:rPr lang="en-US" dirty="0"/>
              <a:t>2017 race was 10 degrees hotter than any time in the past decade</a:t>
            </a:r>
          </a:p>
          <a:p>
            <a:r>
              <a:rPr lang="en-US" dirty="0"/>
              <a:t>It’s only a matter of time before someone catches Scott </a:t>
            </a:r>
            <a:r>
              <a:rPr lang="en-US" dirty="0" err="1"/>
              <a:t>Wietecha</a:t>
            </a:r>
            <a:endParaRPr lang="en-US" dirty="0"/>
          </a:p>
          <a:p>
            <a:r>
              <a:rPr lang="en-US" dirty="0"/>
              <a:t>Why did none of the other top 3 participate again?</a:t>
            </a:r>
          </a:p>
          <a:p>
            <a:pPr lvl="1"/>
            <a:r>
              <a:rPr lang="en-US" dirty="0"/>
              <a:t>Perhaps ask top finishers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7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573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Nashville Rock and Roll Marathon</vt:lpstr>
      <vt:lpstr>Last 4 Years Half and Full Marathon Times </vt:lpstr>
      <vt:lpstr>Beating Oprah’s Marathon Time</vt:lpstr>
      <vt:lpstr>Quartile Finish Times</vt:lpstr>
      <vt:lpstr>Scott vs The World</vt:lpstr>
      <vt:lpstr>If You Aren’t Top 3, You’re Last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Rock and Roll Marathon</dc:title>
  <dc:creator>Double A</dc:creator>
  <cp:lastModifiedBy>Double A</cp:lastModifiedBy>
  <cp:revision>21</cp:revision>
  <dcterms:created xsi:type="dcterms:W3CDTF">2020-07-17T23:32:28Z</dcterms:created>
  <dcterms:modified xsi:type="dcterms:W3CDTF">2020-07-18T15:11:32Z</dcterms:modified>
</cp:coreProperties>
</file>