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5" d="100"/>
          <a:sy n="115" d="100"/>
        </p:scale>
        <p:origin x="-123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im%20lyster\Desktop\cw_Demo05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view3D>
      <c:rAngAx val="1"/>
    </c:view3D>
    <c:sideWall>
      <c:sp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 r="-100000" b="-100000"/>
        </a:gradFill>
      </c:spPr>
    </c:sideWall>
    <c:backWall>
      <c:sp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 r="-100000" b="-100000"/>
        </a:gradFill>
      </c:spPr>
    </c:backWall>
    <c:plotArea>
      <c:layout/>
      <c:bar3DChart>
        <c:barDir val="col"/>
        <c:grouping val="clustered"/>
        <c:ser>
          <c:idx val="0"/>
          <c:order val="0"/>
          <c:dLbls>
            <c:dLbl>
              <c:idx val="0"/>
              <c:layout>
                <c:manualLayout>
                  <c:x val="2.1948108833478593E-2"/>
                  <c:y val="0.17528108266827086"/>
                </c:manualLayout>
              </c:layout>
              <c:tx>
                <c:rich>
                  <a:bodyPr/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</a:rPr>
                      <a:t>3.6</a:t>
                    </a:r>
                    <a:r>
                      <a:rPr lang="en-US" sz="14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Years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c:rich>
              </c:tx>
              <c:showVal val="1"/>
            </c:dLbl>
            <c:dLbl>
              <c:idx val="1"/>
              <c:layout>
                <c:manualLayout>
                  <c:x val="2.4835248649295271E-2"/>
                  <c:y val="0.17027864468925039"/>
                </c:manualLayout>
              </c:layout>
              <c:tx>
                <c:rich>
                  <a:bodyPr/>
                  <a:lstStyle/>
                  <a:p>
                    <a:r>
                      <a:rPr lang="en-US" sz="1100" dirty="0">
                        <a:solidFill>
                          <a:schemeClr val="bg1"/>
                        </a:solidFill>
                      </a:rPr>
                      <a:t>4.9 </a:t>
                    </a:r>
                    <a:r>
                      <a:rPr lang="en-US" sz="1050" dirty="0" smtClean="0">
                        <a:solidFill>
                          <a:schemeClr val="bg1"/>
                        </a:solidFill>
                      </a:rPr>
                      <a:t>Years</a:t>
                    </a:r>
                    <a:endParaRPr lang="en-US" sz="1050" dirty="0">
                      <a:solidFill>
                        <a:schemeClr val="bg1"/>
                      </a:solidFill>
                    </a:endParaRPr>
                  </a:p>
                </c:rich>
              </c:tx>
              <c:showVal val="1"/>
            </c:dLbl>
            <c:showVal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3.6</c:v>
                </c:pt>
                <c:pt idx="1">
                  <c:v>4.9000000000000004</c:v>
                </c:pt>
              </c:numCache>
            </c:numRef>
          </c:val>
        </c:ser>
        <c:shape val="cylinder"/>
        <c:axId val="62139392"/>
        <c:axId val="61944576"/>
        <c:axId val="0"/>
      </c:bar3DChart>
      <c:catAx>
        <c:axId val="62139392"/>
        <c:scaling>
          <c:orientation val="minMax"/>
        </c:scaling>
        <c:axPos val="b"/>
        <c:majorGridlines/>
        <c:tickLblPos val="none"/>
        <c:crossAx val="61944576"/>
        <c:crosses val="autoZero"/>
        <c:auto val="1"/>
        <c:lblAlgn val="ctr"/>
        <c:lblOffset val="100"/>
      </c:catAx>
      <c:valAx>
        <c:axId val="61944576"/>
        <c:scaling>
          <c:orientation val="minMax"/>
        </c:scaling>
        <c:axPos val="l"/>
        <c:majorGridlines/>
        <c:numFmt formatCode="General" sourceLinked="1"/>
        <c:tickLblPos val="nextTo"/>
        <c:crossAx val="62139392"/>
        <c:crosses val="autoZero"/>
        <c:crossBetween val="between"/>
        <c:majorUnit val="1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0AD2-41F8-49FB-BC56-F7960F0D6F3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E904-0375-41C9-899A-99D7FE3788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652548" y="1828800"/>
            <a:ext cx="7848600" cy="7848600"/>
          </a:xfrm>
          <a:prstGeom prst="blockArc">
            <a:avLst>
              <a:gd name="adj1" fmla="val 10800000"/>
              <a:gd name="adj2" fmla="val 0"/>
              <a:gd name="adj3" fmla="val 446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7626" y="5791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C-level</a:t>
            </a:r>
            <a:b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&amp; Board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1975" y="5796063"/>
            <a:ext cx="9144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Finance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86700" y="5796063"/>
            <a:ext cx="7319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Legal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4800" y="1447800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1775" algn="r"/>
                <a:tab pos="346075" algn="l"/>
              </a:tabLst>
            </a:pPr>
            <a:r>
              <a:rPr lang="en-US" sz="1100" dirty="0" smtClean="0"/>
              <a:t>		</a:t>
            </a:r>
            <a:r>
              <a:rPr lang="en-US" sz="1100" b="1" dirty="0" smtClean="0"/>
              <a:t>Key</a:t>
            </a:r>
          </a:p>
          <a:p>
            <a:pPr>
              <a:tabLst>
                <a:tab pos="231775" algn="r"/>
                <a:tab pos="346075" algn="l"/>
              </a:tabLst>
            </a:pPr>
            <a:r>
              <a:rPr lang="en-US" sz="1000" dirty="0" smtClean="0"/>
              <a:t>	BF	Business Finance</a:t>
            </a:r>
            <a:br>
              <a:rPr lang="en-US" sz="1000" dirty="0" smtClean="0"/>
            </a:br>
            <a:r>
              <a:rPr lang="en-US" sz="1000" dirty="0" smtClean="0"/>
              <a:t>	CC	Corporate Counsel </a:t>
            </a:r>
            <a:br>
              <a:rPr lang="en-US" sz="1000" dirty="0" smtClean="0"/>
            </a:br>
            <a:r>
              <a:rPr lang="en-US" sz="1000" dirty="0" smtClean="0"/>
              <a:t>	CS	Corporate Secretary</a:t>
            </a:r>
          </a:p>
          <a:p>
            <a:pPr>
              <a:tabLst>
                <a:tab pos="231775" algn="r"/>
                <a:tab pos="346075" algn="l"/>
              </a:tabLst>
            </a:pPr>
            <a:r>
              <a:rPr lang="en-US" sz="1000" b="1" dirty="0" smtClean="0"/>
              <a:t>	CW	Compliance Week</a:t>
            </a:r>
          </a:p>
          <a:p>
            <a:pPr>
              <a:tabLst>
                <a:tab pos="231775" algn="r"/>
                <a:tab pos="346075" algn="l"/>
              </a:tabLst>
            </a:pPr>
            <a:r>
              <a:rPr lang="en-US" sz="1000" dirty="0" smtClean="0"/>
              <a:t>	FEI	Fin. Exec. International</a:t>
            </a:r>
            <a:br>
              <a:rPr lang="en-US" sz="1000" dirty="0" smtClean="0"/>
            </a:br>
            <a:r>
              <a:rPr lang="en-US" sz="1000" dirty="0" smtClean="0"/>
              <a:t>	 IA	Internal Auditor</a:t>
            </a:r>
            <a:br>
              <a:rPr lang="en-US" sz="1000" dirty="0" smtClean="0"/>
            </a:br>
            <a:r>
              <a:rPr lang="en-US" sz="1000" dirty="0" smtClean="0"/>
              <a:t>	T&amp;R	Treasury &amp; Risk</a:t>
            </a:r>
          </a:p>
          <a:p>
            <a:pPr>
              <a:tabLst>
                <a:tab pos="231775" algn="r"/>
                <a:tab pos="346075" algn="l"/>
              </a:tabLst>
            </a:pPr>
            <a:endParaRPr lang="en-US" sz="1000" dirty="0" smtClean="0"/>
          </a:p>
          <a:p>
            <a:pPr>
              <a:spcBef>
                <a:spcPts val="600"/>
              </a:spcBef>
              <a:tabLst>
                <a:tab pos="231775" algn="r"/>
                <a:tab pos="346075" algn="l"/>
              </a:tabLst>
            </a:pPr>
            <a:r>
              <a:rPr lang="en-US" sz="1000" dirty="0" smtClean="0"/>
              <a:t>	E	Event</a:t>
            </a:r>
          </a:p>
          <a:p>
            <a:pPr>
              <a:tabLst>
                <a:tab pos="231775" algn="r"/>
                <a:tab pos="346075" algn="l"/>
              </a:tabLst>
            </a:pPr>
            <a:r>
              <a:rPr lang="en-US" sz="1000" dirty="0" smtClean="0"/>
              <a:t>	P	Print</a:t>
            </a:r>
          </a:p>
          <a:p>
            <a:pPr>
              <a:tabLst>
                <a:tab pos="231775" algn="r"/>
                <a:tab pos="346075" algn="l"/>
              </a:tabLst>
            </a:pPr>
            <a:r>
              <a:rPr lang="en-US" sz="1000" dirty="0" smtClean="0"/>
              <a:t>	W	Website</a:t>
            </a:r>
          </a:p>
        </p:txBody>
      </p:sp>
      <p:pic>
        <p:nvPicPr>
          <p:cNvPr id="67" name="Picture 167" descr="CW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905000" cy="365125"/>
          </a:xfrm>
          <a:prstGeom prst="rect">
            <a:avLst/>
          </a:prstGeom>
          <a:noFill/>
        </p:spPr>
      </p:pic>
      <p:sp>
        <p:nvSpPr>
          <p:cNvPr id="68" name="Title 67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7619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66"/>
                </a:solidFill>
                <a:latin typeface="Arial Black" pitchFamily="34" charset="0"/>
              </a:rPr>
              <a:t>Market Map</a:t>
            </a:r>
            <a:endParaRPr lang="en-US" sz="3600" dirty="0"/>
          </a:p>
        </p:txBody>
      </p:sp>
      <p:sp>
        <p:nvSpPr>
          <p:cNvPr id="57" name="Block Arc 56"/>
          <p:cNvSpPr/>
          <p:nvPr/>
        </p:nvSpPr>
        <p:spPr>
          <a:xfrm>
            <a:off x="2328905" y="3488531"/>
            <a:ext cx="4512469" cy="4512469"/>
          </a:xfrm>
          <a:prstGeom prst="blockArc">
            <a:avLst>
              <a:gd name="adj1" fmla="val 10800000"/>
              <a:gd name="adj2" fmla="val 4"/>
              <a:gd name="adj3" fmla="val 3813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3228295" y="4365170"/>
            <a:ext cx="2743200" cy="2743200"/>
          </a:xfrm>
          <a:prstGeom prst="blockArc">
            <a:avLst>
              <a:gd name="adj1" fmla="val 10800000"/>
              <a:gd name="adj2" fmla="val 4"/>
              <a:gd name="adj3" fmla="val 3813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19748" y="5791200"/>
            <a:ext cx="105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Executive Management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869973" y="5791200"/>
            <a:ext cx="105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Senior Management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3" name="Block Arc 62"/>
          <p:cNvSpPr/>
          <p:nvPr/>
        </p:nvSpPr>
        <p:spPr>
          <a:xfrm>
            <a:off x="4279105" y="5409855"/>
            <a:ext cx="653144" cy="653144"/>
          </a:xfrm>
          <a:prstGeom prst="blockArc">
            <a:avLst>
              <a:gd name="adj1" fmla="val 10800000"/>
              <a:gd name="adj2" fmla="val 0"/>
              <a:gd name="adj3" fmla="val 4942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endCxn id="16" idx="0"/>
          </p:cNvCxnSpPr>
          <p:nvPr/>
        </p:nvCxnSpPr>
        <p:spPr>
          <a:xfrm>
            <a:off x="4572000" y="1676400"/>
            <a:ext cx="16626" cy="4114800"/>
          </a:xfrm>
          <a:prstGeom prst="line">
            <a:avLst/>
          </a:prstGeom>
          <a:ln w="63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466647" y="3612695"/>
            <a:ext cx="457200" cy="198120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rgbClr val="FF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23772" y="4374695"/>
            <a:ext cx="743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CW</a:t>
            </a:r>
          </a:p>
          <a:p>
            <a:pPr algn="ctr"/>
            <a:r>
              <a:rPr lang="en-US" sz="900" dirty="0" smtClean="0"/>
              <a:t>E | P | W</a:t>
            </a:r>
            <a:endParaRPr lang="en-US" sz="900" dirty="0"/>
          </a:p>
        </p:txBody>
      </p:sp>
      <p:grpSp>
        <p:nvGrpSpPr>
          <p:cNvPr id="70" name="Group 69"/>
          <p:cNvGrpSpPr/>
          <p:nvPr/>
        </p:nvGrpSpPr>
        <p:grpSpPr>
          <a:xfrm rot="20304636">
            <a:off x="5706390" y="4680233"/>
            <a:ext cx="1112992" cy="579592"/>
            <a:chOff x="8578657" y="5228969"/>
            <a:chExt cx="1112992" cy="1112992"/>
          </a:xfrm>
        </p:grpSpPr>
        <p:sp>
          <p:nvSpPr>
            <p:cNvPr id="23" name="Oval 22"/>
            <p:cNvSpPr/>
            <p:nvPr/>
          </p:nvSpPr>
          <p:spPr>
            <a:xfrm>
              <a:off x="8578657" y="5228969"/>
              <a:ext cx="1112992" cy="111299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accent1">
                  <a:shade val="50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295364">
              <a:off x="8763000" y="5413986"/>
              <a:ext cx="762000" cy="63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CC</a:t>
              </a:r>
            </a:p>
            <a:p>
              <a:pPr algn="ctr"/>
              <a:r>
                <a:rPr lang="en-US" sz="900" dirty="0" smtClean="0"/>
                <a:t>E | P | W</a:t>
              </a:r>
            </a:p>
          </p:txBody>
        </p:sp>
      </p:grpSp>
      <p:sp>
        <p:nvSpPr>
          <p:cNvPr id="71" name="Oval 70"/>
          <p:cNvSpPr/>
          <p:nvPr/>
        </p:nvSpPr>
        <p:spPr>
          <a:xfrm>
            <a:off x="4162424" y="2434770"/>
            <a:ext cx="1171575" cy="3302000"/>
          </a:xfrm>
          <a:prstGeom prst="ellipse">
            <a:avLst/>
          </a:prstGeom>
          <a:noFill/>
          <a:ln>
            <a:solidFill>
              <a:schemeClr val="bg1">
                <a:lumMod val="65000"/>
                <a:alpha val="51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014923" y="3766059"/>
            <a:ext cx="871277" cy="424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CFO</a:t>
            </a:r>
          </a:p>
          <a:p>
            <a:pPr algn="ctr"/>
            <a:r>
              <a:rPr lang="en-US" sz="900" dirty="0" smtClean="0"/>
              <a:t>E | P | W</a:t>
            </a:r>
            <a:endParaRPr lang="en-US" sz="900" dirty="0"/>
          </a:p>
        </p:txBody>
      </p:sp>
      <p:sp>
        <p:nvSpPr>
          <p:cNvPr id="21" name="Oval 20"/>
          <p:cNvSpPr/>
          <p:nvPr/>
        </p:nvSpPr>
        <p:spPr>
          <a:xfrm rot="19358425">
            <a:off x="2632885" y="2196307"/>
            <a:ext cx="1720642" cy="3633817"/>
          </a:xfrm>
          <a:prstGeom prst="ellipse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6172825">
            <a:off x="2521909" y="4147190"/>
            <a:ext cx="719504" cy="1698869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56810" y="4774278"/>
            <a:ext cx="1219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IA</a:t>
            </a:r>
          </a:p>
          <a:p>
            <a:pPr algn="ctr"/>
            <a:r>
              <a:rPr lang="en-US" sz="900" dirty="0" smtClean="0"/>
              <a:t>E | P | W</a:t>
            </a:r>
            <a:endParaRPr lang="en-US" sz="900" dirty="0"/>
          </a:p>
        </p:txBody>
      </p:sp>
      <p:sp>
        <p:nvSpPr>
          <p:cNvPr id="25" name="Oval 24"/>
          <p:cNvSpPr/>
          <p:nvPr/>
        </p:nvSpPr>
        <p:spPr>
          <a:xfrm rot="713379">
            <a:off x="3521155" y="5103174"/>
            <a:ext cx="973924" cy="614334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668241" y="5206676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FEI</a:t>
            </a:r>
            <a:endParaRPr lang="en-US" sz="1200" b="1" dirty="0"/>
          </a:p>
          <a:p>
            <a:pPr algn="ctr"/>
            <a:r>
              <a:rPr lang="en-US" sz="900" dirty="0" smtClean="0"/>
              <a:t>E | P | W</a:t>
            </a:r>
          </a:p>
        </p:txBody>
      </p:sp>
      <p:sp>
        <p:nvSpPr>
          <p:cNvPr id="27" name="Oval 26"/>
          <p:cNvSpPr/>
          <p:nvPr/>
        </p:nvSpPr>
        <p:spPr>
          <a:xfrm rot="1683993">
            <a:off x="4661583" y="3836899"/>
            <a:ext cx="914400" cy="1905000"/>
          </a:xfrm>
          <a:prstGeom prst="ellipse">
            <a:avLst/>
          </a:prstGeom>
          <a:solidFill>
            <a:schemeClr val="tx2">
              <a:lumMod val="40000"/>
              <a:lumOff val="60000"/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19650" y="4143375"/>
            <a:ext cx="1018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Ethisphere</a:t>
            </a:r>
            <a:endParaRPr lang="en-US" sz="1200" b="1" dirty="0" smtClean="0"/>
          </a:p>
          <a:p>
            <a:pPr algn="ctr"/>
            <a:r>
              <a:rPr lang="en-US" sz="900" dirty="0" smtClean="0"/>
              <a:t>E | P | W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586373" y="2552700"/>
            <a:ext cx="1018308" cy="461665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Target Audience</a:t>
            </a:r>
          </a:p>
        </p:txBody>
      </p:sp>
      <p:grpSp>
        <p:nvGrpSpPr>
          <p:cNvPr id="76" name="Group 75"/>
          <p:cNvGrpSpPr/>
          <p:nvPr/>
        </p:nvGrpSpPr>
        <p:grpSpPr>
          <a:xfrm rot="20304636">
            <a:off x="4791990" y="5061234"/>
            <a:ext cx="1112992" cy="579592"/>
            <a:chOff x="8578657" y="5228969"/>
            <a:chExt cx="1112992" cy="1112992"/>
          </a:xfrm>
        </p:grpSpPr>
        <p:sp>
          <p:nvSpPr>
            <p:cNvPr id="77" name="Oval 76"/>
            <p:cNvSpPr/>
            <p:nvPr/>
          </p:nvSpPr>
          <p:spPr>
            <a:xfrm>
              <a:off x="8578657" y="5228969"/>
              <a:ext cx="1112992" cy="1112992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solidFill>
                <a:schemeClr val="accent1">
                  <a:shade val="50000"/>
                  <a:alpha val="3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 rot="1295364">
              <a:off x="8747085" y="5408159"/>
              <a:ext cx="762000" cy="79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CS</a:t>
              </a:r>
            </a:p>
            <a:p>
              <a:pPr algn="ctr"/>
              <a:r>
                <a:rPr lang="en-US" sz="900" dirty="0" smtClean="0"/>
                <a:t>E | P | W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 rot="16200000">
            <a:off x="4067221" y="2018479"/>
            <a:ext cx="789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Seniority</a:t>
            </a:r>
          </a:p>
        </p:txBody>
      </p:sp>
      <p:sp>
        <p:nvSpPr>
          <p:cNvPr id="82" name="Oval 81"/>
          <p:cNvSpPr/>
          <p:nvPr/>
        </p:nvSpPr>
        <p:spPr>
          <a:xfrm rot="15808465">
            <a:off x="3636931" y="3953629"/>
            <a:ext cx="1112992" cy="579592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826626" y="4015501"/>
            <a:ext cx="76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BF</a:t>
            </a:r>
          </a:p>
          <a:p>
            <a:pPr algn="ctr"/>
            <a:r>
              <a:rPr lang="en-US" sz="900" dirty="0" smtClean="0"/>
              <a:t>E | P | W</a:t>
            </a:r>
          </a:p>
        </p:txBody>
      </p:sp>
      <p:sp>
        <p:nvSpPr>
          <p:cNvPr id="84" name="Oval 83"/>
          <p:cNvSpPr/>
          <p:nvPr/>
        </p:nvSpPr>
        <p:spPr>
          <a:xfrm>
            <a:off x="2655786" y="5194523"/>
            <a:ext cx="973924" cy="490156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50000"/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2819400" y="5198226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T&amp;R</a:t>
            </a:r>
            <a:endParaRPr lang="en-US" sz="1200" b="1" dirty="0"/>
          </a:p>
          <a:p>
            <a:pPr algn="ctr"/>
            <a:r>
              <a:rPr lang="en-US" sz="900" dirty="0" smtClean="0"/>
              <a:t> P | W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495800" y="2514600"/>
            <a:ext cx="0" cy="533400"/>
          </a:xfrm>
          <a:prstGeom prst="straightConnector1">
            <a:avLst/>
          </a:prstGeom>
          <a:ln w="19050">
            <a:solidFill>
              <a:schemeClr val="accent1">
                <a:shade val="95000"/>
                <a:satMod val="105000"/>
                <a:alpha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44538" y="5791200"/>
            <a:ext cx="105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Executive Management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47008" y="5791200"/>
            <a:ext cx="1055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</a:rPr>
              <a:t>Senior Management</a:t>
            </a: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4200" y="1447800"/>
            <a:ext cx="2057400" cy="91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r"/>
                <a:tab pos="573088" algn="l"/>
              </a:tabLst>
            </a:pPr>
            <a:r>
              <a:rPr lang="en-US" sz="1100" dirty="0" smtClean="0"/>
              <a:t>		</a:t>
            </a:r>
            <a:r>
              <a:rPr lang="en-US" sz="1100" b="1" dirty="0" smtClean="0"/>
              <a:t>Target Audience</a:t>
            </a:r>
          </a:p>
          <a:p>
            <a:pPr>
              <a:tabLst>
                <a:tab pos="457200" algn="r"/>
                <a:tab pos="573088" algn="l"/>
              </a:tabLst>
            </a:pPr>
            <a:r>
              <a:rPr lang="en-US" sz="1000" dirty="0" smtClean="0"/>
              <a:t>	8,000	Audited Companies</a:t>
            </a:r>
            <a:br>
              <a:rPr lang="en-US" sz="1000" dirty="0" smtClean="0"/>
            </a:br>
            <a:r>
              <a:rPr lang="en-US" sz="1000" dirty="0" smtClean="0"/>
              <a:t>	+1,000	Service Companies</a:t>
            </a:r>
            <a:br>
              <a:rPr lang="en-US" sz="1000" dirty="0" smtClean="0"/>
            </a:br>
            <a:r>
              <a:rPr lang="en-US" sz="1000" dirty="0" smtClean="0"/>
              <a:t>	9,000	x 15 employees</a:t>
            </a:r>
          </a:p>
          <a:p>
            <a:pPr>
              <a:spcBef>
                <a:spcPts val="300"/>
              </a:spcBef>
              <a:tabLst>
                <a:tab pos="457200" algn="r"/>
                <a:tab pos="573088" algn="l"/>
              </a:tabLst>
            </a:pPr>
            <a:r>
              <a:rPr lang="en-US" sz="1000" dirty="0" smtClean="0"/>
              <a:t>	</a:t>
            </a:r>
            <a:r>
              <a:rPr lang="en-US" sz="1000" b="1" dirty="0" smtClean="0"/>
              <a:t>135,000</a:t>
            </a:r>
            <a:r>
              <a:rPr lang="en-US" sz="1000" dirty="0" smtClean="0"/>
              <a:t>	Potential Subscribers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7086600" y="1972887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921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66"/>
                </a:solidFill>
                <a:latin typeface="Arial Black" pitchFamily="34" charset="0"/>
              </a:rPr>
              <a:t>Audience</a:t>
            </a:r>
            <a:r>
              <a:rPr lang="en-US" sz="3600" dirty="0" smtClean="0">
                <a:solidFill>
                  <a:srgbClr val="000066"/>
                </a:solidFill>
              </a:rPr>
              <a:t> | Subscriber Profile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791200" cy="47244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sz="1100" dirty="0" smtClean="0"/>
              <a:t>The CW subscriber list has 344 Fortune 1000 accounts. The distribution is weighted toward the top-end: </a:t>
            </a:r>
            <a:r>
              <a:rPr lang="en-US" sz="1100" b="1" dirty="0" smtClean="0"/>
              <a:t>Penetration is greatest for the largest companies, and declines with company revenue.</a:t>
            </a:r>
            <a:endParaRPr lang="en-US" sz="1100" dirty="0" smtClean="0"/>
          </a:p>
          <a:p>
            <a:pPr>
              <a:spcBef>
                <a:spcPts val="600"/>
              </a:spcBef>
              <a:buFontTx/>
              <a:buNone/>
            </a:pPr>
            <a:r>
              <a:rPr lang="en-US" sz="1100" dirty="0" smtClean="0"/>
              <a:t>We count 4,000 users within our F1K subscribing accounts 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sz="1100" dirty="0" smtClean="0"/>
              <a:t>		Approximately 12 users per multi account</a:t>
            </a:r>
          </a:p>
          <a:p>
            <a:pPr eaLnBrk="0" hangingPunct="0">
              <a:buNone/>
            </a:pPr>
            <a:endParaRPr lang="en-US" sz="1100" dirty="0" smtClean="0"/>
          </a:p>
          <a:p>
            <a:pPr eaLnBrk="0" hangingPunct="0">
              <a:buNone/>
            </a:pPr>
            <a:r>
              <a:rPr lang="en-US" sz="1100" dirty="0" smtClean="0"/>
              <a:t>Of the 12,000 active subscribers . . .</a:t>
            </a:r>
          </a:p>
          <a:p>
            <a:pPr eaLnBrk="0" hangingPunct="0">
              <a:buFontTx/>
              <a:buChar char="•"/>
            </a:pPr>
            <a:r>
              <a:rPr lang="en-US" sz="1100" dirty="0" smtClean="0"/>
              <a:t>2,745 (23%) work for the Big Four:</a:t>
            </a:r>
            <a:br>
              <a:rPr lang="en-US" sz="1100" dirty="0" smtClean="0"/>
            </a:br>
            <a:r>
              <a:rPr lang="en-US" sz="1100" dirty="0" smtClean="0"/>
              <a:t>PwC, Deloitte, Ernst &amp; Young, and KPMG</a:t>
            </a:r>
          </a:p>
          <a:p>
            <a:pPr eaLnBrk="0" hangingPunct="0">
              <a:buFontTx/>
              <a:buChar char="•"/>
            </a:pPr>
            <a:endParaRPr lang="en-US" sz="1100" dirty="0" smtClean="0"/>
          </a:p>
          <a:p>
            <a:pPr indent="3175" eaLnBrk="0" hangingPunct="0">
              <a:buNone/>
              <a:tabLst>
                <a:tab pos="682625" algn="r"/>
                <a:tab pos="798513" algn="l"/>
              </a:tabLst>
            </a:pPr>
            <a:r>
              <a:rPr lang="en-US" sz="1100" dirty="0" smtClean="0"/>
              <a:t>		</a:t>
            </a:r>
            <a:r>
              <a:rPr lang="en-US" sz="1100" b="1" dirty="0" smtClean="0"/>
              <a:t>Job Function</a:t>
            </a:r>
          </a:p>
          <a:p>
            <a:pPr indent="3175" eaLnBrk="0" hangingPunct="0">
              <a:buNone/>
              <a:tabLst>
                <a:tab pos="682625" algn="r"/>
                <a:tab pos="798513" algn="l"/>
              </a:tabLst>
            </a:pPr>
            <a:r>
              <a:rPr lang="en-US" sz="1100" dirty="0" smtClean="0"/>
              <a:t>	20%	Legal</a:t>
            </a:r>
          </a:p>
          <a:p>
            <a:pPr indent="3175" eaLnBrk="0" hangingPunct="0">
              <a:buNone/>
              <a:tabLst>
                <a:tab pos="682625" algn="r"/>
                <a:tab pos="798513" algn="l"/>
              </a:tabLst>
            </a:pPr>
            <a:r>
              <a:rPr lang="en-US" sz="1100" dirty="0" smtClean="0"/>
              <a:t>	22%	Audit</a:t>
            </a:r>
          </a:p>
          <a:p>
            <a:pPr indent="3175" eaLnBrk="0" hangingPunct="0">
              <a:buNone/>
              <a:tabLst>
                <a:tab pos="682625" algn="r"/>
                <a:tab pos="798513" algn="l"/>
              </a:tabLst>
            </a:pPr>
            <a:r>
              <a:rPr lang="en-US" sz="1100" dirty="0" smtClean="0"/>
              <a:t>	12%	Financial</a:t>
            </a:r>
          </a:p>
          <a:p>
            <a:pPr indent="3175" eaLnBrk="0" hangingPunct="0">
              <a:buNone/>
              <a:tabLst>
                <a:tab pos="682625" algn="r"/>
                <a:tab pos="798513" algn="l"/>
              </a:tabLst>
            </a:pPr>
            <a:r>
              <a:rPr lang="en-US" sz="1100" dirty="0" smtClean="0"/>
              <a:t>	16%	Compliance &amp; Governance</a:t>
            </a:r>
          </a:p>
          <a:p>
            <a:pPr indent="3175" eaLnBrk="0" hangingPunct="0">
              <a:buNone/>
              <a:tabLst>
                <a:tab pos="682625" algn="r"/>
                <a:tab pos="798513" algn="l"/>
              </a:tabLst>
            </a:pPr>
            <a:r>
              <a:rPr lang="en-US" sz="1100" dirty="0" smtClean="0"/>
              <a:t>	4%	Ethics and Risk</a:t>
            </a: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6505875" y="1524000"/>
            <a:ext cx="1981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 smtClean="0"/>
              <a:t>1,120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Active Accounts</a:t>
            </a:r>
          </a:p>
        </p:txBody>
      </p:sp>
      <p:sp>
        <p:nvSpPr>
          <p:cNvPr id="7326" name="Line 158"/>
          <p:cNvSpPr>
            <a:spLocks noChangeShapeType="1"/>
          </p:cNvSpPr>
          <p:nvPr/>
        </p:nvSpPr>
        <p:spPr bwMode="auto">
          <a:xfrm>
            <a:off x="7496475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6477000" y="2711450"/>
            <a:ext cx="1143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 smtClean="0"/>
              <a:t>740 Single-Subs</a:t>
            </a:r>
            <a:endParaRPr lang="en-US" sz="1100" dirty="0"/>
          </a:p>
        </p:txBody>
      </p:sp>
      <p:sp>
        <p:nvSpPr>
          <p:cNvPr id="7328" name="Text Box 160"/>
          <p:cNvSpPr txBox="1">
            <a:spLocks noChangeArrowheads="1"/>
          </p:cNvSpPr>
          <p:nvPr/>
        </p:nvSpPr>
        <p:spPr bwMode="auto">
          <a:xfrm>
            <a:off x="7458374" y="2711450"/>
            <a:ext cx="10760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 smtClean="0"/>
              <a:t>380 Multi-Subs</a:t>
            </a:r>
            <a:endParaRPr lang="en-US" sz="1100" dirty="0"/>
          </a:p>
        </p:txBody>
      </p:sp>
      <p:sp>
        <p:nvSpPr>
          <p:cNvPr id="7329" name="Line 161"/>
          <p:cNvSpPr>
            <a:spLocks noChangeShapeType="1"/>
          </p:cNvSpPr>
          <p:nvPr/>
        </p:nvSpPr>
        <p:spPr bwMode="auto">
          <a:xfrm>
            <a:off x="7039275" y="2438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30" name="Line 162"/>
          <p:cNvSpPr>
            <a:spLocks noChangeShapeType="1"/>
          </p:cNvSpPr>
          <p:nvPr/>
        </p:nvSpPr>
        <p:spPr bwMode="auto">
          <a:xfrm>
            <a:off x="70392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31" name="Line 163"/>
          <p:cNvSpPr>
            <a:spLocks noChangeShapeType="1"/>
          </p:cNvSpPr>
          <p:nvPr/>
        </p:nvSpPr>
        <p:spPr bwMode="auto">
          <a:xfrm>
            <a:off x="7953675" y="2438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32" name="Line 164"/>
          <p:cNvSpPr>
            <a:spLocks noChangeShapeType="1"/>
          </p:cNvSpPr>
          <p:nvPr/>
        </p:nvSpPr>
        <p:spPr bwMode="auto">
          <a:xfrm>
            <a:off x="80010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33" name="Text Box 165"/>
          <p:cNvSpPr txBox="1">
            <a:spLocks noChangeArrowheads="1"/>
          </p:cNvSpPr>
          <p:nvPr/>
        </p:nvSpPr>
        <p:spPr bwMode="auto">
          <a:xfrm>
            <a:off x="7467600" y="3473450"/>
            <a:ext cx="10668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100" dirty="0" smtClean="0"/>
              <a:t>12,000 Users</a:t>
            </a:r>
            <a:endParaRPr lang="en-US" sz="1100" dirty="0"/>
          </a:p>
        </p:txBody>
      </p:sp>
      <p:pic>
        <p:nvPicPr>
          <p:cNvPr id="7335" name="Picture 167" descr="CW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2075"/>
            <a:ext cx="1905000" cy="365125"/>
          </a:xfrm>
          <a:prstGeom prst="rect">
            <a:avLst/>
          </a:prstGeom>
          <a:noFill/>
        </p:spPr>
      </p:pic>
      <p:sp>
        <p:nvSpPr>
          <p:cNvPr id="46" name="Line 164"/>
          <p:cNvSpPr>
            <a:spLocks noChangeShapeType="1"/>
          </p:cNvSpPr>
          <p:nvPr/>
        </p:nvSpPr>
        <p:spPr bwMode="auto">
          <a:xfrm>
            <a:off x="8077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164"/>
          <p:cNvSpPr>
            <a:spLocks noChangeShapeType="1"/>
          </p:cNvSpPr>
          <p:nvPr/>
        </p:nvSpPr>
        <p:spPr bwMode="auto">
          <a:xfrm>
            <a:off x="81534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164"/>
          <p:cNvSpPr>
            <a:spLocks noChangeShapeType="1"/>
          </p:cNvSpPr>
          <p:nvPr/>
        </p:nvSpPr>
        <p:spPr bwMode="auto">
          <a:xfrm>
            <a:off x="8229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164"/>
          <p:cNvSpPr>
            <a:spLocks noChangeShapeType="1"/>
          </p:cNvSpPr>
          <p:nvPr/>
        </p:nvSpPr>
        <p:spPr bwMode="auto">
          <a:xfrm>
            <a:off x="8305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164"/>
          <p:cNvSpPr>
            <a:spLocks noChangeShapeType="1"/>
          </p:cNvSpPr>
          <p:nvPr/>
        </p:nvSpPr>
        <p:spPr bwMode="auto">
          <a:xfrm>
            <a:off x="79248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164"/>
          <p:cNvSpPr>
            <a:spLocks noChangeShapeType="1"/>
          </p:cNvSpPr>
          <p:nvPr/>
        </p:nvSpPr>
        <p:spPr bwMode="auto">
          <a:xfrm>
            <a:off x="7848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164"/>
          <p:cNvSpPr>
            <a:spLocks noChangeShapeType="1"/>
          </p:cNvSpPr>
          <p:nvPr/>
        </p:nvSpPr>
        <p:spPr bwMode="auto">
          <a:xfrm>
            <a:off x="77724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164"/>
          <p:cNvSpPr>
            <a:spLocks noChangeShapeType="1"/>
          </p:cNvSpPr>
          <p:nvPr/>
        </p:nvSpPr>
        <p:spPr bwMode="auto">
          <a:xfrm>
            <a:off x="76962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43400" y="1981200"/>
            <a:ext cx="17413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dirty="0" smtClean="0"/>
              <a:t>Fortune 1 – 250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Penetration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|</a:t>
            </a:r>
          </a:p>
          <a:p>
            <a:pPr algn="r">
              <a:buFontTx/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49%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581400" y="3352800"/>
            <a:ext cx="22098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3175" eaLnBrk="0" hangingPunct="0">
              <a:spcBef>
                <a:spcPts val="264"/>
              </a:spcBef>
              <a:buNone/>
              <a:tabLst>
                <a:tab pos="461963" algn="r"/>
                <a:tab pos="568325" algn="l"/>
              </a:tabLst>
            </a:pPr>
            <a:r>
              <a:rPr lang="en-US" sz="1100" dirty="0" smtClean="0"/>
              <a:t>		</a:t>
            </a:r>
            <a:r>
              <a:rPr lang="en-US" sz="1100" b="1" dirty="0" smtClean="0"/>
              <a:t>Job Level</a:t>
            </a:r>
          </a:p>
          <a:p>
            <a:pPr indent="3175" eaLnBrk="0" hangingPunct="0">
              <a:spcBef>
                <a:spcPts val="264"/>
              </a:spcBef>
              <a:tabLst>
                <a:tab pos="461963" algn="r"/>
                <a:tab pos="568325" algn="l"/>
              </a:tabLst>
            </a:pPr>
            <a:r>
              <a:rPr lang="en-US" sz="1100" dirty="0" smtClean="0"/>
              <a:t>	7%	Board Member / C-Level</a:t>
            </a:r>
          </a:p>
          <a:p>
            <a:pPr indent="3175" eaLnBrk="0" hangingPunct="0">
              <a:spcBef>
                <a:spcPts val="264"/>
              </a:spcBef>
              <a:buNone/>
              <a:tabLst>
                <a:tab pos="461963" algn="r"/>
                <a:tab pos="568325" algn="l"/>
              </a:tabLst>
            </a:pPr>
            <a:r>
              <a:rPr lang="en-US" sz="1100" dirty="0" smtClean="0"/>
              <a:t>	14%	Executive Management </a:t>
            </a:r>
          </a:p>
          <a:p>
            <a:pPr indent="3175" eaLnBrk="0" hangingPunct="0">
              <a:spcBef>
                <a:spcPts val="264"/>
              </a:spcBef>
              <a:buNone/>
              <a:tabLst>
                <a:tab pos="461963" algn="r"/>
                <a:tab pos="568325" algn="l"/>
              </a:tabLst>
            </a:pPr>
            <a:r>
              <a:rPr lang="en-US" sz="1100" dirty="0" smtClean="0"/>
              <a:t>	15%	Senior Management</a:t>
            </a:r>
          </a:p>
        </p:txBody>
      </p:sp>
      <p:pic>
        <p:nvPicPr>
          <p:cNvPr id="26" name="Picture 25" descr="US.jpg"/>
          <p:cNvPicPr>
            <a:picLocks noChangeAspect="1"/>
          </p:cNvPicPr>
          <p:nvPr/>
        </p:nvPicPr>
        <p:blipFill>
          <a:blip r:embed="rId3" cstate="print"/>
          <a:srcRect r="24727" b="35091"/>
          <a:stretch>
            <a:fillRect/>
          </a:stretch>
        </p:blipFill>
        <p:spPr>
          <a:xfrm>
            <a:off x="576885" y="4909103"/>
            <a:ext cx="1556715" cy="1006789"/>
          </a:xfrm>
          <a:prstGeom prst="rect">
            <a:avLst/>
          </a:prstGeom>
        </p:spPr>
      </p:pic>
      <p:pic>
        <p:nvPicPr>
          <p:cNvPr id="27" name="Picture 26" descr="world.jpg"/>
          <p:cNvPicPr>
            <a:picLocks noChangeAspect="1"/>
          </p:cNvPicPr>
          <p:nvPr/>
        </p:nvPicPr>
        <p:blipFill>
          <a:blip r:embed="rId4" cstate="print"/>
          <a:srcRect l="1720" t="2894" r="2518" b="4499"/>
          <a:stretch>
            <a:fillRect/>
          </a:stretch>
        </p:blipFill>
        <p:spPr>
          <a:xfrm>
            <a:off x="2590800" y="4822045"/>
            <a:ext cx="1999243" cy="11492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182" y="5999018"/>
            <a:ext cx="1551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Domestic |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88%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44212" y="6001398"/>
            <a:ext cx="178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International|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12%</a:t>
            </a:r>
          </a:p>
        </p:txBody>
      </p:sp>
      <p:graphicFrame>
        <p:nvGraphicFramePr>
          <p:cNvPr id="30" name="Chart 29"/>
          <p:cNvGraphicFramePr>
            <a:graphicFrameLocks noGrp="1"/>
          </p:cNvGraphicFramePr>
          <p:nvPr/>
        </p:nvGraphicFramePr>
        <p:xfrm>
          <a:off x="6324600" y="3962400"/>
          <a:ext cx="2223654" cy="2237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477000" y="61722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Average Tenure of Subscriber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81800" y="5943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</a:rPr>
              <a:t>Single               Multi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/>
          </p:cNvSpPr>
          <p:nvPr/>
        </p:nvSpPr>
        <p:spPr bwMode="auto">
          <a:xfrm>
            <a:off x="457200" y="533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3600" dirty="0">
                <a:solidFill>
                  <a:srgbClr val="000066"/>
                </a:solidFill>
                <a:latin typeface="Arial Black" pitchFamily="34" charset="0"/>
              </a:rPr>
              <a:t>Audience</a:t>
            </a:r>
            <a:r>
              <a:rPr lang="en-US" sz="3600" dirty="0">
                <a:solidFill>
                  <a:srgbClr val="000066"/>
                </a:solidFill>
              </a:rPr>
              <a:t> | Subscriber Profile</a:t>
            </a:r>
          </a:p>
        </p:txBody>
      </p:sp>
      <p:sp>
        <p:nvSpPr>
          <p:cNvPr id="27651" name="Content Placeholder 2"/>
          <p:cNvSpPr>
            <a:spLocks/>
          </p:cNvSpPr>
          <p:nvPr/>
        </p:nvSpPr>
        <p:spPr bwMode="auto">
          <a:xfrm>
            <a:off x="1800225" y="3076575"/>
            <a:ext cx="4953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1100" b="1" dirty="0" smtClean="0"/>
              <a:t>AIG has been a multi-user subscriber since 2004</a:t>
            </a:r>
            <a:r>
              <a:rPr lang="en-US" sz="1100" dirty="0" smtClean="0"/>
              <a:t>, contributing more than $40,000 in subscription revenue and $10,000 in event registrant revenue</a:t>
            </a:r>
            <a:r>
              <a:rPr lang="en-US" sz="1100" b="1" dirty="0" smtClean="0"/>
              <a:t>. </a:t>
            </a:r>
            <a:r>
              <a:rPr lang="en-US" sz="1100" dirty="0" smtClean="0"/>
              <a:t>The company recently sent two employees to Compliance Week’s annual conference and upgraded their subscription from 25 to 200 end-users.</a:t>
            </a:r>
            <a:endParaRPr lang="en-US" sz="1100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100" dirty="0" smtClean="0"/>
              <a:t>Why is AIG such a long-term client? A </a:t>
            </a:r>
            <a:r>
              <a:rPr lang="en-US" sz="1100" dirty="0"/>
              <a:t>compliant workplace requires access to—and an understanding of—the constantly evolving global regulations and standards to which public companies must adhere. </a:t>
            </a:r>
            <a:r>
              <a:rPr lang="en-US" sz="1100" dirty="0" smtClean="0"/>
              <a:t>Karen </a:t>
            </a:r>
            <a:r>
              <a:rPr lang="en-US" sz="1100" dirty="0" smtClean="0"/>
              <a:t>keeps </a:t>
            </a:r>
            <a:r>
              <a:rPr lang="en-US" sz="1100" dirty="0"/>
              <a:t>informed through a variety of information sources, including trade magazines and websites, client alerts from outside counsel, the business sections of daily newspapers and individual columnists and bloggers.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100" dirty="0" smtClean="0"/>
              <a:t>Karen’s </a:t>
            </a:r>
            <a:r>
              <a:rPr lang="en-US" sz="1100" dirty="0" smtClean="0"/>
              <a:t>team is </a:t>
            </a:r>
            <a:r>
              <a:rPr lang="en-US" sz="1100" dirty="0"/>
              <a:t>also a consumer of continuing education, and will typically earn credits from live events </a:t>
            </a:r>
            <a:r>
              <a:rPr lang="en-US" sz="1100" dirty="0" smtClean="0"/>
              <a:t>(two team members </a:t>
            </a:r>
            <a:r>
              <a:rPr lang="en-US" sz="1100" dirty="0"/>
              <a:t>attended last year’s Compliance Week conference) and hosted webcasts.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133600" y="2286000"/>
            <a:ext cx="4572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Karen Nelson</a:t>
            </a:r>
            <a:endParaRPr lang="en-US" dirty="0">
              <a:latin typeface="Arial Black" pitchFamily="34" charset="0"/>
            </a:endParaRPr>
          </a:p>
          <a:p>
            <a:r>
              <a:rPr lang="en-US" sz="1400" dirty="0"/>
              <a:t>Chief Compliance Officer, </a:t>
            </a:r>
            <a:r>
              <a:rPr lang="en-US" sz="1400" dirty="0" smtClean="0"/>
              <a:t>AIG</a:t>
            </a:r>
            <a:endParaRPr lang="en-US" sz="1400" dirty="0"/>
          </a:p>
          <a:p>
            <a:r>
              <a:rPr lang="en-US" sz="1400" dirty="0"/>
              <a:t>Time working in corporate compliance: </a:t>
            </a:r>
            <a:r>
              <a:rPr lang="en-US" sz="1400" dirty="0" smtClean="0"/>
              <a:t>18 </a:t>
            </a:r>
            <a:r>
              <a:rPr lang="en-US" sz="1400" dirty="0"/>
              <a:t>Years</a:t>
            </a:r>
          </a:p>
        </p:txBody>
      </p:sp>
      <p:pic>
        <p:nvPicPr>
          <p:cNvPr id="27656" name="Picture 8" descr="CW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92075"/>
            <a:ext cx="1905000" cy="365125"/>
          </a:xfrm>
          <a:prstGeom prst="rect">
            <a:avLst/>
          </a:prstGeom>
          <a:noFill/>
        </p:spPr>
      </p:pic>
      <p:sp>
        <p:nvSpPr>
          <p:cNvPr id="1028" name="AutoShape 4" descr="data:image/jpeg;base64,/9j/4AAQSkZJRgABAQAAAQABAAD/2wCEAAkGBhQQEBUUEBQUFBQUFBUPFBQUFRQVFBUVFBQVFBQQFRQXHCYeFxkjGRQUHy8gJCcpLCwsFR4xNTAqNSYrLCkBCQoKDgwOFA8PFCkYFBgpKSkpKSkpKSkpKSkpKSkpKSkpKSkpKSkpKSkpKSkpKSkpKSkpKSkpKSkpKSkpKSkpKf/AABEIALcBEwMBIgACEQEDEQH/xAAcAAAABwEBAAAAAAAAAAAAAAAAAQIDBQYHBAj/xABJEAABAwICBQkECAMGBAcAAAABAAIDBBEFEgYHITGREyJBUWFxgZKhMkJSsRQjM2JygqLBU5PRNGNzstLwJEOjwhUXJWSDw+H/xAAWAQEBAQAAAAAAAAAAAAAAAAAAAQL/xAAcEQEBAQACAwEAAAAAAAAAAAAAAREhQRIxYVH/2gAMAwEAAhEDEQA/AMqCUEkJSrBYRgJIKUEUYCOyARoE2RWTuVJsqEWRWTlkVlAmyMBKsjAVBAJQCUGpQagaLEqOQjcTxTgCSWIFcr1pLgD/APqMNQyqDhlw8b2nKfRc0mZvtjxClsqS5vWLphqGfGHbtvzXM+OymJcPadreaVyTQOb7YuOsb1FR6JdDqe/sm/Z0pgttvRQCUkhKUAQQQQBEjRIAjCJBEO07rORVI5ySw7Uup3qhlBBBQTIRogkSnYtMilmsDY7d61vFoqPk2vq2xtDiG5yCDmcCQC5u0bjtKxR52rUtNnZ8JY4f+3fxbb/uUah12g9NOM1LPs7HNlb6bRxUTWaA1LL5Mso+6bHyusqDBUFjszSWnoLSWkeIViw/T2ri2CblB1SgP/V7XqgOqoZIjaVj2H7zSPmmFbKLWsCMtTT3HSYyHDyP/qpGmqcIrN7mRPPXeB3rzD6ppihWQstJqNUgkGalqNh3CQAg90jP6Kt4hq9rYdphMjR70REg8o5w4JsPGq3ZKAS3xFps4EHqIIPAogFpBgJbG7D/AL/30ogEtgQIDUC1OWR2RDWVDKncqGVA3lSXMT2VAtQc+RDKn8qLKg45cOY7osesbCuaXC3dYcO3Y7ipYNR5UxdVubDyOgjsP9dy5XMI3q2mNMyULXDaAphqroKXqMCPuHwP9VHTUj2e00jt6OKimUSNEooIIIlQY3p6o3BMp6X2UDCCJBRE0EiXclBJk3LTKNdvWs4kzlMDb2QwO4OYFk7961mhOfAh/gH9Dz/pUaZm6iTTqMqTshlTERBiIRZz0qWMSQ6mBQM4Zjk1M69PLLCf7t7mjxbuPirnhWumuisJeSqB99mR/njsOIKpjqEJh9ERuUxZa1uPWvRVTctbTOYetzGzs4gBw8AnG4DhdbtpZmtcfdZJt/lSbeFlmc+iVRHRMrCByTzbYTmALi1ryLeySN9+kdah+U6wi7+tTrdW0zfsnsk7DzHetx6qBq8Dng+1ie0ddrt8w2KBwzS+qp/sqiRoHuuOdnlfcBWzDNb8zdk8Mco3F0bjG7vsbg+i1rPCFCUVcWaXYVWfbM5F5/iMLNv+JHccV0O0Fp525qSouN+9srPM3aPVNMUayOysNboLVR7mCQdcZufKbFQk9O6M2e1zT1OBaeBVQ1ZFlS7I7IG8qLKnbIZUDeVDk07lQyoG8iGVO5UA1UNZUTo09lR5EEZUYUx3u2PWNhUZPgRHsG/YdnqrIWpl7FMNVKejez2mkdu8cUwre5i4p8NY7osesbFMXVeT3urtnwQj2TfsOz1XN9Hc0EOBH++tRXGggQgipkInoBB6rCNk3rV9FTnwYj+7qG8C8/uspm3rVdXjs2Gub9+ZnFoP7rLUUVGiajWkGjARJQRBHYk4bTuqqmOCPfI8Mv1Ana7wFz4JqplsFedS2BZpZKt42NBhi/E4Xe4dwIH51Ks5aNPg0Tqd1Nb6ox8jbqaGhrSO0WB7wsJxPBDDK+N45zHFh8OkdhG3xW2YRpLFWOnEO0wTGA7b5gN0g+6SHj8pVU1l4P7FS0b7RSd49h3C7fBqRay5+GdS530LhuU7lRGNXGVeOZu9Lp6wsdmYXMd8THFp4hS88LenYmqKo5CQubHDK0tLHRzNzNIJBuOo7Bt71FS2F6za2G31wlaPdnbm/WLO9VaqHXBDM3LWUptuJZllb35H2I4lROA4LhmKyCENloKog5Wh/KwyEC9mZ9t9h5tx2EpzFtR9bDc0745wNoAPJyW/C7Z+pBZqeDCK77CZsbzubmMTu7k5Nh8E3W6s5W3MMjXjoDgWE9x2g+iyrFMEqaU2qoJI+17CG+D9x4p3CdKqim/s9RLEPhDszPI64V0W6u0eqIPtIngfEBmb5m3C4AFKYRroqWbJ44px0lt4n/u08ArFBp3hFbYVURged7pIyP8AqxfvZXUUkBHZaEdAKapbnoakOFtwc2VvcXNII8VBYhq/q4toYJB1xnMfKbH0QVuyPKnJYHMNntLT1OBB4FJVCcqFkuyIsugQQkOYnS1E4IOVzEy5i6nDamntQMFqQWJ/Kk5EHGcPYfdHBBduVBTDUIEHIBByg4J961HVS/NSSN6pj6xsWXVG9aRqkk+rmHU9h4tI/ZZaipvFiR1EjgUlPV7cssg6pHjg4plaQq6IuRJuZ9giOWpJc4NbtJIaAOknYAtnxNwwfBGhpAe1mQW96eXe7ttcu7mLPdWmDfSa4SOF2QfWdhfuYOO38qmNcuLGSSOnaebCOVfb+JIOaPBlvOVluelb1a6Q/RK5md1oprQSdmY8x/g+23qLluOKYe2ohfE/c9pbf4Tva7vBAPgvMa9CaD499NoY5L3lYOQl/GwAZj+IZXfmPUiMrqad0b3MeLOaS1w6iDYptXTWRg+WRtQ0c2T6t/Y9o2E97R+hUtaZclZT51EzxOYrAQuSuiu0oIqkxN8cscjTZ0T2ytPSCwhw+S9XsqczQ8e8GuHUM275ryK4bV6m0UquWoadxtzqeEntPJtuo0pWsbTyppaz6NTGNrRG17hJGJM5fmPTsygWHFZtjLjVuD3xwRPtY8hHybXbb5i29r9qvOtiiBrmSW2uga3xZJIP3CqLI1UV2TCnDcmS17N91aXMCsui+r19aBJIeThO425z/wAAOy3afVMGaU1cY3ZmFzHD3o3FjuIVuwjWxXwWHLiZo92oaHHuzizuJWrUeqvDQAHQcoelz3vJOzqaQPRR+KaA4FmLJHRQP+7VZHD8r3EcQoIik1ywTNy19IQDsL48szO/K6xHqpKmosHxA/8AC1DYnnczNkN/8KXf4KCxPUfmBfhlWyVvQ2QtN+wTR3bxA71nWOYNUUcnJ1kDmO6Mw2OHWx42OHcSmjXK/VfO3bA9ko6jzHeuw8VWMQwWenP10T2dpacvmGz1VUwbTSqpbfR6maMD3C7lI/I+4V3wvXvOywq4Ipmk2LoiY3HvY67T6K6YhkLK8Q6V4HX7JR9FkP8AEaYTf8bbsPinarVm2RuejqGyNPs5rOae6Rmz0V0xnz2ppzF1SxkEg7wSD3jYUw8Ko4RIR7XFOAg7k64Lmlpgd2zuUU8iXI6nk6H7EERFIyiCBUHFUb1ftUsm2dvZG7gXhUGo3q66qH/XTDrjaeD7fus1qODHW2qph/ev/wAxK4VJ6VNtWz/jvxAP7qKutIVdcVZKulzk7o3hf0usYw+wDyj/AMDdpHjsHioNP1e4T9Fo2m15JPrnDcdvsNv+H5lUrSPR6tdJJLPBJeRzpHOaM7dpvvbfYN3grJp5pQ+jjjZA7JK92e4DTaNmy1jcbXED8pUZhOuaojAE8UUo62ExP/dvoFnlrj0zieOxI6ldtUekPIVnIPP1dTZnYJW35M+Ny38wVs/8xMKrNlZThp3XliD7d0jLuHojZq8wur5+H1OR7SHgRyteQQbg5H84bbdITTFux3CRPTOhNudZrS7ode7H3681uKxeWItcWuFi0lpB3gg2IPit4jYS2zjzrDMbWu7pcG9G3o7VmmsnBuSqBM0cyYXJ6OUaBm4ix78y3Eqo3TNSNicukTbkZVqUbfFekNWc/KYVS9kZj/lyPYQfABecqkc4963nUxU5sMaL/ZzSs8xa8f5ystGNbVPY07uyVnAsI+ZWfOdYLUNa0d6SJ3wzW8Hscf8AtCxvFqvK2w6VpKntEqD6dWNjP2TPrJe1rbczxJA8VudKACA0WDRltawAA2Dqtu4LJNTENo6iTeS+OPws5x+Y4LWIZsgv0AXPYGgkn5KDK9a+nM7pnUlI5zI4+ZM9hs6R/vMDhtDBuIG836FlJic03I4hXGY8o5z3bS9xeT2uNz6lINICNyuJqvYZiroHh8Mj4Hjc+Jxbxsdq0zR/Ww2dgpsbjjmhfzRPkBsegyMA/U2xHUd6zyvwbpYocvLbg+IUVs+J6j4ZJWvpJ7QvLXWPP5jtvMkB2i24nr3lUvWLoOKCsLKcO5MxslaHHMRe4cL9Iu0qa1N6wDBK2iqHfUyOtC5x+ykdujv0McejocR1lXHW5RbaeS29r4ie4tcP8zlO1YQZnN2O4EX+a0HUzW8niRa3mtmpn80bszHNde3c1yqGkMNiD2qT1dVnJ4lRu63vhP8A8jC0Di5UiyaSQcnVzt6pXkdxdmHoVEuVm08htWvI3PayTi0A+rSq09ajJpybKccmygJBEgqK8gUSCyOWoVs1WvtVvHXC70exVOoVk1ayWrh2xyD0B/ZZrUdemrbVsnbkP/TaoMlT+nn9sJ62MPoR+yrT5VUpNTJYLRdW2BmKAzOHPn3X3iMezxO3gqrgeKYeAz6VDJyjfadfNGTfeWX/AKrRqDSullI5KeO+yzXHIdm4WdZZtakZppxVGprZXA81h5Bn4Y9hPi7MfFV11MQrzpJohNHI+WNhkhe5zw5nOy5iXZXAbdl9+5VsxrUZqGc0pF7KZdAFHVcFig0nVDpU5z300z3OJbykJe4kjL7cQJ6LWcB913Wr/pJhn0umfH71s8fZI3aOIu3xXnjCsRdTTxzR+1G8PHbbe09hFx4r0Zh9a2aNkse1kjWvaexwvbvG5RWKOFt6RLuVm08wjkKkvaLMmvILbg7/AJjeJv8AmVZedi0yr9aOcVsuoae9LOz4Zmu88YH/ANZWO145y03UNNz6pn3Yn77bjIwng4LLS96y4L4c/pyPjd+rL8nrz9i8l3L0hpxHnw6pB3iLOPyFr79vsrzXig56qNO1MSA0846RKx3Flh/lK0wyfVvFiMzHdwJBFu/asa1N4jlqJYv4kYeO+N39HngtlpTffu7erpRWIM3BONR1cBjkew72PczyuI/ZJaVpkl7FA4zh/vBT7nJs05lORgzOIJDRtJAFzYdNgoKfSxZnWGw9B7RuWyyaUDEsFY+Q/wDEU8rI5uskNLOU/MHNPfdZWMNfHOAWuG3cQQeBU5R0jWuLgAHHYT1qRXJpCy7L+KjMDrOSlhk/hTxSeAeCfkprF2XjPcqxF7Lx2X4FKRtesmC00T/iY5vlfcej1THq8aZS8vQUk495rD/MiDj6tVFcVqJTbky5OPKaciiugiQRFfRpN0ag5qhd+i+KNpqlkj7lozA5bE85pG4lcUzbrnLCsq1MYxhtWbyubmtb6wOjd3Zt3qjn1cUs4vTzPbfaMrmyt/r6rLMxSoalzDdhLT1tJaeIRdXWu1SVDfspIpB1G7Hetx6qEqtD6uD7WmkI62t5RvFl05h+n1ZDunc4dUgEg4u2+qs2G645G25aBj+2NzmHgbhDhU6CtlhP1UksRB3Ne5vFqUXlxJO0kknvO0rUKPWThdTsq4st/wCNCJB523I9F01GiWEVYzUkrASN0EwJv/hvuRwCavj9ZOuWriuFo9dqoeNsEwPUJGlp8zb/ACVYxbQith/5DpB1xEP9BzvRaZxU6bCZpQXRRveGmxLGl1jvsbLZtWYkZQNZO1zC2R4YHAh2QkOGw7Rzi5Y3y81O82MkLurnMPiNincN1kVkO9zZB1SN28W2KyrWtLcK+lUrmtF5GfWx/iGwsHeCR32WROVuw3W01320L29GaIh478rrH1KjscfR1LjJSzsY513OikDo7neS3MLXPV1qxFIxEc5XrUbNaulb8VO79MkR/cqt4do86uc5sL4mvblsyR+QvzX9nZttb1C0nVZq8noal09VkbeN0TGNdmJzFpLjbYBYeqitGxiDlKWdnxQyt4xuHzXmDFY9xXqoAdO4ix+R9F5qx3DjG98bhZzHOjPe0kfsqlROjmLGkqopuhjwXdrDzXjykr0XSVIcARYhwBBvsIdtuOK8yPbYrWNVmk/KxfRZHc+IEx396L4e9vyI6lFN6b0fJ1jyN0lph3uFn/qDuKg2FaFphhXL02Zgu+G7wB0xkDOPQO8Cs7C1GXPX1ORt7XUOMU57Xhz43t9l7HFrm9xCnZI771CYth4ALh3pRftBtYJnnZSYiI6hkxEccz2NztedjWv2bQTYX33I2lXuu1dUshJY10Rv7jjl8rv2XnOhqTFKx43se2Qd7XB37L1oJAdvXtHcdyjTIdKNDGwBzRVQFwaX8k97WS2tfY2+0noWWQjnkddwr5pxTf8AqNUSATyriCQL2IBbt7iAqHMcshPbdKjZ6STl9G4HdMbWt/lTOit5SFS3K06uJxNgdTEd7HzWHYWMkH6rqqOKsKQ5MkpxxTTiqBdBIugiIEI7pF0d1kGQiLEd0YRTZhSTTp8I7IOQ06QYSu/KhkQcG0IZ13GJINOEHXh+ltVT/ZVErR1Zi5vldcKy4frgqmWErYph12MbuLdnoqY6kTTqUoNYh1qUdQA2rgcBuOZrJmf19Ev/AMDwWu+ydExx6GSGF38t+z0WQmMhFmKitUrNTNttNU9wlbcedn9FX8T1fV0O0QiUDpicHfpNneirOH6QT0/2M0sfYx7gPLuVow7W5WR7JDHMPvsyu8zLfJVFRr4HxutKx0bup7S0+oUnhGnNbSbIaiQN+Bxzs8r7geC0Cm1vU0zclXTOAOw5ckrPK6x+a6P/AA/Aq/2DHE89DXOp3eV1mk+CKj8G14zbBU07JBuLoiY3d+V12n0T+M4vhmKHPyrqSoIAPLMLWPtsGYi7b2sL3CLENR7SM1LVbN4Erbjzs/0qBn1Y18BOaMSt64nB/wCk2d6IitaRYNyEhAcyQWDg6M5mkHcQVGUVa+CRskTi17CHNcOgj5jsViqaB0fNewsO7K5paeBUHW0Jabjcg2zRHS2OuiDhZsrRaWPqPxtvvYfTce2vaU6OmBxljH1Tju/huPun7vUfDvzHDsRkp5GyROLHtNwR8iOkHqK1zRXWBDWDk6jLFK4ZC132Ul/hJ3E/CfC6CoFcley7CrzjugzgS+lu5u8xn2m/hJ3jsO3vVOroHMu17S09TgQfVVFMcNvovUejlQJaSnfs58ETiem5jaT6rzBUNs4969F6uJi7C6UneIsu7oY97R4WAWWlI1h0+WvlPxNjfxYG/NpWa4k20i1vWjDapjd8UNvFr3/6gspxplnq9J20jUtPmNZCTscIpOIexx9WqvTsyuLTvaS3gbLp1PVOXES3+LTPb4sc13yaU7pNBydZO3qleR3OOYehSFRLim3FKcm3LQK6CTdBEQN0d0i6F1lS7owUi6MFA4ClXTYKO6B26UCmg5KDlQ4gkApQKBSOyTdKBQEYwkOpgU4ClAqDkdRBNPoipBBBEuhISSSpgsSHU4PQgYw3HZ6c3gmli/A9zR4t3FW7C9cVdFse6Ocf3jMrvPHb1BVRfRBMuoT0INco9ctLM3LWUzwOkjJOzg6xHArsbSYJX/ZyRxuPQ15hdf8ABJsPgFiRhcEReekX700azi2ovNzqSpBvtDZWmx/Oz/SqdimrDEKe5NO6Ro96EiQeUc70UPhmklRTH/h5pYuxjyG+Ldx4K4YTrqrYrCURVA++3I/zMsOIQQeEac1tCcmYlrdnJTtJt2C9nN8CrbS63oJLCrpTbccmWRvlfYjiVKR62cPq25a6lc3tcxlQzjYOHBLGhmCYh/ZZmxvO5sUuU/yZf2ARXPT6X4GDnETGu386mJPoCFJv1sUIsInSvI91kRA7hnLbKAxHULK3bTzskHwyNMbuIuD6KDm0AqqS5kp5LD32jO3zMvZMEtpZpUK9zC2MsEYcBcguOYg7bbBu7d6o2ON+amNyisZHNVR3avKrk8SpD1yOh/mNLAOLlbtYcGWuefjZG/8ATlPq1ZvhFXyUsUn8OaOTyuB/ZaxrSh+uhePejczyuuPR6kVRnFNuS3FNuVQm6NJugqiAQTQnSxKFlopGCiBQCIVdHdJRoFgowUgFHdA4ClApoFGCgczJQcmrpQKBy6UCmgUYKB26F0gFC6oduhdIBR3QLBR2TYKVdArKkOpwehKulAoOR+Hg7lzvw89ClEdlBCmFwSc/WFNlibfSg9CBzCdNaultyFTMwD3S7OzyPuFdMI16VUeyoihnHSW3hf6Xb6LP34aOhMPoCNyK2mLWThNcLVsPJPOzNJHmHhLHzuNkqq1aYfiDCaGqtcbMj2TNHe2+YcVhz43DrSY5y0gtJa4bnAkHiE0aDi+pWugDuS5OobbZkdlf5H29CVZdN2OdQUr5GubI3Kx7Xb2udFzgfzNVCwXWXiEJDW1Dnt3Bs31g7szucPAqexXT+WtpzFUQta7M14kjfzSQfgNyNl+lBBEpDkCUklVCCUE087UERXbIIILLQIw8oIKqUJilio6wgggW2YFOBEgiDSggggF0YKCCBQRoIKgwjQQQKBRoIIAEsIIIDRhBBEHdKBQQQGCjugggNCyCCKQ6MFMyUgPQgggRDQgOupAOQQQHdGgggQWoIIKo/9k="/>
          <p:cNvSpPr>
            <a:spLocks noChangeAspect="1" noChangeArrowheads="1"/>
          </p:cNvSpPr>
          <p:nvPr/>
        </p:nvSpPr>
        <p:spPr bwMode="auto">
          <a:xfrm>
            <a:off x="155575" y="-2125663"/>
            <a:ext cx="6648450" cy="4429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jpeg;base64,/9j/4AAQSkZJRgABAQAAAQABAAD/2wCEAAkGBhQQEBUUEBQUFBQUFBUPFBQUFRQVFBUVFBQVFBQQFRQXHCYeFxkjGRQUHy8gJCcpLCwsFR4xNTAqNSYrLCkBCQoKDgwOFA8PFCkYFBgpKSkpKSkpKSkpKSkpKSkpKSkpKSkpKSkpKSkpKSkpKSkpKSkpKSkpKSkpKSkpKSkpKf/AABEIALcBEwMBIgACEQEDEQH/xAAcAAAABwEBAAAAAAAAAAAAAAAAAQIDBQYHBAj/xABJEAABAwICBQkECAMGBAcAAAABAAIDBBEFEgYHITGREyJBUWFxgZKhMkJSsRQjM2JygqLBU5PRNGNzstLwJEOjwhUXJWSDw+H/xAAWAQEBAQAAAAAAAAAAAAAAAAAAAQL/xAAcEQEBAQACAwEAAAAAAAAAAAAAAREhQRIxYVH/2gAMAwEAAhEDEQA/AMqCUEkJSrBYRgJIKUEUYCOyARoE2RWTuVJsqEWRWTlkVlAmyMBKsjAVBAJQCUGpQagaLEqOQjcTxTgCSWIFcr1pLgD/APqMNQyqDhlw8b2nKfRc0mZvtjxClsqS5vWLphqGfGHbtvzXM+OymJcPadreaVyTQOb7YuOsb1FR6JdDqe/sm/Z0pgttvRQCUkhKUAQQQQBEjRIAjCJBEO07rORVI5ySw7Uup3qhlBBBQTIRogkSnYtMilmsDY7d61vFoqPk2vq2xtDiG5yCDmcCQC5u0bjtKxR52rUtNnZ8JY4f+3fxbb/uUah12g9NOM1LPs7HNlb6bRxUTWaA1LL5Mso+6bHyusqDBUFjszSWnoLSWkeIViw/T2ri2CblB1SgP/V7XqgOqoZIjaVj2H7zSPmmFbKLWsCMtTT3HSYyHDyP/qpGmqcIrN7mRPPXeB3rzD6ppihWQstJqNUgkGalqNh3CQAg90jP6Kt4hq9rYdphMjR70REg8o5w4JsPGq3ZKAS3xFps4EHqIIPAogFpBgJbG7D/AL/30ogEtgQIDUC1OWR2RDWVDKncqGVA3lSXMT2VAtQc+RDKn8qLKg45cOY7osesbCuaXC3dYcO3Y7ipYNR5UxdVubDyOgjsP9dy5XMI3q2mNMyULXDaAphqroKXqMCPuHwP9VHTUj2e00jt6OKimUSNEooIIIlQY3p6o3BMp6X2UDCCJBRE0EiXclBJk3LTKNdvWs4kzlMDb2QwO4OYFk7961mhOfAh/gH9Dz/pUaZm6iTTqMqTshlTERBiIRZz0qWMSQ6mBQM4Zjk1M69PLLCf7t7mjxbuPirnhWumuisJeSqB99mR/njsOIKpjqEJh9ERuUxZa1uPWvRVTctbTOYetzGzs4gBw8AnG4DhdbtpZmtcfdZJt/lSbeFlmc+iVRHRMrCByTzbYTmALi1ryLeySN9+kdah+U6wi7+tTrdW0zfsnsk7DzHetx6qBq8Dng+1ie0ddrt8w2KBwzS+qp/sqiRoHuuOdnlfcBWzDNb8zdk8Mco3F0bjG7vsbg+i1rPCFCUVcWaXYVWfbM5F5/iMLNv+JHccV0O0Fp525qSouN+9srPM3aPVNMUayOysNboLVR7mCQdcZufKbFQk9O6M2e1zT1OBaeBVQ1ZFlS7I7IG8qLKnbIZUDeVDk07lQyoG8iGVO5UA1UNZUTo09lR5EEZUYUx3u2PWNhUZPgRHsG/YdnqrIWpl7FMNVKejez2mkdu8cUwre5i4p8NY7osesbFMXVeT3urtnwQj2TfsOz1XN9Hc0EOBH++tRXGggQgipkInoBB6rCNk3rV9FTnwYj+7qG8C8/uspm3rVdXjs2Gub9+ZnFoP7rLUUVGiajWkGjARJQRBHYk4bTuqqmOCPfI8Mv1Ana7wFz4JqplsFedS2BZpZKt42NBhi/E4Xe4dwIH51Ks5aNPg0Tqd1Nb6ox8jbqaGhrSO0WB7wsJxPBDDK+N45zHFh8OkdhG3xW2YRpLFWOnEO0wTGA7b5gN0g+6SHj8pVU1l4P7FS0b7RSd49h3C7fBqRay5+GdS530LhuU7lRGNXGVeOZu9Lp6wsdmYXMd8THFp4hS88LenYmqKo5CQubHDK0tLHRzNzNIJBuOo7Bt71FS2F6za2G31wlaPdnbm/WLO9VaqHXBDM3LWUptuJZllb35H2I4lROA4LhmKyCENloKog5Wh/KwyEC9mZ9t9h5tx2EpzFtR9bDc0745wNoAPJyW/C7Z+pBZqeDCK77CZsbzubmMTu7k5Nh8E3W6s5W3MMjXjoDgWE9x2g+iyrFMEqaU2qoJI+17CG+D9x4p3CdKqim/s9RLEPhDszPI64V0W6u0eqIPtIngfEBmb5m3C4AFKYRroqWbJ44px0lt4n/u08ArFBp3hFbYVURged7pIyP8AqxfvZXUUkBHZaEdAKapbnoakOFtwc2VvcXNII8VBYhq/q4toYJB1xnMfKbH0QVuyPKnJYHMNntLT1OBB4FJVCcqFkuyIsugQQkOYnS1E4IOVzEy5i6nDamntQMFqQWJ/Kk5EHGcPYfdHBBduVBTDUIEHIBByg4J961HVS/NSSN6pj6xsWXVG9aRqkk+rmHU9h4tI/ZZaipvFiR1EjgUlPV7cssg6pHjg4plaQq6IuRJuZ9giOWpJc4NbtJIaAOknYAtnxNwwfBGhpAe1mQW96eXe7ttcu7mLPdWmDfSa4SOF2QfWdhfuYOO38qmNcuLGSSOnaebCOVfb+JIOaPBlvOVluelb1a6Q/RK5md1oprQSdmY8x/g+23qLluOKYe2ohfE/c9pbf4Tva7vBAPgvMa9CaD499NoY5L3lYOQl/GwAZj+IZXfmPUiMrqad0b3MeLOaS1w6iDYptXTWRg+WRtQ0c2T6t/Y9o2E97R+hUtaZclZT51EzxOYrAQuSuiu0oIqkxN8cscjTZ0T2ytPSCwhw+S9XsqczQ8e8GuHUM275ryK4bV6m0UquWoadxtzqeEntPJtuo0pWsbTyppaz6NTGNrRG17hJGJM5fmPTsygWHFZtjLjVuD3xwRPtY8hHybXbb5i29r9qvOtiiBrmSW2uga3xZJIP3CqLI1UV2TCnDcmS17N91aXMCsui+r19aBJIeThO425z/wAAOy3afVMGaU1cY3ZmFzHD3o3FjuIVuwjWxXwWHLiZo92oaHHuzizuJWrUeqvDQAHQcoelz3vJOzqaQPRR+KaA4FmLJHRQP+7VZHD8r3EcQoIik1ywTNy19IQDsL48szO/K6xHqpKmosHxA/8AC1DYnnczNkN/8KXf4KCxPUfmBfhlWyVvQ2QtN+wTR3bxA71nWOYNUUcnJ1kDmO6Mw2OHWx42OHcSmjXK/VfO3bA9ko6jzHeuw8VWMQwWenP10T2dpacvmGz1VUwbTSqpbfR6maMD3C7lI/I+4V3wvXvOywq4Ipmk2LoiY3HvY67T6K6YhkLK8Q6V4HX7JR9FkP8AEaYTf8bbsPinarVm2RuejqGyNPs5rOae6Rmz0V0xnz2ppzF1SxkEg7wSD3jYUw8Ko4RIR7XFOAg7k64Lmlpgd2zuUU8iXI6nk6H7EERFIyiCBUHFUb1ftUsm2dvZG7gXhUGo3q66qH/XTDrjaeD7fus1qODHW2qph/ev/wAxK4VJ6VNtWz/jvxAP7qKutIVdcVZKulzk7o3hf0usYw+wDyj/AMDdpHjsHioNP1e4T9Fo2m15JPrnDcdvsNv+H5lUrSPR6tdJJLPBJeRzpHOaM7dpvvbfYN3grJp5pQ+jjjZA7JK92e4DTaNmy1jcbXED8pUZhOuaojAE8UUo62ExP/dvoFnlrj0zieOxI6ldtUekPIVnIPP1dTZnYJW35M+Ny38wVs/8xMKrNlZThp3XliD7d0jLuHojZq8wur5+H1OR7SHgRyteQQbg5H84bbdITTFux3CRPTOhNudZrS7ode7H3681uKxeWItcWuFi0lpB3gg2IPit4jYS2zjzrDMbWu7pcG9G3o7VmmsnBuSqBM0cyYXJ6OUaBm4ix78y3Eqo3TNSNicukTbkZVqUbfFekNWc/KYVS9kZj/lyPYQfABecqkc4963nUxU5sMaL/ZzSs8xa8f5ystGNbVPY07uyVnAsI+ZWfOdYLUNa0d6SJ3wzW8Hscf8AtCxvFqvK2w6VpKntEqD6dWNjP2TPrJe1rbczxJA8VudKACA0WDRltawAA2Dqtu4LJNTENo6iTeS+OPws5x+Y4LWIZsgv0AXPYGgkn5KDK9a+nM7pnUlI5zI4+ZM9hs6R/vMDhtDBuIG836FlJic03I4hXGY8o5z3bS9xeT2uNz6lINICNyuJqvYZiroHh8Mj4Hjc+Jxbxsdq0zR/Ww2dgpsbjjmhfzRPkBsegyMA/U2xHUd6zyvwbpYocvLbg+IUVs+J6j4ZJWvpJ7QvLXWPP5jtvMkB2i24nr3lUvWLoOKCsLKcO5MxslaHHMRe4cL9Iu0qa1N6wDBK2iqHfUyOtC5x+ykdujv0McejocR1lXHW5RbaeS29r4ie4tcP8zlO1YQZnN2O4EX+a0HUzW8niRa3mtmpn80bszHNde3c1yqGkMNiD2qT1dVnJ4lRu63vhP8A8jC0Di5UiyaSQcnVzt6pXkdxdmHoVEuVm08htWvI3PayTi0A+rSq09ajJpybKccmygJBEgqK8gUSCyOWoVs1WvtVvHXC70exVOoVk1ayWrh2xyD0B/ZZrUdemrbVsnbkP/TaoMlT+nn9sJ62MPoR+yrT5VUpNTJYLRdW2BmKAzOHPn3X3iMezxO3gqrgeKYeAz6VDJyjfadfNGTfeWX/AKrRqDSullI5KeO+yzXHIdm4WdZZtakZppxVGprZXA81h5Bn4Y9hPi7MfFV11MQrzpJohNHI+WNhkhe5zw5nOy5iXZXAbdl9+5VsxrUZqGc0pF7KZdAFHVcFig0nVDpU5z300z3OJbykJe4kjL7cQJ6LWcB913Wr/pJhn0umfH71s8fZI3aOIu3xXnjCsRdTTxzR+1G8PHbbe09hFx4r0Zh9a2aNkse1kjWvaexwvbvG5RWKOFt6RLuVm08wjkKkvaLMmvILbg7/AJjeJv8AmVZedi0yr9aOcVsuoae9LOz4Zmu88YH/ANZWO145y03UNNz6pn3Yn77bjIwng4LLS96y4L4c/pyPjd+rL8nrz9i8l3L0hpxHnw6pB3iLOPyFr79vsrzXig56qNO1MSA0846RKx3Flh/lK0wyfVvFiMzHdwJBFu/asa1N4jlqJYv4kYeO+N39HngtlpTffu7erpRWIM3BONR1cBjkew72PczyuI/ZJaVpkl7FA4zh/vBT7nJs05lORgzOIJDRtJAFzYdNgoKfSxZnWGw9B7RuWyyaUDEsFY+Q/wDEU8rI5uskNLOU/MHNPfdZWMNfHOAWuG3cQQeBU5R0jWuLgAHHYT1qRXJpCy7L+KjMDrOSlhk/hTxSeAeCfkprF2XjPcqxF7Lx2X4FKRtesmC00T/iY5vlfcej1THq8aZS8vQUk495rD/MiDj6tVFcVqJTbky5OPKaciiugiQRFfRpN0ag5qhd+i+KNpqlkj7lozA5bE85pG4lcUzbrnLCsq1MYxhtWbyubmtb6wOjd3Zt3qjn1cUs4vTzPbfaMrmyt/r6rLMxSoalzDdhLT1tJaeIRdXWu1SVDfspIpB1G7Hetx6qEqtD6uD7WmkI62t5RvFl05h+n1ZDunc4dUgEg4u2+qs2G645G25aBj+2NzmHgbhDhU6CtlhP1UksRB3Ne5vFqUXlxJO0kknvO0rUKPWThdTsq4st/wCNCJB523I9F01GiWEVYzUkrASN0EwJv/hvuRwCavj9ZOuWriuFo9dqoeNsEwPUJGlp8zb/ACVYxbQith/5DpB1xEP9BzvRaZxU6bCZpQXRRveGmxLGl1jvsbLZtWYkZQNZO1zC2R4YHAh2QkOGw7Rzi5Y3y81O82MkLurnMPiNincN1kVkO9zZB1SN28W2KyrWtLcK+lUrmtF5GfWx/iGwsHeCR32WROVuw3W01320L29GaIh478rrH1KjscfR1LjJSzsY513OikDo7neS3MLXPV1qxFIxEc5XrUbNaulb8VO79MkR/cqt4do86uc5sL4mvblsyR+QvzX9nZttb1C0nVZq8noal09VkbeN0TGNdmJzFpLjbYBYeqitGxiDlKWdnxQyt4xuHzXmDFY9xXqoAdO4ix+R9F5qx3DjG98bhZzHOjPe0kfsqlROjmLGkqopuhjwXdrDzXjykr0XSVIcARYhwBBvsIdtuOK8yPbYrWNVmk/KxfRZHc+IEx396L4e9vyI6lFN6b0fJ1jyN0lph3uFn/qDuKg2FaFphhXL02Zgu+G7wB0xkDOPQO8Cs7C1GXPX1ORt7XUOMU57Xhz43t9l7HFrm9xCnZI771CYth4ALh3pRftBtYJnnZSYiI6hkxEccz2NztedjWv2bQTYX33I2lXuu1dUshJY10Rv7jjl8rv2XnOhqTFKx43se2Qd7XB37L1oJAdvXtHcdyjTIdKNDGwBzRVQFwaX8k97WS2tfY2+0noWWQjnkddwr5pxTf8AqNUSATyriCQL2IBbt7iAqHMcshPbdKjZ6STl9G4HdMbWt/lTOit5SFS3K06uJxNgdTEd7HzWHYWMkH6rqqOKsKQ5MkpxxTTiqBdBIugiIEI7pF0d1kGQiLEd0YRTZhSTTp8I7IOQ06QYSu/KhkQcG0IZ13GJINOEHXh+ltVT/ZVErR1Zi5vldcKy4frgqmWErYph12MbuLdnoqY6kTTqUoNYh1qUdQA2rgcBuOZrJmf19Ev/AMDwWu+ydExx6GSGF38t+z0WQmMhFmKitUrNTNttNU9wlbcedn9FX8T1fV0O0QiUDpicHfpNneirOH6QT0/2M0sfYx7gPLuVow7W5WR7JDHMPvsyu8zLfJVFRr4HxutKx0bup7S0+oUnhGnNbSbIaiQN+Bxzs8r7geC0Cm1vU0zclXTOAOw5ckrPK6x+a6P/AA/Aq/2DHE89DXOp3eV1mk+CKj8G14zbBU07JBuLoiY3d+V12n0T+M4vhmKHPyrqSoIAPLMLWPtsGYi7b2sL3CLENR7SM1LVbN4Erbjzs/0qBn1Y18BOaMSt64nB/wCk2d6IitaRYNyEhAcyQWDg6M5mkHcQVGUVa+CRskTi17CHNcOgj5jsViqaB0fNewsO7K5paeBUHW0Jabjcg2zRHS2OuiDhZsrRaWPqPxtvvYfTce2vaU6OmBxljH1Tju/huPun7vUfDvzHDsRkp5GyROLHtNwR8iOkHqK1zRXWBDWDk6jLFK4ZC132Ul/hJ3E/CfC6CoFcley7CrzjugzgS+lu5u8xn2m/hJ3jsO3vVOroHMu17S09TgQfVVFMcNvovUejlQJaSnfs58ETiem5jaT6rzBUNs4969F6uJi7C6UneIsu7oY97R4WAWWlI1h0+WvlPxNjfxYG/NpWa4k20i1vWjDapjd8UNvFr3/6gspxplnq9J20jUtPmNZCTscIpOIexx9WqvTsyuLTvaS3gbLp1PVOXES3+LTPb4sc13yaU7pNBydZO3qleR3OOYehSFRLim3FKcm3LQK6CTdBEQN0d0i6F1lS7owUi6MFA4ClXTYKO6B26UCmg5KDlQ4gkApQKBSOyTdKBQEYwkOpgU4ClAqDkdRBNPoipBBBEuhISSSpgsSHU4PQgYw3HZ6c3gmli/A9zR4t3FW7C9cVdFse6Ocf3jMrvPHb1BVRfRBMuoT0INco9ctLM3LWUzwOkjJOzg6xHArsbSYJX/ZyRxuPQ15hdf8ABJsPgFiRhcEReekX700azi2ovNzqSpBvtDZWmx/Oz/SqdimrDEKe5NO6Ro96EiQeUc70UPhmklRTH/h5pYuxjyG+Ldx4K4YTrqrYrCURVA++3I/zMsOIQQeEac1tCcmYlrdnJTtJt2C9nN8CrbS63oJLCrpTbccmWRvlfYjiVKR62cPq25a6lc3tcxlQzjYOHBLGhmCYh/ZZmxvO5sUuU/yZf2ARXPT6X4GDnETGu386mJPoCFJv1sUIsInSvI91kRA7hnLbKAxHULK3bTzskHwyNMbuIuD6KDm0AqqS5kp5LD32jO3zMvZMEtpZpUK9zC2MsEYcBcguOYg7bbBu7d6o2ON+amNyisZHNVR3avKrk8SpD1yOh/mNLAOLlbtYcGWuefjZG/8ATlPq1ZvhFXyUsUn8OaOTyuB/ZaxrSh+uhePejczyuuPR6kVRnFNuS3FNuVQm6NJugqiAQTQnSxKFlopGCiBQCIVdHdJRoFgowUgFHdA4ClApoFGCgczJQcmrpQKBy6UCmgUYKB26F0gFC6oduhdIBR3QLBR2TYKVdArKkOpwehKulAoOR+Hg7lzvw89ClEdlBCmFwSc/WFNlibfSg9CBzCdNaultyFTMwD3S7OzyPuFdMI16VUeyoihnHSW3hf6Xb6LP34aOhMPoCNyK2mLWThNcLVsPJPOzNJHmHhLHzuNkqq1aYfiDCaGqtcbMj2TNHe2+YcVhz43DrSY5y0gtJa4bnAkHiE0aDi+pWugDuS5OobbZkdlf5H29CVZdN2OdQUr5GubI3Kx7Xb2udFzgfzNVCwXWXiEJDW1Dnt3Bs31g7szucPAqexXT+WtpzFUQta7M14kjfzSQfgNyNl+lBBEpDkCUklVCCUE087UERXbIIILLQIw8oIKqUJilio6wgggW2YFOBEgiDSggggF0YKCCBQRoIKgwjQQQKBRoIIAEsIIIDRhBBEHdKBQQQGCjugggNCyCCKQ6MFMyUgPQgggRDQgOupAOQQQHdGgggQWoIIKo/9k="/>
          <p:cNvSpPr>
            <a:spLocks noChangeAspect="1" noChangeArrowheads="1"/>
          </p:cNvSpPr>
          <p:nvPr/>
        </p:nvSpPr>
        <p:spPr bwMode="auto">
          <a:xfrm>
            <a:off x="155575" y="-2125663"/>
            <a:ext cx="6648450" cy="44291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www.freelargeimages.com/wp-content/uploads/2014/11/Aig_logo-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76291"/>
            <a:ext cx="1981200" cy="1319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309</Words>
  <Application>Microsoft Office PowerPoint</Application>
  <PresentationFormat>On-screen Show (4:3)</PresentationFormat>
  <Paragraphs>77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Market Map</vt:lpstr>
      <vt:lpstr>Audience | Subscriber Profile</vt:lpstr>
      <vt:lpstr>Slide 3</vt:lpstr>
    </vt:vector>
  </TitlesOfParts>
  <Company>Haymarket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125</cp:revision>
  <dcterms:created xsi:type="dcterms:W3CDTF">2012-05-18T20:28:05Z</dcterms:created>
  <dcterms:modified xsi:type="dcterms:W3CDTF">2015-02-11T21:27:59Z</dcterms:modified>
</cp:coreProperties>
</file>