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21956F-6BC6-4BBC-8932-FBC3395358BE}" type="datetimeFigureOut">
              <a:rPr lang="en-US" smtClean="0"/>
              <a:t>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C8534-A7DC-488B-9394-113E89F5F00D}" type="slidenum">
              <a:rPr lang="en-US" smtClean="0"/>
              <a:t>‹#›</a:t>
            </a:fld>
            <a:endParaRPr lang="en-US"/>
          </a:p>
        </p:txBody>
      </p:sp>
    </p:spTree>
    <p:extLst>
      <p:ext uri="{BB962C8B-B14F-4D97-AF65-F5344CB8AC3E}">
        <p14:creationId xmlns:p14="http://schemas.microsoft.com/office/powerpoint/2010/main" val="744588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21956F-6BC6-4BBC-8932-FBC3395358BE}" type="datetimeFigureOut">
              <a:rPr lang="en-US" smtClean="0"/>
              <a:t>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C8534-A7DC-488B-9394-113E89F5F00D}" type="slidenum">
              <a:rPr lang="en-US" smtClean="0"/>
              <a:t>‹#›</a:t>
            </a:fld>
            <a:endParaRPr lang="en-US"/>
          </a:p>
        </p:txBody>
      </p:sp>
    </p:spTree>
    <p:extLst>
      <p:ext uri="{BB962C8B-B14F-4D97-AF65-F5344CB8AC3E}">
        <p14:creationId xmlns:p14="http://schemas.microsoft.com/office/powerpoint/2010/main" val="3446280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21956F-6BC6-4BBC-8932-FBC3395358BE}" type="datetimeFigureOut">
              <a:rPr lang="en-US" smtClean="0"/>
              <a:t>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C8534-A7DC-488B-9394-113E89F5F00D}" type="slidenum">
              <a:rPr lang="en-US" smtClean="0"/>
              <a:t>‹#›</a:t>
            </a:fld>
            <a:endParaRPr lang="en-US"/>
          </a:p>
        </p:txBody>
      </p:sp>
    </p:spTree>
    <p:extLst>
      <p:ext uri="{BB962C8B-B14F-4D97-AF65-F5344CB8AC3E}">
        <p14:creationId xmlns:p14="http://schemas.microsoft.com/office/powerpoint/2010/main" val="2798987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21956F-6BC6-4BBC-8932-FBC3395358BE}" type="datetimeFigureOut">
              <a:rPr lang="en-US" smtClean="0"/>
              <a:t>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C8534-A7DC-488B-9394-113E89F5F00D}" type="slidenum">
              <a:rPr lang="en-US" smtClean="0"/>
              <a:t>‹#›</a:t>
            </a:fld>
            <a:endParaRPr lang="en-US"/>
          </a:p>
        </p:txBody>
      </p:sp>
    </p:spTree>
    <p:extLst>
      <p:ext uri="{BB962C8B-B14F-4D97-AF65-F5344CB8AC3E}">
        <p14:creationId xmlns:p14="http://schemas.microsoft.com/office/powerpoint/2010/main" val="699673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21956F-6BC6-4BBC-8932-FBC3395358BE}" type="datetimeFigureOut">
              <a:rPr lang="en-US" smtClean="0"/>
              <a:t>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C8534-A7DC-488B-9394-113E89F5F00D}" type="slidenum">
              <a:rPr lang="en-US" smtClean="0"/>
              <a:t>‹#›</a:t>
            </a:fld>
            <a:endParaRPr lang="en-US"/>
          </a:p>
        </p:txBody>
      </p:sp>
    </p:spTree>
    <p:extLst>
      <p:ext uri="{BB962C8B-B14F-4D97-AF65-F5344CB8AC3E}">
        <p14:creationId xmlns:p14="http://schemas.microsoft.com/office/powerpoint/2010/main" val="4049519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21956F-6BC6-4BBC-8932-FBC3395358BE}" type="datetimeFigureOut">
              <a:rPr lang="en-US" smtClean="0"/>
              <a:t>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C8534-A7DC-488B-9394-113E89F5F00D}" type="slidenum">
              <a:rPr lang="en-US" smtClean="0"/>
              <a:t>‹#›</a:t>
            </a:fld>
            <a:endParaRPr lang="en-US"/>
          </a:p>
        </p:txBody>
      </p:sp>
    </p:spTree>
    <p:extLst>
      <p:ext uri="{BB962C8B-B14F-4D97-AF65-F5344CB8AC3E}">
        <p14:creationId xmlns:p14="http://schemas.microsoft.com/office/powerpoint/2010/main" val="40719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21956F-6BC6-4BBC-8932-FBC3395358BE}" type="datetimeFigureOut">
              <a:rPr lang="en-US" smtClean="0"/>
              <a:t>1/20/2016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9C8534-A7DC-488B-9394-113E89F5F00D}" type="slidenum">
              <a:rPr lang="en-US" smtClean="0"/>
              <a:t>‹#›</a:t>
            </a:fld>
            <a:endParaRPr lang="en-US"/>
          </a:p>
        </p:txBody>
      </p:sp>
    </p:spTree>
    <p:extLst>
      <p:ext uri="{BB962C8B-B14F-4D97-AF65-F5344CB8AC3E}">
        <p14:creationId xmlns:p14="http://schemas.microsoft.com/office/powerpoint/2010/main" val="201204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21956F-6BC6-4BBC-8932-FBC3395358BE}" type="datetimeFigureOut">
              <a:rPr lang="en-US" smtClean="0"/>
              <a:t>1/20/2016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9C8534-A7DC-488B-9394-113E89F5F00D}" type="slidenum">
              <a:rPr lang="en-US" smtClean="0"/>
              <a:t>‹#›</a:t>
            </a:fld>
            <a:endParaRPr lang="en-US"/>
          </a:p>
        </p:txBody>
      </p:sp>
    </p:spTree>
    <p:extLst>
      <p:ext uri="{BB962C8B-B14F-4D97-AF65-F5344CB8AC3E}">
        <p14:creationId xmlns:p14="http://schemas.microsoft.com/office/powerpoint/2010/main" val="3151681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21956F-6BC6-4BBC-8932-FBC3395358BE}" type="datetimeFigureOut">
              <a:rPr lang="en-US" smtClean="0"/>
              <a:t>1/20/2016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9C8534-A7DC-488B-9394-113E89F5F00D}" type="slidenum">
              <a:rPr lang="en-US" smtClean="0"/>
              <a:t>‹#›</a:t>
            </a:fld>
            <a:endParaRPr lang="en-US"/>
          </a:p>
        </p:txBody>
      </p:sp>
    </p:spTree>
    <p:extLst>
      <p:ext uri="{BB962C8B-B14F-4D97-AF65-F5344CB8AC3E}">
        <p14:creationId xmlns:p14="http://schemas.microsoft.com/office/powerpoint/2010/main" val="2982386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21956F-6BC6-4BBC-8932-FBC3395358BE}" type="datetimeFigureOut">
              <a:rPr lang="en-US" smtClean="0"/>
              <a:t>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C8534-A7DC-488B-9394-113E89F5F00D}" type="slidenum">
              <a:rPr lang="en-US" smtClean="0"/>
              <a:t>‹#›</a:t>
            </a:fld>
            <a:endParaRPr lang="en-US"/>
          </a:p>
        </p:txBody>
      </p:sp>
    </p:spTree>
    <p:extLst>
      <p:ext uri="{BB962C8B-B14F-4D97-AF65-F5344CB8AC3E}">
        <p14:creationId xmlns:p14="http://schemas.microsoft.com/office/powerpoint/2010/main" val="1362965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21956F-6BC6-4BBC-8932-FBC3395358BE}" type="datetimeFigureOut">
              <a:rPr lang="en-US" smtClean="0"/>
              <a:t>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C8534-A7DC-488B-9394-113E89F5F00D}" type="slidenum">
              <a:rPr lang="en-US" smtClean="0"/>
              <a:t>‹#›</a:t>
            </a:fld>
            <a:endParaRPr lang="en-US"/>
          </a:p>
        </p:txBody>
      </p:sp>
    </p:spTree>
    <p:extLst>
      <p:ext uri="{BB962C8B-B14F-4D97-AF65-F5344CB8AC3E}">
        <p14:creationId xmlns:p14="http://schemas.microsoft.com/office/powerpoint/2010/main" val="2970742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21956F-6BC6-4BBC-8932-FBC3395358BE}" type="datetimeFigureOut">
              <a:rPr lang="en-US" smtClean="0"/>
              <a:t>1/20/2016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C8534-A7DC-488B-9394-113E89F5F00D}" type="slidenum">
              <a:rPr lang="en-US" smtClean="0"/>
              <a:t>‹#›</a:t>
            </a:fld>
            <a:endParaRPr lang="en-US"/>
          </a:p>
        </p:txBody>
      </p:sp>
    </p:spTree>
    <p:extLst>
      <p:ext uri="{BB962C8B-B14F-4D97-AF65-F5344CB8AC3E}">
        <p14:creationId xmlns:p14="http://schemas.microsoft.com/office/powerpoint/2010/main" val="791755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Chapter 1 Summary</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55934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1</a:t>
            </a:r>
            <a:endParaRPr lang="en-US" dirty="0"/>
          </a:p>
        </p:txBody>
      </p:sp>
      <p:sp>
        <p:nvSpPr>
          <p:cNvPr id="3" name="Content Placeholder 2"/>
          <p:cNvSpPr>
            <a:spLocks noGrp="1"/>
          </p:cNvSpPr>
          <p:nvPr>
            <p:ph idx="1"/>
          </p:nvPr>
        </p:nvSpPr>
        <p:spPr/>
        <p:txBody>
          <a:bodyPr/>
          <a:lstStyle/>
          <a:p>
            <a:pPr marL="342900" fontAlgn="ctr">
              <a:spcBef>
                <a:spcPts val="0"/>
              </a:spcBef>
              <a:spcAft>
                <a:spcPts val="300"/>
              </a:spcAft>
            </a:pPr>
            <a:r>
              <a:rPr lang="en-US" dirty="0">
                <a:latin typeface="Calibri" panose="020F0502020204030204" pitchFamily="34" charset="0"/>
              </a:rPr>
              <a:t>To </a:t>
            </a:r>
            <a:r>
              <a:rPr lang="en-US" b="1" i="1" dirty="0">
                <a:solidFill>
                  <a:srgbClr val="0070C0"/>
                </a:solidFill>
                <a:latin typeface="Calibri" panose="020F0502020204030204" pitchFamily="34" charset="0"/>
              </a:rPr>
              <a:t>deploy </a:t>
            </a:r>
            <a:r>
              <a:rPr lang="en-US" dirty="0">
                <a:latin typeface="Calibri" panose="020F0502020204030204" pitchFamily="34" charset="0"/>
              </a:rPr>
              <a:t>a PHP application on your own computer or a local server, you need to copy all of its directories and files to the document root directory of Apache (\</a:t>
            </a:r>
            <a:r>
              <a:rPr lang="en-US" dirty="0" err="1">
                <a:latin typeface="Calibri" panose="020F0502020204030204" pitchFamily="34" charset="0"/>
              </a:rPr>
              <a:t>xampp</a:t>
            </a:r>
            <a:r>
              <a:rPr lang="en-US" dirty="0">
                <a:latin typeface="Calibri" panose="020F0502020204030204" pitchFamily="34" charset="0"/>
              </a:rPr>
              <a:t>\</a:t>
            </a:r>
            <a:r>
              <a:rPr lang="en-US" dirty="0" err="1">
                <a:latin typeface="Calibri" panose="020F0502020204030204" pitchFamily="34" charset="0"/>
              </a:rPr>
              <a:t>htdocs</a:t>
            </a:r>
            <a:r>
              <a:rPr lang="en-US" dirty="0">
                <a:latin typeface="Calibri" panose="020F0502020204030204" pitchFamily="34" charset="0"/>
              </a:rPr>
              <a:t> ).</a:t>
            </a:r>
            <a:endParaRPr lang="en-US" sz="2400" dirty="0" smtClean="0">
              <a:effectLst/>
              <a:latin typeface="Calibri" panose="020F0502020204030204" pitchFamily="34" charset="0"/>
            </a:endParaRPr>
          </a:p>
          <a:p>
            <a:endParaRPr lang="en-US" dirty="0"/>
          </a:p>
        </p:txBody>
      </p:sp>
    </p:spTree>
    <p:extLst>
      <p:ext uri="{BB962C8B-B14F-4D97-AF65-F5344CB8AC3E}">
        <p14:creationId xmlns:p14="http://schemas.microsoft.com/office/powerpoint/2010/main" val="3292639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1</a:t>
            </a:r>
            <a:endParaRPr lang="en-US" dirty="0"/>
          </a:p>
        </p:txBody>
      </p:sp>
      <p:sp>
        <p:nvSpPr>
          <p:cNvPr id="3" name="Content Placeholder 2"/>
          <p:cNvSpPr>
            <a:spLocks noGrp="1"/>
          </p:cNvSpPr>
          <p:nvPr>
            <p:ph idx="1"/>
          </p:nvPr>
        </p:nvSpPr>
        <p:spPr/>
        <p:txBody>
          <a:bodyPr/>
          <a:lstStyle/>
          <a:p>
            <a:pPr marL="342900" fontAlgn="ctr">
              <a:spcBef>
                <a:spcPts val="0"/>
              </a:spcBef>
              <a:spcAft>
                <a:spcPts val="300"/>
              </a:spcAft>
            </a:pPr>
            <a:r>
              <a:rPr lang="en-US" dirty="0">
                <a:latin typeface="Calibri" panose="020F0502020204030204" pitchFamily="34" charset="0"/>
              </a:rPr>
              <a:t>To deploy a PHP application on the Internet, you need to transfer the directories and files from your computer or local server to a web server with Internet access. To do that, you can use an </a:t>
            </a:r>
            <a:r>
              <a:rPr lang="en-US" b="1" i="1" dirty="0">
                <a:solidFill>
                  <a:srgbClr val="0070C0"/>
                </a:solidFill>
                <a:latin typeface="Calibri" panose="020F0502020204030204" pitchFamily="34" charset="0"/>
              </a:rPr>
              <a:t>FTP program</a:t>
            </a:r>
            <a:r>
              <a:rPr lang="en-US" dirty="0">
                <a:latin typeface="Calibri" panose="020F0502020204030204" pitchFamily="34" charset="0"/>
              </a:rPr>
              <a:t> that uses </a:t>
            </a:r>
            <a:r>
              <a:rPr lang="en-US" b="1" i="1" dirty="0">
                <a:solidFill>
                  <a:srgbClr val="0070C0"/>
                </a:solidFill>
                <a:latin typeface="Calibri" panose="020F0502020204030204" pitchFamily="34" charset="0"/>
              </a:rPr>
              <a:t>File Transfer Protocol</a:t>
            </a:r>
            <a:r>
              <a:rPr lang="en-US" dirty="0">
                <a:latin typeface="Calibri" panose="020F0502020204030204" pitchFamily="34" charset="0"/>
              </a:rPr>
              <a:t>.</a:t>
            </a:r>
            <a:endParaRPr lang="en-US" sz="2400" dirty="0" smtClean="0">
              <a:effectLst/>
              <a:latin typeface="Calibri" panose="020F0502020204030204" pitchFamily="34" charset="0"/>
            </a:endParaRPr>
          </a:p>
          <a:p>
            <a:endParaRPr lang="en-US" u="sng" dirty="0"/>
          </a:p>
        </p:txBody>
      </p:sp>
    </p:spTree>
    <p:extLst>
      <p:ext uri="{BB962C8B-B14F-4D97-AF65-F5344CB8AC3E}">
        <p14:creationId xmlns:p14="http://schemas.microsoft.com/office/powerpoint/2010/main" val="2452168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1</a:t>
            </a:r>
            <a:endParaRPr lang="en-US" dirty="0"/>
          </a:p>
        </p:txBody>
      </p:sp>
      <p:sp>
        <p:nvSpPr>
          <p:cNvPr id="3" name="Content Placeholder 2"/>
          <p:cNvSpPr>
            <a:spLocks noGrp="1"/>
          </p:cNvSpPr>
          <p:nvPr>
            <p:ph idx="1"/>
          </p:nvPr>
        </p:nvSpPr>
        <p:spPr/>
        <p:txBody>
          <a:bodyPr/>
          <a:lstStyle/>
          <a:p>
            <a:pPr marL="342900" fontAlgn="ctr">
              <a:spcBef>
                <a:spcPts val="0"/>
              </a:spcBef>
              <a:spcAft>
                <a:spcPts val="300"/>
              </a:spcAft>
            </a:pPr>
            <a:r>
              <a:rPr lang="en-US" dirty="0">
                <a:latin typeface="Calibri" panose="020F0502020204030204" pitchFamily="34" charset="0"/>
              </a:rPr>
              <a:t>To run a web application, you can enter the </a:t>
            </a:r>
            <a:r>
              <a:rPr lang="en-US" b="1" i="1" dirty="0">
                <a:solidFill>
                  <a:srgbClr val="0070C0"/>
                </a:solidFill>
                <a:latin typeface="Calibri" panose="020F0502020204030204" pitchFamily="34" charset="0"/>
              </a:rPr>
              <a:t>URL (Uniform Resource Locator)</a:t>
            </a:r>
            <a:r>
              <a:rPr lang="en-US" dirty="0">
                <a:latin typeface="Calibri" panose="020F0502020204030204" pitchFamily="34" charset="0"/>
              </a:rPr>
              <a:t> of the application's directory into a browser's address bar. Then, Apache looks for the default file in that directory and runs it. If it can't find a default file, Apache displays an index of the subdirectories.</a:t>
            </a:r>
            <a:endParaRPr lang="en-US" sz="2400" dirty="0" smtClean="0">
              <a:effectLst/>
              <a:latin typeface="Calibri" panose="020F0502020204030204" pitchFamily="34" charset="0"/>
            </a:endParaRPr>
          </a:p>
          <a:p>
            <a:endParaRPr lang="en-US" dirty="0"/>
          </a:p>
        </p:txBody>
      </p:sp>
    </p:spTree>
    <p:extLst>
      <p:ext uri="{BB962C8B-B14F-4D97-AF65-F5344CB8AC3E}">
        <p14:creationId xmlns:p14="http://schemas.microsoft.com/office/powerpoint/2010/main" val="4232852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1</a:t>
            </a:r>
            <a:endParaRPr lang="en-US" dirty="0"/>
          </a:p>
        </p:txBody>
      </p:sp>
      <p:sp>
        <p:nvSpPr>
          <p:cNvPr id="3" name="Content Placeholder 2"/>
          <p:cNvSpPr>
            <a:spLocks noGrp="1"/>
          </p:cNvSpPr>
          <p:nvPr>
            <p:ph idx="1"/>
          </p:nvPr>
        </p:nvSpPr>
        <p:spPr/>
        <p:txBody>
          <a:bodyPr/>
          <a:lstStyle/>
          <a:p>
            <a:r>
              <a:rPr lang="en-US" dirty="0">
                <a:latin typeface="Calibri" panose="020F0502020204030204" pitchFamily="34" charset="0"/>
              </a:rPr>
              <a:t>If PHP can't execute a statement while you're testing an application, an error message is displayed in the browser. Then, you need to </a:t>
            </a:r>
            <a:r>
              <a:rPr lang="en-US" b="1" i="1" dirty="0">
                <a:solidFill>
                  <a:srgbClr val="0070C0"/>
                </a:solidFill>
                <a:latin typeface="Calibri" panose="020F0502020204030204" pitchFamily="34" charset="0"/>
              </a:rPr>
              <a:t>debug</a:t>
            </a:r>
            <a:r>
              <a:rPr lang="en-US" dirty="0">
                <a:latin typeface="Calibri" panose="020F0502020204030204" pitchFamily="34" charset="0"/>
              </a:rPr>
              <a:t> the application.</a:t>
            </a:r>
            <a:endParaRPr lang="en-US" dirty="0"/>
          </a:p>
        </p:txBody>
      </p:sp>
    </p:spTree>
    <p:extLst>
      <p:ext uri="{BB962C8B-B14F-4D97-AF65-F5344CB8AC3E}">
        <p14:creationId xmlns:p14="http://schemas.microsoft.com/office/powerpoint/2010/main" val="2840209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1</a:t>
            </a:r>
            <a:endParaRPr lang="en-US" dirty="0"/>
          </a:p>
        </p:txBody>
      </p:sp>
      <p:sp>
        <p:nvSpPr>
          <p:cNvPr id="3" name="Content Placeholder 2"/>
          <p:cNvSpPr>
            <a:spLocks noGrp="1"/>
          </p:cNvSpPr>
          <p:nvPr>
            <p:ph idx="1"/>
          </p:nvPr>
        </p:nvSpPr>
        <p:spPr/>
        <p:txBody>
          <a:bodyPr/>
          <a:lstStyle/>
          <a:p>
            <a:r>
              <a:rPr lang="en-US" dirty="0"/>
              <a:t>To view the HTML for a web page, you can use your browser's View Page Source or View Source command. This can be useful when you want to see whether the PHP application generated the correct HTML.</a:t>
            </a:r>
          </a:p>
          <a:p>
            <a:endParaRPr lang="en-US" dirty="0"/>
          </a:p>
        </p:txBody>
      </p:sp>
    </p:spTree>
    <p:extLst>
      <p:ext uri="{BB962C8B-B14F-4D97-AF65-F5344CB8AC3E}">
        <p14:creationId xmlns:p14="http://schemas.microsoft.com/office/powerpoint/2010/main" val="2559663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1</a:t>
            </a:r>
            <a:endParaRPr lang="en-US" dirty="0"/>
          </a:p>
        </p:txBody>
      </p:sp>
      <p:sp>
        <p:nvSpPr>
          <p:cNvPr id="3" name="Content Placeholder 2"/>
          <p:cNvSpPr>
            <a:spLocks noGrp="1"/>
          </p:cNvSpPr>
          <p:nvPr>
            <p:ph idx="1"/>
          </p:nvPr>
        </p:nvSpPr>
        <p:spPr/>
        <p:txBody>
          <a:bodyPr/>
          <a:lstStyle/>
          <a:p>
            <a:pPr marL="342900" fontAlgn="ctr">
              <a:spcBef>
                <a:spcPts val="0"/>
              </a:spcBef>
              <a:spcAft>
                <a:spcPts val="300"/>
              </a:spcAft>
            </a:pPr>
            <a:r>
              <a:rPr lang="en-US" dirty="0">
                <a:latin typeface="Calibri" panose="020F0502020204030204" pitchFamily="34" charset="0"/>
              </a:rPr>
              <a:t>To develop web pages, you can use a text editor like Notepad++ or </a:t>
            </a:r>
            <a:r>
              <a:rPr lang="en-US" dirty="0" err="1">
                <a:latin typeface="Calibri" panose="020F0502020204030204" pitchFamily="34" charset="0"/>
              </a:rPr>
              <a:t>TextWrangler</a:t>
            </a:r>
            <a:r>
              <a:rPr lang="en-US" dirty="0">
                <a:latin typeface="Calibri" panose="020F0502020204030204" pitchFamily="34" charset="0"/>
              </a:rPr>
              <a:t>. You can also use an </a:t>
            </a:r>
            <a:r>
              <a:rPr lang="en-US" b="1" i="1" dirty="0">
                <a:solidFill>
                  <a:srgbClr val="0070C0"/>
                </a:solidFill>
                <a:latin typeface="Calibri" panose="020F0502020204030204" pitchFamily="34" charset="0"/>
              </a:rPr>
              <a:t>Integrated Development Environment (IDE)</a:t>
            </a:r>
            <a:r>
              <a:rPr lang="en-US" dirty="0">
                <a:latin typeface="Calibri" panose="020F0502020204030204" pitchFamily="34" charset="0"/>
              </a:rPr>
              <a:t> that combines text editing with other development functions.</a:t>
            </a:r>
            <a:endParaRPr lang="en-US" sz="2400" dirty="0" smtClean="0">
              <a:effectLst/>
              <a:latin typeface="Calibri" panose="020F0502020204030204" pitchFamily="34" charset="0"/>
            </a:endParaRPr>
          </a:p>
          <a:p>
            <a:endParaRPr lang="en-US" dirty="0"/>
          </a:p>
        </p:txBody>
      </p:sp>
    </p:spTree>
    <p:extLst>
      <p:ext uri="{BB962C8B-B14F-4D97-AF65-F5344CB8AC3E}">
        <p14:creationId xmlns:p14="http://schemas.microsoft.com/office/powerpoint/2010/main" val="3512883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1</a:t>
            </a:r>
            <a:endParaRPr lang="en-US" dirty="0"/>
          </a:p>
        </p:txBody>
      </p:sp>
      <p:sp>
        <p:nvSpPr>
          <p:cNvPr id="3" name="Content Placeholder 2"/>
          <p:cNvSpPr>
            <a:spLocks noGrp="1"/>
          </p:cNvSpPr>
          <p:nvPr>
            <p:ph idx="1"/>
          </p:nvPr>
        </p:nvSpPr>
        <p:spPr/>
        <p:txBody>
          <a:bodyPr/>
          <a:lstStyle/>
          <a:p>
            <a:r>
              <a:rPr lang="en-US" dirty="0">
                <a:latin typeface="Calibri" panose="020F0502020204030204" pitchFamily="34" charset="0"/>
              </a:rPr>
              <a:t>NetBeans is an IDE that makes it easier to edit and test PHP applications. NetBeans treats each application as a </a:t>
            </a:r>
            <a:r>
              <a:rPr lang="en-US" b="1" i="1" dirty="0">
                <a:solidFill>
                  <a:srgbClr val="0070C0"/>
                </a:solidFill>
                <a:latin typeface="Calibri" panose="020F0502020204030204" pitchFamily="34" charset="0"/>
              </a:rPr>
              <a:t>project</a:t>
            </a:r>
            <a:r>
              <a:rPr lang="en-US" dirty="0">
                <a:latin typeface="Calibri" panose="020F0502020204030204" pitchFamily="34" charset="0"/>
              </a:rPr>
              <a:t>. You can </a:t>
            </a:r>
            <a:r>
              <a:rPr lang="en-US" b="1" i="1" dirty="0">
                <a:solidFill>
                  <a:srgbClr val="0070C0"/>
                </a:solidFill>
                <a:latin typeface="Calibri" panose="020F0502020204030204" pitchFamily="34" charset="0"/>
              </a:rPr>
              <a:t>import</a:t>
            </a:r>
            <a:r>
              <a:rPr lang="en-US" dirty="0">
                <a:latin typeface="Calibri" panose="020F0502020204030204" pitchFamily="34" charset="0"/>
              </a:rPr>
              <a:t> an existing application into a NetBeans project and then configure it so it will run right.</a:t>
            </a:r>
            <a:endParaRPr lang="en-US" dirty="0"/>
          </a:p>
        </p:txBody>
      </p:sp>
    </p:spTree>
    <p:extLst>
      <p:ext uri="{BB962C8B-B14F-4D97-AF65-F5344CB8AC3E}">
        <p14:creationId xmlns:p14="http://schemas.microsoft.com/office/powerpoint/2010/main" val="38356160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 2</a:t>
            </a:r>
            <a:endParaRPr lang="en-US" dirty="0"/>
          </a:p>
        </p:txBody>
      </p:sp>
      <p:sp>
        <p:nvSpPr>
          <p:cNvPr id="3" name="Content Placeholder 2"/>
          <p:cNvSpPr>
            <a:spLocks noGrp="1"/>
          </p:cNvSpPr>
          <p:nvPr>
            <p:ph idx="1"/>
          </p:nvPr>
        </p:nvSpPr>
        <p:spPr/>
        <p:txBody>
          <a:bodyPr/>
          <a:lstStyle/>
          <a:p>
            <a:r>
              <a:rPr lang="en-US" dirty="0" smtClean="0">
                <a:latin typeface="Calibri" panose="020F0502020204030204" pitchFamily="34" charset="0"/>
              </a:rPr>
              <a:t>When you use PHP, </a:t>
            </a:r>
            <a:r>
              <a:rPr lang="en-US" b="1" i="1" dirty="0" smtClean="0">
                <a:solidFill>
                  <a:srgbClr val="0070C0"/>
                </a:solidFill>
                <a:latin typeface="Calibri" panose="020F0502020204030204" pitchFamily="34" charset="0"/>
              </a:rPr>
              <a:t>statements</a:t>
            </a:r>
            <a:r>
              <a:rPr lang="en-US" dirty="0" smtClean="0">
                <a:latin typeface="Calibri" panose="020F0502020204030204" pitchFamily="34" charset="0"/>
              </a:rPr>
              <a:t> do the operations of the application, while </a:t>
            </a:r>
            <a:r>
              <a:rPr lang="en-US" b="1" i="1" dirty="0" smtClean="0">
                <a:solidFill>
                  <a:srgbClr val="0070C0"/>
                </a:solidFill>
                <a:latin typeface="Calibri" panose="020F0502020204030204" pitchFamily="34" charset="0"/>
              </a:rPr>
              <a:t>comments</a:t>
            </a:r>
            <a:r>
              <a:rPr lang="en-US" dirty="0" smtClean="0">
                <a:latin typeface="Calibri" panose="020F0502020204030204" pitchFamily="34" charset="0"/>
              </a:rPr>
              <a:t> can be used to document what the code does.</a:t>
            </a:r>
          </a:p>
          <a:p>
            <a:endParaRPr lang="en-US" dirty="0"/>
          </a:p>
        </p:txBody>
      </p:sp>
    </p:spTree>
    <p:extLst>
      <p:ext uri="{BB962C8B-B14F-4D97-AF65-F5344CB8AC3E}">
        <p14:creationId xmlns:p14="http://schemas.microsoft.com/office/powerpoint/2010/main" val="236858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2</a:t>
            </a:r>
            <a:endParaRPr lang="en-US" dirty="0"/>
          </a:p>
        </p:txBody>
      </p:sp>
      <p:sp>
        <p:nvSpPr>
          <p:cNvPr id="3" name="Content Placeholder 2"/>
          <p:cNvSpPr>
            <a:spLocks noGrp="1"/>
          </p:cNvSpPr>
          <p:nvPr>
            <p:ph idx="1"/>
          </p:nvPr>
        </p:nvSpPr>
        <p:spPr/>
        <p:txBody>
          <a:bodyPr/>
          <a:lstStyle/>
          <a:p>
            <a:pPr marL="342900" fontAlgn="ctr">
              <a:spcBef>
                <a:spcPts val="0"/>
              </a:spcBef>
            </a:pPr>
            <a:r>
              <a:rPr lang="en-US" dirty="0">
                <a:latin typeface="Calibri" panose="020F0502020204030204" pitchFamily="34" charset="0"/>
              </a:rPr>
              <a:t>PHP provides six </a:t>
            </a:r>
            <a:r>
              <a:rPr lang="en-US" b="1" i="1" dirty="0">
                <a:solidFill>
                  <a:srgbClr val="0070C0"/>
                </a:solidFill>
                <a:latin typeface="Calibri" panose="020F0502020204030204" pitchFamily="34" charset="0"/>
              </a:rPr>
              <a:t>data types</a:t>
            </a:r>
            <a:r>
              <a:rPr lang="en-US" dirty="0">
                <a:latin typeface="Calibri" panose="020F0502020204030204" pitchFamily="34" charset="0"/>
              </a:rPr>
              <a:t> including </a:t>
            </a:r>
            <a:r>
              <a:rPr lang="en-US" b="1" i="1" dirty="0">
                <a:solidFill>
                  <a:srgbClr val="0070C0"/>
                </a:solidFill>
                <a:latin typeface="Calibri" panose="020F0502020204030204" pitchFamily="34" charset="0"/>
              </a:rPr>
              <a:t>integer</a:t>
            </a:r>
            <a:r>
              <a:rPr lang="en-US" dirty="0">
                <a:latin typeface="Calibri" panose="020F0502020204030204" pitchFamily="34" charset="0"/>
              </a:rPr>
              <a:t>, </a:t>
            </a:r>
            <a:r>
              <a:rPr lang="en-US" b="1" i="1" dirty="0">
                <a:solidFill>
                  <a:srgbClr val="0070C0"/>
                </a:solidFill>
                <a:latin typeface="Calibri" panose="020F0502020204030204" pitchFamily="34" charset="0"/>
              </a:rPr>
              <a:t>double</a:t>
            </a:r>
            <a:r>
              <a:rPr lang="en-US" dirty="0">
                <a:latin typeface="Calibri" panose="020F0502020204030204" pitchFamily="34" charset="0"/>
              </a:rPr>
              <a:t>, </a:t>
            </a:r>
            <a:r>
              <a:rPr lang="en-US" b="1" i="1" dirty="0">
                <a:solidFill>
                  <a:srgbClr val="0070C0"/>
                </a:solidFill>
                <a:latin typeface="Calibri" panose="020F0502020204030204" pitchFamily="34" charset="0"/>
              </a:rPr>
              <a:t>Boolean</a:t>
            </a:r>
            <a:r>
              <a:rPr lang="en-US" dirty="0">
                <a:latin typeface="Calibri" panose="020F0502020204030204" pitchFamily="34" charset="0"/>
              </a:rPr>
              <a:t>, and </a:t>
            </a:r>
            <a:r>
              <a:rPr lang="en-US" b="1" i="1" dirty="0">
                <a:solidFill>
                  <a:srgbClr val="0070C0"/>
                </a:solidFill>
                <a:latin typeface="Calibri" panose="020F0502020204030204" pitchFamily="34" charset="0"/>
              </a:rPr>
              <a:t>string</a:t>
            </a:r>
            <a:r>
              <a:rPr lang="en-US" dirty="0">
                <a:latin typeface="Calibri" panose="020F0502020204030204" pitchFamily="34" charset="0"/>
              </a:rPr>
              <a:t> that are designed for storing those types of data.</a:t>
            </a:r>
          </a:p>
          <a:p>
            <a:endParaRPr lang="en-US" dirty="0"/>
          </a:p>
        </p:txBody>
      </p:sp>
    </p:spTree>
    <p:extLst>
      <p:ext uri="{BB962C8B-B14F-4D97-AF65-F5344CB8AC3E}">
        <p14:creationId xmlns:p14="http://schemas.microsoft.com/office/powerpoint/2010/main" val="1605121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2</a:t>
            </a:r>
            <a:endParaRPr lang="en-US" dirty="0"/>
          </a:p>
        </p:txBody>
      </p:sp>
      <p:sp>
        <p:nvSpPr>
          <p:cNvPr id="3" name="Content Placeholder 2"/>
          <p:cNvSpPr>
            <a:spLocks noGrp="1"/>
          </p:cNvSpPr>
          <p:nvPr>
            <p:ph idx="1"/>
          </p:nvPr>
        </p:nvSpPr>
        <p:spPr/>
        <p:txBody>
          <a:bodyPr/>
          <a:lstStyle/>
          <a:p>
            <a:pPr marL="342900" fontAlgn="ctr">
              <a:spcBef>
                <a:spcPts val="0"/>
              </a:spcBef>
            </a:pPr>
            <a:r>
              <a:rPr lang="en-US" dirty="0">
                <a:latin typeface="Calibri" panose="020F0502020204030204" pitchFamily="34" charset="0"/>
              </a:rPr>
              <a:t>To </a:t>
            </a:r>
            <a:r>
              <a:rPr lang="en-US" b="1" i="1" dirty="0">
                <a:solidFill>
                  <a:srgbClr val="0070C0"/>
                </a:solidFill>
                <a:latin typeface="Calibri" panose="020F0502020204030204" pitchFamily="34" charset="0"/>
              </a:rPr>
              <a:t>declare</a:t>
            </a:r>
            <a:r>
              <a:rPr lang="en-US" dirty="0">
                <a:latin typeface="Calibri" panose="020F0502020204030204" pitchFamily="34" charset="0"/>
              </a:rPr>
              <a:t> a </a:t>
            </a:r>
            <a:r>
              <a:rPr lang="en-US" b="1" i="1" dirty="0">
                <a:solidFill>
                  <a:srgbClr val="0070C0"/>
                </a:solidFill>
                <a:latin typeface="Calibri" panose="020F0502020204030204" pitchFamily="34" charset="0"/>
              </a:rPr>
              <a:t>variable</a:t>
            </a:r>
            <a:r>
              <a:rPr lang="en-US" dirty="0">
                <a:latin typeface="Calibri" panose="020F0502020204030204" pitchFamily="34" charset="0"/>
              </a:rPr>
              <a:t> and </a:t>
            </a:r>
            <a:r>
              <a:rPr lang="en-US" b="1" i="1" dirty="0">
                <a:solidFill>
                  <a:srgbClr val="0070C0"/>
                </a:solidFill>
                <a:latin typeface="Calibri" panose="020F0502020204030204" pitchFamily="34" charset="0"/>
              </a:rPr>
              <a:t>assign</a:t>
            </a:r>
            <a:r>
              <a:rPr lang="en-US" dirty="0">
                <a:latin typeface="Calibri" panose="020F0502020204030204" pitchFamily="34" charset="0"/>
              </a:rPr>
              <a:t> a value to it, code a variable name, the equals sign, and an expression that contains a value. That value determines the data type that is used for the variable.</a:t>
            </a:r>
          </a:p>
          <a:p>
            <a:endParaRPr lang="en-US" dirty="0"/>
          </a:p>
        </p:txBody>
      </p:sp>
    </p:spTree>
    <p:extLst>
      <p:ext uri="{BB962C8B-B14F-4D97-AF65-F5344CB8AC3E}">
        <p14:creationId xmlns:p14="http://schemas.microsoft.com/office/powerpoint/2010/main" val="3590209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 1</a:t>
            </a:r>
            <a:endParaRPr lang="en-US" dirty="0"/>
          </a:p>
        </p:txBody>
      </p:sp>
      <p:sp>
        <p:nvSpPr>
          <p:cNvPr id="3" name="Content Placeholder 2"/>
          <p:cNvSpPr>
            <a:spLocks noGrp="1"/>
          </p:cNvSpPr>
          <p:nvPr>
            <p:ph idx="1"/>
          </p:nvPr>
        </p:nvSpPr>
        <p:spPr/>
        <p:txBody>
          <a:bodyPr/>
          <a:lstStyle/>
          <a:p>
            <a:pPr marL="342900" fontAlgn="ctr">
              <a:spcBef>
                <a:spcPts val="0"/>
              </a:spcBef>
              <a:spcAft>
                <a:spcPts val="300"/>
              </a:spcAft>
            </a:pPr>
            <a:r>
              <a:rPr lang="en-US" dirty="0">
                <a:latin typeface="Calibri" panose="020F0502020204030204" pitchFamily="34" charset="0"/>
              </a:rPr>
              <a:t>A </a:t>
            </a:r>
            <a:r>
              <a:rPr lang="en-US" b="1" i="1" dirty="0">
                <a:solidFill>
                  <a:srgbClr val="0070C0"/>
                </a:solidFill>
                <a:latin typeface="Calibri" panose="020F0502020204030204" pitchFamily="34" charset="0"/>
              </a:rPr>
              <a:t>web application</a:t>
            </a:r>
            <a:r>
              <a:rPr lang="en-US" dirty="0">
                <a:latin typeface="Calibri" panose="020F0502020204030204" pitchFamily="34" charset="0"/>
              </a:rPr>
              <a:t> use an architecture that consists of clients, a web server and a network. </a:t>
            </a:r>
            <a:r>
              <a:rPr lang="en-US" b="1" i="1" dirty="0">
                <a:solidFill>
                  <a:srgbClr val="0070C0"/>
                </a:solidFill>
                <a:latin typeface="Calibri" panose="020F0502020204030204" pitchFamily="34" charset="0"/>
              </a:rPr>
              <a:t>Clients</a:t>
            </a:r>
            <a:r>
              <a:rPr lang="en-US" dirty="0">
                <a:latin typeface="Calibri" panose="020F0502020204030204" pitchFamily="34" charset="0"/>
              </a:rPr>
              <a:t> use </a:t>
            </a:r>
            <a:r>
              <a:rPr lang="en-US" b="1" i="1" dirty="0">
                <a:solidFill>
                  <a:srgbClr val="0070C0"/>
                </a:solidFill>
                <a:latin typeface="Calibri" panose="020F0502020204030204" pitchFamily="34" charset="0"/>
              </a:rPr>
              <a:t>web browsers</a:t>
            </a:r>
            <a:r>
              <a:rPr lang="en-US" dirty="0">
                <a:latin typeface="Calibri" panose="020F0502020204030204" pitchFamily="34" charset="0"/>
              </a:rPr>
              <a:t> to request web pages from the web server. The </a:t>
            </a:r>
            <a:r>
              <a:rPr lang="en-US" b="1" i="1" dirty="0">
                <a:solidFill>
                  <a:srgbClr val="0070C0"/>
                </a:solidFill>
                <a:latin typeface="Calibri" panose="020F0502020204030204" pitchFamily="34" charset="0"/>
              </a:rPr>
              <a:t>web server</a:t>
            </a:r>
            <a:r>
              <a:rPr lang="en-US" dirty="0">
                <a:latin typeface="Calibri" panose="020F0502020204030204" pitchFamily="34" charset="0"/>
              </a:rPr>
              <a:t> returns the requested pages.</a:t>
            </a:r>
            <a:endParaRPr lang="en-US" sz="2400" dirty="0" smtClean="0">
              <a:effectLst/>
              <a:latin typeface="Calibri" panose="020F0502020204030204" pitchFamily="34" charset="0"/>
            </a:endParaRPr>
          </a:p>
          <a:p>
            <a:endParaRPr lang="en-US" dirty="0"/>
          </a:p>
        </p:txBody>
      </p:sp>
    </p:spTree>
    <p:extLst>
      <p:ext uri="{BB962C8B-B14F-4D97-AF65-F5344CB8AC3E}">
        <p14:creationId xmlns:p14="http://schemas.microsoft.com/office/powerpoint/2010/main" val="825283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2</a:t>
            </a:r>
            <a:endParaRPr lang="en-US" dirty="0"/>
          </a:p>
        </p:txBody>
      </p:sp>
      <p:sp>
        <p:nvSpPr>
          <p:cNvPr id="3" name="Content Placeholder 2"/>
          <p:cNvSpPr>
            <a:spLocks noGrp="1"/>
          </p:cNvSpPr>
          <p:nvPr>
            <p:ph idx="1"/>
          </p:nvPr>
        </p:nvSpPr>
        <p:spPr/>
        <p:txBody>
          <a:bodyPr/>
          <a:lstStyle/>
          <a:p>
            <a:pPr marL="342900" fontAlgn="ctr">
              <a:spcBef>
                <a:spcPts val="0"/>
              </a:spcBef>
            </a:pPr>
            <a:r>
              <a:rPr lang="en-US" dirty="0">
                <a:latin typeface="Calibri" panose="020F0502020204030204" pitchFamily="34" charset="0"/>
              </a:rPr>
              <a:t>You can code </a:t>
            </a:r>
            <a:r>
              <a:rPr lang="en-US" b="1" i="1" dirty="0">
                <a:solidFill>
                  <a:srgbClr val="0070C0"/>
                </a:solidFill>
                <a:latin typeface="Calibri" panose="020F0502020204030204" pitchFamily="34" charset="0"/>
              </a:rPr>
              <a:t>literals</a:t>
            </a:r>
            <a:r>
              <a:rPr lang="en-US" dirty="0">
                <a:latin typeface="Calibri" panose="020F0502020204030204" pitchFamily="34" charset="0"/>
              </a:rPr>
              <a:t> for numeric, string, and Boolean values, and you can use these literals in the expressions that you code.</a:t>
            </a:r>
          </a:p>
          <a:p>
            <a:endParaRPr lang="en-US" dirty="0"/>
          </a:p>
        </p:txBody>
      </p:sp>
    </p:spTree>
    <p:extLst>
      <p:ext uri="{BB962C8B-B14F-4D97-AF65-F5344CB8AC3E}">
        <p14:creationId xmlns:p14="http://schemas.microsoft.com/office/powerpoint/2010/main" val="4290776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2</a:t>
            </a:r>
            <a:endParaRPr lang="en-US" dirty="0"/>
          </a:p>
        </p:txBody>
      </p:sp>
      <p:sp>
        <p:nvSpPr>
          <p:cNvPr id="3" name="Content Placeholder 2"/>
          <p:cNvSpPr>
            <a:spLocks noGrp="1"/>
          </p:cNvSpPr>
          <p:nvPr>
            <p:ph idx="1"/>
          </p:nvPr>
        </p:nvSpPr>
        <p:spPr/>
        <p:txBody>
          <a:bodyPr/>
          <a:lstStyle/>
          <a:p>
            <a:pPr marL="342900" fontAlgn="ctr">
              <a:spcBef>
                <a:spcPts val="0"/>
              </a:spcBef>
            </a:pPr>
            <a:r>
              <a:rPr lang="en-US" dirty="0">
                <a:latin typeface="Calibri" panose="020F0502020204030204" pitchFamily="34" charset="0"/>
              </a:rPr>
              <a:t>A </a:t>
            </a:r>
            <a:r>
              <a:rPr lang="en-US" b="1" i="1" dirty="0">
                <a:solidFill>
                  <a:srgbClr val="0070C0"/>
                </a:solidFill>
                <a:latin typeface="Calibri" panose="020F0502020204030204" pitchFamily="34" charset="0"/>
              </a:rPr>
              <a:t>keyword</a:t>
            </a:r>
            <a:r>
              <a:rPr lang="en-US" dirty="0">
                <a:latin typeface="Calibri" panose="020F0502020204030204" pitchFamily="34" charset="0"/>
              </a:rPr>
              <a:t> is a PHP word like true, false, if, and else that shouldn't be used for other purposes.</a:t>
            </a:r>
          </a:p>
          <a:p>
            <a:endParaRPr lang="en-US" dirty="0"/>
          </a:p>
        </p:txBody>
      </p:sp>
    </p:spTree>
    <p:extLst>
      <p:ext uri="{BB962C8B-B14F-4D97-AF65-F5344CB8AC3E}">
        <p14:creationId xmlns:p14="http://schemas.microsoft.com/office/powerpoint/2010/main" val="495984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2</a:t>
            </a:r>
            <a:endParaRPr lang="en-US" dirty="0"/>
          </a:p>
        </p:txBody>
      </p:sp>
      <p:sp>
        <p:nvSpPr>
          <p:cNvPr id="3" name="Content Placeholder 2"/>
          <p:cNvSpPr>
            <a:spLocks noGrp="1"/>
          </p:cNvSpPr>
          <p:nvPr>
            <p:ph idx="1"/>
          </p:nvPr>
        </p:nvSpPr>
        <p:spPr/>
        <p:txBody>
          <a:bodyPr/>
          <a:lstStyle/>
          <a:p>
            <a:pPr marL="342900" fontAlgn="ctr">
              <a:spcBef>
                <a:spcPts val="0"/>
              </a:spcBef>
            </a:pPr>
            <a:r>
              <a:rPr lang="en-US" dirty="0">
                <a:latin typeface="Calibri" panose="020F0502020204030204" pitchFamily="34" charset="0"/>
              </a:rPr>
              <a:t>To get the data from a form that has been submitted to the server, you use the </a:t>
            </a:r>
            <a:r>
              <a:rPr lang="en-US" b="1" i="1" dirty="0">
                <a:solidFill>
                  <a:srgbClr val="0070C0"/>
                </a:solidFill>
                <a:latin typeface="Calibri" panose="020F0502020204030204" pitchFamily="34" charset="0"/>
              </a:rPr>
              <a:t>built-in arrays </a:t>
            </a:r>
            <a:r>
              <a:rPr lang="en-US" dirty="0">
                <a:latin typeface="Calibri" panose="020F0502020204030204" pitchFamily="34" charset="0"/>
              </a:rPr>
              <a:t>named $_GET or $_POST, depending on whether the form is submitted with the GET or POST method.</a:t>
            </a:r>
          </a:p>
          <a:p>
            <a:endParaRPr lang="en-US" dirty="0"/>
          </a:p>
        </p:txBody>
      </p:sp>
    </p:spTree>
    <p:extLst>
      <p:ext uri="{BB962C8B-B14F-4D97-AF65-F5344CB8AC3E}">
        <p14:creationId xmlns:p14="http://schemas.microsoft.com/office/powerpoint/2010/main" val="353751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2</a:t>
            </a:r>
            <a:endParaRPr lang="en-US" dirty="0"/>
          </a:p>
        </p:txBody>
      </p:sp>
      <p:sp>
        <p:nvSpPr>
          <p:cNvPr id="3" name="Content Placeholder 2"/>
          <p:cNvSpPr>
            <a:spLocks noGrp="1"/>
          </p:cNvSpPr>
          <p:nvPr>
            <p:ph idx="1"/>
          </p:nvPr>
        </p:nvSpPr>
        <p:spPr/>
        <p:txBody>
          <a:bodyPr/>
          <a:lstStyle/>
          <a:p>
            <a:pPr marL="342900" fontAlgn="ctr">
              <a:spcBef>
                <a:spcPts val="0"/>
              </a:spcBef>
            </a:pPr>
            <a:r>
              <a:rPr lang="en-US" dirty="0">
                <a:latin typeface="Calibri" panose="020F0502020204030204" pitchFamily="34" charset="0"/>
              </a:rPr>
              <a:t>When you code string values, you should use single quotes to improve PHP efficiency, unless you're inserting a variable into a string. To </a:t>
            </a:r>
            <a:r>
              <a:rPr lang="en-US" b="1" i="1" dirty="0">
                <a:solidFill>
                  <a:srgbClr val="0070C0"/>
                </a:solidFill>
                <a:latin typeface="Calibri" panose="020F0502020204030204" pitchFamily="34" charset="0"/>
              </a:rPr>
              <a:t>concatenate</a:t>
            </a:r>
            <a:r>
              <a:rPr lang="en-US" dirty="0">
                <a:latin typeface="Calibri" panose="020F0502020204030204" pitchFamily="34" charset="0"/>
              </a:rPr>
              <a:t> two strings, you use the </a:t>
            </a:r>
            <a:r>
              <a:rPr lang="en-US" b="1" i="1" dirty="0">
                <a:solidFill>
                  <a:srgbClr val="0070C0"/>
                </a:solidFill>
                <a:latin typeface="Calibri" panose="020F0502020204030204" pitchFamily="34" charset="0"/>
              </a:rPr>
              <a:t>concatenation operator</a:t>
            </a:r>
            <a:r>
              <a:rPr lang="en-US" dirty="0">
                <a:latin typeface="Calibri" panose="020F0502020204030204" pitchFamily="34" charset="0"/>
              </a:rPr>
              <a:t>.</a:t>
            </a:r>
          </a:p>
          <a:p>
            <a:endParaRPr lang="en-US" dirty="0"/>
          </a:p>
        </p:txBody>
      </p:sp>
    </p:spTree>
    <p:extLst>
      <p:ext uri="{BB962C8B-B14F-4D97-AF65-F5344CB8AC3E}">
        <p14:creationId xmlns:p14="http://schemas.microsoft.com/office/powerpoint/2010/main" val="1074024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2</a:t>
            </a:r>
            <a:endParaRPr lang="en-US" dirty="0"/>
          </a:p>
        </p:txBody>
      </p:sp>
      <p:sp>
        <p:nvSpPr>
          <p:cNvPr id="3" name="Content Placeholder 2"/>
          <p:cNvSpPr>
            <a:spLocks noGrp="1"/>
          </p:cNvSpPr>
          <p:nvPr>
            <p:ph idx="1"/>
          </p:nvPr>
        </p:nvSpPr>
        <p:spPr/>
        <p:txBody>
          <a:bodyPr/>
          <a:lstStyle/>
          <a:p>
            <a:pPr marL="342900" fontAlgn="ctr">
              <a:spcBef>
                <a:spcPts val="0"/>
              </a:spcBef>
            </a:pPr>
            <a:r>
              <a:rPr lang="en-US" dirty="0">
                <a:latin typeface="Calibri" panose="020F0502020204030204" pitchFamily="34" charset="0"/>
              </a:rPr>
              <a:t>To code an </a:t>
            </a:r>
            <a:r>
              <a:rPr lang="en-US" b="1" i="1" dirty="0">
                <a:solidFill>
                  <a:srgbClr val="0070C0"/>
                </a:solidFill>
                <a:latin typeface="Calibri" panose="020F0502020204030204" pitchFamily="34" charset="0"/>
              </a:rPr>
              <a:t>arithmetic expression</a:t>
            </a:r>
            <a:r>
              <a:rPr lang="en-US" dirty="0">
                <a:latin typeface="Calibri" panose="020F0502020204030204" pitchFamily="34" charset="0"/>
              </a:rPr>
              <a:t>, you use the </a:t>
            </a:r>
            <a:r>
              <a:rPr lang="en-US" b="1" i="1" dirty="0">
                <a:solidFill>
                  <a:srgbClr val="0070C0"/>
                </a:solidFill>
                <a:latin typeface="Calibri" panose="020F0502020204030204" pitchFamily="34" charset="0"/>
              </a:rPr>
              <a:t>arithmetic operators</a:t>
            </a:r>
            <a:r>
              <a:rPr lang="en-US" dirty="0">
                <a:latin typeface="Calibri" panose="020F0502020204030204" pitchFamily="34" charset="0"/>
              </a:rPr>
              <a:t>. To both assign and do an operation with a single operator, you can use the </a:t>
            </a:r>
            <a:r>
              <a:rPr lang="en-US" b="1" i="1" dirty="0">
                <a:solidFill>
                  <a:srgbClr val="0070C0"/>
                </a:solidFill>
                <a:latin typeface="Calibri" panose="020F0502020204030204" pitchFamily="34" charset="0"/>
              </a:rPr>
              <a:t>compound assignment operators</a:t>
            </a:r>
            <a:r>
              <a:rPr lang="en-US" dirty="0">
                <a:latin typeface="Calibri" panose="020F0502020204030204" pitchFamily="34" charset="0"/>
              </a:rPr>
              <a:t>.</a:t>
            </a:r>
          </a:p>
          <a:p>
            <a:endParaRPr lang="en-US" dirty="0"/>
          </a:p>
        </p:txBody>
      </p:sp>
    </p:spTree>
    <p:extLst>
      <p:ext uri="{BB962C8B-B14F-4D97-AF65-F5344CB8AC3E}">
        <p14:creationId xmlns:p14="http://schemas.microsoft.com/office/powerpoint/2010/main" val="3937194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2</a:t>
            </a:r>
            <a:endParaRPr lang="en-US" dirty="0"/>
          </a:p>
        </p:txBody>
      </p:sp>
      <p:sp>
        <p:nvSpPr>
          <p:cNvPr id="3" name="Content Placeholder 2"/>
          <p:cNvSpPr>
            <a:spLocks noGrp="1"/>
          </p:cNvSpPr>
          <p:nvPr>
            <p:ph idx="1"/>
          </p:nvPr>
        </p:nvSpPr>
        <p:spPr/>
        <p:txBody>
          <a:bodyPr/>
          <a:lstStyle/>
          <a:p>
            <a:pPr marL="342900" fontAlgn="ctr">
              <a:spcBef>
                <a:spcPts val="0"/>
              </a:spcBef>
            </a:pPr>
            <a:r>
              <a:rPr lang="en-US" dirty="0">
                <a:latin typeface="Calibri" panose="020F0502020204030204" pitchFamily="34" charset="0"/>
              </a:rPr>
              <a:t>PHP provides many </a:t>
            </a:r>
            <a:r>
              <a:rPr lang="en-US" b="1" i="1" dirty="0">
                <a:solidFill>
                  <a:srgbClr val="0070C0"/>
                </a:solidFill>
                <a:latin typeface="Calibri" panose="020F0502020204030204" pitchFamily="34" charset="0"/>
              </a:rPr>
              <a:t>built-in functions</a:t>
            </a:r>
            <a:r>
              <a:rPr lang="en-US" dirty="0">
                <a:latin typeface="Calibri" panose="020F0502020204030204" pitchFamily="34" charset="0"/>
              </a:rPr>
              <a:t> for doing common tasks like formatting numbers, getting the current date, and checking variable values to see whether they're set, empty, or numeric.</a:t>
            </a:r>
          </a:p>
          <a:p>
            <a:endParaRPr lang="en-US" dirty="0"/>
          </a:p>
        </p:txBody>
      </p:sp>
    </p:spTree>
    <p:extLst>
      <p:ext uri="{BB962C8B-B14F-4D97-AF65-F5344CB8AC3E}">
        <p14:creationId xmlns:p14="http://schemas.microsoft.com/office/powerpoint/2010/main" val="1333981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2</a:t>
            </a:r>
            <a:endParaRPr lang="en-US" dirty="0"/>
          </a:p>
        </p:txBody>
      </p:sp>
      <p:sp>
        <p:nvSpPr>
          <p:cNvPr id="3" name="Content Placeholder 2"/>
          <p:cNvSpPr>
            <a:spLocks noGrp="1"/>
          </p:cNvSpPr>
          <p:nvPr>
            <p:ph idx="1"/>
          </p:nvPr>
        </p:nvSpPr>
        <p:spPr/>
        <p:txBody>
          <a:bodyPr/>
          <a:lstStyle/>
          <a:p>
            <a:pPr marL="342900" fontAlgn="ctr">
              <a:spcBef>
                <a:spcPts val="0"/>
              </a:spcBef>
            </a:pPr>
            <a:r>
              <a:rPr lang="en-US" dirty="0">
                <a:latin typeface="Calibri" panose="020F0502020204030204" pitchFamily="34" charset="0"/>
              </a:rPr>
              <a:t>To code a </a:t>
            </a:r>
            <a:r>
              <a:rPr lang="en-US" b="1" i="1" dirty="0">
                <a:solidFill>
                  <a:srgbClr val="0070C0"/>
                </a:solidFill>
                <a:latin typeface="Calibri" panose="020F0502020204030204" pitchFamily="34" charset="0"/>
              </a:rPr>
              <a:t>conditional expression</a:t>
            </a:r>
            <a:r>
              <a:rPr lang="en-US" dirty="0">
                <a:latin typeface="Calibri" panose="020F0502020204030204" pitchFamily="34" charset="0"/>
              </a:rPr>
              <a:t>, you use </a:t>
            </a:r>
            <a:r>
              <a:rPr lang="en-US" b="1" i="1" dirty="0">
                <a:solidFill>
                  <a:srgbClr val="0070C0"/>
                </a:solidFill>
                <a:latin typeface="Calibri" panose="020F0502020204030204" pitchFamily="34" charset="0"/>
              </a:rPr>
              <a:t>relational operators</a:t>
            </a:r>
            <a:r>
              <a:rPr lang="en-US" dirty="0">
                <a:latin typeface="Calibri" panose="020F0502020204030204" pitchFamily="34" charset="0"/>
              </a:rPr>
              <a:t> and </a:t>
            </a:r>
            <a:r>
              <a:rPr lang="en-US" b="1" i="1" dirty="0">
                <a:solidFill>
                  <a:srgbClr val="0070C0"/>
                </a:solidFill>
                <a:latin typeface="Calibri" panose="020F0502020204030204" pitchFamily="34" charset="0"/>
              </a:rPr>
              <a:t>logical operators</a:t>
            </a:r>
            <a:r>
              <a:rPr lang="en-US" dirty="0">
                <a:latin typeface="Calibri" panose="020F0502020204030204" pitchFamily="34" charset="0"/>
              </a:rPr>
              <a:t>. Conditional expressions always return Boolean values.</a:t>
            </a:r>
          </a:p>
          <a:p>
            <a:endParaRPr lang="en-US" dirty="0"/>
          </a:p>
        </p:txBody>
      </p:sp>
    </p:spTree>
    <p:extLst>
      <p:ext uri="{BB962C8B-B14F-4D97-AF65-F5344CB8AC3E}">
        <p14:creationId xmlns:p14="http://schemas.microsoft.com/office/powerpoint/2010/main" val="3762894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2</a:t>
            </a:r>
            <a:endParaRPr lang="en-US" dirty="0"/>
          </a:p>
        </p:txBody>
      </p:sp>
      <p:sp>
        <p:nvSpPr>
          <p:cNvPr id="3" name="Content Placeholder 2"/>
          <p:cNvSpPr>
            <a:spLocks noGrp="1"/>
          </p:cNvSpPr>
          <p:nvPr>
            <p:ph idx="1"/>
          </p:nvPr>
        </p:nvSpPr>
        <p:spPr/>
        <p:txBody>
          <a:bodyPr/>
          <a:lstStyle/>
          <a:p>
            <a:pPr marL="342900" fontAlgn="ctr">
              <a:spcBef>
                <a:spcPts val="0"/>
              </a:spcBef>
            </a:pPr>
            <a:r>
              <a:rPr lang="en-US" dirty="0">
                <a:latin typeface="Calibri" panose="020F0502020204030204" pitchFamily="34" charset="0"/>
              </a:rPr>
              <a:t>If </a:t>
            </a:r>
            <a:r>
              <a:rPr lang="en-US" b="1" i="1" dirty="0">
                <a:solidFill>
                  <a:srgbClr val="0070C0"/>
                </a:solidFill>
                <a:latin typeface="Calibri" panose="020F0502020204030204" pitchFamily="34" charset="0"/>
              </a:rPr>
              <a:t>statements</a:t>
            </a:r>
            <a:r>
              <a:rPr lang="en-US" dirty="0">
                <a:latin typeface="Calibri" panose="020F0502020204030204" pitchFamily="34" charset="0"/>
              </a:rPr>
              <a:t> provide the logic of an application. They consist of </a:t>
            </a:r>
            <a:r>
              <a:rPr lang="en-US" b="1" i="1" dirty="0">
                <a:solidFill>
                  <a:srgbClr val="0070C0"/>
                </a:solidFill>
                <a:latin typeface="Calibri" panose="020F0502020204030204" pitchFamily="34" charset="0"/>
              </a:rPr>
              <a:t>if</a:t>
            </a:r>
            <a:r>
              <a:rPr lang="en-US" dirty="0">
                <a:latin typeface="Calibri" panose="020F0502020204030204" pitchFamily="34" charset="0"/>
              </a:rPr>
              <a:t>, </a:t>
            </a:r>
            <a:r>
              <a:rPr lang="en-US" b="1" i="1" dirty="0">
                <a:solidFill>
                  <a:srgbClr val="0070C0"/>
                </a:solidFill>
                <a:latin typeface="Calibri" panose="020F0502020204030204" pitchFamily="34" charset="0"/>
              </a:rPr>
              <a:t>else if</a:t>
            </a:r>
            <a:r>
              <a:rPr lang="en-US" dirty="0">
                <a:latin typeface="Calibri" panose="020F0502020204030204" pitchFamily="34" charset="0"/>
              </a:rPr>
              <a:t>, and </a:t>
            </a:r>
            <a:r>
              <a:rPr lang="en-US" b="1" i="1" dirty="0">
                <a:solidFill>
                  <a:srgbClr val="0070C0"/>
                </a:solidFill>
                <a:latin typeface="Calibri" panose="020F0502020204030204" pitchFamily="34" charset="0"/>
              </a:rPr>
              <a:t>else clauses</a:t>
            </a:r>
            <a:r>
              <a:rPr lang="en-US" dirty="0">
                <a:latin typeface="Calibri" panose="020F0502020204030204" pitchFamily="34" charset="0"/>
              </a:rPr>
              <a:t>. When one if statement is coded within another, they're referred to as </a:t>
            </a:r>
            <a:r>
              <a:rPr lang="en-US" b="1" i="1" dirty="0">
                <a:solidFill>
                  <a:srgbClr val="0070C0"/>
                </a:solidFill>
                <a:latin typeface="Calibri" panose="020F0502020204030204" pitchFamily="34" charset="0"/>
              </a:rPr>
              <a:t>nested if statements</a:t>
            </a:r>
            <a:r>
              <a:rPr lang="en-US" dirty="0">
                <a:latin typeface="Calibri" panose="020F0502020204030204" pitchFamily="34" charset="0"/>
              </a:rPr>
              <a:t>.</a:t>
            </a:r>
          </a:p>
          <a:p>
            <a:endParaRPr lang="en-US" dirty="0"/>
          </a:p>
        </p:txBody>
      </p:sp>
    </p:spTree>
    <p:extLst>
      <p:ext uri="{BB962C8B-B14F-4D97-AF65-F5344CB8AC3E}">
        <p14:creationId xmlns:p14="http://schemas.microsoft.com/office/powerpoint/2010/main" val="1797806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2</a:t>
            </a:r>
            <a:endParaRPr lang="en-US" dirty="0"/>
          </a:p>
        </p:txBody>
      </p:sp>
      <p:sp>
        <p:nvSpPr>
          <p:cNvPr id="3" name="Content Placeholder 2"/>
          <p:cNvSpPr>
            <a:spLocks noGrp="1"/>
          </p:cNvSpPr>
          <p:nvPr>
            <p:ph idx="1"/>
          </p:nvPr>
        </p:nvSpPr>
        <p:spPr/>
        <p:txBody>
          <a:bodyPr/>
          <a:lstStyle/>
          <a:p>
            <a:pPr marL="342900" fontAlgn="ctr">
              <a:spcBef>
                <a:spcPts val="0"/>
              </a:spcBef>
            </a:pPr>
            <a:r>
              <a:rPr lang="en-US" dirty="0">
                <a:latin typeface="Calibri" panose="020F0502020204030204" pitchFamily="34" charset="0"/>
              </a:rPr>
              <a:t>A </a:t>
            </a:r>
            <a:r>
              <a:rPr lang="en-US" b="1" i="1" dirty="0">
                <a:solidFill>
                  <a:srgbClr val="0070C0"/>
                </a:solidFill>
                <a:latin typeface="Calibri" panose="020F0502020204030204" pitchFamily="34" charset="0"/>
              </a:rPr>
              <a:t>while loop </a:t>
            </a:r>
            <a:r>
              <a:rPr lang="en-US" dirty="0">
                <a:latin typeface="Calibri" panose="020F0502020204030204" pitchFamily="34" charset="0"/>
              </a:rPr>
              <a:t>executes a block of code as long as a condition is TRUE. A </a:t>
            </a:r>
            <a:r>
              <a:rPr lang="en-US" b="1" i="1" dirty="0">
                <a:solidFill>
                  <a:srgbClr val="0070C0"/>
                </a:solidFill>
                <a:latin typeface="Calibri" panose="020F0502020204030204" pitchFamily="34" charset="0"/>
              </a:rPr>
              <a:t>for loop</a:t>
            </a:r>
            <a:r>
              <a:rPr lang="en-US" dirty="0">
                <a:latin typeface="Calibri" panose="020F0502020204030204" pitchFamily="34" charset="0"/>
              </a:rPr>
              <a:t> executes a block of code a specific number of times.</a:t>
            </a:r>
          </a:p>
          <a:p>
            <a:endParaRPr lang="en-US" dirty="0"/>
          </a:p>
        </p:txBody>
      </p:sp>
    </p:spTree>
    <p:extLst>
      <p:ext uri="{BB962C8B-B14F-4D97-AF65-F5344CB8AC3E}">
        <p14:creationId xmlns:p14="http://schemas.microsoft.com/office/powerpoint/2010/main" val="1393109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2</a:t>
            </a:r>
            <a:endParaRPr lang="en-US" dirty="0"/>
          </a:p>
        </p:txBody>
      </p:sp>
      <p:sp>
        <p:nvSpPr>
          <p:cNvPr id="3" name="Content Placeholder 2"/>
          <p:cNvSpPr>
            <a:spLocks noGrp="1"/>
          </p:cNvSpPr>
          <p:nvPr>
            <p:ph idx="1"/>
          </p:nvPr>
        </p:nvSpPr>
        <p:spPr/>
        <p:txBody>
          <a:bodyPr/>
          <a:lstStyle/>
          <a:p>
            <a:r>
              <a:rPr lang="en-US" dirty="0"/>
              <a:t>The built-in include, require, and exit functions can be used to pass control from one PHP page to another.</a:t>
            </a:r>
          </a:p>
          <a:p>
            <a:endParaRPr lang="en-US" dirty="0"/>
          </a:p>
        </p:txBody>
      </p:sp>
    </p:spTree>
    <p:extLst>
      <p:ext uri="{BB962C8B-B14F-4D97-AF65-F5344CB8AC3E}">
        <p14:creationId xmlns:p14="http://schemas.microsoft.com/office/powerpoint/2010/main" val="2860956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1</a:t>
            </a:r>
            <a:endParaRPr lang="en-US" dirty="0"/>
          </a:p>
        </p:txBody>
      </p:sp>
      <p:sp>
        <p:nvSpPr>
          <p:cNvPr id="3" name="Content Placeholder 2"/>
          <p:cNvSpPr>
            <a:spLocks noGrp="1"/>
          </p:cNvSpPr>
          <p:nvPr>
            <p:ph idx="1"/>
          </p:nvPr>
        </p:nvSpPr>
        <p:spPr/>
        <p:txBody>
          <a:bodyPr/>
          <a:lstStyle/>
          <a:p>
            <a:pPr marL="342900" fontAlgn="ctr">
              <a:spcBef>
                <a:spcPts val="0"/>
              </a:spcBef>
              <a:spcAft>
                <a:spcPts val="300"/>
              </a:spcAft>
            </a:pPr>
            <a:r>
              <a:rPr lang="en-US" dirty="0">
                <a:latin typeface="Calibri" panose="020F0502020204030204" pitchFamily="34" charset="0"/>
              </a:rPr>
              <a:t>A </a:t>
            </a:r>
            <a:r>
              <a:rPr lang="en-US" b="1" i="1" dirty="0">
                <a:solidFill>
                  <a:srgbClr val="0070C0"/>
                </a:solidFill>
                <a:latin typeface="Calibri" panose="020F0502020204030204" pitchFamily="34" charset="0"/>
              </a:rPr>
              <a:t>Local Area Network(LAN)</a:t>
            </a:r>
            <a:r>
              <a:rPr lang="en-US" dirty="0">
                <a:latin typeface="Calibri" panose="020F0502020204030204" pitchFamily="34" charset="0"/>
              </a:rPr>
              <a:t> connects computers that are near to each other. This is often called an </a:t>
            </a:r>
            <a:r>
              <a:rPr lang="en-US" b="1" i="1" dirty="0">
                <a:solidFill>
                  <a:srgbClr val="0070C0"/>
                </a:solidFill>
                <a:latin typeface="Calibri" panose="020F0502020204030204" pitchFamily="34" charset="0"/>
              </a:rPr>
              <a:t>intranet</a:t>
            </a:r>
            <a:r>
              <a:rPr lang="en-US" dirty="0">
                <a:latin typeface="Calibri" panose="020F0502020204030204" pitchFamily="34" charset="0"/>
              </a:rPr>
              <a:t>. In contrast, a </a:t>
            </a:r>
            <a:r>
              <a:rPr lang="en-US" b="1" i="1" dirty="0">
                <a:solidFill>
                  <a:srgbClr val="0070C0"/>
                </a:solidFill>
                <a:latin typeface="Calibri" panose="020F0502020204030204" pitchFamily="34" charset="0"/>
              </a:rPr>
              <a:t>Wide Area Network (WAN)</a:t>
            </a:r>
            <a:r>
              <a:rPr lang="en-US" dirty="0">
                <a:latin typeface="Calibri" panose="020F0502020204030204" pitchFamily="34" charset="0"/>
              </a:rPr>
              <a:t> uses routers to connect two or more LANs. The </a:t>
            </a:r>
            <a:r>
              <a:rPr lang="en-US" b="1" i="1" dirty="0">
                <a:solidFill>
                  <a:srgbClr val="0070C0"/>
                </a:solidFill>
                <a:latin typeface="Calibri" panose="020F0502020204030204" pitchFamily="34" charset="0"/>
              </a:rPr>
              <a:t>Internet</a:t>
            </a:r>
            <a:r>
              <a:rPr lang="en-US" dirty="0">
                <a:latin typeface="Calibri" panose="020F0502020204030204" pitchFamily="34" charset="0"/>
              </a:rPr>
              <a:t> consists of many WANs that are connected at </a:t>
            </a:r>
            <a:r>
              <a:rPr lang="en-US" b="1" i="1" dirty="0">
                <a:solidFill>
                  <a:srgbClr val="0070C0"/>
                </a:solidFill>
                <a:latin typeface="Calibri" panose="020F0502020204030204" pitchFamily="34" charset="0"/>
              </a:rPr>
              <a:t>Internet Exchange Points</a:t>
            </a:r>
            <a:r>
              <a:rPr lang="en-US" dirty="0">
                <a:latin typeface="Calibri" panose="020F0502020204030204" pitchFamily="34" charset="0"/>
              </a:rPr>
              <a:t>.</a:t>
            </a:r>
            <a:endParaRPr lang="en-US" sz="2400" dirty="0" smtClean="0">
              <a:effectLst/>
              <a:latin typeface="Calibri" panose="020F0502020204030204" pitchFamily="34" charset="0"/>
            </a:endParaRPr>
          </a:p>
          <a:p>
            <a:endParaRPr lang="en-US" dirty="0"/>
          </a:p>
        </p:txBody>
      </p:sp>
    </p:spTree>
    <p:extLst>
      <p:ext uri="{BB962C8B-B14F-4D97-AF65-F5344CB8AC3E}">
        <p14:creationId xmlns:p14="http://schemas.microsoft.com/office/powerpoint/2010/main" val="28471767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2</a:t>
            </a:r>
            <a:endParaRPr lang="en-US" dirty="0"/>
          </a:p>
        </p:txBody>
      </p:sp>
      <p:sp>
        <p:nvSpPr>
          <p:cNvPr id="3" name="Content Placeholder 2"/>
          <p:cNvSpPr>
            <a:spLocks noGrp="1"/>
          </p:cNvSpPr>
          <p:nvPr>
            <p:ph idx="1"/>
          </p:nvPr>
        </p:nvSpPr>
        <p:spPr/>
        <p:txBody>
          <a:bodyPr/>
          <a:lstStyle/>
          <a:p>
            <a:pPr marL="342900" fontAlgn="ctr">
              <a:spcBef>
                <a:spcPts val="0"/>
              </a:spcBef>
            </a:pPr>
            <a:r>
              <a:rPr lang="en-US" b="1" i="1" dirty="0">
                <a:solidFill>
                  <a:srgbClr val="0070C0"/>
                </a:solidFill>
                <a:latin typeface="Calibri" panose="020F0502020204030204" pitchFamily="34" charset="0"/>
              </a:rPr>
              <a:t>Data validation</a:t>
            </a:r>
            <a:r>
              <a:rPr lang="en-US" dirty="0">
                <a:latin typeface="Calibri" panose="020F0502020204030204" pitchFamily="34" charset="0"/>
              </a:rPr>
              <a:t> refers to the thorough checking that should be done to make sure each user entry is valid.</a:t>
            </a:r>
          </a:p>
          <a:p>
            <a:endParaRPr lang="en-US" dirty="0"/>
          </a:p>
        </p:txBody>
      </p:sp>
    </p:spTree>
    <p:extLst>
      <p:ext uri="{BB962C8B-B14F-4D97-AF65-F5344CB8AC3E}">
        <p14:creationId xmlns:p14="http://schemas.microsoft.com/office/powerpoint/2010/main" val="1771648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2</a:t>
            </a:r>
            <a:endParaRPr lang="en-US" dirty="0"/>
          </a:p>
        </p:txBody>
      </p:sp>
      <p:sp>
        <p:nvSpPr>
          <p:cNvPr id="3" name="Content Placeholder 2"/>
          <p:cNvSpPr>
            <a:spLocks noGrp="1"/>
          </p:cNvSpPr>
          <p:nvPr>
            <p:ph idx="1"/>
          </p:nvPr>
        </p:nvSpPr>
        <p:spPr/>
        <p:txBody>
          <a:bodyPr/>
          <a:lstStyle/>
          <a:p>
            <a:pPr fontAlgn="ctr"/>
            <a:r>
              <a:rPr lang="en-US" dirty="0"/>
              <a:t>The official PHP documentation that's available from the Internet provides detailed information about the PHP language and its built-in functions.</a:t>
            </a:r>
          </a:p>
          <a:p>
            <a:endParaRPr lang="en-US" dirty="0"/>
          </a:p>
        </p:txBody>
      </p:sp>
    </p:spTree>
    <p:extLst>
      <p:ext uri="{BB962C8B-B14F-4D97-AF65-F5344CB8AC3E}">
        <p14:creationId xmlns:p14="http://schemas.microsoft.com/office/powerpoint/2010/main" val="111693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1</a:t>
            </a:r>
            <a:endParaRPr lang="en-US" dirty="0"/>
          </a:p>
        </p:txBody>
      </p:sp>
      <p:sp>
        <p:nvSpPr>
          <p:cNvPr id="3" name="Content Placeholder 2"/>
          <p:cNvSpPr>
            <a:spLocks noGrp="1"/>
          </p:cNvSpPr>
          <p:nvPr>
            <p:ph idx="1"/>
          </p:nvPr>
        </p:nvSpPr>
        <p:spPr/>
        <p:txBody>
          <a:bodyPr/>
          <a:lstStyle/>
          <a:p>
            <a:pPr marL="342900" fontAlgn="ctr">
              <a:spcBef>
                <a:spcPts val="0"/>
              </a:spcBef>
              <a:spcAft>
                <a:spcPts val="300"/>
              </a:spcAft>
            </a:pPr>
            <a:r>
              <a:rPr lang="en-US" dirty="0">
                <a:latin typeface="Calibri" panose="020F0502020204030204" pitchFamily="34" charset="0"/>
              </a:rPr>
              <a:t>To request a web page, the web browser sends an </a:t>
            </a:r>
            <a:r>
              <a:rPr lang="en-US" b="1" i="1" dirty="0">
                <a:solidFill>
                  <a:srgbClr val="0070C0"/>
                </a:solidFill>
                <a:latin typeface="Calibri" panose="020F0502020204030204" pitchFamily="34" charset="0"/>
              </a:rPr>
              <a:t>HTTP request</a:t>
            </a:r>
            <a:r>
              <a:rPr lang="en-US" dirty="0">
                <a:latin typeface="Calibri" panose="020F0502020204030204" pitchFamily="34" charset="0"/>
              </a:rPr>
              <a:t> to the web server that includes the name of the requested file. Then, the web server retrieves HTML for the requested web page and sends it back to the browser in an </a:t>
            </a:r>
            <a:r>
              <a:rPr lang="en-US" b="1" i="1" dirty="0">
                <a:solidFill>
                  <a:srgbClr val="0070C0"/>
                </a:solidFill>
                <a:latin typeface="Calibri" panose="020F0502020204030204" pitchFamily="34" charset="0"/>
              </a:rPr>
              <a:t>HTTP response</a:t>
            </a:r>
            <a:r>
              <a:rPr lang="en-US" dirty="0">
                <a:latin typeface="Calibri" panose="020F0502020204030204" pitchFamily="34" charset="0"/>
              </a:rPr>
              <a:t>. Last, the browser </a:t>
            </a:r>
            <a:r>
              <a:rPr lang="en-US" b="1" i="1" dirty="0">
                <a:solidFill>
                  <a:srgbClr val="0070C0"/>
                </a:solidFill>
                <a:latin typeface="Calibri" panose="020F0502020204030204" pitchFamily="34" charset="0"/>
              </a:rPr>
              <a:t>renders</a:t>
            </a:r>
            <a:r>
              <a:rPr lang="en-US" dirty="0">
                <a:latin typeface="Calibri" panose="020F0502020204030204" pitchFamily="34" charset="0"/>
              </a:rPr>
              <a:t> the HTML into a web page.</a:t>
            </a:r>
            <a:endParaRPr lang="en-US" sz="2400" dirty="0" smtClean="0">
              <a:effectLst/>
              <a:latin typeface="Calibri" panose="020F0502020204030204" pitchFamily="34" charset="0"/>
            </a:endParaRPr>
          </a:p>
          <a:p>
            <a:endParaRPr lang="en-US" dirty="0"/>
          </a:p>
        </p:txBody>
      </p:sp>
    </p:spTree>
    <p:extLst>
      <p:ext uri="{BB962C8B-B14F-4D97-AF65-F5344CB8AC3E}">
        <p14:creationId xmlns:p14="http://schemas.microsoft.com/office/powerpoint/2010/main" val="869922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1</a:t>
            </a:r>
            <a:endParaRPr lang="en-US" dirty="0"/>
          </a:p>
        </p:txBody>
      </p:sp>
      <p:sp>
        <p:nvSpPr>
          <p:cNvPr id="3" name="Content Placeholder 2"/>
          <p:cNvSpPr>
            <a:spLocks noGrp="1"/>
          </p:cNvSpPr>
          <p:nvPr>
            <p:ph idx="1"/>
          </p:nvPr>
        </p:nvSpPr>
        <p:spPr/>
        <p:txBody>
          <a:bodyPr/>
          <a:lstStyle/>
          <a:p>
            <a:pPr marL="342900" fontAlgn="ctr">
              <a:spcBef>
                <a:spcPts val="0"/>
              </a:spcBef>
              <a:spcAft>
                <a:spcPts val="300"/>
              </a:spcAft>
            </a:pPr>
            <a:r>
              <a:rPr lang="en-US" dirty="0">
                <a:latin typeface="Calibri" panose="020F0502020204030204" pitchFamily="34" charset="0"/>
              </a:rPr>
              <a:t>A </a:t>
            </a:r>
            <a:r>
              <a:rPr lang="en-US" b="1" i="1" dirty="0">
                <a:solidFill>
                  <a:srgbClr val="0070C0"/>
                </a:solidFill>
                <a:latin typeface="Calibri" panose="020F0502020204030204" pitchFamily="34" charset="0"/>
              </a:rPr>
              <a:t>static web page</a:t>
            </a:r>
            <a:r>
              <a:rPr lang="en-US" dirty="0">
                <a:latin typeface="Calibri" panose="020F0502020204030204" pitchFamily="34" charset="0"/>
              </a:rPr>
              <a:t> is a page that is the same each time it's retrieved. The file for a static web page has .html as its extension, and its HTML doesn't change.</a:t>
            </a:r>
            <a:endParaRPr lang="en-US" sz="2400" dirty="0" smtClean="0">
              <a:effectLst/>
              <a:latin typeface="Calibri" panose="020F0502020204030204" pitchFamily="34" charset="0"/>
            </a:endParaRPr>
          </a:p>
          <a:p>
            <a:endParaRPr lang="en-US" dirty="0"/>
          </a:p>
        </p:txBody>
      </p:sp>
    </p:spTree>
    <p:extLst>
      <p:ext uri="{BB962C8B-B14F-4D97-AF65-F5344CB8AC3E}">
        <p14:creationId xmlns:p14="http://schemas.microsoft.com/office/powerpoint/2010/main" val="1634858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1</a:t>
            </a:r>
            <a:endParaRPr lang="en-US" dirty="0"/>
          </a:p>
        </p:txBody>
      </p:sp>
      <p:sp>
        <p:nvSpPr>
          <p:cNvPr id="3" name="Content Placeholder 2"/>
          <p:cNvSpPr>
            <a:spLocks noGrp="1"/>
          </p:cNvSpPr>
          <p:nvPr>
            <p:ph idx="1"/>
          </p:nvPr>
        </p:nvSpPr>
        <p:spPr/>
        <p:txBody>
          <a:bodyPr/>
          <a:lstStyle/>
          <a:p>
            <a:pPr marL="342900" fontAlgn="ctr">
              <a:spcBef>
                <a:spcPts val="0"/>
              </a:spcBef>
              <a:spcAft>
                <a:spcPts val="300"/>
              </a:spcAft>
            </a:pPr>
            <a:r>
              <a:rPr lang="en-US" dirty="0">
                <a:latin typeface="Calibri" panose="020F0502020204030204" pitchFamily="34" charset="0"/>
              </a:rPr>
              <a:t>The HTML for a </a:t>
            </a:r>
            <a:r>
              <a:rPr lang="en-US" b="1" i="1" dirty="0">
                <a:solidFill>
                  <a:srgbClr val="0070C0"/>
                </a:solidFill>
                <a:latin typeface="Calibri" panose="020F0502020204030204" pitchFamily="34" charset="0"/>
              </a:rPr>
              <a:t>dynamic web page</a:t>
            </a:r>
            <a:r>
              <a:rPr lang="en-US" dirty="0">
                <a:latin typeface="Calibri" panose="020F0502020204030204" pitchFamily="34" charset="0"/>
              </a:rPr>
              <a:t> is generated by a </a:t>
            </a:r>
            <a:r>
              <a:rPr lang="en-US" b="1" i="1" dirty="0">
                <a:solidFill>
                  <a:srgbClr val="0070C0"/>
                </a:solidFill>
                <a:latin typeface="Calibri" panose="020F0502020204030204" pitchFamily="34" charset="0"/>
              </a:rPr>
              <a:t>server-side program</a:t>
            </a:r>
            <a:r>
              <a:rPr lang="en-US" dirty="0">
                <a:latin typeface="Calibri" panose="020F0502020204030204" pitchFamily="34" charset="0"/>
              </a:rPr>
              <a:t> or </a:t>
            </a:r>
            <a:r>
              <a:rPr lang="en-US" b="1" i="1" dirty="0">
                <a:solidFill>
                  <a:srgbClr val="0070C0"/>
                </a:solidFill>
                <a:latin typeface="Calibri" panose="020F0502020204030204" pitchFamily="34" charset="0"/>
              </a:rPr>
              <a:t>script</a:t>
            </a:r>
            <a:r>
              <a:rPr lang="en-US" dirty="0">
                <a:latin typeface="Calibri" panose="020F0502020204030204" pitchFamily="34" charset="0"/>
              </a:rPr>
              <a:t>, so its HTML can change from one request to another. When a web server receives a request for a web page, it uses the extension of the requested file to finds out which server or script should process the request.</a:t>
            </a:r>
            <a:endParaRPr lang="en-US" sz="2400" dirty="0" smtClean="0">
              <a:effectLst/>
              <a:latin typeface="Calibri" panose="020F0502020204030204" pitchFamily="34" charset="0"/>
            </a:endParaRPr>
          </a:p>
          <a:p>
            <a:endParaRPr lang="en-US" dirty="0"/>
          </a:p>
        </p:txBody>
      </p:sp>
    </p:spTree>
    <p:extLst>
      <p:ext uri="{BB962C8B-B14F-4D97-AF65-F5344CB8AC3E}">
        <p14:creationId xmlns:p14="http://schemas.microsoft.com/office/powerpoint/2010/main" val="2021341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1</a:t>
            </a:r>
            <a:endParaRPr lang="en-US" dirty="0"/>
          </a:p>
        </p:txBody>
      </p:sp>
      <p:sp>
        <p:nvSpPr>
          <p:cNvPr id="3" name="Content Placeholder 2"/>
          <p:cNvSpPr>
            <a:spLocks noGrp="1"/>
          </p:cNvSpPr>
          <p:nvPr>
            <p:ph idx="1"/>
          </p:nvPr>
        </p:nvSpPr>
        <p:spPr/>
        <p:txBody>
          <a:bodyPr/>
          <a:lstStyle/>
          <a:p>
            <a:pPr marL="342900" fontAlgn="ctr">
              <a:spcBef>
                <a:spcPts val="0"/>
              </a:spcBef>
              <a:spcAft>
                <a:spcPts val="300"/>
              </a:spcAft>
            </a:pPr>
            <a:r>
              <a:rPr lang="en-US" dirty="0">
                <a:latin typeface="Calibri" panose="020F0502020204030204" pitchFamily="34" charset="0"/>
              </a:rPr>
              <a:t>HTTP request for web pages with .</a:t>
            </a:r>
            <a:r>
              <a:rPr lang="en-US" dirty="0" err="1">
                <a:latin typeface="Calibri" panose="020F0502020204030204" pitchFamily="34" charset="0"/>
              </a:rPr>
              <a:t>php</a:t>
            </a:r>
            <a:r>
              <a:rPr lang="en-US" dirty="0">
                <a:latin typeface="Calibri" panose="020F0502020204030204" pitchFamily="34" charset="0"/>
              </a:rPr>
              <a:t> as the extension processed by the </a:t>
            </a:r>
            <a:r>
              <a:rPr lang="en-US" b="1" i="1" dirty="0">
                <a:solidFill>
                  <a:srgbClr val="0070C0"/>
                </a:solidFill>
                <a:latin typeface="Calibri" panose="020F0502020204030204" pitchFamily="34" charset="0"/>
              </a:rPr>
              <a:t>PHP interpreter</a:t>
            </a:r>
            <a:r>
              <a:rPr lang="en-US" dirty="0">
                <a:latin typeface="Calibri" panose="020F0502020204030204" pitchFamily="34" charset="0"/>
              </a:rPr>
              <a:t> that runs on the web server. This interpreter processes the request along with any data that is passed with the request. Then, it generates the HTML for the HTTP response.</a:t>
            </a:r>
            <a:endParaRPr lang="en-US" sz="2400" dirty="0" smtClean="0">
              <a:effectLst/>
              <a:latin typeface="Calibri" panose="020F0502020204030204" pitchFamily="34" charset="0"/>
            </a:endParaRPr>
          </a:p>
          <a:p>
            <a:endParaRPr lang="en-US" dirty="0"/>
          </a:p>
        </p:txBody>
      </p:sp>
    </p:spTree>
    <p:extLst>
      <p:ext uri="{BB962C8B-B14F-4D97-AF65-F5344CB8AC3E}">
        <p14:creationId xmlns:p14="http://schemas.microsoft.com/office/powerpoint/2010/main" val="747916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1</a:t>
            </a:r>
            <a:endParaRPr lang="en-US" dirty="0"/>
          </a:p>
        </p:txBody>
      </p:sp>
      <p:sp>
        <p:nvSpPr>
          <p:cNvPr id="3" name="Content Placeholder 2"/>
          <p:cNvSpPr>
            <a:spLocks noGrp="1"/>
          </p:cNvSpPr>
          <p:nvPr>
            <p:ph idx="1"/>
          </p:nvPr>
        </p:nvSpPr>
        <p:spPr/>
        <p:txBody>
          <a:bodyPr/>
          <a:lstStyle/>
          <a:p>
            <a:pPr marL="342900" fontAlgn="ctr">
              <a:spcBef>
                <a:spcPts val="0"/>
              </a:spcBef>
              <a:spcAft>
                <a:spcPts val="300"/>
              </a:spcAft>
            </a:pPr>
            <a:r>
              <a:rPr lang="en-US" b="1" i="1" dirty="0">
                <a:solidFill>
                  <a:srgbClr val="0070C0"/>
                </a:solidFill>
                <a:latin typeface="Calibri" panose="020F0502020204030204" pitchFamily="34" charset="0"/>
              </a:rPr>
              <a:t>HTML (HyperText Markup Language)</a:t>
            </a:r>
            <a:r>
              <a:rPr lang="en-US" dirty="0">
                <a:latin typeface="Calibri" panose="020F0502020204030204" pitchFamily="34" charset="0"/>
              </a:rPr>
              <a:t> is the language that defines the structure and contents of a web page. </a:t>
            </a:r>
            <a:r>
              <a:rPr lang="en-US" b="1" i="1" dirty="0">
                <a:solidFill>
                  <a:srgbClr val="0070C0"/>
                </a:solidFill>
                <a:latin typeface="Calibri" panose="020F0502020204030204" pitchFamily="34" charset="0"/>
              </a:rPr>
              <a:t>CSS ( Cascading Style Sheets)</a:t>
            </a:r>
            <a:r>
              <a:rPr lang="en-US" dirty="0">
                <a:latin typeface="Calibri" panose="020F0502020204030204" pitchFamily="34" charset="0"/>
              </a:rPr>
              <a:t> is used to control how the web pages are formatted. For this book, you need to be familiar with both HTML and CSS, but the emphasis is on PHP.</a:t>
            </a:r>
            <a:endParaRPr lang="en-US" sz="2400" dirty="0" smtClean="0">
              <a:effectLst/>
              <a:latin typeface="Calibri" panose="020F0502020204030204" pitchFamily="34" charset="0"/>
            </a:endParaRPr>
          </a:p>
          <a:p>
            <a:endParaRPr lang="en-US" dirty="0"/>
          </a:p>
        </p:txBody>
      </p:sp>
    </p:spTree>
    <p:extLst>
      <p:ext uri="{BB962C8B-B14F-4D97-AF65-F5344CB8AC3E}">
        <p14:creationId xmlns:p14="http://schemas.microsoft.com/office/powerpoint/2010/main" val="2704352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 1</a:t>
            </a:r>
            <a:endParaRPr lang="en-US" dirty="0"/>
          </a:p>
        </p:txBody>
      </p:sp>
      <p:sp>
        <p:nvSpPr>
          <p:cNvPr id="3" name="Content Placeholder 2"/>
          <p:cNvSpPr>
            <a:spLocks noGrp="1"/>
          </p:cNvSpPr>
          <p:nvPr>
            <p:ph idx="1"/>
          </p:nvPr>
        </p:nvSpPr>
        <p:spPr/>
        <p:txBody>
          <a:bodyPr/>
          <a:lstStyle/>
          <a:p>
            <a:pPr marL="342900" fontAlgn="ctr">
              <a:spcBef>
                <a:spcPts val="0"/>
              </a:spcBef>
              <a:spcAft>
                <a:spcPts val="300"/>
              </a:spcAft>
            </a:pPr>
            <a:r>
              <a:rPr lang="en-US" b="1" i="1" dirty="0">
                <a:solidFill>
                  <a:srgbClr val="0070C0"/>
                </a:solidFill>
                <a:latin typeface="Calibri" panose="020F0502020204030204" pitchFamily="34" charset="0"/>
              </a:rPr>
              <a:t>XAMPP</a:t>
            </a:r>
            <a:r>
              <a:rPr lang="en-US" dirty="0">
                <a:latin typeface="Calibri" panose="020F0502020204030204" pitchFamily="34" charset="0"/>
              </a:rPr>
              <a:t> is a free, open-source, cross-platform web server package that consists of Apache, MySQL, and PHP and Perl interpreters. It is commonly used for PHP applications, and it's easy to install.</a:t>
            </a:r>
            <a:endParaRPr lang="en-US" sz="2400" dirty="0" smtClean="0">
              <a:effectLst/>
              <a:latin typeface="Calibri" panose="020F0502020204030204" pitchFamily="34" charset="0"/>
            </a:endParaRPr>
          </a:p>
          <a:p>
            <a:endParaRPr lang="en-US" dirty="0"/>
          </a:p>
        </p:txBody>
      </p:sp>
    </p:spTree>
    <p:extLst>
      <p:ext uri="{BB962C8B-B14F-4D97-AF65-F5344CB8AC3E}">
        <p14:creationId xmlns:p14="http://schemas.microsoft.com/office/powerpoint/2010/main" val="27177854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1211</Words>
  <Application>Microsoft Office PowerPoint</Application>
  <PresentationFormat>Widescreen</PresentationFormat>
  <Paragraphs>61</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Chapter 1 Summary</vt:lpstr>
      <vt:lpstr>Ch. 1</vt:lpstr>
      <vt:lpstr>Ch. 1</vt:lpstr>
      <vt:lpstr>Ch. 1</vt:lpstr>
      <vt:lpstr>Ch. 1</vt:lpstr>
      <vt:lpstr>Ch. 1</vt:lpstr>
      <vt:lpstr>Ch. 1</vt:lpstr>
      <vt:lpstr>Ch. 1</vt:lpstr>
      <vt:lpstr>Ch. 1</vt:lpstr>
      <vt:lpstr>Ch. 1</vt:lpstr>
      <vt:lpstr>Ch. 1</vt:lpstr>
      <vt:lpstr>Ch. 1</vt:lpstr>
      <vt:lpstr>Ch. 1</vt:lpstr>
      <vt:lpstr>Ch. 1</vt:lpstr>
      <vt:lpstr>Ch. 1</vt:lpstr>
      <vt:lpstr>Ch. 1</vt:lpstr>
      <vt:lpstr>Ch. 2</vt:lpstr>
      <vt:lpstr>Ch. 2</vt:lpstr>
      <vt:lpstr>Ch. 2</vt:lpstr>
      <vt:lpstr>Ch. 2</vt:lpstr>
      <vt:lpstr>Ch. 2</vt:lpstr>
      <vt:lpstr>Ch. 2</vt:lpstr>
      <vt:lpstr>Ch. 2</vt:lpstr>
      <vt:lpstr>Ch. 2</vt:lpstr>
      <vt:lpstr>Ch. 2</vt:lpstr>
      <vt:lpstr>Ch. 2</vt:lpstr>
      <vt:lpstr>Ch. 2</vt:lpstr>
      <vt:lpstr>Ch. 2</vt:lpstr>
      <vt:lpstr>Ch. 2</vt:lpstr>
      <vt:lpstr>Ch. 2</vt:lpstr>
      <vt:lpstr>Ch.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Summary</dc:title>
  <dc:creator>Aaron Crutchfield</dc:creator>
  <cp:lastModifiedBy>Aaron Crutchfield</cp:lastModifiedBy>
  <cp:revision>3</cp:revision>
  <dcterms:created xsi:type="dcterms:W3CDTF">2016-01-20T00:35:45Z</dcterms:created>
  <dcterms:modified xsi:type="dcterms:W3CDTF">2016-01-20T22:54:57Z</dcterms:modified>
</cp:coreProperties>
</file>