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5EFE-0A56-4EE9-A35D-9E1D60F527CB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B9CB-12F7-434B-81CA-56ED0DE2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7-11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To create a conditional expression, you can use equality operators, identify operators,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relational operators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logical operators</a:t>
            </a:r>
            <a:r>
              <a:rPr lang="en-US" dirty="0">
                <a:latin typeface="Calibri" panose="020F0502020204030204" pitchFamily="34" charset="0"/>
              </a:rPr>
              <a:t>, and arithmetic operators.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In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order of precedence</a:t>
            </a:r>
            <a:r>
              <a:rPr lang="en-US" dirty="0">
                <a:latin typeface="Calibri" panose="020F0502020204030204" pitchFamily="34" charset="0"/>
              </a:rPr>
              <a:t> for a conditional expression, the arithmetic operators come between the NOT logical operator and the relational operators. To override the order of precedence, you can use parentheses.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4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The if statement is used to implement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selection structure</a:t>
            </a:r>
            <a:r>
              <a:rPr lang="en-US" dirty="0">
                <a:latin typeface="Calibri" panose="020F0502020204030204" pitchFamily="34" charset="0"/>
              </a:rPr>
              <a:t>, and the switch statement is used to implement the case structure.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case structure</a:t>
            </a:r>
            <a:r>
              <a:rPr lang="en-US" dirty="0">
                <a:latin typeface="Calibri" panose="020F0502020204030204" pitchFamily="34" charset="0"/>
              </a:rPr>
              <a:t> is often useful for the controller of an application that uses the MVC pattern.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2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iteration structure</a:t>
            </a:r>
            <a:r>
              <a:rPr lang="en-US" dirty="0">
                <a:latin typeface="Calibri" panose="020F0502020204030204" pitchFamily="34" charset="0"/>
              </a:rPr>
              <a:t> is implemented by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while loops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do-while loops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for loops</a:t>
            </a:r>
            <a:r>
              <a:rPr lang="en-US" dirty="0">
                <a:latin typeface="Calibri" panose="020F0502020204030204" pitchFamily="34" charset="0"/>
              </a:rPr>
              <a:t>. A for loop is useful when you need to increment or decrement a counter that determines how many times the loop is executed.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alternate syntax for a for loop is useful when you're generating HTML code. This syntax starts the loop with a colon, and ends it with the </a:t>
            </a:r>
            <a:r>
              <a:rPr lang="en-US" dirty="0" err="1"/>
              <a:t>endfor</a:t>
            </a:r>
            <a:r>
              <a:rPr lang="en-US" dirty="0"/>
              <a:t>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5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break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continue statements</a:t>
            </a:r>
            <a:r>
              <a:rPr lang="en-US" dirty="0">
                <a:latin typeface="Calibri" panose="020F0502020204030204" pitchFamily="34" charset="0"/>
              </a:rPr>
              <a:t> are used to exit from a loop or to restart one.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5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When you use PHP, you can create strings by using single quotes, double quotes with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variable substitution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heredoc</a:t>
            </a:r>
            <a:r>
              <a:rPr lang="en-US" dirty="0">
                <a:latin typeface="Calibri" panose="020F0502020204030204" pitchFamily="34" charset="0"/>
              </a:rPr>
              <a:t> syntax, and </a:t>
            </a:r>
            <a:r>
              <a:rPr lang="en-US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nowdoc</a:t>
            </a:r>
            <a:r>
              <a:rPr lang="en-US" dirty="0">
                <a:latin typeface="Calibri" panose="020F0502020204030204" pitchFamily="34" charset="0"/>
              </a:rPr>
              <a:t> syntax.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Escape sequences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provide a way to insert special characters into text strings. The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htmlentities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function provides a way to convert escape sequences and HTML characters to HTML character entities that display properly in a browser.</a:t>
            </a:r>
            <a:endParaRPr lang="en-US" sz="2000" dirty="0" smtClean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PHP provides many functions for working with strings, including functions for getting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length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substrings</a:t>
            </a:r>
            <a:r>
              <a:rPr lang="en-US" dirty="0">
                <a:latin typeface="Calibri" panose="020F0502020204030204" pitchFamily="34" charset="0"/>
              </a:rPr>
              <a:t> of a string; for searching and replacing strings; for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trimming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padding</a:t>
            </a:r>
            <a:r>
              <a:rPr lang="en-US" dirty="0">
                <a:latin typeface="Calibri" panose="020F0502020204030204" pitchFamily="34" charset="0"/>
              </a:rPr>
              <a:t>, and modifying strings; for converting strings to and from arrays; for comparing two strings; and for formatting strings based on format codes.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7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PHP provides functions for working with both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integer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floating-point numbers</a:t>
            </a:r>
            <a:r>
              <a:rPr lang="en-US" dirty="0">
                <a:latin typeface="Calibri" panose="020F0502020204030204" pitchFamily="34" charset="0"/>
              </a:rPr>
              <a:t>. It also provides functions for generating random numbers.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data that has been entered into the controls of a form is sent to the server as string data in an array of name/value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3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You can use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type casting</a:t>
            </a:r>
            <a:r>
              <a:rPr lang="en-US" dirty="0">
                <a:latin typeface="Calibri" panose="020F0502020204030204" pitchFamily="34" charset="0"/>
              </a:rPr>
              <a:t> to convert a string to an integer or floating-point number. You can also use the </a:t>
            </a:r>
            <a:r>
              <a:rPr lang="en-US" dirty="0" err="1">
                <a:latin typeface="Calibri" panose="020F0502020204030204" pitchFamily="34" charset="0"/>
              </a:rPr>
              <a:t>intval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</a:rPr>
              <a:t>floatval</a:t>
            </a:r>
            <a:r>
              <a:rPr lang="en-US" dirty="0">
                <a:latin typeface="Calibri" panose="020F0502020204030204" pitchFamily="34" charset="0"/>
              </a:rPr>
              <a:t> functions for these conversions.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timestamp</a:t>
            </a:r>
            <a:r>
              <a:rPr lang="en-US" dirty="0">
                <a:latin typeface="Calibri" panose="020F0502020204030204" pitchFamily="34" charset="0"/>
              </a:rPr>
              <a:t> is an integer that represents a date and time as the number of seconds since midnight, January 1, 1970 GMT.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On most systems, the upper limit of a timestamp is January 19, 2038. As a result, dates after that will lead to bugs that will need to be fixed. This is known as the year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2038 problem</a:t>
            </a:r>
            <a:r>
              <a:rPr lang="en-US" dirty="0">
                <a:latin typeface="Calibri" panose="020F0502020204030204" pitchFamily="34" charset="0"/>
              </a:rPr>
              <a:t> or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Y2K38 problem</a:t>
            </a:r>
            <a:r>
              <a:rPr lang="en-US" dirty="0">
                <a:latin typeface="Calibri" panose="020F0502020204030204" pitchFamily="34" charset="0"/>
              </a:rPr>
              <a:t>, but this can be avoided by using </a:t>
            </a:r>
            <a:r>
              <a:rPr lang="en-US" dirty="0" err="1">
                <a:latin typeface="Calibri" panose="020F0502020204030204" pitchFamily="34" charset="0"/>
              </a:rPr>
              <a:t>DateTime</a:t>
            </a:r>
            <a:r>
              <a:rPr lang="en-US" dirty="0">
                <a:latin typeface="Calibri" panose="020F0502020204030204" pitchFamily="34" charset="0"/>
              </a:rPr>
              <a:t> objects instead of timestamps.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7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and format timestamps, you can use functions. You can also use functions to validate a date and to store the parts of a date in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7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</a:t>
            </a:r>
            <a:r>
              <a:rPr lang="en-US" dirty="0" err="1"/>
              <a:t>DateTime</a:t>
            </a:r>
            <a:r>
              <a:rPr lang="en-US" dirty="0"/>
              <a:t> class provides an object-oriented way to work with dates and times. After you create a </a:t>
            </a:r>
            <a:r>
              <a:rPr lang="en-US" dirty="0" err="1"/>
              <a:t>DateTime</a:t>
            </a:r>
            <a:r>
              <a:rPr lang="en-US" dirty="0"/>
              <a:t> object, you can use its methods to set or modify the date and to convert a timestamp to a </a:t>
            </a:r>
            <a:r>
              <a:rPr lang="en-US" dirty="0" err="1"/>
              <a:t>DateTime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11353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date interval </a:t>
            </a:r>
            <a:r>
              <a:rPr lang="en-US" dirty="0">
                <a:latin typeface="Calibri" panose="020F0502020204030204" pitchFamily="34" charset="0"/>
              </a:rPr>
              <a:t>is a span of time, not a point in time, that can be stored in a </a:t>
            </a:r>
            <a:r>
              <a:rPr lang="en-US" dirty="0" err="1">
                <a:latin typeface="Calibri" panose="020F0502020204030204" pitchFamily="34" charset="0"/>
              </a:rPr>
              <a:t>Datelnterval</a:t>
            </a:r>
            <a:r>
              <a:rPr lang="en-US" dirty="0">
                <a:latin typeface="Calibri" panose="020F0502020204030204" pitchFamily="34" charset="0"/>
              </a:rPr>
              <a:t> object. Then, you can use the methods of a </a:t>
            </a:r>
            <a:r>
              <a:rPr lang="en-US" dirty="0" err="1">
                <a:latin typeface="Calibri" panose="020F0502020204030204" pitchFamily="34" charset="0"/>
              </a:rPr>
              <a:t>DateTime</a:t>
            </a:r>
            <a:r>
              <a:rPr lang="en-US" dirty="0">
                <a:latin typeface="Calibri" panose="020F0502020204030204" pitchFamily="34" charset="0"/>
              </a:rPr>
              <a:t> object to add date intervals, subtract date </a:t>
            </a:r>
            <a:r>
              <a:rPr lang="en-US" dirty="0" err="1">
                <a:latin typeface="Calibri" panose="020F0502020204030204" pitchFamily="34" charset="0"/>
              </a:rPr>
              <a:t>invervals</a:t>
            </a:r>
            <a:r>
              <a:rPr lang="en-US" dirty="0">
                <a:latin typeface="Calibri" panose="020F0502020204030204" pitchFamily="34" charset="0"/>
              </a:rPr>
              <a:t>, or create a </a:t>
            </a:r>
            <a:r>
              <a:rPr lang="en-US" dirty="0" err="1">
                <a:latin typeface="Calibri" panose="020F0502020204030204" pitchFamily="34" charset="0"/>
              </a:rPr>
              <a:t>Datelnterval</a:t>
            </a:r>
            <a:r>
              <a:rPr lang="en-US" dirty="0">
                <a:latin typeface="Calibri" panose="020F0502020204030204" pitchFamily="34" charset="0"/>
              </a:rPr>
              <a:t> object that represents the interval between two dates.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An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</a:rPr>
              <a:t> can contain one or more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</a:rPr>
              <a:t> that are referred to by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indexes</a:t>
            </a:r>
            <a:r>
              <a:rPr lang="en-US" dirty="0">
                <a:latin typeface="Calibri" panose="020F0502020204030204" pitchFamily="34" charset="0"/>
              </a:rPr>
              <a:t>. These indexes can be either integers or strings.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length</a:t>
            </a:r>
            <a:r>
              <a:rPr lang="en-US" dirty="0">
                <a:latin typeface="Calibri" panose="020F0502020204030204" pitchFamily="34" charset="0"/>
              </a:rPr>
              <a:t> of an array indicates the number of elements that it contains.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5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arrays are dynamic, which means that you can change the length of an array by adding or removing elements. You can also create empty elements within an array (gaps).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6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An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associative array</a:t>
            </a:r>
            <a:r>
              <a:rPr lang="en-US" dirty="0">
                <a:latin typeface="Calibri" panose="020F0502020204030204" pitchFamily="34" charset="0"/>
              </a:rPr>
              <a:t> is an array that has string values for its indexes. This type of index is commonly called 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key</a:t>
            </a:r>
            <a:r>
              <a:rPr lang="en-US" dirty="0">
                <a:latin typeface="Calibri" panose="020F0502020204030204" pitchFamily="34" charset="0"/>
              </a:rPr>
              <a:t>, so an associative array can be thought of as a series of key/value pairs.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7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is commonly used for processing arrays with integer indexes, and a </a:t>
            </a:r>
            <a:r>
              <a:rPr lang="en-US" dirty="0" err="1"/>
              <a:t>foreach</a:t>
            </a:r>
            <a:r>
              <a:rPr lang="en-US" dirty="0"/>
              <a:t> loop is commonly used for processing associative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Text boxes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are used to get simple user entries.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Password boxes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are used to get entries that are displayed as bullets. 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hidden fields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are used to pass data to the server that the user hasn't entered.</a:t>
            </a:r>
            <a:endParaRPr lang="en-US" sz="2000" dirty="0" smtClean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provides many functions that make it easier to work with arrays. These include functions for creating, searching, sorting, and modifying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0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stack</a:t>
            </a:r>
            <a:r>
              <a:rPr lang="en-US" dirty="0">
                <a:latin typeface="Calibri" panose="020F0502020204030204" pitchFamily="34" charset="0"/>
              </a:rPr>
              <a:t> is a type of array that provides for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last in, first out (LIFO)</a:t>
            </a:r>
            <a:r>
              <a:rPr lang="en-US" dirty="0">
                <a:latin typeface="Calibri" panose="020F0502020204030204" pitchFamily="34" charset="0"/>
              </a:rPr>
              <a:t> processing. 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queue</a:t>
            </a:r>
            <a:r>
              <a:rPr lang="en-US" dirty="0">
                <a:latin typeface="Calibri" panose="020F0502020204030204" pitchFamily="34" charset="0"/>
              </a:rPr>
              <a:t> is a type of array that provides for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first in, first out (FIFO)</a:t>
            </a:r>
            <a:r>
              <a:rPr lang="en-US" dirty="0">
                <a:latin typeface="Calibri" panose="020F0502020204030204" pitchFamily="34" charset="0"/>
              </a:rPr>
              <a:t> processing.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92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An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array of arrays</a:t>
            </a:r>
            <a:r>
              <a:rPr lang="en-US" dirty="0">
                <a:latin typeface="Calibri" panose="020F0502020204030204" pitchFamily="34" charset="0"/>
              </a:rPr>
              <a:t>, or 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two-dimensional array</a:t>
            </a:r>
            <a:r>
              <a:rPr lang="en-US" dirty="0">
                <a:latin typeface="Calibri" panose="020F0502020204030204" pitchFamily="34" charset="0"/>
              </a:rPr>
              <a:t>, is an array with elements that contain other arrays. A two-dimensional array is usually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rectangular</a:t>
            </a:r>
            <a:r>
              <a:rPr lang="en-US" dirty="0">
                <a:latin typeface="Calibri" panose="020F0502020204030204" pitchFamily="34" charset="0"/>
              </a:rPr>
              <a:t>, but it can also be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jagged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Radio buttons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let the user select only one option from a group of options, while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check boxes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let the user select independent options. To get data from several related check boxes, you can set them up so the data is returned in an array.</a:t>
            </a:r>
            <a:endParaRPr lang="en-US" sz="2000" dirty="0" smtClean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5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drop-down list</a:t>
            </a:r>
            <a:r>
              <a:rPr lang="en-US" dirty="0">
                <a:latin typeface="Calibri" panose="020F0502020204030204" pitchFamily="34" charset="0"/>
              </a:rPr>
              <a:t> lets the user select one option from a group of options. 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list box</a:t>
            </a:r>
            <a:r>
              <a:rPr lang="en-US" dirty="0">
                <a:latin typeface="Calibri" panose="020F0502020204030204" pitchFamily="34" charset="0"/>
              </a:rPr>
              <a:t> lets the user select one or more options from a group of options.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6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text area</a:t>
            </a:r>
            <a:r>
              <a:rPr lang="en-US" dirty="0">
                <a:latin typeface="Calibri" panose="020F0502020204030204" pitchFamily="34" charset="0"/>
              </a:rPr>
              <a:t> lets the user enter multiple lines of text that can include hard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returns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soft returns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1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htmlspecialchars</a:t>
            </a:r>
            <a:r>
              <a:rPr lang="en-US" dirty="0"/>
              <a:t> function to control the way special characters that were entered by the user are displayed in the browser. You can use the n12br function to convert new line characters to &lt;</a:t>
            </a:r>
            <a:r>
              <a:rPr lang="en-US" dirty="0" err="1"/>
              <a:t>br</a:t>
            </a:r>
            <a:r>
              <a:rPr lang="en-US" dirty="0"/>
              <a:t>&gt; tags in either HTML or XHTML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You can use either the PHP echo or print statements to send data to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fontAlgn="ctr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equality operators</a:t>
            </a:r>
            <a:r>
              <a:rPr lang="en-US" dirty="0">
                <a:latin typeface="Calibri" panose="020F0502020204030204" pitchFamily="34" charset="0"/>
              </a:rPr>
              <a:t> use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type coercion</a:t>
            </a:r>
            <a:r>
              <a:rPr lang="en-US" dirty="0">
                <a:latin typeface="Calibri" panose="020F0502020204030204" pitchFamily="34" charset="0"/>
              </a:rPr>
              <a:t>. The </a:t>
            </a:r>
            <a:r>
              <a:rPr lang="en-US" b="1" i="1" dirty="0">
                <a:solidFill>
                  <a:srgbClr val="0070C0"/>
                </a:solidFill>
                <a:latin typeface="Calibri" panose="020F0502020204030204" pitchFamily="34" charset="0"/>
              </a:rPr>
              <a:t>identity operators</a:t>
            </a:r>
            <a:r>
              <a:rPr lang="en-US" dirty="0">
                <a:latin typeface="Calibri" panose="020F0502020204030204" pitchFamily="34" charset="0"/>
              </a:rPr>
              <a:t> don't use type coercion.</a:t>
            </a:r>
            <a:endParaRPr lang="en-US" sz="2000" dirty="0" smtClean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1157</Words>
  <Application>Microsoft Office PowerPoint</Application>
  <PresentationFormat>Widescreen</PresentationFormat>
  <Paragraphs>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Chapter 7-11 Summary</vt:lpstr>
      <vt:lpstr>Ch. 7</vt:lpstr>
      <vt:lpstr>Ch. 7</vt:lpstr>
      <vt:lpstr>Ch. 7</vt:lpstr>
      <vt:lpstr>Ch. 7</vt:lpstr>
      <vt:lpstr>Ch. 7</vt:lpstr>
      <vt:lpstr>Ch. 7</vt:lpstr>
      <vt:lpstr>Ch. 7</vt:lpstr>
      <vt:lpstr>Ch. 8</vt:lpstr>
      <vt:lpstr>Ch. 8</vt:lpstr>
      <vt:lpstr>Ch. 8</vt:lpstr>
      <vt:lpstr>Ch. 8</vt:lpstr>
      <vt:lpstr>Ch. 8</vt:lpstr>
      <vt:lpstr>Ch. 8</vt:lpstr>
      <vt:lpstr>Ch. 8</vt:lpstr>
      <vt:lpstr>Ch. 9</vt:lpstr>
      <vt:lpstr>Ch. 9</vt:lpstr>
      <vt:lpstr>Ch. 9</vt:lpstr>
      <vt:lpstr>Ch. 9</vt:lpstr>
      <vt:lpstr>Ch. 9</vt:lpstr>
      <vt:lpstr>Ch. 10</vt:lpstr>
      <vt:lpstr>Ch. 10</vt:lpstr>
      <vt:lpstr>Ch. 10</vt:lpstr>
      <vt:lpstr>Ch. 10</vt:lpstr>
      <vt:lpstr>Ch. 10</vt:lpstr>
      <vt:lpstr>Ch. 11</vt:lpstr>
      <vt:lpstr>Ch. 11</vt:lpstr>
      <vt:lpstr>Ch. 11</vt:lpstr>
      <vt:lpstr>Ch. 11</vt:lpstr>
      <vt:lpstr>Ch. 11</vt:lpstr>
      <vt:lpstr>Ch. 11</vt:lpstr>
      <vt:lpstr>Ch.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7-11 Summary</dc:title>
  <dc:creator>Aaron Crutchfield</dc:creator>
  <cp:lastModifiedBy>Aaron Crutchfield</cp:lastModifiedBy>
  <cp:revision>2</cp:revision>
  <dcterms:created xsi:type="dcterms:W3CDTF">2016-01-20T22:44:34Z</dcterms:created>
  <dcterms:modified xsi:type="dcterms:W3CDTF">2016-01-20T22:50:50Z</dcterms:modified>
</cp:coreProperties>
</file>