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3" r:id="rId8"/>
    <p:sldId id="260" r:id="rId9"/>
    <p:sldId id="266" r:id="rId10"/>
    <p:sldId id="267" r:id="rId11"/>
    <p:sldId id="268" r:id="rId12"/>
    <p:sldId id="269" r:id="rId13"/>
    <p:sldId id="261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5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7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347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82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788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20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29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7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43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6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9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14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91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94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FB1E-82B5-46F3-B88C-C868EE6E6AD7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CEEBDD-F169-4E8A-B579-38F5944FB5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6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ProcessBuilder.html" TargetMode="External"/><Relationship Id="rId2" Type="http://schemas.openxmlformats.org/officeDocument/2006/relationships/hyperlink" Target="https://docs.oracle.com/javase/7/docs/api/java/lang/Runti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docs.oracle.com/javase/7/docs/api/java/lang/Proces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ProcessBuilder.html#redirectOutput(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CC8F6-47C8-FA21-27FC-9E4D4A9AB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242" y="2136520"/>
            <a:ext cx="7766936" cy="1646302"/>
          </a:xfrm>
        </p:spPr>
        <p:txBody>
          <a:bodyPr/>
          <a:lstStyle/>
          <a:p>
            <a:r>
              <a:rPr lang="es-ES" dirty="0"/>
              <a:t>UD.2 Programación multiproceso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93C01-BA27-947D-CB5D-24F50ACB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PSP</a:t>
            </a:r>
          </a:p>
          <a:p>
            <a:r>
              <a:rPr lang="es-ES" dirty="0"/>
              <a:t>2º DAM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96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F8F73-840F-9833-25BE-AB25F4A4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s-ES" dirty="0"/>
              <a:t>Algunos métodos de Process…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CDC0D-5BF4-A345-DB03-A378E51F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355"/>
            <a:ext cx="8596668" cy="5668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WaitFor():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waitFor() espera hasta que muera el proceso para continuar 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programa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Devuelve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ha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ido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mal , 0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ha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ido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bien.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6B67BB-4B71-AF8D-5F1D-89A4FF9B129E}"/>
              </a:ext>
            </a:extLst>
          </p:cNvPr>
          <p:cNvSpPr txBox="1"/>
          <p:nvPr/>
        </p:nvSpPr>
        <p:spPr>
          <a:xfrm>
            <a:off x="2033751" y="2012307"/>
            <a:ext cx="75359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Process_waitForMethodExample1 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main(String[] args) 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try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Creando un nuevo proceso.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“Paint se va a ejecutar…."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Process p = Runtime.getRuntime().exec(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"mspaint.exe"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Espera al proceso hasta que termine.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p.waitFor();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Cuando cierras Pain</a:t>
            </a:r>
            <a:r>
              <a:rPr lang="es-ES" dirty="0">
                <a:solidFill>
                  <a:srgbClr val="008200"/>
                </a:solidFill>
                <a:latin typeface="inter-regular"/>
              </a:rPr>
              <a:t>t el programa continua </a:t>
            </a:r>
            <a:r>
              <a:rPr lang="es-ES" dirty="0" err="1">
                <a:solidFill>
                  <a:srgbClr val="008200"/>
                </a:solidFill>
                <a:latin typeface="inter-regular"/>
              </a:rPr>
              <a:t>aqui</a:t>
            </a:r>
            <a:endParaRPr lang="es-E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s-ES" dirty="0">
                <a:solidFill>
                  <a:srgbClr val="0000FF"/>
                </a:solidFill>
                <a:latin typeface="inter-regular"/>
              </a:rPr>
              <a:t>Has salido de </a:t>
            </a:r>
            <a:r>
              <a:rPr lang="es-ES" dirty="0" err="1">
                <a:solidFill>
                  <a:srgbClr val="0000FF"/>
                </a:solidFill>
                <a:latin typeface="inter-regular"/>
              </a:rPr>
              <a:t>paint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}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catch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(Exception ex) 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inter-regular"/>
              </a:rPr>
              <a:t>exception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 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inter-regular"/>
              </a:rPr>
              <a:t>is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:"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+ex);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38429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F8F73-840F-9833-25BE-AB25F4A4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900"/>
            <a:ext cx="8596668" cy="746234"/>
          </a:xfrm>
        </p:spPr>
        <p:txBody>
          <a:bodyPr/>
          <a:lstStyle/>
          <a:p>
            <a:r>
              <a:rPr lang="es-ES" dirty="0"/>
              <a:t>Algunos métodos de Process…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CDC0D-5BF4-A345-DB03-A378E51F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3134"/>
            <a:ext cx="8596668" cy="566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Ejemplo 2: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A9AEFB-4044-1E06-2328-98B651322B2B}"/>
              </a:ext>
            </a:extLst>
          </p:cNvPr>
          <p:cNvSpPr txBox="1"/>
          <p:nvPr/>
        </p:nvSpPr>
        <p:spPr>
          <a:xfrm>
            <a:off x="1166648" y="1448452"/>
            <a:ext cx="85966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try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creando nuevo proceso.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Paint se ejecutará."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Process p1 = Runtime.getRuntime().exec(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"mspaint.exe"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espera hasta que termine el proceso.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p1.waitFor();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Cuando cierras manualmente notepad.exe el programa continuará aquí.</a:t>
            </a:r>
            <a:endParaRPr lang="es-E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“Has salido de Ms-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inter-regular"/>
              </a:rPr>
              <a:t>paint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"Notepad se ejecutará."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Process p2 = Runtime.getRuntime().exec(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"notepad.exe"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	// Espera hasta que el proceso termine.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	p2.waitFor();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Cuando cierras manualmente notepad.exe el programa continuará aquí</a:t>
            </a:r>
            <a:endParaRPr lang="es-E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“Has salido de Notepad."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}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catch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(Exception ex) 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"Oops! Un error surgió."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     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  <a:endParaRPr lang="es-E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</p:txBody>
      </p:sp>
    </p:spTree>
    <p:extLst>
      <p:ext uri="{BB962C8B-B14F-4D97-AF65-F5344CB8AC3E}">
        <p14:creationId xmlns:p14="http://schemas.microsoft.com/office/powerpoint/2010/main" val="251031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F8F73-840F-9833-25BE-AB25F4A4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900"/>
            <a:ext cx="8596668" cy="746234"/>
          </a:xfrm>
        </p:spPr>
        <p:txBody>
          <a:bodyPr/>
          <a:lstStyle/>
          <a:p>
            <a:r>
              <a:rPr lang="es-ES" dirty="0"/>
              <a:t>Algunos métodos de Process…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CDC0D-5BF4-A345-DB03-A378E51F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3134"/>
            <a:ext cx="8596668" cy="566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Ejemplo 3: Ejecución simultanea.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4B4BC0-3F7B-7A1D-F173-E24760085B43}"/>
              </a:ext>
            </a:extLst>
          </p:cNvPr>
          <p:cNvSpPr txBox="1"/>
          <p:nvPr/>
        </p:nvSpPr>
        <p:spPr>
          <a:xfrm>
            <a:off x="2096814" y="1669979"/>
            <a:ext cx="75083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try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“Ambos se ejecutan simultáneamente.\n"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"1. Ms Paint se ejecutará."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Process p1 = Runtime.getRuntime().exec(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"mspaint.exe"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"2. Notepad se ejecutará.\n\n"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Process p2 = Runtime.getRuntime().exec(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"notepad.exe"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espera hasta que el proceso 1 termina.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p1.waitFor();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s-ES" b="0" i="0" dirty="0">
                <a:solidFill>
                  <a:srgbClr val="008200"/>
                </a:solidFill>
                <a:effectLst/>
                <a:latin typeface="inter-regular"/>
              </a:rPr>
              <a:t>// Cuando manualmente cierras notepad.exe el programa continua aquí.</a:t>
            </a:r>
            <a:endParaRPr lang="es-E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“Has salido de Ms-</a:t>
            </a:r>
            <a:r>
              <a:rPr lang="es-ES" b="0" i="0" dirty="0" err="1">
                <a:solidFill>
                  <a:srgbClr val="0000FF"/>
                </a:solidFill>
                <a:effectLst/>
                <a:latin typeface="inter-regular"/>
              </a:rPr>
              <a:t>paint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“Has salido de Notepad."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p2.waitFor();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} </a:t>
            </a:r>
            <a:r>
              <a:rPr lang="es-ES" b="1" i="0" dirty="0">
                <a:solidFill>
                  <a:srgbClr val="006699"/>
                </a:solidFill>
                <a:effectLst/>
                <a:latin typeface="inter-regular"/>
              </a:rPr>
              <a:t>catch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(Exception ex) {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    System.out.println(</a:t>
            </a:r>
            <a:r>
              <a:rPr lang="es-ES" b="0" i="0" dirty="0">
                <a:solidFill>
                  <a:srgbClr val="0000FF"/>
                </a:solidFill>
                <a:effectLst/>
                <a:latin typeface="inter-regular"/>
              </a:rPr>
              <a:t>"Oops! Un error ha ocurrido."</a:t>
            </a:r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</p:txBody>
      </p:sp>
    </p:spTree>
    <p:extLst>
      <p:ext uri="{BB962C8B-B14F-4D97-AF65-F5344CB8AC3E}">
        <p14:creationId xmlns:p14="http://schemas.microsoft.com/office/powerpoint/2010/main" val="124390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5713B4-3B64-6192-C6BE-D7A1C3BB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Actividad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Ejercicio procesos1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F5BA4C0-66F5-5D0E-74DB-032CFE1B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713B4-3B64-6192-C6BE-D7A1C3BB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Actividad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Ejercicio procesos argumentos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F5BA4C0-66F5-5D0E-74DB-032CFE1B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713B4-3B64-6192-C6BE-D7A1C3BB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Actividad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Ejercicio procesos 3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F5BA4C0-66F5-5D0E-74DB-032CFE1B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2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21B36-C225-4EFC-35A1-6B9BB0CA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565812" cy="888124"/>
          </a:xfrm>
        </p:spPr>
        <p:txBody>
          <a:bodyPr>
            <a:normAutofit/>
          </a:bodyPr>
          <a:lstStyle/>
          <a:p>
            <a:r>
              <a:rPr lang="es-ES" dirty="0"/>
              <a:t>¿Qué es un proceso?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43F66-25A2-D96B-28D0-2EF2D90E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59" y="1446134"/>
            <a:ext cx="8901631" cy="1291619"/>
          </a:xfrm>
        </p:spPr>
        <p:txBody>
          <a:bodyPr>
            <a:normAutofit/>
          </a:bodyPr>
          <a:lstStyle/>
          <a:p>
            <a:pPr fontAlgn="base"/>
            <a:r>
              <a:rPr lang="es-ES" dirty="0"/>
              <a:t>Conjunto de instrucciones que se van a ejecutar dentro de la CPU. </a:t>
            </a:r>
          </a:p>
          <a:p>
            <a:pPr fontAlgn="base"/>
            <a:r>
              <a:rPr lang="es-ES" dirty="0"/>
              <a:t>Es un trozo de programa en ejecución.</a:t>
            </a:r>
          </a:p>
          <a:p>
            <a:endParaRPr lang="es-ES" dirty="0"/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0A8E7A-78BA-84A1-135F-F7A7D4CB2182}"/>
              </a:ext>
            </a:extLst>
          </p:cNvPr>
          <p:cNvSpPr txBox="1"/>
          <p:nvPr/>
        </p:nvSpPr>
        <p:spPr>
          <a:xfrm>
            <a:off x="749887" y="2879958"/>
            <a:ext cx="8621125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s-ES" b="0" i="0" dirty="0">
                <a:effectLst/>
                <a:latin typeface="Antic Didone"/>
              </a:rPr>
              <a:t>Los procesos se pueden ejecutar de </a:t>
            </a:r>
            <a:r>
              <a:rPr lang="es-ES" b="1" i="0" dirty="0">
                <a:effectLst/>
                <a:latin typeface="Antic Didone"/>
              </a:rPr>
              <a:t>forma concurrente </a:t>
            </a:r>
            <a:r>
              <a:rPr lang="es-ES" b="0" i="0" dirty="0">
                <a:effectLst/>
                <a:latin typeface="Antic Didone"/>
                <a:sym typeface="Wingdings" panose="05000000000000000000" pitchFamily="2" charset="2"/>
              </a:rPr>
              <a:t></a:t>
            </a:r>
            <a:r>
              <a:rPr lang="es-ES" dirty="0">
                <a:latin typeface="Antic Didone"/>
                <a:sym typeface="Wingdings" panose="05000000000000000000" pitchFamily="2" charset="2"/>
              </a:rPr>
              <a:t> </a:t>
            </a:r>
            <a:r>
              <a:rPr lang="es-ES" b="0" i="0" dirty="0">
                <a:effectLst/>
                <a:latin typeface="Antic Didone"/>
              </a:rPr>
              <a:t>mientras se ejecuta un proceso se pueden estar realizando otros procesos al mismo tiempo dentro del sistema.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637B74-48CE-922B-000A-075719956F3E}"/>
              </a:ext>
            </a:extLst>
          </p:cNvPr>
          <p:cNvSpPr txBox="1"/>
          <p:nvPr/>
        </p:nvSpPr>
        <p:spPr>
          <a:xfrm>
            <a:off x="3415242" y="4026174"/>
            <a:ext cx="47635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accent2"/>
                </a:solidFill>
              </a:rPr>
              <a:t>- Escuchar música.</a:t>
            </a:r>
          </a:p>
          <a:p>
            <a:r>
              <a:rPr lang="es-ES" sz="2000" b="1" dirty="0">
                <a:solidFill>
                  <a:schemeClr val="accent2"/>
                </a:solidFill>
              </a:rPr>
              <a:t>- Ver video de </a:t>
            </a:r>
            <a:r>
              <a:rPr lang="es-ES" sz="2000" b="1" dirty="0" err="1">
                <a:solidFill>
                  <a:schemeClr val="accent2"/>
                </a:solidFill>
              </a:rPr>
              <a:t>Youtube</a:t>
            </a:r>
            <a:r>
              <a:rPr lang="es-ES" sz="2000" b="1" dirty="0">
                <a:solidFill>
                  <a:schemeClr val="accent2"/>
                </a:solidFill>
              </a:rPr>
              <a:t>. </a:t>
            </a:r>
          </a:p>
          <a:p>
            <a:r>
              <a:rPr lang="es-ES" sz="2000" b="1" dirty="0">
                <a:solidFill>
                  <a:schemeClr val="accent2"/>
                </a:solidFill>
              </a:rPr>
              <a:t>- Imprimir un folio.</a:t>
            </a:r>
          </a:p>
          <a:p>
            <a:r>
              <a:rPr lang="es-ES" sz="2000" b="1" dirty="0">
                <a:solidFill>
                  <a:schemeClr val="accent2"/>
                </a:solidFill>
              </a:rPr>
              <a:t>- Descargar un fichero.</a:t>
            </a:r>
          </a:p>
          <a:p>
            <a:r>
              <a:rPr lang="es-ES" sz="2000" b="1" dirty="0">
                <a:solidFill>
                  <a:schemeClr val="accent2"/>
                </a:solidFill>
              </a:rPr>
              <a:t>- Navegar por Internet.</a:t>
            </a:r>
          </a:p>
        </p:txBody>
      </p:sp>
    </p:spTree>
    <p:extLst>
      <p:ext uri="{BB962C8B-B14F-4D97-AF65-F5344CB8AC3E}">
        <p14:creationId xmlns:p14="http://schemas.microsoft.com/office/powerpoint/2010/main" val="267994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21B36-C225-4EFC-35A1-6B9BB0CA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565812" cy="888124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es un proceso Demonio?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43F66-25A2-D96B-28D0-2EF2D90E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59" y="1446134"/>
            <a:ext cx="8901631" cy="2143733"/>
          </a:xfrm>
        </p:spPr>
        <p:txBody>
          <a:bodyPr>
            <a:normAutofit/>
          </a:bodyPr>
          <a:lstStyle/>
          <a:p>
            <a:pPr fontAlgn="base"/>
            <a:r>
              <a:rPr lang="es-ES" sz="2000" dirty="0"/>
              <a:t>Proceso no interactivo que se ejecuta continuamente en </a:t>
            </a:r>
            <a:r>
              <a:rPr lang="es-ES" sz="2000" b="1" dirty="0"/>
              <a:t>segundo plano</a:t>
            </a:r>
            <a:r>
              <a:rPr lang="es-ES" sz="2000" dirty="0"/>
              <a:t>.</a:t>
            </a:r>
          </a:p>
          <a:p>
            <a:pPr fontAlgn="base"/>
            <a:r>
              <a:rPr lang="es-ES" sz="2000" dirty="0"/>
              <a:t> Son controlados por el Sistema Operativo y el usuario no puede intervenir.</a:t>
            </a:r>
          </a:p>
          <a:p>
            <a:pPr fontAlgn="base"/>
            <a:r>
              <a:rPr lang="es-ES" sz="2000" dirty="0"/>
              <a:t> Proporcionan un servicio básico para el resto de procesos. 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0A8E7A-78BA-84A1-135F-F7A7D4CB2182}"/>
              </a:ext>
            </a:extLst>
          </p:cNvPr>
          <p:cNvSpPr txBox="1"/>
          <p:nvPr/>
        </p:nvSpPr>
        <p:spPr>
          <a:xfrm>
            <a:off x="559116" y="4164222"/>
            <a:ext cx="8621125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s-ES" dirty="0"/>
              <a:t>Impresora </a:t>
            </a:r>
            <a:r>
              <a:rPr lang="es-ES" dirty="0" err="1"/>
              <a:t>wi</a:t>
            </a:r>
            <a:r>
              <a:rPr lang="es-ES" dirty="0"/>
              <a:t>-fi recibe una petición para imprimir, se activa, recibe el documento e imprime. Está siempre a la espera de ser activada para imprimir.</a:t>
            </a:r>
            <a:endParaRPr lang="es-ES" b="0" i="0" dirty="0">
              <a:effectLst/>
              <a:latin typeface="Antic Didon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60AA0C-7DD9-F4B6-55A8-C1AF34E4EB15}"/>
              </a:ext>
            </a:extLst>
          </p:cNvPr>
          <p:cNvSpPr txBox="1"/>
          <p:nvPr/>
        </p:nvSpPr>
        <p:spPr>
          <a:xfrm>
            <a:off x="576335" y="3589867"/>
            <a:ext cx="253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Ejemplo: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8587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C130F-A28C-626D-F7E4-6EAEE32D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 de un proceso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6DAA40-462F-8326-F40B-0154650A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05" y="1526919"/>
            <a:ext cx="6029325" cy="27717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4A34D2-6935-F4A9-30CB-EC28EF45EFF5}"/>
              </a:ext>
            </a:extLst>
          </p:cNvPr>
          <p:cNvSpPr txBox="1"/>
          <p:nvPr/>
        </p:nvSpPr>
        <p:spPr>
          <a:xfrm>
            <a:off x="1087693" y="4298694"/>
            <a:ext cx="8469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Activo o en ejecución: </a:t>
            </a:r>
            <a:r>
              <a:rPr lang="es-ES" dirty="0"/>
              <a:t>Proceso que ha sido asignado para ejecutarse en el procesador.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Bloqueado: </a:t>
            </a:r>
            <a:r>
              <a:rPr lang="es-ES" dirty="0"/>
              <a:t>Proceso que ha interrumpido su ejecución, y, por lo tanto, se encuentra actualmente a la espera de que termine la operación que lo ha dejado bloqueado.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Preparado: </a:t>
            </a:r>
            <a:r>
              <a:rPr lang="es-ES" dirty="0"/>
              <a:t>Proceso que se encuentra disponible para entrar a la CPU y ejecutarse. </a:t>
            </a:r>
          </a:p>
        </p:txBody>
      </p:sp>
    </p:spTree>
    <p:extLst>
      <p:ext uri="{BB962C8B-B14F-4D97-AF65-F5344CB8AC3E}">
        <p14:creationId xmlns:p14="http://schemas.microsoft.com/office/powerpoint/2010/main" val="170289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0D7C9-D0AA-156E-BAAE-A05CAC07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062"/>
          </a:xfrm>
        </p:spPr>
        <p:txBody>
          <a:bodyPr/>
          <a:lstStyle/>
          <a:p>
            <a:r>
              <a:rPr lang="es-ES" dirty="0"/>
              <a:t>Procesos con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7FCF7-C8B6-F264-A4E6-FF3B4EFB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90" y="1624562"/>
            <a:ext cx="8596668" cy="825062"/>
          </a:xfrm>
        </p:spPr>
        <p:txBody>
          <a:bodyPr>
            <a:normAutofit fontScale="92500"/>
          </a:bodyPr>
          <a:lstStyle/>
          <a:p>
            <a:r>
              <a:rPr lang="es-ES" sz="2000" b="0" i="0" dirty="0">
                <a:solidFill>
                  <a:schemeClr val="tx1"/>
                </a:solidFill>
                <a:effectLst/>
                <a:latin typeface="Antic Didone"/>
              </a:rPr>
              <a:t>Hay 2 clases principalmente para crear estos procesos: </a:t>
            </a:r>
            <a:r>
              <a:rPr lang="es-ES" sz="2000" b="1" i="0" u="none" strike="noStrike" dirty="0" err="1">
                <a:solidFill>
                  <a:schemeClr val="tx1"/>
                </a:solidFill>
                <a:effectLst/>
                <a:latin typeface="Antic Dido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Runtime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ntic Didone"/>
              </a:rPr>
              <a:t> y </a:t>
            </a:r>
            <a:r>
              <a:rPr lang="es-ES" sz="2000" b="1" i="0" u="none" strike="noStrike" dirty="0">
                <a:solidFill>
                  <a:schemeClr val="tx1"/>
                </a:solidFill>
                <a:effectLst/>
                <a:latin typeface="Antic Did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ProcessBuilder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ntic Didone"/>
              </a:rPr>
              <a:t>. Ambas clases son gestionadas mediante  la clase </a:t>
            </a:r>
            <a:r>
              <a:rPr lang="es-ES" sz="2000" b="1" i="0" u="none" strike="noStrike" dirty="0">
                <a:solidFill>
                  <a:schemeClr val="tx1"/>
                </a:solidFill>
                <a:effectLst/>
                <a:latin typeface="Antic Dido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ntic Didone"/>
              </a:rPr>
              <a:t>.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1B8FD9-23E2-F815-0175-C48CFA367D4E}"/>
              </a:ext>
            </a:extLst>
          </p:cNvPr>
          <p:cNvSpPr txBox="1"/>
          <p:nvPr/>
        </p:nvSpPr>
        <p:spPr>
          <a:xfrm>
            <a:off x="834989" y="2611820"/>
            <a:ext cx="8860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1" i="1" u="none" strike="noStrike" dirty="0">
                <a:effectLst/>
                <a:latin typeface="+mj-lt"/>
                <a:cs typeface="Alef" panose="00000500000000000000" pitchFamily="2" charset="-79"/>
              </a:rPr>
              <a:t>Process</a:t>
            </a:r>
          </a:p>
          <a:p>
            <a:pPr algn="l" fontAlgn="base"/>
            <a:r>
              <a:rPr lang="es-ES" b="0" i="0" dirty="0">
                <a:solidFill>
                  <a:srgbClr val="020000"/>
                </a:solidFill>
                <a:effectLst/>
                <a:latin typeface="Antic Didone"/>
              </a:rPr>
              <a:t>Es una clase abstracta que permite controlar los procesos nativos del sistema que devuelven las clases </a:t>
            </a:r>
            <a:r>
              <a:rPr lang="es-ES" b="1" i="0" dirty="0" err="1">
                <a:solidFill>
                  <a:srgbClr val="020000"/>
                </a:solidFill>
                <a:effectLst/>
                <a:latin typeface="Antic Didone"/>
              </a:rPr>
              <a:t>Runtime</a:t>
            </a:r>
            <a:r>
              <a:rPr lang="es-ES" b="0" i="0" dirty="0">
                <a:solidFill>
                  <a:srgbClr val="020000"/>
                </a:solidFill>
                <a:effectLst/>
                <a:latin typeface="Antic Didone"/>
              </a:rPr>
              <a:t> y </a:t>
            </a:r>
            <a:r>
              <a:rPr lang="es-ES" b="1" i="0" dirty="0">
                <a:solidFill>
                  <a:srgbClr val="020000"/>
                </a:solidFill>
                <a:effectLst/>
                <a:latin typeface="Antic Didone"/>
              </a:rPr>
              <a:t>ProcessBuilder.</a:t>
            </a:r>
            <a:endParaRPr lang="es-ES" b="0" i="0" dirty="0">
              <a:solidFill>
                <a:srgbClr val="020000"/>
              </a:solidFill>
              <a:effectLst/>
              <a:latin typeface="Antic Didone"/>
            </a:endParaRPr>
          </a:p>
        </p:txBody>
      </p:sp>
      <p:pic>
        <p:nvPicPr>
          <p:cNvPr id="1026" name="Picture 2" descr="Understanding Java Process and Java ProcessBuilder | Developer.com">
            <a:extLst>
              <a:ext uri="{FF2B5EF4-FFF2-40B4-BE49-F238E27FC236}">
                <a16:creationId xmlns:a16="http://schemas.microsoft.com/office/drawing/2014/main" id="{0CDA3E50-74FB-704C-84C4-36B3801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29" y="3866083"/>
            <a:ext cx="4009717" cy="22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94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C03FF-8158-7DF9-4716-6B75C6E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s-ES" dirty="0"/>
              <a:t>Proccess Builder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09F028-4769-FEF0-79CE-26D6AA55A49C}"/>
              </a:ext>
            </a:extLst>
          </p:cNvPr>
          <p:cNvSpPr txBox="1"/>
          <p:nvPr/>
        </p:nvSpPr>
        <p:spPr>
          <a:xfrm>
            <a:off x="803718" y="1491220"/>
            <a:ext cx="71736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RUTA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“pokemon.exe"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ES" sz="2000" dirty="0">
                <a:solidFill>
                  <a:srgbClr val="3F7F5F"/>
                </a:solidFill>
                <a:latin typeface="Consolas" panose="020B0609020204030204" pitchFamily="49" charset="0"/>
              </a:rPr>
              <a:t>//ProcessBuilder </a:t>
            </a:r>
            <a:r>
              <a:rPr lang="es-ES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pb = new ProcessBuilder();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//pb.command("ping", "google.com");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ProcessBuilder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ProcessBuilder(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RUTA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Process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.start(); </a:t>
            </a:r>
            <a:r>
              <a:rPr lang="es-E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ES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Iniciamos el proceso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s-ES" sz="2000" dirty="0">
              <a:latin typeface="Consolas" panose="020B0609020204030204" pitchFamily="49" charset="0"/>
            </a:endParaRPr>
          </a:p>
          <a:p>
            <a:pPr algn="l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s-E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 del proceso "</a:t>
            </a:r>
            <a:r>
              <a:rPr lang="es-E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s-E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.pid());</a:t>
            </a:r>
            <a:endParaRPr lang="es-ES" sz="2000" dirty="0">
              <a:latin typeface="Consolas" panose="020B0609020204030204" pitchFamily="49" charset="0"/>
            </a:endParaRPr>
          </a:p>
          <a:p>
            <a:pPr algn="l"/>
            <a:endParaRPr lang="es-ES" sz="2000" dirty="0">
              <a:latin typeface="Consolas" panose="020B0609020204030204" pitchFamily="49" charset="0"/>
            </a:endParaRPr>
          </a:p>
          <a:p>
            <a:pPr algn="l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.destroy(); </a:t>
            </a:r>
            <a:r>
              <a:rPr lang="es-E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ES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Destruimos el proceso</a:t>
            </a:r>
          </a:p>
          <a:p>
            <a:pPr algn="l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s-E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"Proceso finalizado"</a:t>
            </a:r>
            <a:r>
              <a:rPr lang="es-E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ES" sz="2000" dirty="0">
              <a:latin typeface="Consolas" panose="020B0609020204030204" pitchFamily="49" charset="0"/>
            </a:endParaRPr>
          </a:p>
          <a:p>
            <a:pPr algn="l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(IOException </a:t>
            </a:r>
            <a:r>
              <a:rPr lang="es-E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s-ES" sz="2000" dirty="0">
              <a:latin typeface="Consolas" panose="020B0609020204030204" pitchFamily="49" charset="0"/>
            </a:endParaRPr>
          </a:p>
          <a:p>
            <a:pPr algn="l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pPr algn="l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AAD630-0127-ECE8-2106-5BA09E3B78D4}"/>
              </a:ext>
            </a:extLst>
          </p:cNvPr>
          <p:cNvSpPr txBox="1"/>
          <p:nvPr/>
        </p:nvSpPr>
        <p:spPr>
          <a:xfrm>
            <a:off x="5845066" y="5184539"/>
            <a:ext cx="484921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1. </a:t>
            </a:r>
            <a:r>
              <a:rPr lang="es-E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Instanciar el lanzador de procesos</a:t>
            </a:r>
          </a:p>
          <a:p>
            <a:pPr algn="l"/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2. </a:t>
            </a:r>
            <a:r>
              <a:rPr lang="es-E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Construir el comando a ejecutar</a:t>
            </a:r>
          </a:p>
          <a:p>
            <a:pPr algn="l"/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3. </a:t>
            </a:r>
            <a:r>
              <a:rPr lang="es-E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Lanzar el proceso/comando</a:t>
            </a:r>
          </a:p>
          <a:p>
            <a:pPr algn="l"/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4. </a:t>
            </a:r>
            <a:r>
              <a:rPr lang="es-E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Obtener el id del proceso</a:t>
            </a:r>
          </a:p>
          <a:p>
            <a:pPr algn="l"/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5. </a:t>
            </a:r>
            <a:r>
              <a:rPr lang="es-E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Destruir el proceso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69525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C03FF-8158-7DF9-4716-6B75C6E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s-ES" dirty="0"/>
              <a:t>Proccess Builder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09F028-4769-FEF0-79CE-26D6AA55A49C}"/>
              </a:ext>
            </a:extLst>
          </p:cNvPr>
          <p:cNvSpPr txBox="1"/>
          <p:nvPr/>
        </p:nvSpPr>
        <p:spPr>
          <a:xfrm>
            <a:off x="803717" y="1491220"/>
            <a:ext cx="83560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ProcessBuilder redirectInput (File file)</a:t>
            </a:r>
          </a:p>
          <a:p>
            <a:r>
              <a:rPr lang="es-ES" sz="2000" b="1" dirty="0">
                <a:latin typeface="Consolas" panose="020B0609020204030204" pitchFamily="49" charset="0"/>
              </a:rPr>
              <a:t>Lee la información  de un fichero y la almacena en RAM ese processBuilder.</a:t>
            </a:r>
            <a:endParaRPr lang="es-ES" sz="2400" b="1" dirty="0">
              <a:latin typeface="Consolas" panose="020B0609020204030204" pitchFamily="49" charset="0"/>
            </a:endParaRPr>
          </a:p>
          <a:p>
            <a:pPr algn="l"/>
            <a:endParaRPr lang="es-ES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65ABE1-3480-CA76-634C-FC2C695A8B46}"/>
              </a:ext>
            </a:extLst>
          </p:cNvPr>
          <p:cNvSpPr txBox="1"/>
          <p:nvPr/>
        </p:nvSpPr>
        <p:spPr>
          <a:xfrm>
            <a:off x="803718" y="3141344"/>
            <a:ext cx="8356048" cy="12926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s-E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ProcessBuilder redirectOutput (File file)</a:t>
            </a:r>
          </a:p>
          <a:p>
            <a:pPr algn="l"/>
            <a:endParaRPr lang="es-ES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s-ES" sz="1800" b="1" dirty="0">
                <a:latin typeface="Consolas" panose="020B0609020204030204" pitchFamily="49" charset="0"/>
              </a:rPr>
              <a:t>Escribe la info</a:t>
            </a:r>
            <a:r>
              <a:rPr lang="es-ES" b="1" dirty="0">
                <a:latin typeface="Consolas" panose="020B0609020204030204" pitchFamily="49" charset="0"/>
              </a:rPr>
              <a:t>rmación </a:t>
            </a:r>
            <a:r>
              <a:rPr lang="es-ES" sz="1800" b="1" dirty="0">
                <a:latin typeface="Consolas" panose="020B0609020204030204" pitchFamily="49" charset="0"/>
              </a:rPr>
              <a:t>del proccesbuilder </a:t>
            </a:r>
            <a:r>
              <a:rPr lang="es-ES" b="1" dirty="0">
                <a:latin typeface="Consolas" panose="020B0609020204030204" pitchFamily="49" charset="0"/>
              </a:rPr>
              <a:t>en un </a:t>
            </a:r>
            <a:r>
              <a:rPr lang="es-ES" sz="1800" b="1" dirty="0">
                <a:latin typeface="Consolas" panose="020B0609020204030204" pitchFamily="49" charset="0"/>
              </a:rPr>
              <a:t>fichero</a:t>
            </a:r>
            <a:endParaRPr lang="es-ES" sz="2000" b="1" dirty="0">
              <a:latin typeface="Consolas" panose="020B0609020204030204" pitchFamily="49" charset="0"/>
            </a:endParaRPr>
          </a:p>
          <a:p>
            <a:pPr algn="l"/>
            <a:endParaRPr lang="es-E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125605-B667-EC3F-934E-B3B53C6D028B}"/>
              </a:ext>
            </a:extLst>
          </p:cNvPr>
          <p:cNvSpPr txBox="1"/>
          <p:nvPr/>
        </p:nvSpPr>
        <p:spPr>
          <a:xfrm>
            <a:off x="314986" y="5548111"/>
            <a:ext cx="993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https://docs.oracle.com/javase/7/docs/api/java/lang/ProcessBuilder.html#redirectOutput()</a:t>
            </a:r>
            <a:endParaRPr lang="es-ES" dirty="0"/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728F81-7DE9-4E88-651A-22A89146F405}"/>
              </a:ext>
            </a:extLst>
          </p:cNvPr>
          <p:cNvSpPr txBox="1"/>
          <p:nvPr/>
        </p:nvSpPr>
        <p:spPr>
          <a:xfrm>
            <a:off x="677334" y="5039104"/>
            <a:ext cx="200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Documentación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1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C03FF-8158-7DF9-4716-6B75C6E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s-ES" dirty="0" err="1"/>
              <a:t>Runtime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09F028-4769-FEF0-79CE-26D6AA55A49C}"/>
              </a:ext>
            </a:extLst>
          </p:cNvPr>
          <p:cNvSpPr txBox="1"/>
          <p:nvPr/>
        </p:nvSpPr>
        <p:spPr>
          <a:xfrm>
            <a:off x="803718" y="1491220"/>
            <a:ext cx="71736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sv-SE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RUTA</a:t>
            </a:r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”pokemon.exe"</a:t>
            </a:r>
            <a:r>
              <a:rPr lang="sv-S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latin typeface="Consolas" panose="020B0609020204030204" pitchFamily="49" charset="0"/>
            </a:endParaRPr>
          </a:p>
          <a:p>
            <a:pPr algn="l"/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s-ES" sz="1600" dirty="0">
              <a:latin typeface="Consolas" panose="020B0609020204030204" pitchFamily="49" charset="0"/>
            </a:endParaRP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Process </a:t>
            </a:r>
            <a:r>
              <a:rPr lang="es-ES" sz="1600" dirty="0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Runtime.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getRuntime().exec(</a:t>
            </a:r>
            <a:r>
              <a:rPr lang="es-E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RUTA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s-E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"ID del proceso "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.pid());</a:t>
            </a:r>
          </a:p>
          <a:p>
            <a:pPr algn="l"/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CAPTURA DE LA SALIDA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BufferedReader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BufferedReader(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InputStreamReader(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algn="l"/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MOSTRAR LA SALIDA DEL PING</a:t>
            </a: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s-ES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.readLine())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s-E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ES" sz="1600" dirty="0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.destroy(); </a:t>
            </a:r>
            <a:r>
              <a:rPr lang="es-E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E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Destruimos el proceso</a:t>
            </a: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s-E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"Proceso finalizado"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s-ES" sz="1600" dirty="0">
              <a:latin typeface="Consolas" panose="020B0609020204030204" pitchFamily="49" charset="0"/>
            </a:endParaRP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(IOException </a:t>
            </a:r>
            <a:r>
              <a:rPr lang="es-E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s-ES" sz="1600" dirty="0">
              <a:latin typeface="Consolas" panose="020B0609020204030204" pitchFamily="49" charset="0"/>
            </a:endParaRPr>
          </a:p>
          <a:p>
            <a:pPr algn="l"/>
            <a:r>
              <a:rPr lang="es-ES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pPr algn="l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9D2AA6F-7058-5975-BA32-D1852DF1F76F}"/>
              </a:ext>
            </a:extLst>
          </p:cNvPr>
          <p:cNvSpPr/>
          <p:nvPr/>
        </p:nvSpPr>
        <p:spPr>
          <a:xfrm>
            <a:off x="7110248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2D6FAF-3C38-328E-13AA-BE62BA9CC3E7}"/>
              </a:ext>
            </a:extLst>
          </p:cNvPr>
          <p:cNvSpPr txBox="1"/>
          <p:nvPr/>
        </p:nvSpPr>
        <p:spPr>
          <a:xfrm>
            <a:off x="8286048" y="3059668"/>
            <a:ext cx="3102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Leemos por consola</a:t>
            </a:r>
          </a:p>
          <a:p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la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del proceso</a:t>
            </a:r>
          </a:p>
          <a:p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si la tiene: </a:t>
            </a:r>
          </a:p>
          <a:p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Ej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Listar directorios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0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D9E8C-2383-405D-B55B-559AE7C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85" y="452763"/>
            <a:ext cx="8596668" cy="1320800"/>
          </a:xfrm>
        </p:spPr>
        <p:txBody>
          <a:bodyPr/>
          <a:lstStyle/>
          <a:p>
            <a:r>
              <a:rPr lang="es-ES" dirty="0"/>
              <a:t>Diferencias </a:t>
            </a:r>
            <a:r>
              <a:rPr lang="es-ES" dirty="0" err="1"/>
              <a:t>RunTime</a:t>
            </a:r>
            <a:r>
              <a:rPr lang="es-ES" dirty="0"/>
              <a:t> -</a:t>
            </a:r>
            <a:r>
              <a:rPr lang="es-ES" dirty="0" err="1"/>
              <a:t>ProcessBuilder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8A760A-4843-4700-198D-7D5326D3191C}"/>
              </a:ext>
            </a:extLst>
          </p:cNvPr>
          <p:cNvSpPr txBox="1"/>
          <p:nvPr/>
        </p:nvSpPr>
        <p:spPr>
          <a:xfrm>
            <a:off x="566975" y="4674503"/>
            <a:ext cx="98225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Process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Runtime.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getRuntime().exec(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"cmd /C start www.google.es"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D2EA90-7B55-1708-7141-0A951C5D29AB}"/>
              </a:ext>
            </a:extLst>
          </p:cNvPr>
          <p:cNvSpPr txBox="1"/>
          <p:nvPr/>
        </p:nvSpPr>
        <p:spPr>
          <a:xfrm>
            <a:off x="425085" y="2074308"/>
            <a:ext cx="96490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ProcessBuilder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ProcessBuilder(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"cmd"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"/C"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"www.google.es"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6749C2-B3FE-F89F-054A-60C817CA39AE}"/>
              </a:ext>
            </a:extLst>
          </p:cNvPr>
          <p:cNvSpPr txBox="1"/>
          <p:nvPr/>
        </p:nvSpPr>
        <p:spPr>
          <a:xfrm>
            <a:off x="1392985" y="2780436"/>
            <a:ext cx="81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&lt;String commandos [] = {“cmd”,”/C”, “start”,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”www.google.es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”};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DF5E98-B2E4-EDB7-682D-280437F9B196}"/>
              </a:ext>
            </a:extLst>
          </p:cNvPr>
          <p:cNvSpPr txBox="1"/>
          <p:nvPr/>
        </p:nvSpPr>
        <p:spPr>
          <a:xfrm>
            <a:off x="4041592" y="5396776"/>
            <a:ext cx="380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Cadena de texto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D4B31D-5BA0-3B20-B707-67021049153C}"/>
              </a:ext>
            </a:extLst>
          </p:cNvPr>
          <p:cNvSpPr txBox="1"/>
          <p:nvPr/>
        </p:nvSpPr>
        <p:spPr>
          <a:xfrm>
            <a:off x="4588130" y="3486564"/>
            <a:ext cx="197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A51633-25DD-A267-9448-DAF6C7737810}"/>
              </a:ext>
            </a:extLst>
          </p:cNvPr>
          <p:cNvSpPr txBox="1"/>
          <p:nvPr/>
        </p:nvSpPr>
        <p:spPr>
          <a:xfrm>
            <a:off x="425085" y="1521525"/>
            <a:ext cx="96490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ProcessBuilder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ProcessBuilder(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“notepad.exe"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8216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1168</Words>
  <Application>Microsoft Office PowerPoint</Application>
  <PresentationFormat>Panorámica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Antic Didone</vt:lpstr>
      <vt:lpstr>Arial</vt:lpstr>
      <vt:lpstr>Consolas</vt:lpstr>
      <vt:lpstr>inter-regular</vt:lpstr>
      <vt:lpstr>Trebuchet MS</vt:lpstr>
      <vt:lpstr>Wingdings</vt:lpstr>
      <vt:lpstr>Wingdings 3</vt:lpstr>
      <vt:lpstr>Faceta</vt:lpstr>
      <vt:lpstr>UD.2 Programación multiproceso</vt:lpstr>
      <vt:lpstr>¿Qué es un proceso?</vt:lpstr>
      <vt:lpstr>¿Qué es un proceso Demonio?</vt:lpstr>
      <vt:lpstr>Estados de un proceso</vt:lpstr>
      <vt:lpstr>Procesos con JAVA</vt:lpstr>
      <vt:lpstr>Proccess Builder</vt:lpstr>
      <vt:lpstr>Proccess Builder</vt:lpstr>
      <vt:lpstr>Runtime</vt:lpstr>
      <vt:lpstr>Diferencias RunTime -ProcessBuilder</vt:lpstr>
      <vt:lpstr>Algunos métodos de Process…</vt:lpstr>
      <vt:lpstr>Algunos métodos de Process…</vt:lpstr>
      <vt:lpstr>Algunos métodos de Process…</vt:lpstr>
      <vt:lpstr>Actividad Ejercicio procesos1</vt:lpstr>
      <vt:lpstr>Actividad Ejercicio procesos argumentos</vt:lpstr>
      <vt:lpstr>Actividad Ejercicio procesos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UD.2 Programación multihilo</dc:title>
  <dc:creator>Eduardo Del Olmo</dc:creator>
  <cp:lastModifiedBy>admin</cp:lastModifiedBy>
  <cp:revision>19</cp:revision>
  <dcterms:created xsi:type="dcterms:W3CDTF">2022-08-26T20:38:56Z</dcterms:created>
  <dcterms:modified xsi:type="dcterms:W3CDTF">2023-07-07T09:04:55Z</dcterms:modified>
</cp:coreProperties>
</file>