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6" r:id="rId6"/>
    <p:sldId id="287" r:id="rId7"/>
    <p:sldId id="288" r:id="rId8"/>
    <p:sldId id="289" r:id="rId9"/>
    <p:sldId id="290" r:id="rId10"/>
    <p:sldId id="28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4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2" r:id="rId32"/>
    <p:sldId id="283" r:id="rId33"/>
    <p:sldId id="279" r:id="rId34"/>
    <p:sldId id="280" r:id="rId35"/>
    <p:sldId id="28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3B4B-191E-46DE-B41B-DB4FB289FBB1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0F37C-6573-45DA-AF6A-E10523C4CC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6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0F37C-6573-45DA-AF6A-E10523C4CCA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0F37C-6573-45DA-AF6A-E10523C4CCA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31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6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25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76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63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1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5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06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24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1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1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15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0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8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7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E2E1-3701-4754-B151-7B020D405BA4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FC36C-23FB-4D6A-BE80-76514E7930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7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7F66F-F49F-4271-96E2-93D6F3D83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BOOTSTRAP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CB33-8ED1-4F1D-A43A-8EFD33136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64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8685"/>
          </a:xfrm>
        </p:spPr>
        <p:txBody>
          <a:bodyPr>
            <a:normAutofit lnSpcReduction="10000"/>
          </a:bodyPr>
          <a:lstStyle/>
          <a:p>
            <a:r>
              <a:rPr lang="es-ES" dirty="0">
                <a:highlight>
                  <a:srgbClr val="FFFF00"/>
                </a:highlight>
              </a:rPr>
              <a:t>container</a:t>
            </a:r>
            <a:r>
              <a:rPr lang="es-ES" dirty="0"/>
              <a:t>: Proporciona un contenedor responsive ajustado al ancho.</a:t>
            </a:r>
          </a:p>
          <a:p>
            <a:r>
              <a:rPr lang="es-ES" dirty="0">
                <a:highlight>
                  <a:srgbClr val="FFFF00"/>
                </a:highlight>
              </a:rPr>
              <a:t>container-fluid</a:t>
            </a:r>
            <a:r>
              <a:rPr lang="es-ES" dirty="0"/>
              <a:t>: Proporciona un contenedor de ancho 100%. Toda la pantalla.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Ej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="container"&gt;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Creando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container…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312C76-109A-435C-9B50-6AB58D689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97029"/>
            <a:ext cx="8601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B6BA2-BAE8-4887-BEAC-9326AE3E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0FA74-AA56-41E0-A917-C2A36982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Alineación:</a:t>
            </a:r>
          </a:p>
          <a:p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text-left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text</a:t>
            </a:r>
            <a:r>
              <a:rPr lang="es-ES" dirty="0">
                <a:latin typeface="Consolas" panose="020B0609020204030204" pitchFamily="49" charset="0"/>
                <a:sym typeface="Wingdings" panose="05000000000000000000" pitchFamily="2" charset="2"/>
              </a:rPr>
              <a:t>-center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text-right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latin typeface="Consolas" panose="020B0609020204030204" pitchFamily="49" charset="0"/>
                <a:sym typeface="Wingdings" panose="05000000000000000000" pitchFamily="2" charset="2"/>
              </a:rPr>
              <a:t>text-justify</a:t>
            </a:r>
            <a:endParaRPr lang="es-E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Fuente:</a:t>
            </a:r>
          </a:p>
          <a:p>
            <a:r>
              <a:rPr lang="es-E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font-italic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font-weight-bold</a:t>
            </a:r>
            <a:r>
              <a:rPr lang="es-E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Font-</a:t>
            </a:r>
            <a:r>
              <a:rPr lang="es-E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weight</a:t>
            </a:r>
            <a:r>
              <a:rPr lang="es-E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-light</a:t>
            </a:r>
          </a:p>
          <a:p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Otros: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text-capitalize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text-uppercase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3B16-FB94-401B-8907-2B7884B6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AFFA3-E279-4602-86C0-14D61029A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914" y="1314846"/>
            <a:ext cx="92403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Color del texto: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text-muted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text-primary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text-success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text-info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text-warning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text-danger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text-secondary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text-white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text-dark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text-body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 and 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-light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Opacidad </a:t>
            </a:r>
            <a:r>
              <a:rPr lang="es-ES" sz="1600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s-ES" sz="1600" b="0" i="0" dirty="0">
                <a:solidFill>
                  <a:srgbClr val="DC143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text-black-50</a:t>
            </a: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A56375-0FA4-42A0-B51F-155E7173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87" y="2481281"/>
            <a:ext cx="5587538" cy="4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3B16-FB94-401B-8907-2B7884B6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Colores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AFFA3-E279-4602-86C0-14D61029A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914" y="1561067"/>
            <a:ext cx="92403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Color de fondo: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78C695-BBBA-421D-93D3-80CA2EDF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14" y="2865274"/>
            <a:ext cx="6915150" cy="30099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EE46194-DE77-4252-96F7-369E323F9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19" y="2142301"/>
            <a:ext cx="84641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bg-primary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bg-success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bg-info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bg-warning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bg-danger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bg-secondary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bg-dark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-light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0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692E-5D8A-4F0A-A229-78106B1D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C7C5E-4138-49BC-AE9F-B038679A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rounded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rounded-circle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img-thumbnail</a:t>
            </a:r>
            <a:endParaRPr lang="es-E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Ej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s-E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=“perro.jpg"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rounded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=“Perro"&gt;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01B695-E444-41E3-B329-103C4F92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0" y="4509575"/>
            <a:ext cx="7915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692E-5D8A-4F0A-A229-78106B1D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Alineación de las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C7C5E-4138-49BC-AE9F-B038679A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float-right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float-left</a:t>
            </a:r>
            <a:endParaRPr lang="es-E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Ej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es-E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="paris.jpg"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float-left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="paris.jpg"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float-right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3C00B8-B050-4811-BB65-FCD703C16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02" y="4100975"/>
            <a:ext cx="8763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2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692E-5D8A-4F0A-A229-78106B1D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Imágenes centradas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C7C5E-4138-49BC-AE9F-B038679A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latin typeface="Consolas" panose="020B0609020204030204" pitchFamily="49" charset="0"/>
              </a:rPr>
              <a:t>mx</a:t>
            </a:r>
            <a:r>
              <a:rPr lang="es-ES" b="1" dirty="0">
                <a:latin typeface="Consolas" panose="020B0609020204030204" pitchFamily="49" charset="0"/>
              </a:rPr>
              <a:t>-auto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="paris.jpg"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="mx-auto d-block"&gt;</a:t>
            </a:r>
            <a:endParaRPr lang="es-ES" b="1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</a:rPr>
              <a:t>-fluid </a:t>
            </a:r>
            <a:r>
              <a:rPr lang="es-ES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Se ajusta al 100% responsive.</a:t>
            </a:r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-fluid"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="img_chania.jpg"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Chania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s-ES" b="1" dirty="0"/>
          </a:p>
          <a:p>
            <a:endParaRPr lang="es-ES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D9F75E-E482-4E52-8341-41211A35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05" y="4100975"/>
            <a:ext cx="70199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0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EEA27-A3C8-4E84-AACB-BF0561B7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5203D-B6D9-42CC-9C62-315D885A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table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FFB947-1D99-4A27-89C7-791B7C572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38" y="3211463"/>
            <a:ext cx="8305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21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EEA27-A3C8-4E84-AACB-BF0561B7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5203D-B6D9-42CC-9C62-315D885A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table-</a:t>
            </a:r>
            <a:r>
              <a:rPr lang="es-ES" b="1" dirty="0" err="1"/>
              <a:t>striped</a:t>
            </a:r>
            <a:endParaRPr lang="es-ES" b="1" dirty="0"/>
          </a:p>
          <a:p>
            <a:r>
              <a:rPr lang="es-ES" b="1" dirty="0"/>
              <a:t>table-</a:t>
            </a:r>
            <a:r>
              <a:rPr lang="es-ES" b="1" dirty="0" err="1"/>
              <a:t>hover</a:t>
            </a:r>
            <a:endParaRPr lang="es-ES" b="1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0658AF-31D4-4032-89EB-BEFB2CEC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03" y="3769848"/>
            <a:ext cx="8382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EEA27-A3C8-4E84-AACB-BF0561B7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Tablas de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5203D-B6D9-42CC-9C62-315D885A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table-</a:t>
            </a:r>
            <a:r>
              <a:rPr lang="es-ES" b="1" dirty="0" err="1"/>
              <a:t>primary</a:t>
            </a:r>
            <a:endParaRPr lang="es-ES" b="1" dirty="0"/>
          </a:p>
          <a:p>
            <a:endParaRPr lang="es-ES" b="1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CA002A-CD70-4F97-BA6B-D2B3BB6C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59" y="2831437"/>
            <a:ext cx="75342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FC929-6CCD-4DCE-819F-5D255A6D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20AE9-5BF1-4173-B3F8-97AB9B6D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72" y="1569746"/>
            <a:ext cx="8596668" cy="3880773"/>
          </a:xfrm>
        </p:spPr>
        <p:txBody>
          <a:bodyPr/>
          <a:lstStyle/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desarrollado por Twitter en 2010 que combina JS y CSS para estilizar las páginas HTML de manera rápida y de una manera responsive.</a:t>
            </a:r>
          </a:p>
          <a:p>
            <a:endParaRPr lang="es-ES" dirty="0"/>
          </a:p>
        </p:txBody>
      </p:sp>
      <p:pic>
        <p:nvPicPr>
          <p:cNvPr id="1026" name="Picture 2" descr="Tutorial Bootstrap en español. Guía completa 🥇">
            <a:extLst>
              <a:ext uri="{FF2B5EF4-FFF2-40B4-BE49-F238E27FC236}">
                <a16:creationId xmlns:a16="http://schemas.microsoft.com/office/drawing/2014/main" id="{3C1821DF-03B3-4717-BDC0-22FFC81C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0" y="2890546"/>
            <a:ext cx="4527733" cy="21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2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C1FE-E21A-462C-8F91-821C9536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EEFC-6C5B-4A6D-B99E-4888D5F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2160589"/>
            <a:ext cx="8894174" cy="3880773"/>
          </a:xfrm>
        </p:spPr>
        <p:txBody>
          <a:bodyPr/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Basic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btn-secondary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btn-success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btn-info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btn-danger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-link"&gt;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A83F75-BC2A-494F-A343-89A6BEE4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4968"/>
            <a:ext cx="7515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C1FE-E21A-462C-8F91-821C953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724694"/>
            <a:ext cx="8596668" cy="1320800"/>
          </a:xfrm>
        </p:spPr>
        <p:txBody>
          <a:bodyPr/>
          <a:lstStyle/>
          <a:p>
            <a:r>
              <a:rPr lang="es-ES" dirty="0"/>
              <a:t>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EEFC-6C5B-4A6D-B99E-4888D5F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582620"/>
            <a:ext cx="10396024" cy="3880773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btn-outline-secondary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btn-outline-success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btn-outline-info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btn-outline-warning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btn-outline-danger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btn-outline-dark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outline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text-dark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64CE2D-BCC0-4C55-B11A-4E532D2AE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685870"/>
            <a:ext cx="9632269" cy="7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D801-8FB8-4CF9-91CA-158FE1BE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Botones </a:t>
            </a:r>
            <a:r>
              <a:rPr lang="es-ES" dirty="0" err="1"/>
              <a:t>Dropdowns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8C4354-4C1B-45AB-808D-47C13537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3700"/>
            <a:ext cx="2352675" cy="53340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97E8CE1-89FF-4EB5-8619-BBB9854E78C3}"/>
              </a:ext>
            </a:extLst>
          </p:cNvPr>
          <p:cNvSpPr txBox="1"/>
          <p:nvPr/>
        </p:nvSpPr>
        <p:spPr>
          <a:xfrm>
            <a:off x="3418449" y="2197100"/>
            <a:ext cx="6105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dropdown-toggle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data-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dropdown-menu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1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2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dropdown-item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3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85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C1FE-E21A-462C-8F91-821C953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724694"/>
            <a:ext cx="8596668" cy="1320800"/>
          </a:xfrm>
        </p:spPr>
        <p:txBody>
          <a:bodyPr/>
          <a:lstStyle/>
          <a:p>
            <a:r>
              <a:rPr lang="es-ES" dirty="0"/>
              <a:t>Tamaño de 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EEFC-6C5B-4A6D-B99E-4888D5F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9" y="2872120"/>
            <a:ext cx="10396024" cy="3880773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btn-lg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-block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="button"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-block"&gt;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Full-Width 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3B7E0D-0AFD-4F58-984C-DE09D4F3A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01" y="1650206"/>
            <a:ext cx="4298782" cy="12219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8BB2DC-32CD-45A1-B099-578572EC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1" y="5246480"/>
            <a:ext cx="8848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8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C1FE-E21A-462C-8F91-821C953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724694"/>
            <a:ext cx="8596668" cy="1320800"/>
          </a:xfrm>
        </p:spPr>
        <p:txBody>
          <a:bodyPr/>
          <a:lstStyle/>
          <a:p>
            <a:r>
              <a:rPr lang="es-ES" dirty="0"/>
              <a:t>botones </a:t>
            </a:r>
            <a:r>
              <a:rPr lang="es-ES" dirty="0" err="1"/>
              <a:t>Spinner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EEFC-6C5B-4A6D-B99E-4888D5F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478225"/>
            <a:ext cx="10396024" cy="3880773"/>
          </a:xfrm>
        </p:spPr>
        <p:txBody>
          <a:bodyPr>
            <a:normAutofit fontScale="92500" lnSpcReduction="20000"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spinner-border-sm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spinner-border-sm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spinner-border-sm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spinner-grow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spinner-grow-sm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ED5F8B-A544-4520-A60C-DB6C3356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77" y="1558694"/>
            <a:ext cx="4524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18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3C1FE-E21A-462C-8F91-821C9536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31" y="724694"/>
            <a:ext cx="8596668" cy="1320800"/>
          </a:xfrm>
        </p:spPr>
        <p:txBody>
          <a:bodyPr/>
          <a:lstStyle/>
          <a:p>
            <a:r>
              <a:rPr lang="es-ES" dirty="0"/>
              <a:t>Grupo de botones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9AEEFC-6C5B-4A6D-B99E-4888D5F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2478225"/>
            <a:ext cx="10396024" cy="4021049"/>
          </a:xfrm>
        </p:spPr>
        <p:txBody>
          <a:bodyPr>
            <a:normAutofit lnSpcReduction="10000"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btn-group-lg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Samsung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97F262-E66A-4823-AAD8-2FC921FF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01" y="1671966"/>
            <a:ext cx="3169328" cy="7470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AC9557-5C75-48AD-9C7A-4F10BAF50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5" y="3730906"/>
            <a:ext cx="6239740" cy="12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7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16D4E-A5FF-4D9A-AAAD-7985F1F7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B6098AE-B9BE-4B5D-A41F-B447D283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04" y="1587500"/>
            <a:ext cx="2200275" cy="6858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A071B4-90C8-4FCA-A6FD-0DF343AE1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39" y="4546991"/>
            <a:ext cx="4676775" cy="4191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F3BAB60-F5C8-4A9A-9C68-8F693201026B}"/>
              </a:ext>
            </a:extLst>
          </p:cNvPr>
          <p:cNvSpPr txBox="1"/>
          <p:nvPr/>
        </p:nvSpPr>
        <p:spPr>
          <a:xfrm>
            <a:off x="992004" y="2097038"/>
            <a:ext cx="9404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Dentro de etiqueta span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 heading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F4941A-79FB-4DCF-BBD8-DF8C98B87AFE}"/>
              </a:ext>
            </a:extLst>
          </p:cNvPr>
          <p:cNvSpPr txBox="1"/>
          <p:nvPr/>
        </p:nvSpPr>
        <p:spPr>
          <a:xfrm>
            <a:off x="1079811" y="5107720"/>
            <a:ext cx="9228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badge-primary"&gt;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badge-secondary"&gt;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badge-success"&gt;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="badge badge-danger"&gt;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972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633F2-C887-46E2-8AB5-4261EB02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3CD7B4-FFDA-4350-92C0-801504949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93" y="1440387"/>
            <a:ext cx="4448175" cy="149542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EDDCDE-5C66-4BF4-B8FA-3C53AC4E4BD8}"/>
              </a:ext>
            </a:extLst>
          </p:cNvPr>
          <p:cNvSpPr txBox="1"/>
          <p:nvPr/>
        </p:nvSpPr>
        <p:spPr>
          <a:xfrm>
            <a:off x="2180492" y="3475122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86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633F2-C887-46E2-8AB5-4261EB02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EDDCDE-5C66-4BF4-B8FA-3C53AC4E4BD8}"/>
              </a:ext>
            </a:extLst>
          </p:cNvPr>
          <p:cNvSpPr txBox="1"/>
          <p:nvPr/>
        </p:nvSpPr>
        <p:spPr>
          <a:xfrm>
            <a:off x="815926" y="3475122"/>
            <a:ext cx="7469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active"&gt;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E11468-2F4C-4C2D-81CC-B5A1AC40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45" y="1508907"/>
            <a:ext cx="48101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6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633F2-C887-46E2-8AB5-4261EB02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horizontales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EDDCDE-5C66-4BF4-B8FA-3C53AC4E4BD8}"/>
              </a:ext>
            </a:extLst>
          </p:cNvPr>
          <p:cNvSpPr txBox="1"/>
          <p:nvPr/>
        </p:nvSpPr>
        <p:spPr>
          <a:xfrm>
            <a:off x="815926" y="3475122"/>
            <a:ext cx="7469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-horizontal"&gt;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Fourth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A180E8-EFDC-4C23-8BFD-E119A047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05" y="1688348"/>
            <a:ext cx="5343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350E6-8E05-45FA-B8DB-5609D147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2D594-1AB9-41AB-A8C0-AD610A0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- </a:t>
            </a:r>
            <a:r>
              <a:rPr lang="es-ES" b="1" dirty="0"/>
              <a:t>En el head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</a:p>
          <a:p>
            <a:r>
              <a:rPr lang="es-ES" dirty="0"/>
              <a:t>&lt;link </a:t>
            </a:r>
            <a:r>
              <a:rPr lang="es-ES" dirty="0" err="1"/>
              <a:t>href</a:t>
            </a:r>
            <a:r>
              <a:rPr lang="es-ES" dirty="0"/>
              <a:t>="https://cdn.jsdelivr.net/</a:t>
            </a:r>
            <a:r>
              <a:rPr lang="es-ES" dirty="0" err="1"/>
              <a:t>npm</a:t>
            </a:r>
            <a:r>
              <a:rPr lang="es-ES" dirty="0"/>
              <a:t>/bootstrap@5.1.1/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css</a:t>
            </a:r>
            <a:r>
              <a:rPr lang="es-ES" dirty="0"/>
              <a:t>/bootstrap.min.css" </a:t>
            </a:r>
            <a:r>
              <a:rPr lang="es-ES" dirty="0" err="1"/>
              <a:t>rel</a:t>
            </a:r>
            <a:r>
              <a:rPr lang="es-ES" dirty="0"/>
              <a:t>="</a:t>
            </a:r>
            <a:r>
              <a:rPr lang="es-ES" dirty="0" err="1"/>
              <a:t>stylesheet</a:t>
            </a:r>
            <a:r>
              <a:rPr lang="es-ES" dirty="0"/>
              <a:t>" </a:t>
            </a:r>
            <a:r>
              <a:rPr lang="es-ES" dirty="0" err="1"/>
              <a:t>integrity</a:t>
            </a:r>
            <a:r>
              <a:rPr lang="es-ES" dirty="0"/>
              <a:t>="sha384-F3w7mX95PdgyTmZZMECAngseQB83DfGTowi0iMjiWaeVhAn4FJkqJByhZMI3AhiU"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Al final del </a:t>
            </a:r>
            <a:r>
              <a:rPr lang="es-ES" b="1" dirty="0" err="1">
                <a:sym typeface="Wingdings" panose="05000000000000000000" pitchFamily="2" charset="2"/>
              </a:rPr>
              <a:t>body</a:t>
            </a:r>
            <a:r>
              <a:rPr lang="es-ES" b="1" dirty="0">
                <a:sym typeface="Wingdings" panose="05000000000000000000" pitchFamily="2" charset="2"/>
              </a:rPr>
              <a:t> </a:t>
            </a:r>
          </a:p>
          <a:p>
            <a:r>
              <a:rPr lang="es-ES" dirty="0"/>
              <a:t>&lt;script </a:t>
            </a:r>
            <a:r>
              <a:rPr lang="es-ES" dirty="0" err="1"/>
              <a:t>src</a:t>
            </a:r>
            <a:r>
              <a:rPr lang="es-ES" dirty="0"/>
              <a:t>="https://cdn.jsdelivr.net/</a:t>
            </a:r>
            <a:r>
              <a:rPr lang="es-ES" dirty="0" err="1"/>
              <a:t>npm</a:t>
            </a:r>
            <a:r>
              <a:rPr lang="es-ES" dirty="0"/>
              <a:t>/@popperjs/core@2.9.3/dist/umd/popper.min.js" </a:t>
            </a:r>
            <a:r>
              <a:rPr lang="es-ES" dirty="0" err="1"/>
              <a:t>integrity</a:t>
            </a:r>
            <a:r>
              <a:rPr lang="es-ES" dirty="0"/>
              <a:t>="sha384-W8fXfP3gkOKtndU4JGtKDvXbO53Wy8SZCQHczT5FMiiqmQfUpWbYdTil/</a:t>
            </a:r>
            <a:r>
              <a:rPr lang="es-ES" dirty="0" err="1"/>
              <a:t>SxwZgAN</a:t>
            </a:r>
            <a:r>
              <a:rPr lang="es-ES" dirty="0"/>
              <a:t>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"&gt;&lt;/script&gt;</a:t>
            </a:r>
          </a:p>
          <a:p>
            <a:r>
              <a:rPr lang="es-ES" dirty="0"/>
              <a:t>		&lt;script </a:t>
            </a:r>
            <a:r>
              <a:rPr lang="es-ES" dirty="0" err="1"/>
              <a:t>src</a:t>
            </a:r>
            <a:r>
              <a:rPr lang="es-ES" dirty="0"/>
              <a:t>="https://cdn.jsdelivr.net/</a:t>
            </a:r>
            <a:r>
              <a:rPr lang="es-ES" dirty="0" err="1"/>
              <a:t>npm</a:t>
            </a:r>
            <a:r>
              <a:rPr lang="es-ES" dirty="0"/>
              <a:t>/bootstrap@5.1.1/</a:t>
            </a:r>
            <a:r>
              <a:rPr lang="es-ES" dirty="0" err="1"/>
              <a:t>dist</a:t>
            </a:r>
            <a:r>
              <a:rPr lang="es-ES" dirty="0"/>
              <a:t>/</a:t>
            </a:r>
            <a:r>
              <a:rPr lang="es-ES" dirty="0" err="1"/>
              <a:t>js</a:t>
            </a:r>
            <a:r>
              <a:rPr lang="es-ES" dirty="0"/>
              <a:t>/bootstrap.min.js" </a:t>
            </a:r>
            <a:r>
              <a:rPr lang="es-ES" dirty="0" err="1"/>
              <a:t>integrity</a:t>
            </a:r>
            <a:r>
              <a:rPr lang="es-ES" dirty="0"/>
              <a:t>="sha384-skAcpIdS7UcVUC05LJ9Dxay8AXcDYfBJqt1CJ85S/CFujBsIzCIv+l9liuYLaMQ/" </a:t>
            </a:r>
            <a:r>
              <a:rPr lang="es-ES" dirty="0" err="1"/>
              <a:t>crossorigin</a:t>
            </a:r>
            <a:r>
              <a:rPr lang="es-ES" dirty="0"/>
              <a:t>="</a:t>
            </a:r>
            <a:r>
              <a:rPr lang="es-ES" dirty="0" err="1"/>
              <a:t>anonymous</a:t>
            </a:r>
            <a:r>
              <a:rPr lang="es-ES" dirty="0"/>
              <a:t>"&gt;&lt;/script&gt;</a:t>
            </a:r>
          </a:p>
          <a:p>
            <a:r>
              <a:rPr lang="es-ES" dirty="0">
                <a:hlinkClick r:id="rId2"/>
              </a:rPr>
              <a:t>Bootstrap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61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A898-C641-4C68-BF0C-40979CC1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4" y="232961"/>
            <a:ext cx="8596668" cy="1320800"/>
          </a:xfrm>
        </p:spPr>
        <p:txBody>
          <a:bodyPr/>
          <a:lstStyle/>
          <a:p>
            <a:r>
              <a:rPr lang="es-ES" dirty="0"/>
              <a:t>Lista de colores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10AD97-EBDC-49A4-8A58-2D48B3748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627" y="891119"/>
            <a:ext cx="5444650" cy="247406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A8EA81-B01F-46A2-9D46-2E35E151F04D}"/>
              </a:ext>
            </a:extLst>
          </p:cNvPr>
          <p:cNvSpPr txBox="1"/>
          <p:nvPr/>
        </p:nvSpPr>
        <p:spPr>
          <a:xfrm>
            <a:off x="538607" y="3591273"/>
            <a:ext cx="111147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list-group-item-success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list-group-item-secondary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list-group-item-info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list-group-item-warning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list-group-item-danger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list-group-item-dark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list-group-item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-light"&gt;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6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6FE9B-7336-4E7E-80A2-A02B5C3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Cards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FEC02D-FCDA-4EB7-888F-C95406466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8282"/>
            <a:ext cx="1579541" cy="247880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267CF7-6E47-4AF6-A9A4-01119BB3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829" y="3481788"/>
            <a:ext cx="1791915" cy="28916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969A90E-02C8-4083-9CCE-EFB8B9A6C11F}"/>
              </a:ext>
            </a:extLst>
          </p:cNvPr>
          <p:cNvSpPr txBox="1"/>
          <p:nvPr/>
        </p:nvSpPr>
        <p:spPr>
          <a:xfrm>
            <a:off x="2363372" y="1517584"/>
            <a:ext cx="6105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s-E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-top // </a:t>
            </a:r>
            <a:r>
              <a:rPr lang="es-E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s-E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s-E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-bottom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="width:400px"&gt;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-top"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="img_avatar1.png"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 image"&gt;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="card-body"&gt;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="card-title"&gt;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="card-text"&gt;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 example text.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-primary"&gt;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Profile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5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81C90-2C48-419E-9425-31A8864D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50" y="327874"/>
            <a:ext cx="8596668" cy="1320800"/>
          </a:xfrm>
        </p:spPr>
        <p:txBody>
          <a:bodyPr/>
          <a:lstStyle/>
          <a:p>
            <a:r>
              <a:rPr lang="es-ES" dirty="0"/>
              <a:t>Alertas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79A2E2-6F70-43DC-83E8-AEEC4C10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988274"/>
            <a:ext cx="8381904" cy="188425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476EC6-AE8F-4838-8CF9-D435491A4069}"/>
              </a:ext>
            </a:extLst>
          </p:cNvPr>
          <p:cNvSpPr txBox="1"/>
          <p:nvPr/>
        </p:nvSpPr>
        <p:spPr>
          <a:xfrm>
            <a:off x="1364566" y="2889308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 alert-success"&gt;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Indicates a successful or positive action.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597017-D5B0-4860-A178-3A7B28786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29" y="4142422"/>
            <a:ext cx="4219575" cy="12382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DC1FCFC-5C59-4258-A96A-2C552E5F87E3}"/>
              </a:ext>
            </a:extLst>
          </p:cNvPr>
          <p:cNvSpPr txBox="1"/>
          <p:nvPr/>
        </p:nvSpPr>
        <p:spPr>
          <a:xfrm>
            <a:off x="1533378" y="5380672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 alert-success"&gt;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Success!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/strong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You should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="#"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="alert-link"&gt;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 this message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9C56764-846C-42D5-B0B5-83DE3AAFE358}"/>
              </a:ext>
            </a:extLst>
          </p:cNvPr>
          <p:cNvSpPr txBox="1"/>
          <p:nvPr/>
        </p:nvSpPr>
        <p:spPr>
          <a:xfrm>
            <a:off x="6541477" y="4392215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alert-link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52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EB73A-B28A-4EA0-A799-2745C7F7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0DC1E6-F7AD-486D-A4A9-FB40D1C3B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845" y="365812"/>
            <a:ext cx="3463142" cy="180837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3964B8-0931-44EC-8229-76E8653CCAB9}"/>
              </a:ext>
            </a:extLst>
          </p:cNvPr>
          <p:cNvSpPr txBox="1"/>
          <p:nvPr/>
        </p:nvSpPr>
        <p:spPr>
          <a:xfrm>
            <a:off x="677334" y="1779687"/>
            <a:ext cx="101110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email"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-control"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form-group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form-check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form-check-label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-input"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56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EB73A-B28A-4EA0-A799-2745C7F7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 </a:t>
            </a:r>
            <a:r>
              <a:rPr lang="es-ES" dirty="0" err="1"/>
              <a:t>inline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95868-F7F7-4967-B09E-387AB65E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form-inline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action_page.php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="mr-sm-2"&gt;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-control mb-2 mr-sm-2"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email"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="email"&gt;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="mr-sm-2"&gt;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-control mb-2 mr-sm-2"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form-check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mb-2 mr-sm-2"&gt;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form-check-label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-input"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btn-primary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mb-2"&gt;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7283B5-FAD6-485E-96DB-EF096C39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4789"/>
            <a:ext cx="8229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21870CD-8502-4040-AF41-8936D479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85" y="157747"/>
            <a:ext cx="3024966" cy="6542505"/>
          </a:xfrm>
        </p:spPr>
      </p:pic>
    </p:spTree>
    <p:extLst>
      <p:ext uri="{BB962C8B-B14F-4D97-AF65-F5344CB8AC3E}">
        <p14:creationId xmlns:p14="http://schemas.microsoft.com/office/powerpoint/2010/main" val="291224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8685"/>
          </a:xfrm>
        </p:spPr>
        <p:txBody>
          <a:bodyPr>
            <a:normAutofit/>
          </a:bodyPr>
          <a:lstStyle/>
          <a:p>
            <a:r>
              <a:rPr lang="es-ES" dirty="0" err="1">
                <a:highlight>
                  <a:srgbClr val="FFFF00"/>
                </a:highlight>
              </a:rPr>
              <a:t>Flexbox</a:t>
            </a:r>
            <a:r>
              <a:rPr lang="es-ES" dirty="0"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  <a:sym typeface="Wingdings" panose="05000000000000000000" pitchFamily="2" charset="2"/>
              </a:rPr>
              <a:t> 12 columnas en total  Responsive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87A7AF-A4AD-4C8B-8427-AAFF2B0B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6" y="3083756"/>
            <a:ext cx="8534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8685"/>
          </a:xfrm>
        </p:spPr>
        <p:txBody>
          <a:bodyPr>
            <a:normAutofit/>
          </a:bodyPr>
          <a:lstStyle/>
          <a:p>
            <a:r>
              <a:rPr lang="es-ES" dirty="0"/>
              <a:t>5 clases. Se adaptan al tamaño de la pantalla.</a:t>
            </a:r>
          </a:p>
          <a:p>
            <a:r>
              <a:rPr lang="es-ES" dirty="0"/>
              <a:t>Son escalables. Si se quiere establecer medidas para </a:t>
            </a:r>
            <a:r>
              <a:rPr lang="es-ES" dirty="0" err="1"/>
              <a:t>sm</a:t>
            </a:r>
            <a:r>
              <a:rPr lang="es-ES" dirty="0"/>
              <a:t> y </a:t>
            </a:r>
            <a:r>
              <a:rPr lang="es-ES" dirty="0" err="1"/>
              <a:t>md</a:t>
            </a:r>
            <a:r>
              <a:rPr lang="es-ES" dirty="0"/>
              <a:t>, sólo se tiene que establecer </a:t>
            </a:r>
            <a:r>
              <a:rPr lang="es-ES" dirty="0" err="1"/>
              <a:t>sm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E6C4B7-DA47-4271-96E9-D0519D48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80" y="3769275"/>
            <a:ext cx="8470788" cy="19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41718"/>
          </a:xfrm>
        </p:spPr>
        <p:txBody>
          <a:bodyPr>
            <a:normAutofit/>
          </a:bodyPr>
          <a:lstStyle/>
          <a:p>
            <a:r>
              <a:rPr lang="es-ES" dirty="0"/>
              <a:t>3 columnas con el mismo ancho. 3 columnas iguales.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004049-1479-40DC-A37D-F766AD47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8" y="1339241"/>
            <a:ext cx="8648700" cy="7334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2317955-338E-4544-9CD3-EBF42C90E9DE}"/>
              </a:ext>
            </a:extLst>
          </p:cNvPr>
          <p:cNvSpPr txBox="1"/>
          <p:nvPr/>
        </p:nvSpPr>
        <p:spPr>
          <a:xfrm>
            <a:off x="1055077" y="3317029"/>
            <a:ext cx="78638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No especificamos el tamaño </a:t>
            </a:r>
            <a:r>
              <a:rPr lang="es-E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s-E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sm|md|lg|xl</a:t>
            </a:r>
            <a:r>
              <a:rPr lang="es-E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ni las medidas. Para todos los dispositivos. Se ajusta.</a:t>
            </a:r>
            <a:endParaRPr lang="es-E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5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41718"/>
          </a:xfrm>
        </p:spPr>
        <p:txBody>
          <a:bodyPr>
            <a:normAutofit/>
          </a:bodyPr>
          <a:lstStyle/>
          <a:p>
            <a:r>
              <a:rPr lang="es-ES" dirty="0"/>
              <a:t>4 columnas con el mismo ancho. Tenemos en cuenta que el total son 12.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317955-338E-4544-9CD3-EBF42C90E9DE}"/>
              </a:ext>
            </a:extLst>
          </p:cNvPr>
          <p:cNvSpPr txBox="1"/>
          <p:nvPr/>
        </p:nvSpPr>
        <p:spPr>
          <a:xfrm>
            <a:off x="1055077" y="3317029"/>
            <a:ext cx="78638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="col"&gt;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s-ES" dirty="0"/>
            </a:b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E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s-E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El tamaño se ajustará desde dispositivos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hasta dispositivos mayores.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8D4B0-BCCF-477A-94EF-750A012F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02" y="1224280"/>
            <a:ext cx="8724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9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41718"/>
          </a:xfrm>
        </p:spPr>
        <p:txBody>
          <a:bodyPr>
            <a:normAutofit/>
          </a:bodyPr>
          <a:lstStyle/>
          <a:p>
            <a:r>
              <a:rPr lang="es-ES" dirty="0"/>
              <a:t>4 columnas con el mismo ancho. Tenemos en cuenta que el total son 12.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317955-338E-4544-9CD3-EBF42C90E9DE}"/>
              </a:ext>
            </a:extLst>
          </p:cNvPr>
          <p:cNvSpPr txBox="1"/>
          <p:nvPr/>
        </p:nvSpPr>
        <p:spPr>
          <a:xfrm>
            <a:off x="1055077" y="3317029"/>
            <a:ext cx="78638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="col-sm-3"&gt;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="col-sm-3"&gt;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="col-sm-3"&gt;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="col-sm-3"&gt;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.col-sm-3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El tamaño se ajustará desde dispositivos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hasta dispositivos mayores.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98D4B0-BCCF-477A-94EF-750A012F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02" y="1224280"/>
            <a:ext cx="8724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1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B699-DF2F-4B9B-B087-122602D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Grid</a:t>
            </a:r>
            <a:r>
              <a:rPr lang="es-ES" dirty="0"/>
              <a:t> Basic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D7B6B-B62D-4785-B098-052692B8D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41718"/>
          </a:xfrm>
        </p:spPr>
        <p:txBody>
          <a:bodyPr>
            <a:normAutofit/>
          </a:bodyPr>
          <a:lstStyle/>
          <a:p>
            <a:r>
              <a:rPr lang="es-ES" dirty="0"/>
              <a:t>2 columnas. La de la derecha ocupa 2/3. Tenemos en cuenta que el total son 12.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317955-338E-4544-9CD3-EBF42C90E9DE}"/>
              </a:ext>
            </a:extLst>
          </p:cNvPr>
          <p:cNvSpPr txBox="1"/>
          <p:nvPr/>
        </p:nvSpPr>
        <p:spPr>
          <a:xfrm>
            <a:off x="1055077" y="3317029"/>
            <a:ext cx="78638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="row"&gt;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="col-sm-4"&gt;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.col-sm-4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="col-sm-8"&gt;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.col-sm-8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El tamaño se ajustará desde dispositivos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sm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hasta dispositivos mayores.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E0524A-598F-47EE-BD45-37E58CE6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8" y="1270000"/>
            <a:ext cx="8677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80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281</TotalTime>
  <Words>2515</Words>
  <Application>Microsoft Office PowerPoint</Application>
  <PresentationFormat>Panorámica</PresentationFormat>
  <Paragraphs>137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Verdana</vt:lpstr>
      <vt:lpstr>Wingdings 3</vt:lpstr>
      <vt:lpstr>Faceta</vt:lpstr>
      <vt:lpstr>BOOTSTRAP</vt:lpstr>
      <vt:lpstr>¿Qué es?</vt:lpstr>
      <vt:lpstr>Instalación</vt:lpstr>
      <vt:lpstr>Grid Basic</vt:lpstr>
      <vt:lpstr>Grid Basic</vt:lpstr>
      <vt:lpstr>Grid Basic</vt:lpstr>
      <vt:lpstr>Grid Basic</vt:lpstr>
      <vt:lpstr>Grid Basic</vt:lpstr>
      <vt:lpstr>Grid Basic</vt:lpstr>
      <vt:lpstr>Contenedores</vt:lpstr>
      <vt:lpstr>Tipografía</vt:lpstr>
      <vt:lpstr>Colores</vt:lpstr>
      <vt:lpstr>Colores</vt:lpstr>
      <vt:lpstr>Imágenes</vt:lpstr>
      <vt:lpstr>Alineación de las imágenes</vt:lpstr>
      <vt:lpstr>Imágenes centradas</vt:lpstr>
      <vt:lpstr>Tablas</vt:lpstr>
      <vt:lpstr>Tablas</vt:lpstr>
      <vt:lpstr>Tablas de colores</vt:lpstr>
      <vt:lpstr>Botones</vt:lpstr>
      <vt:lpstr>Botones</vt:lpstr>
      <vt:lpstr>Botones Dropdowns</vt:lpstr>
      <vt:lpstr>Tamaño de botones</vt:lpstr>
      <vt:lpstr>botones Spinner</vt:lpstr>
      <vt:lpstr>Grupo de botones</vt:lpstr>
      <vt:lpstr>Etiqueta</vt:lpstr>
      <vt:lpstr>Listas</vt:lpstr>
      <vt:lpstr>Listas</vt:lpstr>
      <vt:lpstr>Listas horizontales</vt:lpstr>
      <vt:lpstr>Lista de colores</vt:lpstr>
      <vt:lpstr>Cards</vt:lpstr>
      <vt:lpstr>Alertas</vt:lpstr>
      <vt:lpstr>Formularios</vt:lpstr>
      <vt:lpstr>Formularios inline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admin</dc:creator>
  <cp:lastModifiedBy>admin</cp:lastModifiedBy>
  <cp:revision>5</cp:revision>
  <dcterms:created xsi:type="dcterms:W3CDTF">2021-09-25T07:03:25Z</dcterms:created>
  <dcterms:modified xsi:type="dcterms:W3CDTF">2021-09-27T10:00:16Z</dcterms:modified>
</cp:coreProperties>
</file>