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"/>
  </p:sldMasterIdLst>
  <p:notesMasterIdLst>
    <p:notesMasterId r:id="rId29"/>
  </p:notesMasterIdLst>
  <p:handoutMasterIdLst>
    <p:handoutMasterId r:id="rId30"/>
  </p:handoutMasterIdLst>
  <p:sldIdLst>
    <p:sldId id="295" r:id="rId4"/>
    <p:sldId id="380" r:id="rId5"/>
    <p:sldId id="385" r:id="rId6"/>
    <p:sldId id="393" r:id="rId7"/>
    <p:sldId id="392" r:id="rId8"/>
    <p:sldId id="403" r:id="rId9"/>
    <p:sldId id="404" r:id="rId10"/>
    <p:sldId id="389" r:id="rId11"/>
    <p:sldId id="390" r:id="rId12"/>
    <p:sldId id="406" r:id="rId13"/>
    <p:sldId id="383" r:id="rId14"/>
    <p:sldId id="387" r:id="rId15"/>
    <p:sldId id="395" r:id="rId16"/>
    <p:sldId id="396" r:id="rId17"/>
    <p:sldId id="398" r:id="rId18"/>
    <p:sldId id="397" r:id="rId19"/>
    <p:sldId id="405" r:id="rId20"/>
    <p:sldId id="399" r:id="rId21"/>
    <p:sldId id="400" r:id="rId22"/>
    <p:sldId id="401" r:id="rId23"/>
    <p:sldId id="394" r:id="rId24"/>
    <p:sldId id="382" r:id="rId25"/>
    <p:sldId id="381" r:id="rId26"/>
    <p:sldId id="386" r:id="rId27"/>
    <p:sldId id="388" r:id="rId28"/>
  </p:sldIdLst>
  <p:sldSz cx="9144000" cy="5143500" type="screen16x9"/>
  <p:notesSz cx="6934200" cy="9220200"/>
  <p:defaultTextStyle>
    <a:defPPr>
      <a:defRPr lang="en-US"/>
    </a:defPPr>
    <a:lvl1pPr marL="0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3403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6806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30209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3612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7015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CD6E11-AE54-4530-A192-73484E4B5B68}">
          <p14:sldIdLst>
            <p14:sldId id="295"/>
            <p14:sldId id="380"/>
            <p14:sldId id="385"/>
            <p14:sldId id="393"/>
            <p14:sldId id="392"/>
            <p14:sldId id="403"/>
            <p14:sldId id="404"/>
            <p14:sldId id="389"/>
            <p14:sldId id="390"/>
            <p14:sldId id="406"/>
            <p14:sldId id="383"/>
            <p14:sldId id="387"/>
          </p14:sldIdLst>
        </p14:section>
        <p14:section name="Examples" id="{CEC536A7-CEFF-42A1-BBBB-BD52ECC6B9B2}">
          <p14:sldIdLst>
            <p14:sldId id="395"/>
            <p14:sldId id="396"/>
            <p14:sldId id="398"/>
            <p14:sldId id="397"/>
            <p14:sldId id="405"/>
            <p14:sldId id="399"/>
            <p14:sldId id="400"/>
            <p14:sldId id="401"/>
          </p14:sldIdLst>
        </p14:section>
        <p14:section name="Adendum" id="{02F75C26-2362-4097-90F1-AB7E070E4C51}">
          <p14:sldIdLst>
            <p14:sldId id="394"/>
            <p14:sldId id="382"/>
            <p14:sldId id="381"/>
            <p14:sldId id="386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sley-Harrison, Aaron" initials="DA" lastIdx="4" clrIdx="0">
    <p:extLst>
      <p:ext uri="{19B8F6BF-5375-455C-9EA6-DF929625EA0E}">
        <p15:presenceInfo xmlns:p15="http://schemas.microsoft.com/office/powerpoint/2012/main" userId="S::Aaron.DaisleyHarrison1@T-Mobile.com::3da1697f-0f44-4213-8245-74d58b08b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5FFC6"/>
    <a:srgbClr val="CCECFF"/>
    <a:srgbClr val="B7ECFF"/>
    <a:srgbClr val="FFFFCC"/>
    <a:srgbClr val="FFFF99"/>
    <a:srgbClr val="D7FBFF"/>
    <a:srgbClr val="25C6FF"/>
    <a:srgbClr val="CCCC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8" autoAdjust="0"/>
    <p:restoredTop sz="94609" autoAdjust="0"/>
  </p:normalViewPr>
  <p:slideViewPr>
    <p:cSldViewPr snapToObjects="1">
      <p:cViewPr>
        <p:scale>
          <a:sx n="100" d="100"/>
          <a:sy n="100" d="100"/>
        </p:scale>
        <p:origin x="58" y="245"/>
      </p:cViewPr>
      <p:guideLst>
        <p:guide orient="horz" pos="660"/>
        <p:guide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1980" y="-78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5T13:31:13.716" idx="2">
    <p:pos x="3504" y="1694"/>
    <p:text>Specify acual tmo algs here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5T13:30:25.866" idx="1">
    <p:pos x="10" y="10"/>
    <p:text>add note to recommend token container clean up task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5T13:32:53.924" idx="3">
    <p:pos x="10" y="10"/>
    <p:text>show the jti here</p:text>
    <p:extLst>
      <p:ext uri="{C676402C-5697-4E1C-873F-D02D1690AC5C}">
        <p15:threadingInfo xmlns:p15="http://schemas.microsoft.com/office/powerpoint/2012/main" timeZoneBias="420"/>
      </p:ext>
    </p:extLst>
  </p:cm>
  <p:cm authorId="1" dt="2019-08-15T13:49:21.136" idx="4">
    <p:pos x="106" y="106"/>
    <p:text>This function call hashes and signs the JSON web token, then encrypts it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l">
              <a:defRPr sz="1200"/>
            </a:lvl1pPr>
          </a:lstStyle>
          <a:p>
            <a:endParaRPr lang="en-US" dirty="0">
              <a:latin typeface="Tele-GroteskFet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r">
              <a:defRPr sz="1200"/>
            </a:lvl1pPr>
          </a:lstStyle>
          <a:p>
            <a:fld id="{0163BAF1-C1C5-480E-B5EF-6CF22DBE2E11}" type="datetimeFigureOut">
              <a:rPr lang="en-US" smtClean="0">
                <a:latin typeface="Tele-GroteskFet" pitchFamily="2" charset="0"/>
              </a:rPr>
              <a:pPr/>
              <a:t>9/22/2019</a:t>
            </a:fld>
            <a:endParaRPr lang="en-US" dirty="0">
              <a:latin typeface="Tele-GroteskFet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l">
              <a:defRPr sz="1200"/>
            </a:lvl1pPr>
          </a:lstStyle>
          <a:p>
            <a:endParaRPr lang="en-US" dirty="0">
              <a:latin typeface="Tele-GroteskFet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r">
              <a:defRPr sz="1200"/>
            </a:lvl1pPr>
          </a:lstStyle>
          <a:p>
            <a:fld id="{EA763F9A-1149-4C2B-AF53-F608EAF016BB}" type="slidenum">
              <a:rPr lang="en-US" smtClean="0">
                <a:latin typeface="Tele-GroteskFet" pitchFamily="2" charset="0"/>
              </a:rPr>
              <a:pPr/>
              <a:t>‹#›</a:t>
            </a:fld>
            <a:endParaRPr lang="en-US" dirty="0">
              <a:latin typeface="Tele-GroteskF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98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l">
              <a:defRPr sz="1200">
                <a:latin typeface="Tele-GroteskFe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r">
              <a:defRPr sz="1200">
                <a:latin typeface="Tele-GroteskFet" pitchFamily="2" charset="0"/>
              </a:defRPr>
            </a:lvl1pPr>
          </a:lstStyle>
          <a:p>
            <a:fld id="{59B33E47-4C1F-4627-B9B0-925320496EA1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0563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1" tIns="46151" rIns="92301" bIns="461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1" tIns="46151" rIns="92301" bIns="4615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l">
              <a:defRPr sz="1200">
                <a:latin typeface="Tele-GroteskFe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r">
              <a:defRPr sz="1200">
                <a:latin typeface="Tele-GroteskFet" pitchFamily="2" charset="0"/>
              </a:defRPr>
            </a:lvl1pPr>
          </a:lstStyle>
          <a:p>
            <a:fld id="{1E23D904-04FF-487D-8052-EA82C5B51F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7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1pPr>
    <a:lvl2pPr marL="343403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2pPr>
    <a:lvl3pPr marL="686806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3pPr>
    <a:lvl4pPr marL="1030209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4pPr>
    <a:lvl5pPr marL="1373612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5pPr>
    <a:lvl6pPr marL="1717015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3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3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8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0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7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2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9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4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47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0402-63B4-4331-BD4D-A1510FAD64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4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985010"/>
            <a:ext cx="9144000" cy="5303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33550"/>
            <a:ext cx="7670800" cy="966788"/>
          </a:xfrm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bg1"/>
                </a:solidFill>
                <a:latin typeface="Tele-GroteskUlt"/>
                <a:cs typeface="Tele-GroteskU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1" y="2603500"/>
            <a:ext cx="6985000" cy="577850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2"/>
                </a:solidFill>
                <a:latin typeface="Tele-GroteskFet" pitchFamily="2" charset="0"/>
                <a:cs typeface="Tele-GroteskFet" pitchFamily="2" charset="0"/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0648-C6C0-4B4D-AC77-336AC02F77EE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82" y="438548"/>
            <a:ext cx="1383387" cy="49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0" i="0">
                <a:solidFill>
                  <a:schemeClr val="tx2"/>
                </a:solidFill>
                <a:latin typeface="Tele-GroteskUlt"/>
                <a:cs typeface="Tele-GroteskU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538"/>
            <a:ext cx="8229600" cy="3394472"/>
          </a:xfrm>
        </p:spPr>
        <p:txBody>
          <a:bodyPr/>
          <a:lstStyle>
            <a:lvl1pPr>
              <a:defRPr sz="2400" b="0" i="0">
                <a:solidFill>
                  <a:schemeClr val="tx2"/>
                </a:solidFill>
                <a:latin typeface="Tele-GroteskFet"/>
                <a:cs typeface="Tele-GroteskFet"/>
              </a:defRPr>
            </a:lvl1pPr>
            <a:lvl2pPr>
              <a:defRPr sz="1800" b="0" i="0">
                <a:solidFill>
                  <a:schemeClr val="tx2"/>
                </a:solidFill>
                <a:latin typeface="Tele-GroteskFet"/>
                <a:cs typeface="Tele-GroteskFet"/>
              </a:defRPr>
            </a:lvl2pPr>
            <a:lvl3pPr>
              <a:defRPr sz="1500" b="0" i="0">
                <a:solidFill>
                  <a:schemeClr val="tx2"/>
                </a:solidFill>
                <a:latin typeface="Tele-GroteskFet"/>
                <a:cs typeface="Tele-GroteskFet"/>
              </a:defRPr>
            </a:lvl3pPr>
            <a:lvl4pPr>
              <a:defRPr sz="1200" b="0" i="0">
                <a:solidFill>
                  <a:schemeClr val="tx2"/>
                </a:solidFill>
                <a:latin typeface="Tele-GroteskHal"/>
                <a:cs typeface="Tele-GroteskHal"/>
              </a:defRPr>
            </a:lvl4pPr>
            <a:lvl5pPr>
              <a:defRPr sz="1200" b="0" i="0">
                <a:solidFill>
                  <a:schemeClr val="tx2"/>
                </a:solidFill>
                <a:latin typeface="Tele-GroteskHal"/>
                <a:cs typeface="Tele-GroteskH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74800" y="4870450"/>
            <a:ext cx="2133600" cy="170657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</a:lstStyle>
          <a:p>
            <a:fld id="{D9B74132-AAAB-44FB-BA51-B80D46490781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1800" y="4870450"/>
            <a:ext cx="2895600" cy="170657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870450"/>
            <a:ext cx="1032934" cy="170657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</a:lstStyle>
          <a:p>
            <a:fld id="{1AF40C39-5108-E841-85F7-F0B9C0D30E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8538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8538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A4F4-5B59-409F-9BA2-A3522F4192B5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998538"/>
            <a:ext cx="4040188" cy="479822"/>
          </a:xfr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latin typeface="Tele-GroteskFet"/>
                <a:cs typeface="Tele-GroteskFet"/>
              </a:defRPr>
            </a:lvl1pPr>
            <a:lvl2pPr marL="343403" indent="0">
              <a:buNone/>
              <a:defRPr sz="1500" b="1"/>
            </a:lvl2pPr>
            <a:lvl3pPr marL="686806" indent="0">
              <a:buNone/>
              <a:defRPr sz="1400" b="1"/>
            </a:lvl3pPr>
            <a:lvl4pPr marL="1030209" indent="0">
              <a:buNone/>
              <a:defRPr sz="1200" b="1"/>
            </a:lvl4pPr>
            <a:lvl5pPr marL="1373612" indent="0">
              <a:buNone/>
              <a:defRPr sz="1200" b="1"/>
            </a:lvl5pPr>
            <a:lvl6pPr marL="1717015" indent="0">
              <a:buNone/>
              <a:defRPr sz="1200" b="1"/>
            </a:lvl6pPr>
            <a:lvl7pPr marL="2060418" indent="0">
              <a:buNone/>
              <a:defRPr sz="1200" b="1"/>
            </a:lvl7pPr>
            <a:lvl8pPr marL="2403820" indent="0">
              <a:buNone/>
              <a:defRPr sz="1200" b="1"/>
            </a:lvl8pPr>
            <a:lvl9pPr marL="2747223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478359"/>
            <a:ext cx="4040188" cy="2963466"/>
          </a:xfrm>
        </p:spPr>
        <p:txBody>
          <a:bodyPr/>
          <a:lstStyle>
            <a:lvl1pPr>
              <a:defRPr sz="1400">
                <a:latin typeface="Tele-GroteskFet"/>
                <a:cs typeface="Tele-GroteskFet"/>
              </a:defRPr>
            </a:lvl1pPr>
            <a:lvl2pPr>
              <a:defRPr sz="1200">
                <a:latin typeface="Tele-GroteskFet"/>
                <a:cs typeface="Tele-GroteskFet"/>
              </a:defRPr>
            </a:lvl2pPr>
            <a:lvl3pPr>
              <a:defRPr sz="1100">
                <a:latin typeface="Tele-GroteskHal"/>
                <a:cs typeface="Tele-GroteskHal"/>
              </a:defRPr>
            </a:lvl3pPr>
            <a:lvl4pPr>
              <a:defRPr sz="1100">
                <a:latin typeface="Tele-GroteskHal"/>
                <a:cs typeface="Tele-GroteskHal"/>
              </a:defRPr>
            </a:lvl4pPr>
            <a:lvl5pPr>
              <a:defRPr sz="1100">
                <a:latin typeface="Tele-GroteskHal"/>
                <a:cs typeface="Tele-GroteskH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8538"/>
            <a:ext cx="4041775" cy="479822"/>
          </a:xfr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latin typeface="Tele-GroteskFet"/>
                <a:cs typeface="Tele-GroteskFet"/>
              </a:defRPr>
            </a:lvl1pPr>
            <a:lvl2pPr marL="343403" indent="0">
              <a:buNone/>
              <a:defRPr sz="1500" b="1"/>
            </a:lvl2pPr>
            <a:lvl3pPr marL="686806" indent="0">
              <a:buNone/>
              <a:defRPr sz="1400" b="1"/>
            </a:lvl3pPr>
            <a:lvl4pPr marL="1030209" indent="0">
              <a:buNone/>
              <a:defRPr sz="1200" b="1"/>
            </a:lvl4pPr>
            <a:lvl5pPr marL="1373612" indent="0">
              <a:buNone/>
              <a:defRPr sz="1200" b="1"/>
            </a:lvl5pPr>
            <a:lvl6pPr marL="1717015" indent="0">
              <a:buNone/>
              <a:defRPr sz="1200" b="1"/>
            </a:lvl6pPr>
            <a:lvl7pPr marL="2060418" indent="0">
              <a:buNone/>
              <a:defRPr sz="1200" b="1"/>
            </a:lvl7pPr>
            <a:lvl8pPr marL="2403820" indent="0">
              <a:buNone/>
              <a:defRPr sz="1200" b="1"/>
            </a:lvl8pPr>
            <a:lvl9pPr marL="2747223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8359"/>
            <a:ext cx="4041775" cy="2963466"/>
          </a:xfrm>
        </p:spPr>
        <p:txBody>
          <a:bodyPr/>
          <a:lstStyle>
            <a:lvl1pPr>
              <a:defRPr sz="1400">
                <a:latin typeface="Tele-GroteskFet"/>
                <a:cs typeface="Tele-GroteskFet"/>
              </a:defRPr>
            </a:lvl1pPr>
            <a:lvl2pPr>
              <a:defRPr sz="1200">
                <a:latin typeface="Tele-GroteskFet"/>
                <a:cs typeface="Tele-GroteskFet"/>
              </a:defRPr>
            </a:lvl2pPr>
            <a:lvl3pPr>
              <a:defRPr sz="1100">
                <a:latin typeface="Tele-GroteskHal"/>
                <a:cs typeface="Tele-GroteskHal"/>
              </a:defRPr>
            </a:lvl3pPr>
            <a:lvl4pPr>
              <a:defRPr sz="1100">
                <a:latin typeface="Tele-GroteskHal"/>
                <a:cs typeface="Tele-GroteskHal"/>
              </a:defRPr>
            </a:lvl4pPr>
            <a:lvl5pPr>
              <a:defRPr sz="1100">
                <a:latin typeface="Tele-GroteskHal"/>
                <a:cs typeface="Tele-GroteskH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7DC8-8C02-44EA-8C2C-807CA70C2AEA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1885-4624-42F5-A2F3-6533534A5790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FB8-4F0B-49EA-904F-A3CFA17B3F70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38664"/>
            <a:ext cx="2895600" cy="151607"/>
          </a:xfrm>
          <a:prstGeom prst="rect">
            <a:avLst/>
          </a:prstGeom>
        </p:spPr>
        <p:txBody>
          <a:bodyPr vert="horz" lIns="68681" tIns="34340" rIns="68681" bIns="34340" rtlCol="0" anchor="ctr"/>
          <a:lstStyle>
            <a:lvl1pPr algn="ctr">
              <a:defRPr sz="675" b="0" i="0">
                <a:solidFill>
                  <a:schemeClr val="bg1"/>
                </a:solidFill>
                <a:latin typeface="Tele-GroteskHal" pitchFamily="2" charset="0"/>
                <a:cs typeface="Tele-GroteskHa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818820" y="2142401"/>
            <a:ext cx="4853045" cy="47761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0" i="0">
                <a:solidFill>
                  <a:schemeClr val="bg1"/>
                </a:solidFill>
                <a:latin typeface="Tele-GroteskUlt" pitchFamily="2" charset="0"/>
                <a:cs typeface="Tele-GroteskUlt" pitchFamily="2" charset="0"/>
              </a:defRPr>
            </a:lvl1pPr>
          </a:lstStyle>
          <a:p>
            <a:r>
              <a:rPr lang="en-US" dirty="0"/>
              <a:t>COVER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4133" y="2630240"/>
            <a:ext cx="2617730" cy="364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  <a:lvl2pPr marL="257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5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30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5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60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&amp; DATE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032" y="1655067"/>
            <a:ext cx="1453896" cy="238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AE8429-AF7C-FE43-B67B-3A8E266CF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3284" y="4397765"/>
            <a:ext cx="562515" cy="6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ody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82878" y="967033"/>
            <a:ext cx="8778240" cy="3886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41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72038"/>
            <a:ext cx="9144000" cy="271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2973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8538"/>
            <a:ext cx="8229600" cy="3394472"/>
          </a:xfrm>
          <a:prstGeom prst="rect">
            <a:avLst/>
          </a:prstGeom>
        </p:spPr>
        <p:txBody>
          <a:bodyPr vert="horz" lIns="68681" tIns="34340" rIns="68681" bIns="3434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 vert="horz" lIns="68681" tIns="34340" rIns="68681" bIns="34340" rtlCol="0" anchor="ctr"/>
          <a:lstStyle>
            <a:lvl1pPr algn="l">
              <a:defRPr sz="900" b="0" i="0">
                <a:solidFill>
                  <a:schemeClr val="bg1"/>
                </a:solidFill>
                <a:latin typeface="Tele-GroteskHal" pitchFamily="2" charset="0"/>
                <a:cs typeface="Tele-GroteskHal" pitchFamily="2" charset="0"/>
              </a:defRPr>
            </a:lvl1pPr>
          </a:lstStyle>
          <a:p>
            <a:fld id="{BC2D3C63-50E7-442C-BD5D-13175F2F6F1B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38660"/>
            <a:ext cx="2895600" cy="151607"/>
          </a:xfrm>
          <a:prstGeom prst="rect">
            <a:avLst/>
          </a:prstGeom>
        </p:spPr>
        <p:txBody>
          <a:bodyPr vert="horz" lIns="68681" tIns="34340" rIns="68681" bIns="34340" rtlCol="0" anchor="ctr"/>
          <a:lstStyle>
            <a:lvl1pPr algn="ctr">
              <a:defRPr sz="900" b="0" i="0">
                <a:solidFill>
                  <a:schemeClr val="bg1"/>
                </a:solidFill>
                <a:latin typeface="Tele-GroteskHal" pitchFamily="2" charset="0"/>
                <a:cs typeface="Tele-GroteskHa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 vert="horz" lIns="68681" tIns="34340" rIns="68681" bIns="34340" rtlCol="0" anchor="ctr"/>
          <a:lstStyle>
            <a:lvl1pPr algn="l">
              <a:defRPr sz="900">
                <a:solidFill>
                  <a:srgbClr val="FFFFFF"/>
                </a:solidFill>
                <a:latin typeface="Tele-GroteskHal" pitchFamily="2" charset="0"/>
              </a:defRPr>
            </a:lvl1pPr>
          </a:lstStyle>
          <a:p>
            <a:fld id="{1AF40C39-5108-E841-85F7-F0B9C0D30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-Mobile Standard RO Whit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5593" y="4964809"/>
            <a:ext cx="585216" cy="950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770152"/>
            <a:ext cx="9144000" cy="0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9" r:id="rId8"/>
  </p:sldLayoutIdLst>
  <p:hf hdr="0" ftr="0" dt="0"/>
  <p:txStyles>
    <p:titleStyle>
      <a:lvl1pPr algn="l" defTabSz="343403" rtl="0" eaLnBrk="1" latinLnBrk="0" hangingPunct="1">
        <a:spcBef>
          <a:spcPct val="0"/>
        </a:spcBef>
        <a:buNone/>
        <a:defRPr sz="3200" b="0" i="0" kern="1200">
          <a:solidFill>
            <a:schemeClr val="tx2"/>
          </a:solidFill>
          <a:latin typeface="Tele-GroteskUlt"/>
          <a:ea typeface="+mj-ea"/>
          <a:cs typeface="Tele-GroteskUlt"/>
        </a:defRPr>
      </a:lvl1pPr>
    </p:titleStyle>
    <p:bodyStyle>
      <a:lvl1pPr marL="257552" indent="-257552" algn="l" defTabSz="343403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2"/>
          </a:solidFill>
          <a:latin typeface="Tele-GroteskFet"/>
          <a:ea typeface="+mn-ea"/>
          <a:cs typeface="Tele-GroteskFet"/>
        </a:defRPr>
      </a:lvl1pPr>
      <a:lvl2pPr marL="558030" indent="-214627" algn="l" defTabSz="343403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2"/>
          </a:solidFill>
          <a:latin typeface="Tele-GroteskFet"/>
          <a:ea typeface="+mn-ea"/>
          <a:cs typeface="Tele-GroteskFet"/>
        </a:defRPr>
      </a:lvl2pPr>
      <a:lvl3pPr marL="858507" indent="-171701" algn="l" defTabSz="343403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chemeClr val="tx2"/>
          </a:solidFill>
          <a:latin typeface="Tele-GroteskFet"/>
          <a:ea typeface="+mn-ea"/>
          <a:cs typeface="Tele-GroteskFet"/>
        </a:defRPr>
      </a:lvl3pPr>
      <a:lvl4pPr marL="1201910" indent="-171701" algn="l" defTabSz="343403" rtl="0" eaLnBrk="1" latinLnBrk="0" hangingPunct="1">
        <a:spcBef>
          <a:spcPct val="20000"/>
        </a:spcBef>
        <a:buFont typeface="Arial"/>
        <a:buChar char="–"/>
        <a:defRPr sz="1200" b="0" i="0" kern="1200">
          <a:solidFill>
            <a:schemeClr val="tx2"/>
          </a:solidFill>
          <a:latin typeface="Tele-GroteskHal"/>
          <a:ea typeface="+mn-ea"/>
          <a:cs typeface="Tele-GroteskHal"/>
        </a:defRPr>
      </a:lvl4pPr>
      <a:lvl5pPr marL="1545313" indent="-171701" algn="l" defTabSz="343403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2"/>
          </a:solidFill>
          <a:latin typeface="Tele-GroteskHal"/>
          <a:ea typeface="+mn-ea"/>
          <a:cs typeface="Tele-GroteskHal"/>
        </a:defRPr>
      </a:lvl5pPr>
      <a:lvl6pPr marL="1888716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CD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00700" y="2686050"/>
            <a:ext cx="3639784" cy="4776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500" dirty="0"/>
              <a:t> Cybersecurity </a:t>
            </a:r>
            <a:r>
              <a:rPr lang="en-US" b="1" dirty="0"/>
              <a:t>exemplar</a:t>
            </a:r>
            <a:endParaRPr lang="en-US" sz="135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114800" y="2711844"/>
            <a:ext cx="3639784" cy="477615"/>
          </a:xfrm>
          <a:prstGeom prst="rect">
            <a:avLst/>
          </a:prstGeom>
        </p:spPr>
        <p:txBody>
          <a:bodyPr vert="horz" lIns="51511" tIns="25755" rIns="51511" bIns="25755" rtlCol="0" anchor="ctr">
            <a:normAutofit fontScale="97500" lnSpcReduction="10000"/>
          </a:bodyPr>
          <a:lstStyle>
            <a:lvl1pPr algn="r" defTabSz="343394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Tele-GroteskUlt" pitchFamily="2" charset="0"/>
                <a:ea typeface="+mj-ea"/>
                <a:cs typeface="Tele-GroteskUlt" pitchFamily="2" charset="0"/>
              </a:defRPr>
            </a:lvl1pPr>
          </a:lstStyle>
          <a:p>
            <a:endParaRPr lang="en-US"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FF5DBA-5F82-40DF-9463-68CEEE2E78CC}"/>
              </a:ext>
            </a:extLst>
          </p:cNvPr>
          <p:cNvSpPr/>
          <p:nvPr/>
        </p:nvSpPr>
        <p:spPr>
          <a:xfrm>
            <a:off x="5715000" y="3771901"/>
            <a:ext cx="3314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Aaron G Daisley-Harrison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Cyber Strategy – Customer Web Platform Security </a:t>
            </a:r>
          </a:p>
          <a:p>
            <a:r>
              <a:rPr lang="en-US" sz="1200" dirty="0">
                <a:solidFill>
                  <a:schemeClr val="bg1"/>
                </a:solidFill>
              </a:rPr>
              <a:t>Cybersecurity Strategy and Technology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Aug 15, 2019 V0.4</a:t>
            </a:r>
          </a:p>
        </p:txBody>
      </p:sp>
    </p:spTree>
    <p:extLst>
      <p:ext uri="{BB962C8B-B14F-4D97-AF65-F5344CB8AC3E}">
        <p14:creationId xmlns:p14="http://schemas.microsoft.com/office/powerpoint/2010/main" val="354376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A3C665D-DCD1-4EF1-9FD6-76BCC02DCA32}"/>
              </a:ext>
            </a:extLst>
          </p:cNvPr>
          <p:cNvCxnSpPr>
            <a:cxnSpLocks/>
          </p:cNvCxnSpPr>
          <p:nvPr/>
        </p:nvCxnSpPr>
        <p:spPr>
          <a:xfrm flipH="1">
            <a:off x="6925940" y="3026624"/>
            <a:ext cx="28255" cy="766763"/>
          </a:xfrm>
          <a:prstGeom prst="bentConnector3">
            <a:avLst>
              <a:gd name="adj1" fmla="val -3215495"/>
            </a:avLst>
          </a:prstGeom>
          <a:ln w="9525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ibbon: Tilted Down 89">
            <a:extLst>
              <a:ext uri="{FF2B5EF4-FFF2-40B4-BE49-F238E27FC236}">
                <a16:creationId xmlns:a16="http://schemas.microsoft.com/office/drawing/2014/main" id="{A9EA620C-25FA-4D4F-B781-FD93A67C3030}"/>
              </a:ext>
            </a:extLst>
          </p:cNvPr>
          <p:cNvSpPr/>
          <p:nvPr/>
        </p:nvSpPr>
        <p:spPr>
          <a:xfrm rot="16200000">
            <a:off x="7282453" y="3704563"/>
            <a:ext cx="850876" cy="202188"/>
          </a:xfrm>
          <a:prstGeom prst="ribb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</a:rPr>
              <a:t>JWE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7BC9081-5B23-4270-9444-673902C6EE63}"/>
              </a:ext>
            </a:extLst>
          </p:cNvPr>
          <p:cNvCxnSpPr>
            <a:cxnSpLocks/>
          </p:cNvCxnSpPr>
          <p:nvPr/>
        </p:nvCxnSpPr>
        <p:spPr>
          <a:xfrm flipH="1">
            <a:off x="6475212" y="1776636"/>
            <a:ext cx="13958" cy="17405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04E88561-7AEA-4154-BA84-19B1481D4A26}"/>
              </a:ext>
            </a:extLst>
          </p:cNvPr>
          <p:cNvSpPr txBox="1">
            <a:spLocks/>
          </p:cNvSpPr>
          <p:nvPr/>
        </p:nvSpPr>
        <p:spPr>
          <a:xfrm>
            <a:off x="1240262" y="198340"/>
            <a:ext cx="6952201" cy="552450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>
            <a:lvl1pPr algn="l" defTabSz="343403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Tele-GroteskUlt"/>
                <a:ea typeface="+mj-ea"/>
                <a:cs typeface="Tele-GroteskUlt"/>
              </a:defRPr>
            </a:lvl1pPr>
          </a:lstStyle>
          <a:p>
            <a:pPr algn="ctr"/>
            <a:r>
              <a:rPr lang="en-US"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3E3C9-4355-47C7-A300-0FA45A032D3D}"/>
              </a:ext>
            </a:extLst>
          </p:cNvPr>
          <p:cNvSpPr/>
          <p:nvPr/>
        </p:nvSpPr>
        <p:spPr>
          <a:xfrm>
            <a:off x="264459" y="2391336"/>
            <a:ext cx="990600" cy="55245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587FD-E306-41D3-86BB-428A241CA024}"/>
              </a:ext>
            </a:extLst>
          </p:cNvPr>
          <p:cNvSpPr/>
          <p:nvPr/>
        </p:nvSpPr>
        <p:spPr>
          <a:xfrm>
            <a:off x="1981200" y="1047750"/>
            <a:ext cx="6172200" cy="35052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DD6D5-C1E5-49D3-A530-0A35225B0276}"/>
              </a:ext>
            </a:extLst>
          </p:cNvPr>
          <p:cNvSpPr/>
          <p:nvPr/>
        </p:nvSpPr>
        <p:spPr>
          <a:xfrm>
            <a:off x="5105400" y="1217100"/>
            <a:ext cx="1828800" cy="552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Identity-Service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25BC88-D09F-4DD8-AA42-EFAEA033D1BE}"/>
              </a:ext>
            </a:extLst>
          </p:cNvPr>
          <p:cNvGrpSpPr/>
          <p:nvPr/>
        </p:nvGrpSpPr>
        <p:grpSpPr>
          <a:xfrm>
            <a:off x="4106956" y="2750399"/>
            <a:ext cx="2816038" cy="563656"/>
            <a:chOff x="4118162" y="1893795"/>
            <a:chExt cx="2816038" cy="563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3423A0-BD78-4760-A3E3-ACEDA1ABD15E}"/>
                </a:ext>
              </a:extLst>
            </p:cNvPr>
            <p:cNvSpPr/>
            <p:nvPr/>
          </p:nvSpPr>
          <p:spPr>
            <a:xfrm>
              <a:off x="5105400" y="1893795"/>
              <a:ext cx="1828800" cy="552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2D51E8-4430-47F6-889A-08B12EEAAF3B}"/>
                </a:ext>
              </a:extLst>
            </p:cNvPr>
            <p:cNvSpPr/>
            <p:nvPr/>
          </p:nvSpPr>
          <p:spPr>
            <a:xfrm>
              <a:off x="4118162" y="1905001"/>
              <a:ext cx="914400" cy="552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Jwe</a:t>
              </a:r>
              <a:endParaRPr lang="en-US" sz="900" dirty="0"/>
            </a:p>
            <a:p>
              <a:pPr algn="ctr"/>
              <a:r>
                <a:rPr lang="en-US" sz="900" dirty="0"/>
                <a:t>Authentication Filter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FF48A3-B7CC-4C94-B9D9-D565F9AB4A06}"/>
              </a:ext>
            </a:extLst>
          </p:cNvPr>
          <p:cNvGrpSpPr/>
          <p:nvPr/>
        </p:nvGrpSpPr>
        <p:grpSpPr>
          <a:xfrm>
            <a:off x="4075339" y="3515565"/>
            <a:ext cx="2819400" cy="580185"/>
            <a:chOff x="4114800" y="2693138"/>
            <a:chExt cx="2819400" cy="580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8F838-E0EB-45C1-9F4F-F7BBC46E13A6}"/>
                </a:ext>
              </a:extLst>
            </p:cNvPr>
            <p:cNvSpPr/>
            <p:nvPr/>
          </p:nvSpPr>
          <p:spPr>
            <a:xfrm>
              <a:off x="5067300" y="2694735"/>
              <a:ext cx="1866900" cy="552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0238A4-2FD9-4831-A4D1-AA8A182ACF2C}"/>
                </a:ext>
              </a:extLst>
            </p:cNvPr>
            <p:cNvSpPr/>
            <p:nvPr/>
          </p:nvSpPr>
          <p:spPr>
            <a:xfrm>
              <a:off x="4114800" y="2693138"/>
              <a:ext cx="914400" cy="5801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Jwe</a:t>
              </a:r>
              <a:endParaRPr lang="en-US" sz="900" dirty="0"/>
            </a:p>
            <a:p>
              <a:pPr algn="ctr"/>
              <a:r>
                <a:rPr lang="en-US" sz="900" dirty="0"/>
                <a:t>Authentication Filter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3232D-D5EF-40EA-8910-8CE3A2B894C4}"/>
              </a:ext>
            </a:extLst>
          </p:cNvPr>
          <p:cNvSpPr/>
          <p:nvPr/>
        </p:nvSpPr>
        <p:spPr>
          <a:xfrm>
            <a:off x="4114799" y="1217100"/>
            <a:ext cx="893109" cy="552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Jwe</a:t>
            </a:r>
            <a:endParaRPr lang="en-US" sz="900" dirty="0"/>
          </a:p>
          <a:p>
            <a:pPr algn="ctr"/>
            <a:r>
              <a:rPr lang="en-US" sz="900" dirty="0"/>
              <a:t>Authentication 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57354-199B-4C41-A3C8-958A53F962F0}"/>
              </a:ext>
            </a:extLst>
          </p:cNvPr>
          <p:cNvSpPr txBox="1"/>
          <p:nvPr/>
        </p:nvSpPr>
        <p:spPr>
          <a:xfrm>
            <a:off x="4419600" y="893644"/>
            <a:ext cx="1295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Microservices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EF2C5B-2B43-414A-9526-F8461E5B028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255059" y="1493325"/>
            <a:ext cx="2859740" cy="104783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bbon: Tilted Down 18">
            <a:extLst>
              <a:ext uri="{FF2B5EF4-FFF2-40B4-BE49-F238E27FC236}">
                <a16:creationId xmlns:a16="http://schemas.microsoft.com/office/drawing/2014/main" id="{865D97B9-3854-41DE-AE3A-B6D3FCD505E4}"/>
              </a:ext>
            </a:extLst>
          </p:cNvPr>
          <p:cNvSpPr/>
          <p:nvPr/>
        </p:nvSpPr>
        <p:spPr>
          <a:xfrm rot="20388960">
            <a:off x="2447450" y="1863386"/>
            <a:ext cx="850876" cy="202188"/>
          </a:xfrm>
          <a:prstGeom prst="ribbon">
            <a:avLst/>
          </a:prstGeom>
          <a:solidFill>
            <a:srgbClr val="FF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</a:rPr>
              <a:t>JWE</a:t>
            </a:r>
          </a:p>
        </p:txBody>
      </p:sp>
      <p:sp>
        <p:nvSpPr>
          <p:cNvPr id="40" name="Ribbon: Tilted Down 39">
            <a:extLst>
              <a:ext uri="{FF2B5EF4-FFF2-40B4-BE49-F238E27FC236}">
                <a16:creationId xmlns:a16="http://schemas.microsoft.com/office/drawing/2014/main" id="{34885DC1-811D-47D8-9425-FD72ED76C6C9}"/>
              </a:ext>
            </a:extLst>
          </p:cNvPr>
          <p:cNvSpPr/>
          <p:nvPr/>
        </p:nvSpPr>
        <p:spPr>
          <a:xfrm rot="16200000">
            <a:off x="7396400" y="3704563"/>
            <a:ext cx="850876" cy="202188"/>
          </a:xfrm>
          <a:prstGeom prst="ribb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</a:rPr>
              <a:t>JWE</a:t>
            </a:r>
          </a:p>
        </p:txBody>
      </p:sp>
      <p:sp>
        <p:nvSpPr>
          <p:cNvPr id="41" name="Ribbon: Tilted Down 40">
            <a:extLst>
              <a:ext uri="{FF2B5EF4-FFF2-40B4-BE49-F238E27FC236}">
                <a16:creationId xmlns:a16="http://schemas.microsoft.com/office/drawing/2014/main" id="{C7625290-4853-4B13-A1AE-BF34E22FC587}"/>
              </a:ext>
            </a:extLst>
          </p:cNvPr>
          <p:cNvSpPr/>
          <p:nvPr/>
        </p:nvSpPr>
        <p:spPr>
          <a:xfrm rot="16200000">
            <a:off x="7424058" y="2739520"/>
            <a:ext cx="850876" cy="202188"/>
          </a:xfrm>
          <a:prstGeom prst="ribb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PoP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360EB7-717F-4FFC-950B-010EC01A80FB}"/>
              </a:ext>
            </a:extLst>
          </p:cNvPr>
          <p:cNvSpPr/>
          <p:nvPr/>
        </p:nvSpPr>
        <p:spPr>
          <a:xfrm>
            <a:off x="3097139" y="1879138"/>
            <a:ext cx="395182" cy="214071"/>
          </a:xfrm>
          <a:prstGeom prst="ellipse">
            <a:avLst/>
          </a:prstGeom>
          <a:solidFill>
            <a:srgbClr val="C5FF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PK’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24485-BB63-4C42-BD94-96F28162127D}"/>
              </a:ext>
            </a:extLst>
          </p:cNvPr>
          <p:cNvGrpSpPr/>
          <p:nvPr/>
        </p:nvGrpSpPr>
        <p:grpSpPr>
          <a:xfrm>
            <a:off x="1255059" y="2667561"/>
            <a:ext cx="2839197" cy="502972"/>
            <a:chOff x="1255059" y="2667561"/>
            <a:chExt cx="2839197" cy="50297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C8EB81-9705-489A-9D9D-F38B583A087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255059" y="2667561"/>
              <a:ext cx="2839197" cy="3461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ibbon: Tilted Down 22">
              <a:extLst>
                <a:ext uri="{FF2B5EF4-FFF2-40B4-BE49-F238E27FC236}">
                  <a16:creationId xmlns:a16="http://schemas.microsoft.com/office/drawing/2014/main" id="{97CBD9CF-7B92-45A4-AF29-A04715D395FA}"/>
                </a:ext>
              </a:extLst>
            </p:cNvPr>
            <p:cNvSpPr/>
            <p:nvPr/>
          </p:nvSpPr>
          <p:spPr>
            <a:xfrm rot="357692">
              <a:off x="2602139" y="2794039"/>
              <a:ext cx="850876" cy="202188"/>
            </a:xfrm>
            <a:prstGeom prst="ribb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2"/>
                  </a:solidFill>
                </a:rPr>
                <a:t>JWE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CD959A-CCC7-4B28-95DB-C6BA6994BB2F}"/>
                </a:ext>
              </a:extLst>
            </p:cNvPr>
            <p:cNvSpPr/>
            <p:nvPr/>
          </p:nvSpPr>
          <p:spPr>
            <a:xfrm>
              <a:off x="2940182" y="2943786"/>
              <a:ext cx="490422" cy="226747"/>
            </a:xfrm>
            <a:prstGeom prst="ellipse">
              <a:avLst/>
            </a:prstGeom>
            <a:solidFill>
              <a:srgbClr val="C5FF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PK’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B79778-54E3-433B-94B8-B70F08933A5F}"/>
              </a:ext>
            </a:extLst>
          </p:cNvPr>
          <p:cNvGrpSpPr/>
          <p:nvPr/>
        </p:nvGrpSpPr>
        <p:grpSpPr>
          <a:xfrm>
            <a:off x="152400" y="1650866"/>
            <a:ext cx="895743" cy="442343"/>
            <a:chOff x="152400" y="1650866"/>
            <a:chExt cx="895743" cy="44234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CADA60-AA1E-492E-8C36-5A46BD5B162D}"/>
                </a:ext>
              </a:extLst>
            </p:cNvPr>
            <p:cNvSpPr/>
            <p:nvPr/>
          </p:nvSpPr>
          <p:spPr>
            <a:xfrm>
              <a:off x="174233" y="1650866"/>
              <a:ext cx="873910" cy="257458"/>
            </a:xfrm>
            <a:prstGeom prst="ellipse">
              <a:avLst/>
            </a:prstGeom>
            <a:solidFill>
              <a:srgbClr val="C5FF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PK’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C6EA19-F485-4EBD-90B8-6DC21E3AF187}"/>
                </a:ext>
              </a:extLst>
            </p:cNvPr>
            <p:cNvSpPr/>
            <p:nvPr/>
          </p:nvSpPr>
          <p:spPr>
            <a:xfrm>
              <a:off x="152400" y="1835751"/>
              <a:ext cx="873911" cy="257458"/>
            </a:xfrm>
            <a:prstGeom prst="ellipse">
              <a:avLst/>
            </a:prstGeom>
            <a:solidFill>
              <a:srgbClr val="C5FF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schemeClr val="accent1"/>
                  </a:solidFill>
                </a:rPr>
                <a:t>PVK’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5F298258-707F-4AB9-B9F1-63B2BCB37E04}"/>
              </a:ext>
            </a:extLst>
          </p:cNvPr>
          <p:cNvSpPr/>
          <p:nvPr/>
        </p:nvSpPr>
        <p:spPr>
          <a:xfrm>
            <a:off x="1189525" y="2046872"/>
            <a:ext cx="783683" cy="257458"/>
          </a:xfrm>
          <a:prstGeom prst="ellipse">
            <a:avLst/>
          </a:prstGeom>
          <a:solidFill>
            <a:srgbClr val="C5FF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PK’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7A8EA0-07AF-4834-8175-7B8FA1F98CB3}"/>
              </a:ext>
            </a:extLst>
          </p:cNvPr>
          <p:cNvGrpSpPr/>
          <p:nvPr/>
        </p:nvGrpSpPr>
        <p:grpSpPr>
          <a:xfrm>
            <a:off x="898330" y="2055505"/>
            <a:ext cx="1637716" cy="825927"/>
            <a:chOff x="898330" y="2055505"/>
            <a:chExt cx="1637716" cy="825927"/>
          </a:xfrm>
        </p:grpSpPr>
        <p:sp>
          <p:nvSpPr>
            <p:cNvPr id="24" name="Ribbon: Tilted Down 23">
              <a:extLst>
                <a:ext uri="{FF2B5EF4-FFF2-40B4-BE49-F238E27FC236}">
                  <a16:creationId xmlns:a16="http://schemas.microsoft.com/office/drawing/2014/main" id="{6B8F9880-2895-4ECB-88FD-73A4C4B709D4}"/>
                </a:ext>
              </a:extLst>
            </p:cNvPr>
            <p:cNvSpPr/>
            <p:nvPr/>
          </p:nvSpPr>
          <p:spPr>
            <a:xfrm rot="419868">
              <a:off x="1685170" y="2679244"/>
              <a:ext cx="850876" cy="202188"/>
            </a:xfrm>
            <a:prstGeom prst="ribbon">
              <a:avLst/>
            </a:prstGeom>
            <a:solidFill>
              <a:srgbClr val="C5FF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PoP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3DB8226-9C3E-4474-9D38-10FEE684A286}"/>
                </a:ext>
              </a:extLst>
            </p:cNvPr>
            <p:cNvCxnSpPr>
              <a:cxnSpLocks/>
              <a:stCxn id="57" idx="5"/>
              <a:endCxn id="24" idx="1"/>
            </p:cNvCxnSpPr>
            <p:nvPr/>
          </p:nvCxnSpPr>
          <p:spPr>
            <a:xfrm>
              <a:off x="898330" y="2055505"/>
              <a:ext cx="897630" cy="669236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5E3386-8C91-49E1-BDC6-05E8D7E25F22}"/>
              </a:ext>
            </a:extLst>
          </p:cNvPr>
          <p:cNvCxnSpPr>
            <a:cxnSpLocks/>
          </p:cNvCxnSpPr>
          <p:nvPr/>
        </p:nvCxnSpPr>
        <p:spPr>
          <a:xfrm flipH="1">
            <a:off x="6492797" y="1780756"/>
            <a:ext cx="11206" cy="98084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0A7755-7348-4C21-903F-8D6393EEB9FC}"/>
              </a:ext>
            </a:extLst>
          </p:cNvPr>
          <p:cNvSpPr/>
          <p:nvPr/>
        </p:nvSpPr>
        <p:spPr>
          <a:xfrm>
            <a:off x="6299534" y="1949090"/>
            <a:ext cx="467711" cy="257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PK’’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F1502C-3F09-423C-BA48-2CCE2D5CDA3F}"/>
              </a:ext>
            </a:extLst>
          </p:cNvPr>
          <p:cNvCxnSpPr>
            <a:endCxn id="15" idx="1"/>
          </p:cNvCxnSpPr>
          <p:nvPr/>
        </p:nvCxnSpPr>
        <p:spPr>
          <a:xfrm flipV="1">
            <a:off x="2002876" y="1493325"/>
            <a:ext cx="2111923" cy="658594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llout: Double Bent Line 62">
            <a:extLst>
              <a:ext uri="{FF2B5EF4-FFF2-40B4-BE49-F238E27FC236}">
                <a16:creationId xmlns:a16="http://schemas.microsoft.com/office/drawing/2014/main" id="{2690D2E2-73C2-4DCE-BDA8-EA90154C61CC}"/>
              </a:ext>
            </a:extLst>
          </p:cNvPr>
          <p:cNvSpPr/>
          <p:nvPr/>
        </p:nvSpPr>
        <p:spPr>
          <a:xfrm>
            <a:off x="1048143" y="893644"/>
            <a:ext cx="2382461" cy="520393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08677"/>
              <a:gd name="adj8" fmla="val 72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- Elliptical Curve Private Key</a:t>
            </a:r>
          </a:p>
          <a:p>
            <a:r>
              <a:rPr lang="en-US" dirty="0">
                <a:solidFill>
                  <a:schemeClr val="tx2"/>
                </a:solidFill>
              </a:rPr>
              <a:t>- One time 256 bit secret key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218ED4D-B2F6-4FA3-BB34-1AE04600F114}"/>
              </a:ext>
            </a:extLst>
          </p:cNvPr>
          <p:cNvCxnSpPr/>
          <p:nvPr/>
        </p:nvCxnSpPr>
        <p:spPr>
          <a:xfrm flipH="1" flipV="1">
            <a:off x="1255059" y="2876550"/>
            <a:ext cx="2859740" cy="3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xplosion: 14 Points 70">
            <a:extLst>
              <a:ext uri="{FF2B5EF4-FFF2-40B4-BE49-F238E27FC236}">
                <a16:creationId xmlns:a16="http://schemas.microsoft.com/office/drawing/2014/main" id="{A4BA276D-F421-4E52-A190-677260AF771A}"/>
              </a:ext>
            </a:extLst>
          </p:cNvPr>
          <p:cNvSpPr/>
          <p:nvPr/>
        </p:nvSpPr>
        <p:spPr>
          <a:xfrm>
            <a:off x="16744" y="2963689"/>
            <a:ext cx="2164194" cy="829698"/>
          </a:xfrm>
          <a:prstGeom prst="irregularSeal2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Received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EA31DB1-9483-48E6-BD07-F123CA75A873}"/>
              </a:ext>
            </a:extLst>
          </p:cNvPr>
          <p:cNvSpPr/>
          <p:nvPr/>
        </p:nvSpPr>
        <p:spPr>
          <a:xfrm>
            <a:off x="7752999" y="3881679"/>
            <a:ext cx="408393" cy="18793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PK’’’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0A13986-22C2-40EB-9F30-240A87B77F50}"/>
              </a:ext>
            </a:extLst>
          </p:cNvPr>
          <p:cNvGrpSpPr/>
          <p:nvPr/>
        </p:nvGrpSpPr>
        <p:grpSpPr>
          <a:xfrm>
            <a:off x="5082025" y="1761463"/>
            <a:ext cx="395182" cy="970870"/>
            <a:chOff x="5082025" y="1761463"/>
            <a:chExt cx="395182" cy="970870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9F0A4-FA3D-4219-852F-AB515FF18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1761463"/>
              <a:ext cx="0" cy="970870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688478C-CB24-4F24-97D4-2937DC632EE1}"/>
                </a:ext>
              </a:extLst>
            </p:cNvPr>
            <p:cNvSpPr/>
            <p:nvPr/>
          </p:nvSpPr>
          <p:spPr>
            <a:xfrm>
              <a:off x="5082025" y="2242691"/>
              <a:ext cx="395182" cy="2140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PK’’’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4C2B3E-0D89-4F44-BFC6-172A32268832}"/>
              </a:ext>
            </a:extLst>
          </p:cNvPr>
          <p:cNvGrpSpPr/>
          <p:nvPr/>
        </p:nvGrpSpPr>
        <p:grpSpPr>
          <a:xfrm>
            <a:off x="6893923" y="2520952"/>
            <a:ext cx="480302" cy="211382"/>
            <a:chOff x="6893923" y="2520952"/>
            <a:chExt cx="480302" cy="21138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3C09FC2-A393-4C8C-953D-71F0582EA4B5}"/>
                </a:ext>
              </a:extLst>
            </p:cNvPr>
            <p:cNvSpPr/>
            <p:nvPr/>
          </p:nvSpPr>
          <p:spPr>
            <a:xfrm>
              <a:off x="6937829" y="2520952"/>
              <a:ext cx="395182" cy="1015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PK’’’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4149B21-34BC-4FCB-AD1C-FE21D1BDE3FF}"/>
                </a:ext>
              </a:extLst>
            </p:cNvPr>
            <p:cNvSpPr/>
            <p:nvPr/>
          </p:nvSpPr>
          <p:spPr>
            <a:xfrm>
              <a:off x="6893923" y="2611676"/>
              <a:ext cx="480302" cy="12065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PVK’’’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9C2564A-91EF-48B4-BB79-D70680B76301}"/>
              </a:ext>
            </a:extLst>
          </p:cNvPr>
          <p:cNvGrpSpPr/>
          <p:nvPr/>
        </p:nvGrpSpPr>
        <p:grpSpPr>
          <a:xfrm>
            <a:off x="5542097" y="1780756"/>
            <a:ext cx="499289" cy="980849"/>
            <a:chOff x="5542097" y="1780756"/>
            <a:chExt cx="499289" cy="980849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6E1AA69-FF41-47F2-980A-461DCBE0FEE6}"/>
                </a:ext>
              </a:extLst>
            </p:cNvPr>
            <p:cNvCxnSpPr/>
            <p:nvPr/>
          </p:nvCxnSpPr>
          <p:spPr>
            <a:xfrm flipH="1">
              <a:off x="5562187" y="1780756"/>
              <a:ext cx="11206" cy="980849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bbon: Tilted Down 78">
              <a:extLst>
                <a:ext uri="{FF2B5EF4-FFF2-40B4-BE49-F238E27FC236}">
                  <a16:creationId xmlns:a16="http://schemas.microsoft.com/office/drawing/2014/main" id="{0FFCFB8E-FF76-4D09-BA14-36531F6ABA34}"/>
                </a:ext>
              </a:extLst>
            </p:cNvPr>
            <p:cNvSpPr/>
            <p:nvPr/>
          </p:nvSpPr>
          <p:spPr>
            <a:xfrm rot="16200000">
              <a:off x="5217753" y="2116711"/>
              <a:ext cx="850876" cy="202188"/>
            </a:xfrm>
            <a:prstGeom prst="ribb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JWE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3C77674-EFA3-4BFF-9BF3-87F1131417E8}"/>
                </a:ext>
              </a:extLst>
            </p:cNvPr>
            <p:cNvSpPr/>
            <p:nvPr/>
          </p:nvSpPr>
          <p:spPr>
            <a:xfrm>
              <a:off x="5614043" y="2320395"/>
              <a:ext cx="427343" cy="13636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PK’’’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E4CB8C7-A1B5-4CEE-8401-A2F0A462AF0D}"/>
              </a:ext>
            </a:extLst>
          </p:cNvPr>
          <p:cNvCxnSpPr>
            <a:stCxn id="83" idx="5"/>
            <a:endCxn id="41" idx="0"/>
          </p:cNvCxnSpPr>
          <p:nvPr/>
        </p:nvCxnSpPr>
        <p:spPr>
          <a:xfrm>
            <a:off x="7303886" y="2714664"/>
            <a:ext cx="478215" cy="12595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9" grpId="0" animBg="1"/>
      <p:bldP spid="40" grpId="0" animBg="1"/>
      <p:bldP spid="41" grpId="0" animBg="1"/>
      <p:bldP spid="30" grpId="0" animBg="1"/>
      <p:bldP spid="59" grpId="0" animBg="1"/>
      <p:bldP spid="60" grpId="0" animBg="1"/>
      <p:bldP spid="63" grpId="0" animBg="1"/>
      <p:bldP spid="71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F1E690-39E3-4673-BEF8-1A18A038F24B}"/>
              </a:ext>
            </a:extLst>
          </p:cNvPr>
          <p:cNvSpPr/>
          <p:nvPr/>
        </p:nvSpPr>
        <p:spPr>
          <a:xfrm>
            <a:off x="3077099" y="1672028"/>
            <a:ext cx="1524000" cy="2895600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94C7B-BCBB-4320-ADDF-98070D982220}"/>
              </a:ext>
            </a:extLst>
          </p:cNvPr>
          <p:cNvSpPr txBox="1"/>
          <p:nvPr/>
        </p:nvSpPr>
        <p:spPr>
          <a:xfrm>
            <a:off x="1102059" y="1276131"/>
            <a:ext cx="74546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Use a security model, defining what is authorized, and rejects everything else.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Uses defense-in-depth, or a layered security mechanisms to increase the security of the system as a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Runs with the least privilege.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Adheres to the principle of Fail Safe/Fail Secure.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The infrastructure is not trusted.  Uses mechanisms such as signed configuration and jar files to ensure the application will run is a secure manner.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CA8FE-3F70-4748-BFE9-4ABBD595985E}"/>
              </a:ext>
            </a:extLst>
          </p:cNvPr>
          <p:cNvSpPr txBox="1"/>
          <p:nvPr/>
        </p:nvSpPr>
        <p:spPr>
          <a:xfrm>
            <a:off x="1078770" y="866751"/>
            <a:ext cx="5474430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28704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1AB21-4294-4B6F-B201-E52195D02DBB}"/>
              </a:ext>
            </a:extLst>
          </p:cNvPr>
          <p:cNvSpPr txBox="1"/>
          <p:nvPr/>
        </p:nvSpPr>
        <p:spPr>
          <a:xfrm>
            <a:off x="1064482" y="866751"/>
            <a:ext cx="5474430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5B096-7B28-4C2D-BC59-CDD71A8D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127" y="1264445"/>
            <a:ext cx="5083906" cy="34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1CC860-80F6-4266-B0D6-61F0F0095D98}"/>
              </a:ext>
            </a:extLst>
          </p:cNvPr>
          <p:cNvSpPr/>
          <p:nvPr/>
        </p:nvSpPr>
        <p:spPr>
          <a:xfrm>
            <a:off x="228600" y="104775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StringCypher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cypher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cypherService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getStringCypher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symmetric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cypher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encrypt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"The quick brown fox jumped over the lazy dog"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decryptedString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cypher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decrypt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secureString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5C65E-8EC9-4660-8847-9B41B365A628}"/>
              </a:ext>
            </a:extLst>
          </p:cNvPr>
          <p:cNvSpPr txBox="1"/>
          <p:nvPr/>
        </p:nvSpPr>
        <p:spPr>
          <a:xfrm>
            <a:off x="4876800" y="2114550"/>
            <a:ext cx="4038600" cy="2677656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cypher:</a:t>
            </a:r>
          </a:p>
          <a:p>
            <a:pPr lvl="1"/>
            <a:r>
              <a:rPr lang="en-US" dirty="0"/>
              <a:t>cyphers:</a:t>
            </a:r>
          </a:p>
          <a:p>
            <a:pPr lvl="2"/>
            <a:r>
              <a:rPr lang="en-US" dirty="0"/>
              <a:t>endorser:</a:t>
            </a:r>
          </a:p>
          <a:p>
            <a:pPr lvl="3"/>
            <a:r>
              <a:rPr lang="en-US" dirty="0"/>
              <a:t>algorithm: SHA256withRSA</a:t>
            </a:r>
          </a:p>
          <a:p>
            <a:pPr lvl="3"/>
            <a:r>
              <a:rPr lang="en-US" dirty="0" err="1"/>
              <a:t>keyPath</a:t>
            </a:r>
            <a:r>
              <a:rPr lang="en-US" dirty="0"/>
              <a:t>: test/rsa2048</a:t>
            </a:r>
          </a:p>
          <a:p>
            <a:pPr lvl="2"/>
            <a:r>
              <a:rPr lang="en-US" dirty="0"/>
              <a:t>symmetric:</a:t>
            </a:r>
          </a:p>
          <a:p>
            <a:pPr lvl="3"/>
            <a:r>
              <a:rPr lang="en-US" dirty="0"/>
              <a:t>algorithm: AES/ECB/PKCS5Padding</a:t>
            </a:r>
          </a:p>
          <a:p>
            <a:pPr lvl="3"/>
            <a:r>
              <a:rPr lang="en-US" dirty="0" err="1"/>
              <a:t>keyPath</a:t>
            </a:r>
            <a:r>
              <a:rPr lang="en-US" dirty="0"/>
              <a:t>: test/aes256</a:t>
            </a:r>
          </a:p>
          <a:p>
            <a:pPr lvl="2"/>
            <a:r>
              <a:rPr lang="en-US" dirty="0" err="1"/>
              <a:t>rsa</a:t>
            </a:r>
            <a:r>
              <a:rPr lang="en-US" dirty="0"/>
              <a:t>: </a:t>
            </a:r>
          </a:p>
          <a:p>
            <a:pPr lvl="3"/>
            <a:r>
              <a:rPr lang="en-US" dirty="0"/>
              <a:t>algorithm: RSA/ECB/PKCS1Padding</a:t>
            </a:r>
          </a:p>
          <a:p>
            <a:pPr lvl="3"/>
            <a:r>
              <a:rPr lang="en-US" dirty="0" err="1"/>
              <a:t>keyPath</a:t>
            </a:r>
            <a:r>
              <a:rPr lang="en-US" dirty="0"/>
              <a:t>: test/rsa2048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A0337D-F38E-46C2-9983-7D5DB21F50F2}"/>
              </a:ext>
            </a:extLst>
          </p:cNvPr>
          <p:cNvSpPr txBox="1">
            <a:spLocks/>
          </p:cNvSpPr>
          <p:nvPr/>
        </p:nvSpPr>
        <p:spPr>
          <a:xfrm>
            <a:off x="762000" y="167164"/>
            <a:ext cx="6952201" cy="552450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>
            <a:lvl1pPr algn="l" defTabSz="343403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Tele-GroteskUlt"/>
                <a:ea typeface="+mj-ea"/>
                <a:cs typeface="Tele-GroteskUlt"/>
              </a:defRPr>
            </a:lvl1pPr>
          </a:lstStyle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String data encryption / decryption</a:t>
            </a:r>
          </a:p>
        </p:txBody>
      </p:sp>
    </p:spTree>
    <p:extLst>
      <p:ext uri="{BB962C8B-B14F-4D97-AF65-F5344CB8AC3E}">
        <p14:creationId xmlns:p14="http://schemas.microsoft.com/office/powerpoint/2010/main" val="153131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5C65E-8EC9-4660-8847-9B41B365A628}"/>
              </a:ext>
            </a:extLst>
          </p:cNvPr>
          <p:cNvSpPr txBox="1"/>
          <p:nvPr/>
        </p:nvSpPr>
        <p:spPr>
          <a:xfrm>
            <a:off x="4876800" y="2114550"/>
            <a:ext cx="4038600" cy="2677656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cypher:</a:t>
            </a:r>
          </a:p>
          <a:p>
            <a:pPr lvl="1"/>
            <a:r>
              <a:rPr lang="en-US" dirty="0"/>
              <a:t>cyphers:</a:t>
            </a:r>
          </a:p>
          <a:p>
            <a:pPr lvl="2"/>
            <a:r>
              <a:rPr lang="en-US" dirty="0"/>
              <a:t>endorser:</a:t>
            </a:r>
          </a:p>
          <a:p>
            <a:pPr lvl="3"/>
            <a:r>
              <a:rPr lang="en-US" dirty="0"/>
              <a:t>algorithm: SHA256withRSA</a:t>
            </a:r>
          </a:p>
          <a:p>
            <a:pPr lvl="3"/>
            <a:r>
              <a:rPr lang="en-US" dirty="0" err="1"/>
              <a:t>keyPath</a:t>
            </a:r>
            <a:r>
              <a:rPr lang="en-US" dirty="0"/>
              <a:t>: test/rsa2048</a:t>
            </a:r>
          </a:p>
          <a:p>
            <a:pPr lvl="2"/>
            <a:r>
              <a:rPr lang="en-US" dirty="0" err="1"/>
              <a:t>semetric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algorithm: AES/ECB/PKCS5Padding</a:t>
            </a:r>
          </a:p>
          <a:p>
            <a:pPr lvl="3"/>
            <a:r>
              <a:rPr lang="en-US" dirty="0" err="1"/>
              <a:t>keyPath</a:t>
            </a:r>
            <a:r>
              <a:rPr lang="en-US" dirty="0"/>
              <a:t>: test/aes256</a:t>
            </a:r>
          </a:p>
          <a:p>
            <a:pPr lvl="2"/>
            <a:r>
              <a:rPr lang="en-US" dirty="0" err="1"/>
              <a:t>rsa</a:t>
            </a:r>
            <a:r>
              <a:rPr lang="en-US" dirty="0"/>
              <a:t>: </a:t>
            </a:r>
          </a:p>
          <a:p>
            <a:pPr lvl="3"/>
            <a:r>
              <a:rPr lang="en-US" dirty="0"/>
              <a:t>algorithm: RSA/ECB/PKCS1Padding</a:t>
            </a:r>
          </a:p>
          <a:p>
            <a:pPr lvl="3"/>
            <a:r>
              <a:rPr lang="en-US" dirty="0" err="1"/>
              <a:t>keyPath</a:t>
            </a:r>
            <a:r>
              <a:rPr lang="en-US" dirty="0"/>
              <a:t>: test/rsa2048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8627E-1BEC-48D3-B313-D232B5150921}"/>
              </a:ext>
            </a:extLst>
          </p:cNvPr>
          <p:cNvSpPr/>
          <p:nvPr/>
        </p:nvSpPr>
        <p:spPr>
          <a:xfrm>
            <a:off x="190500" y="1047750"/>
            <a:ext cx="8763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Endorser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endorser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cypherService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getEndorser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"endorser"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signature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endorser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unverifiedString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verified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endorser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verify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(signature,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unverifiedString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92F59D8-B63B-462E-BCB9-7DCE25D0C9D5}"/>
              </a:ext>
            </a:extLst>
          </p:cNvPr>
          <p:cNvSpPr txBox="1">
            <a:spLocks/>
          </p:cNvSpPr>
          <p:nvPr/>
        </p:nvSpPr>
        <p:spPr>
          <a:xfrm>
            <a:off x="762000" y="167164"/>
            <a:ext cx="6952201" cy="552450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>
            <a:lvl1pPr algn="l" defTabSz="343403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Tele-GroteskUlt"/>
                <a:ea typeface="+mj-ea"/>
                <a:cs typeface="Tele-GroteskUlt"/>
              </a:defRPr>
            </a:lvl1pPr>
          </a:lstStyle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String data signing / verification</a:t>
            </a:r>
          </a:p>
        </p:txBody>
      </p:sp>
    </p:spTree>
    <p:extLst>
      <p:ext uri="{BB962C8B-B14F-4D97-AF65-F5344CB8AC3E}">
        <p14:creationId xmlns:p14="http://schemas.microsoft.com/office/powerpoint/2010/main" val="303122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5C65E-8EC9-4660-8847-9B41B365A628}"/>
              </a:ext>
            </a:extLst>
          </p:cNvPr>
          <p:cNvSpPr txBox="1"/>
          <p:nvPr/>
        </p:nvSpPr>
        <p:spPr>
          <a:xfrm>
            <a:off x="4891087" y="2647950"/>
            <a:ext cx="4038600" cy="203132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cypher:</a:t>
            </a:r>
          </a:p>
          <a:p>
            <a:pPr lvl="1"/>
            <a:r>
              <a:rPr lang="en-US" dirty="0"/>
              <a:t>cyphers: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 err="1"/>
              <a:t>passwordHash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algorithm: PBKDF2WithHmacSHA512</a:t>
            </a:r>
          </a:p>
          <a:p>
            <a:pPr lvl="3"/>
            <a:r>
              <a:rPr lang="en-US" dirty="0"/>
              <a:t>salt: IGeecOf0QuizlIvuDejBOg==</a:t>
            </a:r>
          </a:p>
          <a:p>
            <a:pPr lvl="3"/>
            <a:r>
              <a:rPr lang="en-US" dirty="0"/>
              <a:t>iterations: 65536</a:t>
            </a:r>
          </a:p>
          <a:p>
            <a:pPr lvl="3"/>
            <a:r>
              <a:rPr lang="en-US" dirty="0" err="1"/>
              <a:t>keyLength</a:t>
            </a:r>
            <a:r>
              <a:rPr lang="en-US" dirty="0"/>
              <a:t>: 512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48C8452-7C75-4C56-9BB8-ED4C5B2DDF1D}"/>
              </a:ext>
            </a:extLst>
          </p:cNvPr>
          <p:cNvSpPr txBox="1">
            <a:spLocks/>
          </p:cNvSpPr>
          <p:nvPr/>
        </p:nvSpPr>
        <p:spPr>
          <a:xfrm>
            <a:off x="762000" y="167164"/>
            <a:ext cx="6952201" cy="552450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>
            <a:lvl1pPr algn="l" defTabSz="343403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Tele-GroteskUlt"/>
                <a:ea typeface="+mj-ea"/>
                <a:cs typeface="Tele-GroteskUlt"/>
              </a:defRPr>
            </a:lvl1pPr>
          </a:lstStyle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String hashing / verification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D4597-78C1-4D96-A4A4-8A1099BCC191}"/>
              </a:ext>
            </a:extLst>
          </p:cNvPr>
          <p:cNvSpPr/>
          <p:nvPr/>
        </p:nvSpPr>
        <p:spPr>
          <a:xfrm>
            <a:off x="228600" y="819151"/>
            <a:ext cx="8001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"One2-BuckleMySh0e"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toCharArray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HashCypher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hashCypher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cypherService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getHashCypher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passwordHash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hashedPassword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hashCypher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(password);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verified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hashCypher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verify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hashedPassword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password);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F8F44FA-4CCA-49AA-A721-9AD998E979D6}"/>
              </a:ext>
            </a:extLst>
          </p:cNvPr>
          <p:cNvSpPr txBox="1">
            <a:spLocks/>
          </p:cNvSpPr>
          <p:nvPr/>
        </p:nvSpPr>
        <p:spPr>
          <a:xfrm>
            <a:off x="762000" y="167164"/>
            <a:ext cx="6952201" cy="552450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>
            <a:lvl1pPr algn="l" defTabSz="343403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Tele-GroteskUlt"/>
                <a:ea typeface="+mj-ea"/>
                <a:cs typeface="Tele-GroteskUlt"/>
              </a:defRPr>
            </a:lvl1pPr>
          </a:lstStyle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Opaque token creation / resolution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3E287-D200-456E-B1FF-C66148DC330C}"/>
              </a:ext>
            </a:extLst>
          </p:cNvPr>
          <p:cNvSpPr/>
          <p:nvPr/>
        </p:nvSpPr>
        <p:spPr>
          <a:xfrm>
            <a:off x="239981" y="1504950"/>
            <a:ext cx="8610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tokenize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ofMinutes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actual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resolveToken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(token,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FEE86-4350-46EA-A446-4402A5BD25C3}"/>
              </a:ext>
            </a:extLst>
          </p:cNvPr>
          <p:cNvSpPr/>
          <p:nvPr/>
        </p:nvSpPr>
        <p:spPr>
          <a:xfrm>
            <a:off x="293419" y="2899887"/>
            <a:ext cx="83171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TestData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createTestData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tokenize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testData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ofMinutes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TestData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actual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resolveToken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(token,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TestData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1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589439-C593-4EBF-BD0F-A7976C8E105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Security services that allow developers to easily integrate security best practices, and make it easier for DSO to change or update algorithms and/or key lengths based on policy changes with little or no impact developers or the applications that utilize the security services.</a:t>
            </a:r>
          </a:p>
        </p:txBody>
      </p:sp>
    </p:spTree>
    <p:extLst>
      <p:ext uri="{BB962C8B-B14F-4D97-AF65-F5344CB8AC3E}">
        <p14:creationId xmlns:p14="http://schemas.microsoft.com/office/powerpoint/2010/main" val="1124411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9C5B60-B36C-48A4-8F0F-3D956A7F829A}"/>
              </a:ext>
            </a:extLst>
          </p:cNvPr>
          <p:cNvSpPr/>
          <p:nvPr/>
        </p:nvSpPr>
        <p:spPr>
          <a:xfrm>
            <a:off x="152400" y="895350"/>
            <a:ext cx="891540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requiredClaims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HashMap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requiredClaims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https://uat.brass.account.t-mobile.com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requiredClaims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aud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UNKNOWN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requiredClaims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sub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9c708137-cb5f-468a-bfad-a6bf406e0af0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requiredClaims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acr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LOA3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generateWebToken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(tokenType, requiredClaims);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AuthClaims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actualClaims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resolveWebToken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(tokenType, token);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92BF476-1240-4E47-BA31-3CD3C752881E}"/>
              </a:ext>
            </a:extLst>
          </p:cNvPr>
          <p:cNvSpPr txBox="1">
            <a:spLocks/>
          </p:cNvSpPr>
          <p:nvPr/>
        </p:nvSpPr>
        <p:spPr>
          <a:xfrm>
            <a:off x="762000" y="167164"/>
            <a:ext cx="6952201" cy="552450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>
            <a:lvl1pPr algn="l" defTabSz="343403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Tele-GroteskUlt"/>
                <a:ea typeface="+mj-ea"/>
                <a:cs typeface="Tele-GroteskUlt"/>
              </a:defRPr>
            </a:lvl1pPr>
          </a:lstStyle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JWE token creation / resolution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E899A55-3133-44A0-8ECA-E8D460853F9B}"/>
              </a:ext>
            </a:extLst>
          </p:cNvPr>
          <p:cNvSpPr/>
          <p:nvPr/>
        </p:nvSpPr>
        <p:spPr>
          <a:xfrm>
            <a:off x="83344" y="837009"/>
            <a:ext cx="3581400" cy="3469481"/>
          </a:xfrm>
          <a:prstGeom prst="wedgeRoundRectCallout">
            <a:avLst>
              <a:gd name="adj1" fmla="val 103046"/>
              <a:gd name="adj2" fmla="val 19551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tokenizer:</a:t>
            </a:r>
          </a:p>
          <a:p>
            <a:pPr lvl="1"/>
            <a:r>
              <a:rPr lang="en-US" sz="900" dirty="0" err="1">
                <a:solidFill>
                  <a:schemeClr val="tx1"/>
                </a:solidFill>
              </a:rPr>
              <a:t>jwt</a:t>
            </a:r>
            <a:r>
              <a:rPr lang="en-US" sz="900" dirty="0">
                <a:solidFill>
                  <a:schemeClr val="tx1"/>
                </a:solidFill>
              </a:rPr>
              <a:t>-token-types:</a:t>
            </a:r>
          </a:p>
          <a:p>
            <a:pPr lvl="2"/>
            <a:r>
              <a:rPr lang="en-US" sz="900" dirty="0">
                <a:solidFill>
                  <a:schemeClr val="tx1"/>
                </a:solidFill>
              </a:rPr>
              <a:t>type-</a:t>
            </a:r>
            <a:r>
              <a:rPr lang="en-US" sz="900" dirty="0" err="1">
                <a:solidFill>
                  <a:schemeClr val="tx1"/>
                </a:solidFill>
              </a:rPr>
              <a:t>aes</a:t>
            </a:r>
            <a:r>
              <a:rPr lang="en-US" sz="900" dirty="0">
                <a:solidFill>
                  <a:schemeClr val="tx1"/>
                </a:solidFill>
              </a:rPr>
              <a:t>:</a:t>
            </a:r>
          </a:p>
          <a:p>
            <a:pPr lvl="3"/>
            <a:r>
              <a:rPr lang="en-US" sz="900" dirty="0" err="1">
                <a:solidFill>
                  <a:schemeClr val="tx1"/>
                </a:solidFill>
              </a:rPr>
              <a:t>alg</a:t>
            </a:r>
            <a:r>
              <a:rPr lang="en-US" sz="900" dirty="0">
                <a:solidFill>
                  <a:schemeClr val="tx1"/>
                </a:solidFill>
              </a:rPr>
              <a:t>-header: </a:t>
            </a:r>
            <a:r>
              <a:rPr lang="en-US" sz="900" dirty="0" err="1">
                <a:solidFill>
                  <a:schemeClr val="tx1"/>
                </a:solidFill>
              </a:rPr>
              <a:t>dir</a:t>
            </a:r>
            <a:endParaRPr lang="en-US" sz="900" dirty="0">
              <a:solidFill>
                <a:schemeClr val="tx1"/>
              </a:solidFill>
            </a:endParaRP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content-encryption-</a:t>
            </a:r>
            <a:r>
              <a:rPr lang="en-US" sz="900" dirty="0" err="1">
                <a:solidFill>
                  <a:schemeClr val="tx1"/>
                </a:solidFill>
              </a:rPr>
              <a:t>alg</a:t>
            </a:r>
            <a:r>
              <a:rPr lang="en-US" sz="900" dirty="0">
                <a:solidFill>
                  <a:schemeClr val="tx1"/>
                </a:solidFill>
              </a:rPr>
              <a:t>: A128CBC-HS256</a:t>
            </a:r>
          </a:p>
          <a:p>
            <a:pPr lvl="3"/>
            <a:r>
              <a:rPr lang="en-US" sz="900" dirty="0" err="1">
                <a:solidFill>
                  <a:schemeClr val="tx1"/>
                </a:solidFill>
              </a:rPr>
              <a:t>decrypter</a:t>
            </a:r>
            <a:r>
              <a:rPr lang="en-US" sz="900" dirty="0">
                <a:solidFill>
                  <a:schemeClr val="tx1"/>
                </a:solidFill>
              </a:rPr>
              <a:t>: test:/we-bearer</a:t>
            </a:r>
          </a:p>
          <a:p>
            <a:pPr lvl="3"/>
            <a:r>
              <a:rPr lang="en-US" sz="900" dirty="0" err="1">
                <a:solidFill>
                  <a:schemeClr val="tx1"/>
                </a:solidFill>
              </a:rPr>
              <a:t>encrypter</a:t>
            </a:r>
            <a:r>
              <a:rPr lang="en-US" sz="900" dirty="0">
                <a:solidFill>
                  <a:schemeClr val="tx1"/>
                </a:solidFill>
              </a:rPr>
              <a:t>: test/</a:t>
            </a:r>
            <a:r>
              <a:rPr lang="en-US" sz="900" dirty="0" err="1">
                <a:solidFill>
                  <a:schemeClr val="tx1"/>
                </a:solidFill>
              </a:rPr>
              <a:t>jwe</a:t>
            </a:r>
            <a:r>
              <a:rPr lang="en-US" sz="900" dirty="0">
                <a:solidFill>
                  <a:schemeClr val="tx1"/>
                </a:solidFill>
              </a:rPr>
              <a:t>-bearer</a:t>
            </a: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issuer: </a:t>
            </a:r>
            <a:r>
              <a:rPr lang="en-US" sz="900" dirty="0" err="1">
                <a:solidFill>
                  <a:schemeClr val="tx1"/>
                </a:solidFill>
              </a:rPr>
              <a:t>org.aarondh</a:t>
            </a:r>
            <a:endParaRPr lang="en-US" sz="900" dirty="0">
              <a:solidFill>
                <a:schemeClr val="tx1"/>
              </a:solidFill>
            </a:endParaRP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audience: </a:t>
            </a:r>
            <a:r>
              <a:rPr lang="en-US" sz="900" dirty="0" err="1">
                <a:solidFill>
                  <a:schemeClr val="tx1"/>
                </a:solidFill>
              </a:rPr>
              <a:t>org.aarondh.readers</a:t>
            </a:r>
            <a:endParaRPr lang="en-US" sz="900" dirty="0">
              <a:solidFill>
                <a:schemeClr val="tx1"/>
              </a:solidFill>
            </a:endParaRP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subject: test-token</a:t>
            </a: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expires: 15</a:t>
            </a: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not-before: 2</a:t>
            </a:r>
          </a:p>
          <a:p>
            <a:pPr lvl="2"/>
            <a:r>
              <a:rPr lang="en-US" sz="900" dirty="0">
                <a:solidFill>
                  <a:schemeClr val="tx1"/>
                </a:solidFill>
              </a:rPr>
              <a:t>type-chacha20:</a:t>
            </a:r>
          </a:p>
          <a:p>
            <a:pPr lvl="3"/>
            <a:r>
              <a:rPr lang="en-US" sz="900" dirty="0" err="1">
                <a:solidFill>
                  <a:schemeClr val="tx1"/>
                </a:solidFill>
              </a:rPr>
              <a:t>alg</a:t>
            </a:r>
            <a:r>
              <a:rPr lang="en-US" sz="900" dirty="0">
                <a:solidFill>
                  <a:schemeClr val="tx1"/>
                </a:solidFill>
              </a:rPr>
              <a:t>-header: </a:t>
            </a:r>
            <a:r>
              <a:rPr lang="en-US" sz="900" dirty="0" err="1">
                <a:solidFill>
                  <a:schemeClr val="tx1"/>
                </a:solidFill>
              </a:rPr>
              <a:t>dir</a:t>
            </a:r>
            <a:endParaRPr lang="en-US" sz="900" dirty="0">
              <a:solidFill>
                <a:schemeClr val="tx1"/>
              </a:solidFill>
            </a:endParaRP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content-encryption-</a:t>
            </a:r>
            <a:r>
              <a:rPr lang="en-US" sz="900" dirty="0" err="1">
                <a:solidFill>
                  <a:schemeClr val="tx1"/>
                </a:solidFill>
              </a:rPr>
              <a:t>alg</a:t>
            </a:r>
            <a:r>
              <a:rPr lang="en-US" sz="900" dirty="0">
                <a:solidFill>
                  <a:schemeClr val="tx1"/>
                </a:solidFill>
              </a:rPr>
              <a:t>: C20P</a:t>
            </a:r>
          </a:p>
          <a:p>
            <a:pPr lvl="3"/>
            <a:r>
              <a:rPr lang="en-US" sz="900" dirty="0" err="1">
                <a:solidFill>
                  <a:schemeClr val="tx1"/>
                </a:solidFill>
              </a:rPr>
              <a:t>decrypter</a:t>
            </a:r>
            <a:r>
              <a:rPr lang="en-US" sz="900" dirty="0">
                <a:solidFill>
                  <a:schemeClr val="tx1"/>
                </a:solidFill>
              </a:rPr>
              <a:t>: test/chacha20</a:t>
            </a:r>
          </a:p>
          <a:p>
            <a:pPr lvl="3"/>
            <a:r>
              <a:rPr lang="en-US" sz="900" dirty="0" err="1">
                <a:solidFill>
                  <a:schemeClr val="tx1"/>
                </a:solidFill>
              </a:rPr>
              <a:t>encrypter</a:t>
            </a:r>
            <a:r>
              <a:rPr lang="en-US" sz="900" dirty="0">
                <a:solidFill>
                  <a:schemeClr val="tx1"/>
                </a:solidFill>
              </a:rPr>
              <a:t>: test/chacha20</a:t>
            </a: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issuer: </a:t>
            </a:r>
            <a:r>
              <a:rPr lang="en-US" sz="900" dirty="0" err="1">
                <a:solidFill>
                  <a:schemeClr val="tx1"/>
                </a:solidFill>
              </a:rPr>
              <a:t>org.aarondh</a:t>
            </a:r>
            <a:endParaRPr lang="en-US" sz="900" dirty="0">
              <a:solidFill>
                <a:schemeClr val="tx1"/>
              </a:solidFill>
            </a:endParaRP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audience: </a:t>
            </a:r>
            <a:r>
              <a:rPr lang="en-US" sz="900" dirty="0" err="1">
                <a:solidFill>
                  <a:schemeClr val="tx1"/>
                </a:solidFill>
              </a:rPr>
              <a:t>org.aarondh.readers</a:t>
            </a:r>
            <a:endParaRPr lang="en-US" sz="900" dirty="0">
              <a:solidFill>
                <a:schemeClr val="tx1"/>
              </a:solidFill>
            </a:endParaRP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subject: test-token</a:t>
            </a: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expires: 15</a:t>
            </a:r>
          </a:p>
          <a:p>
            <a:pPr lvl="3"/>
            <a:r>
              <a:rPr lang="en-US" sz="900" dirty="0">
                <a:solidFill>
                  <a:schemeClr val="tx1"/>
                </a:solidFill>
              </a:rPr>
              <a:t>not-before: 2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83AF1F1-CEE0-4475-A256-A181E64B1838}"/>
              </a:ext>
            </a:extLst>
          </p:cNvPr>
          <p:cNvSpPr/>
          <p:nvPr/>
        </p:nvSpPr>
        <p:spPr>
          <a:xfrm>
            <a:off x="5817765" y="584478"/>
            <a:ext cx="2286000" cy="1219200"/>
          </a:xfrm>
          <a:prstGeom prst="wedgeRoundRectCallout">
            <a:avLst>
              <a:gd name="adj1" fmla="val -57083"/>
              <a:gd name="adj2" fmla="val 8652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“type-</a:t>
            </a:r>
            <a:r>
              <a:rPr lang="en-US" dirty="0" err="1"/>
              <a:t>aes</a:t>
            </a:r>
            <a:r>
              <a:rPr lang="en-US" dirty="0"/>
              <a:t>” or “type-chacha20”</a:t>
            </a:r>
          </a:p>
        </p:txBody>
      </p:sp>
    </p:spTree>
    <p:extLst>
      <p:ext uri="{BB962C8B-B14F-4D97-AF65-F5344CB8AC3E}">
        <p14:creationId xmlns:p14="http://schemas.microsoft.com/office/powerpoint/2010/main" val="252578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5EBCB4-4D58-4F52-8698-D4F1A9DAD2FA}"/>
              </a:ext>
            </a:extLst>
          </p:cNvPr>
          <p:cNvSpPr/>
          <p:nvPr/>
        </p:nvSpPr>
        <p:spPr>
          <a:xfrm>
            <a:off x="304800" y="1771531"/>
            <a:ext cx="8686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"3000a8bc-acf0-4bed-95bc-50037d91e994"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generateNonce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"server"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id,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ofSeconds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consumeNonce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"server"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nonce,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ofDays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32B2E-1CB3-4B93-AA05-7792FAD62F20}"/>
              </a:ext>
            </a:extLst>
          </p:cNvPr>
          <p:cNvSpPr/>
          <p:nvPr/>
        </p:nvSpPr>
        <p:spPr>
          <a:xfrm>
            <a:off x="1952237" y="285750"/>
            <a:ext cx="3802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Generate and consume a nonce</a:t>
            </a:r>
          </a:p>
        </p:txBody>
      </p:sp>
    </p:spTree>
    <p:extLst>
      <p:ext uri="{BB962C8B-B14F-4D97-AF65-F5344CB8AC3E}">
        <p14:creationId xmlns:p14="http://schemas.microsoft.com/office/powerpoint/2010/main" val="236875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32AF2A-0AA5-4F7D-AB79-467D860A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0581"/>
            <a:ext cx="8001000" cy="369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Demonstrate Cybersecurity policies by providing a reference architecture that IT can emulate and/or reuse to help increase the adoption of secure methods and best practices in web application construction.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5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62D16A-D09E-4572-B106-A80505B03972}"/>
              </a:ext>
            </a:extLst>
          </p:cNvPr>
          <p:cNvSpPr/>
          <p:nvPr/>
        </p:nvSpPr>
        <p:spPr>
          <a:xfrm>
            <a:off x="76200" y="1809751"/>
            <a:ext cx="8989219" cy="8381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32B2E-1CB3-4B93-AA05-7792FAD62F20}"/>
              </a:ext>
            </a:extLst>
          </p:cNvPr>
          <p:cNvSpPr/>
          <p:nvPr/>
        </p:nvSpPr>
        <p:spPr>
          <a:xfrm>
            <a:off x="1575536" y="285750"/>
            <a:ext cx="4556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Generate and validate a nonce with hash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A565C-CB93-4EB7-B5EB-3297C6B86D79}"/>
              </a:ext>
            </a:extLst>
          </p:cNvPr>
          <p:cNvSpPr/>
          <p:nvPr/>
        </p:nvSpPr>
        <p:spPr>
          <a:xfrm>
            <a:off x="76200" y="802035"/>
            <a:ext cx="8686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"3000a8bc-acf0-4bed-95bc-50037d91e994"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"The quick brown fox jumped over the lazy dog"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generateNonce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"server"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id,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ofSeconds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client_nonce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generateNonce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"client"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id,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ofSeconds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generateNonceHash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(nonce,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client_nonce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payload);</a:t>
            </a:r>
          </a:p>
          <a:p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validated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tokenizerService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validateNonce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"server"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id,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client_nonce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payload, hash);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0429476-1FBE-4C82-B92E-0A5705DA5CA9}"/>
              </a:ext>
            </a:extLst>
          </p:cNvPr>
          <p:cNvSpPr/>
          <p:nvPr/>
        </p:nvSpPr>
        <p:spPr>
          <a:xfrm>
            <a:off x="7543800" y="1861594"/>
            <a:ext cx="1409700" cy="353511"/>
          </a:xfrm>
          <a:prstGeom prst="wedgeRoundRectCallout">
            <a:avLst>
              <a:gd name="adj1" fmla="val -115090"/>
              <a:gd name="adj2" fmla="val -169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Normally done on client</a:t>
            </a:r>
          </a:p>
        </p:txBody>
      </p:sp>
    </p:spTree>
    <p:extLst>
      <p:ext uri="{BB962C8B-B14F-4D97-AF65-F5344CB8AC3E}">
        <p14:creationId xmlns:p14="http://schemas.microsoft.com/office/powerpoint/2010/main" val="33997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080B1A-D4A0-48AB-8EA7-30208E6CF5E3}"/>
              </a:ext>
            </a:extLst>
          </p:cNvPr>
          <p:cNvSpPr/>
          <p:nvPr/>
        </p:nvSpPr>
        <p:spPr>
          <a:xfrm>
            <a:off x="61990" y="1657350"/>
            <a:ext cx="609600" cy="19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Java Grizzly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6417E8-68F7-4C6D-880F-74460B376B00}"/>
              </a:ext>
            </a:extLst>
          </p:cNvPr>
          <p:cNvSpPr/>
          <p:nvPr/>
        </p:nvSpPr>
        <p:spPr>
          <a:xfrm>
            <a:off x="781370" y="1657350"/>
            <a:ext cx="609600" cy="19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Authentication 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28D89-090C-4830-BDB3-2ECB0E29EDB8}"/>
              </a:ext>
            </a:extLst>
          </p:cNvPr>
          <p:cNvSpPr/>
          <p:nvPr/>
        </p:nvSpPr>
        <p:spPr>
          <a:xfrm>
            <a:off x="1481378" y="1657350"/>
            <a:ext cx="609600" cy="19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Nonce Filter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B33363B-29B1-44ED-AFC4-E17CF4D34FDC}"/>
              </a:ext>
            </a:extLst>
          </p:cNvPr>
          <p:cNvSpPr/>
          <p:nvPr/>
        </p:nvSpPr>
        <p:spPr>
          <a:xfrm>
            <a:off x="5917166" y="1460159"/>
            <a:ext cx="1828800" cy="5334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key-service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76DEFBD-2387-4D29-ACED-C23646BA155D}"/>
              </a:ext>
            </a:extLst>
          </p:cNvPr>
          <p:cNvSpPr/>
          <p:nvPr/>
        </p:nvSpPr>
        <p:spPr>
          <a:xfrm>
            <a:off x="3421896" y="1053639"/>
            <a:ext cx="1828800" cy="5334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tokenizer-service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2065E5-D801-4A16-A761-4D2E89F6AD20}"/>
              </a:ext>
            </a:extLst>
          </p:cNvPr>
          <p:cNvSpPr/>
          <p:nvPr/>
        </p:nvSpPr>
        <p:spPr>
          <a:xfrm>
            <a:off x="5910022" y="2647950"/>
            <a:ext cx="1828800" cy="5334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datastore-service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C526551-B615-41FF-80C6-D869C2566F29}"/>
              </a:ext>
            </a:extLst>
          </p:cNvPr>
          <p:cNvSpPr/>
          <p:nvPr/>
        </p:nvSpPr>
        <p:spPr>
          <a:xfrm>
            <a:off x="5910022" y="2069547"/>
            <a:ext cx="1828800" cy="5334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cypher-service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EEBBDD9-83E5-4E51-8B52-998E601937C9}"/>
              </a:ext>
            </a:extLst>
          </p:cNvPr>
          <p:cNvSpPr/>
          <p:nvPr/>
        </p:nvSpPr>
        <p:spPr>
          <a:xfrm>
            <a:off x="5917166" y="3604669"/>
            <a:ext cx="1828800" cy="5334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vault-service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019671E-3B41-48E6-A548-1F1728E8A9A5}"/>
              </a:ext>
            </a:extLst>
          </p:cNvPr>
          <p:cNvSpPr/>
          <p:nvPr/>
        </p:nvSpPr>
        <p:spPr>
          <a:xfrm>
            <a:off x="3421896" y="3618857"/>
            <a:ext cx="1828800" cy="5334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configuration-service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2905BEEA-F18C-4424-94FC-6647B3974930}"/>
              </a:ext>
            </a:extLst>
          </p:cNvPr>
          <p:cNvSpPr/>
          <p:nvPr/>
        </p:nvSpPr>
        <p:spPr>
          <a:xfrm>
            <a:off x="5938597" y="876378"/>
            <a:ext cx="1828800" cy="5334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jose4j-extensions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9F210E-C59E-47BF-8940-DAF4696BAB15}"/>
              </a:ext>
            </a:extLst>
          </p:cNvPr>
          <p:cNvSpPr/>
          <p:nvPr/>
        </p:nvSpPr>
        <p:spPr>
          <a:xfrm>
            <a:off x="3421896" y="2336247"/>
            <a:ext cx="1828800" cy="5334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authorization-service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A65C9062-BA71-4DD8-BA3A-D0DE725BE21F}"/>
              </a:ext>
            </a:extLst>
          </p:cNvPr>
          <p:cNvSpPr/>
          <p:nvPr/>
        </p:nvSpPr>
        <p:spPr>
          <a:xfrm>
            <a:off x="3421896" y="2977551"/>
            <a:ext cx="1828800" cy="5334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openid</a:t>
            </a:r>
            <a:r>
              <a:rPr lang="en-US" dirty="0"/>
              <a:t>-service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12980B0-23BC-4918-9305-D42C5AF4B6DC}"/>
              </a:ext>
            </a:extLst>
          </p:cNvPr>
          <p:cNvSpPr/>
          <p:nvPr/>
        </p:nvSpPr>
        <p:spPr>
          <a:xfrm>
            <a:off x="3421896" y="1694943"/>
            <a:ext cx="1828800" cy="5334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profile-service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6AB9E-F57F-490D-B3D8-2D3AC1ADDCC5}"/>
              </a:ext>
            </a:extLst>
          </p:cNvPr>
          <p:cNvSpPr/>
          <p:nvPr/>
        </p:nvSpPr>
        <p:spPr>
          <a:xfrm>
            <a:off x="2152970" y="1657350"/>
            <a:ext cx="609600" cy="19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Jersey controllers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8F652F8-347A-48ED-BB64-0B7685F4602D}"/>
              </a:ext>
            </a:extLst>
          </p:cNvPr>
          <p:cNvCxnSpPr>
            <a:stCxn id="5" idx="0"/>
            <a:endCxn id="7" idx="1"/>
          </p:cNvCxnSpPr>
          <p:nvPr/>
        </p:nvCxnSpPr>
        <p:spPr>
          <a:xfrm rot="5400000" flipH="1" flipV="1">
            <a:off x="2435532" y="670986"/>
            <a:ext cx="337011" cy="163571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515833C-585A-4CD0-B91A-1AF42663F48F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2085528" y="320982"/>
            <a:ext cx="337011" cy="233572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E18213-AE61-4145-B9F2-CB3E08F28E16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250696" y="1143078"/>
            <a:ext cx="687901" cy="17726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26B587-DF34-4DDA-8471-3A344BFE7A8E}"/>
              </a:ext>
            </a:extLst>
          </p:cNvPr>
          <p:cNvCxnSpPr>
            <a:cxnSpLocks/>
          </p:cNvCxnSpPr>
          <p:nvPr/>
        </p:nvCxnSpPr>
        <p:spPr>
          <a:xfrm>
            <a:off x="5250696" y="1345785"/>
            <a:ext cx="659326" cy="101590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2156EF6-C015-446B-BDF9-44B969C621A8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50696" y="1320339"/>
            <a:ext cx="666470" cy="40652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79D476-DBF7-41C9-9BA0-F3AEA257B1BA}"/>
              </a:ext>
            </a:extLst>
          </p:cNvPr>
          <p:cNvCxnSpPr>
            <a:cxnSpLocks/>
          </p:cNvCxnSpPr>
          <p:nvPr/>
        </p:nvCxnSpPr>
        <p:spPr>
          <a:xfrm flipH="1">
            <a:off x="7700279" y="1764853"/>
            <a:ext cx="7144" cy="609388"/>
          </a:xfrm>
          <a:prstGeom prst="bentConnector3">
            <a:avLst>
              <a:gd name="adj1" fmla="val -3199888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DF3B2C8-93C3-4707-8BE5-07E95A6FF4C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250696" y="1320339"/>
            <a:ext cx="659326" cy="1594311"/>
          </a:xfrm>
          <a:prstGeom prst="bentConnector3">
            <a:avLst>
              <a:gd name="adj1" fmla="val 30497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2EE1622-72BA-4EE9-A389-464D253E4E0E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7745966" y="1726859"/>
            <a:ext cx="12700" cy="2144510"/>
          </a:xfrm>
          <a:prstGeom prst="bentConnector3">
            <a:avLst>
              <a:gd name="adj1" fmla="val 5962496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74A15BC-6D74-4541-920C-8927B149E766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5250696" y="1961643"/>
            <a:ext cx="659326" cy="953007"/>
          </a:xfrm>
          <a:prstGeom prst="bentConnector3">
            <a:avLst>
              <a:gd name="adj1" fmla="val 2833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C28D20A-0511-47E8-BEE1-AF384D2B80C0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5250696" y="2602947"/>
            <a:ext cx="659326" cy="311703"/>
          </a:xfrm>
          <a:prstGeom prst="bentConnector3">
            <a:avLst>
              <a:gd name="adj1" fmla="val 326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954754-93B9-4B6F-A535-7682105D0F3F}"/>
              </a:ext>
            </a:extLst>
          </p:cNvPr>
          <p:cNvCxnSpPr>
            <a:cxnSpLocks/>
            <a:stCxn id="7" idx="1"/>
            <a:endCxn id="14" idx="1"/>
          </p:cNvCxnSpPr>
          <p:nvPr/>
        </p:nvCxnSpPr>
        <p:spPr>
          <a:xfrm rot="10800000" flipV="1">
            <a:off x="3421896" y="1320339"/>
            <a:ext cx="12700" cy="1923912"/>
          </a:xfrm>
          <a:prstGeom prst="bentConnector3">
            <a:avLst>
              <a:gd name="adj1" fmla="val 3825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5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F1E690-39E3-4673-BEF8-1A18A038F24B}"/>
              </a:ext>
            </a:extLst>
          </p:cNvPr>
          <p:cNvSpPr/>
          <p:nvPr/>
        </p:nvSpPr>
        <p:spPr>
          <a:xfrm>
            <a:off x="3077099" y="1672028"/>
            <a:ext cx="1524000" cy="2895600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94C7B-BCBB-4320-ADDF-98070D982220}"/>
              </a:ext>
            </a:extLst>
          </p:cNvPr>
          <p:cNvSpPr txBox="1"/>
          <p:nvPr/>
        </p:nvSpPr>
        <p:spPr>
          <a:xfrm>
            <a:off x="1065006" y="1283682"/>
            <a:ext cx="745464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A web server containing a secure 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Login procedure providing multiple ways for a customer to securely identify themselves.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Access to the web application is controlled with an Authorization Token using an encrypted JSON Web Token (JWE) to ensure all customer information is protected.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Access to Personally Identifiable Information (PII) is controlled using JWEs, role based security, nonce parameters to protect against replay attacks and guard to protect reentry.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Secure response headers based on the Open Web Application Security Project’s (OWASP) Secure Headers Project.</a:t>
            </a:r>
            <a:br>
              <a:rPr lang="en-US" dirty="0">
                <a:latin typeface="Arial" panose="020B0604020202020204" pitchFamily="34" charset="0"/>
                <a:cs typeface="Arial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Hardened coding practices to reduce vulnerabilities against SQL injection attacks, parameter exploitation and other attack vectors.</a:t>
            </a:r>
          </a:p>
          <a:p>
            <a:endParaRPr lang="en-US" dirty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CA8FE-3F70-4748-BFE9-4ABBD595985E}"/>
              </a:ext>
            </a:extLst>
          </p:cNvPr>
          <p:cNvSpPr txBox="1"/>
          <p:nvPr/>
        </p:nvSpPr>
        <p:spPr>
          <a:xfrm>
            <a:off x="1078770" y="828650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Exemplar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798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F1E690-39E3-4673-BEF8-1A18A038F24B}"/>
              </a:ext>
            </a:extLst>
          </p:cNvPr>
          <p:cNvSpPr/>
          <p:nvPr/>
        </p:nvSpPr>
        <p:spPr>
          <a:xfrm>
            <a:off x="3077099" y="1672028"/>
            <a:ext cx="1524000" cy="2895600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23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94C7B-BCBB-4320-ADDF-98070D982220}"/>
              </a:ext>
            </a:extLst>
          </p:cNvPr>
          <p:cNvSpPr txBox="1"/>
          <p:nvPr/>
        </p:nvSpPr>
        <p:spPr>
          <a:xfrm>
            <a:off x="1102059" y="1123950"/>
            <a:ext cx="74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OpenID library to provide web service logic to securely interact with an OpenID authorization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Cypher library to provide simple and secure interactions with key stores, keys, and encryption service; ensuring keys are in memory for the minimum time required, then destroyed.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Tokenizer library to</a:t>
            </a:r>
          </a:p>
          <a:p>
            <a:pPr marL="629153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Generate and consume encrypted JSON Web Tokens (JWE) to secure customer PII and application secrets.</a:t>
            </a:r>
          </a:p>
          <a:p>
            <a:pPr marL="629153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Generate and consume a nonce to detect replay attacks.</a:t>
            </a:r>
          </a:p>
          <a:p>
            <a:pPr marL="629153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Generate and consume opaque tokens to secure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Configuration library to provide an example of using signed configuration files to help protect against compromised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CA8FE-3F70-4748-BFE9-4ABBD595985E}"/>
              </a:ext>
            </a:extLst>
          </p:cNvPr>
          <p:cNvSpPr txBox="1"/>
          <p:nvPr/>
        </p:nvSpPr>
        <p:spPr>
          <a:xfrm>
            <a:off x="1078770" y="828650"/>
            <a:ext cx="364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Artifacts</a:t>
            </a:r>
          </a:p>
        </p:txBody>
      </p:sp>
    </p:spTree>
    <p:extLst>
      <p:ext uri="{BB962C8B-B14F-4D97-AF65-F5344CB8AC3E}">
        <p14:creationId xmlns:p14="http://schemas.microsoft.com/office/powerpoint/2010/main" val="369447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CA8FE-3F70-4748-BFE9-4ABBD595985E}"/>
              </a:ext>
            </a:extLst>
          </p:cNvPr>
          <p:cNvSpPr txBox="1"/>
          <p:nvPr/>
        </p:nvSpPr>
        <p:spPr>
          <a:xfrm>
            <a:off x="195010" y="808827"/>
            <a:ext cx="364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0216E-A23A-44E8-A27A-881AF208E76A}"/>
              </a:ext>
            </a:extLst>
          </p:cNvPr>
          <p:cNvSpPr txBox="1"/>
          <p:nvPr/>
        </p:nvSpPr>
        <p:spPr>
          <a:xfrm>
            <a:off x="381000" y="1352550"/>
            <a:ext cx="758566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Review the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Install the exemplar on a server with T-Mobile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Do penetration (pen) testing on the code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 examples of secure microservices.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Mark all PII with NIST levels of impact and provide an example of field level PII protection.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Use this work to help influence Cybersecurity acceptance throughout T-Mobile.</a:t>
            </a:r>
          </a:p>
        </p:txBody>
      </p:sp>
    </p:spTree>
    <p:extLst>
      <p:ext uri="{BB962C8B-B14F-4D97-AF65-F5344CB8AC3E}">
        <p14:creationId xmlns:p14="http://schemas.microsoft.com/office/powerpoint/2010/main" val="2060599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CA8FE-3F70-4748-BFE9-4ABBD595985E}"/>
              </a:ext>
            </a:extLst>
          </p:cNvPr>
          <p:cNvSpPr txBox="1"/>
          <p:nvPr/>
        </p:nvSpPr>
        <p:spPr>
          <a:xfrm>
            <a:off x="195010" y="808827"/>
            <a:ext cx="364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Extra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0216E-A23A-44E8-A27A-881AF208E76A}"/>
              </a:ext>
            </a:extLst>
          </p:cNvPr>
          <p:cNvSpPr txBox="1"/>
          <p:nvPr/>
        </p:nvSpPr>
        <p:spPr>
          <a:xfrm>
            <a:off x="381000" y="1352550"/>
            <a:ext cx="65021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Node.js lock on source and configuration files for integrity protection.</a:t>
            </a:r>
          </a:p>
          <a:p>
            <a:pPr marL="629153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To protect against untrusted infrastructure attacks.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Definition of tool with ability to self generate sub resource integrity hashes.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Common Weakness 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Common Vulnerabilities and Exposures (CVE).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National Vulnerabilities Database (NIST).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US-Cert</a:t>
            </a:r>
          </a:p>
        </p:txBody>
      </p:sp>
    </p:spTree>
    <p:extLst>
      <p:ext uri="{BB962C8B-B14F-4D97-AF65-F5344CB8AC3E}">
        <p14:creationId xmlns:p14="http://schemas.microsoft.com/office/powerpoint/2010/main" val="382554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EC44AF9-D353-4922-906F-EFBF2123B2DF}"/>
              </a:ext>
            </a:extLst>
          </p:cNvPr>
          <p:cNvSpPr/>
          <p:nvPr/>
        </p:nvSpPr>
        <p:spPr>
          <a:xfrm>
            <a:off x="183104" y="3844665"/>
            <a:ext cx="545370" cy="533400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94C7B-BCBB-4320-ADDF-98070D982220}"/>
              </a:ext>
            </a:extLst>
          </p:cNvPr>
          <p:cNvSpPr txBox="1"/>
          <p:nvPr/>
        </p:nvSpPr>
        <p:spPr>
          <a:xfrm>
            <a:off x="228600" y="1327551"/>
            <a:ext cx="7454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 from t-mobile.com:</a:t>
            </a:r>
          </a:p>
          <a:p>
            <a:endParaRPr lang="en-US" dirty="0"/>
          </a:p>
          <a:p>
            <a:r>
              <a:rPr lang="en-US" dirty="0"/>
              <a:t>&lt;script crossorigin="anonymous" src="https://cdnssl.clicktale.net/www/WR-latest.js" type="text/javascript" async=""&gt;&lt;/script&gt;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CA8FE-3F70-4748-BFE9-4ABBD595985E}"/>
              </a:ext>
            </a:extLst>
          </p:cNvPr>
          <p:cNvSpPr txBox="1"/>
          <p:nvPr/>
        </p:nvSpPr>
        <p:spPr>
          <a:xfrm>
            <a:off x="228599" y="841763"/>
            <a:ext cx="47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T-Mobile.com Live Vulnerability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AD50-8505-465E-A011-DDD5434C29EF}"/>
              </a:ext>
            </a:extLst>
          </p:cNvPr>
          <p:cNvSpPr txBox="1"/>
          <p:nvPr/>
        </p:nvSpPr>
        <p:spPr>
          <a:xfrm>
            <a:off x="228599" y="2527880"/>
            <a:ext cx="74546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 from the Cybersecurity Exemplar:</a:t>
            </a:r>
          </a:p>
          <a:p>
            <a:endParaRPr lang="en-US" dirty="0"/>
          </a:p>
          <a:p>
            <a:r>
              <a:rPr lang="en-US" dirty="0"/>
              <a:t>&lt;script src="https://code.jquery.com/jquery-3.4.1.min.js"</a:t>
            </a:r>
          </a:p>
          <a:p>
            <a:r>
              <a:rPr lang="en-US" dirty="0">
                <a:highlight>
                  <a:srgbClr val="FFFF00"/>
                </a:highlight>
              </a:rPr>
              <a:t>integrity="sha256-CSXorXvZcTkaix6Yvo6HppcZGetbYMGWSFlBw8HfCJo="</a:t>
            </a:r>
            <a:r>
              <a:rPr lang="en-US" dirty="0"/>
              <a:t> crossorigin="anonymous"&gt;&lt;/script&gt;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FFF6B2C7-80EC-42FA-9809-E664A70661B6}"/>
              </a:ext>
            </a:extLst>
          </p:cNvPr>
          <p:cNvSpPr/>
          <p:nvPr/>
        </p:nvSpPr>
        <p:spPr>
          <a:xfrm>
            <a:off x="6400800" y="1406966"/>
            <a:ext cx="2667000" cy="1828800"/>
          </a:xfrm>
          <a:prstGeom prst="wedgeEllipseCallout">
            <a:avLst>
              <a:gd name="adj1" fmla="val -79226"/>
              <a:gd name="adj2" fmla="val 54688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secure hash integrity check ensures the content of the JavaScript file cannot be maliciously modified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AA4F9-83BD-45B3-8691-FD47BC7C358E}"/>
              </a:ext>
            </a:extLst>
          </p:cNvPr>
          <p:cNvSpPr txBox="1"/>
          <p:nvPr/>
        </p:nvSpPr>
        <p:spPr>
          <a:xfrm>
            <a:off x="605363" y="4101197"/>
            <a:ext cx="793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practices is known as </a:t>
            </a:r>
            <a:r>
              <a:rPr lang="en-US" b="1" dirty="0"/>
              <a:t>Subresource Integrity</a:t>
            </a:r>
            <a:r>
              <a:rPr lang="en-US" dirty="0"/>
              <a:t> (SRI) and is a security feature that enables browsers to verify that resources they fetch (for example, from a </a:t>
            </a:r>
            <a:r>
              <a:rPr lang="en-US" dirty="0">
                <a:hlinkClick r:id="rId3"/>
              </a:rPr>
              <a:t>CDN</a:t>
            </a:r>
            <a:r>
              <a:rPr lang="en-US" dirty="0"/>
              <a:t>) are delivered without unexpected manipulation. 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12FD4-A79C-4FD2-9FED-C0AAE7E56174}"/>
              </a:ext>
            </a:extLst>
          </p:cNvPr>
          <p:cNvSpPr txBox="1"/>
          <p:nvPr/>
        </p:nvSpPr>
        <p:spPr>
          <a:xfrm>
            <a:off x="1124999" y="1391332"/>
            <a:ext cx="74546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Create a job aid to extend the Customer Trust playbook by creating a tool to demonstrate how to implement Cybersecurity best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Demonstrate secure code practices for customer facing web applications.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 working libraries that can be used directly by developers to help reduce the security complexity barrier e.g. Cryptography library managed by DSO.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 an environment to explore performance criticisms e.g. response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 an environment to innovate and extend Cybersecurity best practices.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2C630-F7A7-462F-A093-E49F62FCC4CC}"/>
              </a:ext>
            </a:extLst>
          </p:cNvPr>
          <p:cNvSpPr txBox="1"/>
          <p:nvPr/>
        </p:nvSpPr>
        <p:spPr>
          <a:xfrm>
            <a:off x="1102059" y="882475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Goal of the Cybersecurity Exemplar</a:t>
            </a:r>
          </a:p>
        </p:txBody>
      </p:sp>
    </p:spTree>
    <p:extLst>
      <p:ext uri="{BB962C8B-B14F-4D97-AF65-F5344CB8AC3E}">
        <p14:creationId xmlns:p14="http://schemas.microsoft.com/office/powerpoint/2010/main" val="185235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5E2077-37A1-4E65-82B2-D504EFB3BD44}"/>
              </a:ext>
            </a:extLst>
          </p:cNvPr>
          <p:cNvSpPr/>
          <p:nvPr/>
        </p:nvSpPr>
        <p:spPr>
          <a:xfrm>
            <a:off x="770246" y="895350"/>
            <a:ext cx="7871488" cy="3378994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2D47AB-608C-43CE-A2F3-57E0CEECCA48}"/>
              </a:ext>
            </a:extLst>
          </p:cNvPr>
          <p:cNvSpPr/>
          <p:nvPr/>
        </p:nvSpPr>
        <p:spPr>
          <a:xfrm>
            <a:off x="842038" y="2216944"/>
            <a:ext cx="7620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Exemplar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5DACF3-4047-49E8-AD94-6C1C17AFDCD3}"/>
              </a:ext>
            </a:extLst>
          </p:cNvPr>
          <p:cNvSpPr/>
          <p:nvPr/>
        </p:nvSpPr>
        <p:spPr>
          <a:xfrm>
            <a:off x="2541327" y="3702844"/>
            <a:ext cx="5795607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E6245-E0F5-4CE9-92AB-C901F046AB20}"/>
              </a:ext>
            </a:extLst>
          </p:cNvPr>
          <p:cNvSpPr/>
          <p:nvPr/>
        </p:nvSpPr>
        <p:spPr>
          <a:xfrm>
            <a:off x="938568" y="2281238"/>
            <a:ext cx="1524000" cy="1752600"/>
          </a:xfrm>
          <a:prstGeom prst="rect">
            <a:avLst/>
          </a:prstGeom>
          <a:solidFill>
            <a:srgbClr val="C5FFC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OpenID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FD038-B1E7-4035-BE4C-374650E98BCD}"/>
              </a:ext>
            </a:extLst>
          </p:cNvPr>
          <p:cNvSpPr/>
          <p:nvPr/>
        </p:nvSpPr>
        <p:spPr>
          <a:xfrm>
            <a:off x="2578147" y="2281238"/>
            <a:ext cx="5795607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Cypher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477F6-D873-49C3-AD86-9C8891069436}"/>
              </a:ext>
            </a:extLst>
          </p:cNvPr>
          <p:cNvSpPr/>
          <p:nvPr/>
        </p:nvSpPr>
        <p:spPr>
          <a:xfrm>
            <a:off x="2578146" y="2986088"/>
            <a:ext cx="5795607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Tokenizer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A4763-C669-4386-991F-377757206704}"/>
              </a:ext>
            </a:extLst>
          </p:cNvPr>
          <p:cNvSpPr/>
          <p:nvPr/>
        </p:nvSpPr>
        <p:spPr>
          <a:xfrm>
            <a:off x="949373" y="1020364"/>
            <a:ext cx="1591954" cy="1109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Configuration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41F6D-2C05-4E84-844C-21264BE50A67}"/>
              </a:ext>
            </a:extLst>
          </p:cNvPr>
          <p:cNvSpPr/>
          <p:nvPr/>
        </p:nvSpPr>
        <p:spPr>
          <a:xfrm>
            <a:off x="6248400" y="1020364"/>
            <a:ext cx="1288336" cy="1088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9EA90-9AC2-4AF7-9453-A9F9253EE856}"/>
              </a:ext>
            </a:extLst>
          </p:cNvPr>
          <p:cNvSpPr/>
          <p:nvPr/>
        </p:nvSpPr>
        <p:spPr>
          <a:xfrm>
            <a:off x="3526385" y="1020364"/>
            <a:ext cx="817015" cy="1088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FB95EF-32D7-4C85-959E-406260A864E0}"/>
              </a:ext>
            </a:extLst>
          </p:cNvPr>
          <p:cNvSpPr/>
          <p:nvPr/>
        </p:nvSpPr>
        <p:spPr>
          <a:xfrm>
            <a:off x="7620000" y="1027211"/>
            <a:ext cx="818224" cy="1088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D88A7A-391C-49E2-9188-B684E2934180}"/>
              </a:ext>
            </a:extLst>
          </p:cNvPr>
          <p:cNvSpPr/>
          <p:nvPr/>
        </p:nvSpPr>
        <p:spPr>
          <a:xfrm>
            <a:off x="2547011" y="4419600"/>
            <a:ext cx="5758789" cy="34290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 Nonce Library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BCE7ED30-CD61-442D-B3D9-71E972976821}"/>
              </a:ext>
            </a:extLst>
          </p:cNvPr>
          <p:cNvSpPr/>
          <p:nvPr/>
        </p:nvSpPr>
        <p:spPr>
          <a:xfrm>
            <a:off x="152400" y="3562350"/>
            <a:ext cx="2394611" cy="1155700"/>
          </a:xfrm>
          <a:prstGeom prst="irregularSeal2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exemplar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4341F5-4A67-4B9E-A0B3-C677DF47D9C5}"/>
              </a:ext>
            </a:extLst>
          </p:cNvPr>
          <p:cNvSpPr/>
          <p:nvPr/>
        </p:nvSpPr>
        <p:spPr>
          <a:xfrm>
            <a:off x="2681226" y="1024750"/>
            <a:ext cx="748449" cy="1088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0E8E0E-A0BD-4301-86DA-7F76AA39A78B}"/>
              </a:ext>
            </a:extLst>
          </p:cNvPr>
          <p:cNvSpPr/>
          <p:nvPr/>
        </p:nvSpPr>
        <p:spPr>
          <a:xfrm>
            <a:off x="4459576" y="1027211"/>
            <a:ext cx="817015" cy="1088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OpenID Service</a:t>
            </a:r>
          </a:p>
        </p:txBody>
      </p:sp>
    </p:spTree>
    <p:extLst>
      <p:ext uri="{BB962C8B-B14F-4D97-AF65-F5344CB8AC3E}">
        <p14:creationId xmlns:p14="http://schemas.microsoft.com/office/powerpoint/2010/main" val="31196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9" grpId="0" animBg="1"/>
      <p:bldP spid="10" grpId="0" animBg="1"/>
      <p:bldP spid="12" grpId="0" animBg="1"/>
      <p:bldP spid="14" grpId="0" animBg="1"/>
      <p:bldP spid="15" grpId="0" animBg="1"/>
      <p:bldP spid="22" grpId="0" animBg="1"/>
      <p:bldP spid="23" grpId="0" animBg="1"/>
      <p:bldP spid="6" grpId="0" animBg="1"/>
      <p:bldP spid="6" grpId="1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BA213F-0149-449D-A512-BC2FE3CF09C4}"/>
              </a:ext>
            </a:extLst>
          </p:cNvPr>
          <p:cNvSpPr/>
          <p:nvPr/>
        </p:nvSpPr>
        <p:spPr>
          <a:xfrm>
            <a:off x="0" y="1655900"/>
            <a:ext cx="3086100" cy="1831700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r>
              <a:rPr lang="en-US" i="1" dirty="0">
                <a:highlight>
                  <a:srgbClr val="00FF00"/>
                </a:highlight>
                <a:latin typeface="medium-content-serif-font"/>
              </a:rPr>
              <a:t>eyJhbGciOiJSUzI1NiIsImtpZCI6Ijc4YjRjZjIzNjU2ZGMzOTUzNjRmMWI2YzAyOTA3NjkxZjJjZGZmZTEifQ</a:t>
            </a:r>
            <a:r>
              <a:rPr lang="en-US" i="1" dirty="0">
                <a:latin typeface="medium-content-serif-font"/>
              </a:rPr>
              <a:t>.</a:t>
            </a:r>
            <a:r>
              <a:rPr lang="en-US" b="1" i="1" dirty="0">
                <a:highlight>
                  <a:srgbClr val="00FFFF"/>
                </a:highlight>
                <a:latin typeface="medium-content-serif-font"/>
              </a:rPr>
              <a:t>eyJpc3MiOiJhY2NvdW50cy5nb29nbGUuY29tIiwic3ViIjoiMTEwNTAyMjUxMTU4OTIwMTQ3NzMyIiwiYXpwIjoiODI1MjQ5ODM1NjU5LXRlOHFnbDcwMWtnb25ub21ucDRzcXY3ZXJodTEyMTFzLmFwcHMuZ29vZ2xldXNlcmNvbnRlbnQuY29tIiwiZW1haWwiOiJwcmFiYXRoQHdzbzIuY29tIiwiYXRfaGFzaCI6InpmODZ2TnVsc0xCOGdGYXFSd2R6WWciLCJlbWFpbF92ZXJpZmllZCI6dHJ1ZSwiYXVkIjoiODI1MjQ5ODM1NjU5LXRlOHFnbDcwMWtnb25ub21ucDRzcXY3ZXJodTEyMTFzLmFwcHMuZ29vZ2xldXNlcmNvbnRlbnQuY29tIiwiaGQiOiJ3c28yLmNvbSIsImlhdCI6MTQwMTkwODI3MSwiZXhwIjoxNDAxOTEyMTcxfQ</a:t>
            </a:r>
            <a:r>
              <a:rPr lang="en-US" i="1" dirty="0">
                <a:highlight>
                  <a:srgbClr val="00FFFF"/>
                </a:highlight>
                <a:latin typeface="medium-content-serif-font"/>
              </a:rPr>
              <a:t>.</a:t>
            </a:r>
            <a:r>
              <a:rPr lang="en-US" i="1" dirty="0">
                <a:highlight>
                  <a:srgbClr val="C0C0C0"/>
                </a:highlight>
                <a:latin typeface="medium-content-serif-font"/>
              </a:rPr>
              <a:t>TVKv-pdyvk2gW8sGsCbsnkqsrS0T-H00xnY6ETkIfgIxfotvFn5IwKm3xyBMpy0FFe0Rb5Ht8AEJV6PdWyxz8rMgX2HROWqSo_RfEfUpBb4iOsq4W28KftW5H0IA44VmNZ6zU4YTqPSt4TPhyFC9fP2D_Hg7JQozpQRUfbWTJI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FDE69F-345A-49A2-888C-DD6FC7689A1B}"/>
              </a:ext>
            </a:extLst>
          </p:cNvPr>
          <p:cNvSpPr/>
          <p:nvPr/>
        </p:nvSpPr>
        <p:spPr>
          <a:xfrm>
            <a:off x="2590800" y="285750"/>
            <a:ext cx="410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 Encrypted JSON Web Token (JWS)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0805C-66D8-4BD0-BAF7-E1BB09F16E98}"/>
              </a:ext>
            </a:extLst>
          </p:cNvPr>
          <p:cNvSpPr/>
          <p:nvPr/>
        </p:nvSpPr>
        <p:spPr>
          <a:xfrm>
            <a:off x="3454831" y="2306539"/>
            <a:ext cx="1219200" cy="53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64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324A0-01F7-4A0D-B3D4-D5527CF2CAD4}"/>
              </a:ext>
            </a:extLst>
          </p:cNvPr>
          <p:cNvSpPr/>
          <p:nvPr/>
        </p:nvSpPr>
        <p:spPr>
          <a:xfrm>
            <a:off x="5210014" y="1049238"/>
            <a:ext cx="381968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medium-content-serif-font"/>
              </a:rPr>
              <a:t>{“alg”:”RS256",”kid”:”78b4cf23656dc395364f1b6c02907691f2cdffe1"}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237D66-A36E-4F18-A194-862195B76672}"/>
              </a:ext>
            </a:extLst>
          </p:cNvPr>
          <p:cNvSpPr/>
          <p:nvPr/>
        </p:nvSpPr>
        <p:spPr>
          <a:xfrm>
            <a:off x="5210014" y="4437161"/>
            <a:ext cx="3806711" cy="3428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rmAutofit/>
          </a:bodyPr>
          <a:lstStyle/>
          <a:p>
            <a:r>
              <a:rPr lang="en-US" i="1" dirty="0">
                <a:latin typeface="medium-content-serif-font"/>
              </a:rPr>
              <a:t>Signature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9A83B-EA33-40C6-9DAA-A5F6A0658FAA}"/>
              </a:ext>
            </a:extLst>
          </p:cNvPr>
          <p:cNvSpPr/>
          <p:nvPr/>
        </p:nvSpPr>
        <p:spPr>
          <a:xfrm>
            <a:off x="5210014" y="1655900"/>
            <a:ext cx="3819686" cy="27446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1512357009,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"exp": 1512360608,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"https://ppd.brass.account.t-mobile.com",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TMOAppNativeQA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auth_time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1512356967,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"AT": "02.J8toVpUZ2KprGT2av",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"sub": "U-9a0790b2-788d-444b-825c-4cbed80d6c0d",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rt":"flags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":[see other format using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jwk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jaklsjfdklasjdfaD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"loa2",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amr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[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"password"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ent_type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"basic",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"acct": [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"r": "AO",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"id": "953501161",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"IR",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"lines": [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"2067753653",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"r": "D"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]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DB6B62-9074-4742-9CD5-A712155D3C55}"/>
              </a:ext>
            </a:extLst>
          </p:cNvPr>
          <p:cNvCxnSpPr>
            <a:stCxn id="3" idx="3"/>
            <a:endCxn id="5" idx="2"/>
          </p:cNvCxnSpPr>
          <p:nvPr/>
        </p:nvCxnSpPr>
        <p:spPr>
          <a:xfrm>
            <a:off x="3086100" y="2571750"/>
            <a:ext cx="368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C60A1-1F20-4741-91B0-3E24F6E3D9BB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4674031" y="1310848"/>
            <a:ext cx="535983" cy="126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D5661E-847F-42B3-926D-09B8E6CCFB74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4674031" y="2571750"/>
            <a:ext cx="535983" cy="456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DE7561-AEBA-4113-A732-EEE340E3E1D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674031" y="2571750"/>
            <a:ext cx="535983" cy="203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bbon: Tilted Down 22">
            <a:extLst>
              <a:ext uri="{FF2B5EF4-FFF2-40B4-BE49-F238E27FC236}">
                <a16:creationId xmlns:a16="http://schemas.microsoft.com/office/drawing/2014/main" id="{54197BBC-39FE-4764-933C-5D6386D996F2}"/>
              </a:ext>
            </a:extLst>
          </p:cNvPr>
          <p:cNvSpPr/>
          <p:nvPr/>
        </p:nvSpPr>
        <p:spPr>
          <a:xfrm>
            <a:off x="1923922" y="1977743"/>
            <a:ext cx="4281018" cy="1188013"/>
          </a:xfrm>
          <a:prstGeom prst="ribbon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JWS</a:t>
            </a:r>
          </a:p>
        </p:txBody>
      </p:sp>
    </p:spTree>
    <p:extLst>
      <p:ext uri="{BB962C8B-B14F-4D97-AF65-F5344CB8AC3E}">
        <p14:creationId xmlns:p14="http://schemas.microsoft.com/office/powerpoint/2010/main" val="155955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DE69F-345A-49A2-888C-DD6FC7689A1B}"/>
              </a:ext>
            </a:extLst>
          </p:cNvPr>
          <p:cNvSpPr/>
          <p:nvPr/>
        </p:nvSpPr>
        <p:spPr>
          <a:xfrm>
            <a:off x="2590800" y="285750"/>
            <a:ext cx="410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 Encrypted JSON Web Token (JWE)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0805C-66D8-4BD0-BAF7-E1BB09F16E98}"/>
              </a:ext>
            </a:extLst>
          </p:cNvPr>
          <p:cNvSpPr/>
          <p:nvPr/>
        </p:nvSpPr>
        <p:spPr>
          <a:xfrm>
            <a:off x="3573884" y="1575001"/>
            <a:ext cx="1219200" cy="53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64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324A0-01F7-4A0D-B3D4-D5527CF2CAD4}"/>
              </a:ext>
            </a:extLst>
          </p:cNvPr>
          <p:cNvSpPr/>
          <p:nvPr/>
        </p:nvSpPr>
        <p:spPr>
          <a:xfrm>
            <a:off x="5210014" y="1049238"/>
            <a:ext cx="3819686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{"alg":"RSA-OAEP","enc":"A256GCM"}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237D66-A36E-4F18-A194-862195B76672}"/>
              </a:ext>
            </a:extLst>
          </p:cNvPr>
          <p:cNvSpPr/>
          <p:nvPr/>
        </p:nvSpPr>
        <p:spPr>
          <a:xfrm>
            <a:off x="5210014" y="4437161"/>
            <a:ext cx="3806711" cy="3428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rmAutofit/>
          </a:bodyPr>
          <a:lstStyle/>
          <a:p>
            <a:r>
              <a:rPr lang="en-US" i="1" dirty="0">
                <a:latin typeface="medium-content-serif-font"/>
              </a:rPr>
              <a:t>JWE Authentication Tag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9A83B-EA33-40C6-9DAA-A5F6A0658FAA}"/>
              </a:ext>
            </a:extLst>
          </p:cNvPr>
          <p:cNvSpPr/>
          <p:nvPr/>
        </p:nvSpPr>
        <p:spPr>
          <a:xfrm>
            <a:off x="5210014" y="2369576"/>
            <a:ext cx="3819686" cy="20309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lkjoADY7IadiJOPHUDHSODSjoqudosajASIDJOIjd;lAJDOahfoJFadiAJsdiJOIJDSIFAJOIAJOIDFJDSLFksadfiewjrjwlfwdlfwifwoifwlfmwfweflsdmfdsijfsidjfslkdfspiweiuywe76frqucnwofcj,rewgu048urc3tc3pcegcwmiuc3r634t2429pcti2mocgjfoHUMHOUF7yfrrgmoreijfcirmhfojfimoOUFJYOMOJFSPIFfmwoeifjew;fweifhmd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vadsfciacnhfuamlfad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fcmanflca;fckjialdiiiudfagfdkaisdfnasfdnjvasfdjvasfd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DB6B62-9074-4742-9CD5-A712155D3C55}"/>
              </a:ext>
            </a:extLst>
          </p:cNvPr>
          <p:cNvCxnSpPr>
            <a:endCxn id="5" idx="2"/>
          </p:cNvCxnSpPr>
          <p:nvPr/>
        </p:nvCxnSpPr>
        <p:spPr>
          <a:xfrm>
            <a:off x="3257796" y="1830632"/>
            <a:ext cx="316088" cy="9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C60A1-1F20-4741-91B0-3E24F6E3D9BB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4793084" y="1203127"/>
            <a:ext cx="416930" cy="637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D5661E-847F-42B3-926D-09B8E6CCFB74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4793084" y="1840212"/>
            <a:ext cx="416930" cy="1544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DE7561-AEBA-4113-A732-EEE340E3E1D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793084" y="1840212"/>
            <a:ext cx="416930" cy="2768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189F14E-103D-447E-AB23-17801B7B995C}"/>
              </a:ext>
            </a:extLst>
          </p:cNvPr>
          <p:cNvSpPr/>
          <p:nvPr/>
        </p:nvSpPr>
        <p:spPr>
          <a:xfrm>
            <a:off x="3294449" y="3535748"/>
            <a:ext cx="1424553" cy="53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Decryption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C2B5-A7F2-47E2-B471-D37E55B252A5}"/>
              </a:ext>
            </a:extLst>
          </p:cNvPr>
          <p:cNvSpPr/>
          <p:nvPr/>
        </p:nvSpPr>
        <p:spPr>
          <a:xfrm>
            <a:off x="187194" y="2772259"/>
            <a:ext cx="280261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1512357009,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"exp": 1512360608,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"https://ppd.brass.account.t-mobile.com",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TMOAppNativeQA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auth_time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1512356967,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"AT": "02.J8toVpUZ2KprGT2av",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"sub": "U-9a0790b2-788d-444b-825c-4cbed80d6c0d",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rt":"flags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":[see other format using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jwk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jaklsjfdklasjdfaD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"loa2",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amr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[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"password"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ent_type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"basic",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436B47-7C60-4338-B1C3-1CED586E1C5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719002" y="3409950"/>
            <a:ext cx="491012" cy="39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0BD36B-52EF-419A-9E85-82B6BC273554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flipH="1">
            <a:off x="2989804" y="3800959"/>
            <a:ext cx="3046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22C3C6-3832-47A3-BFB6-FE6EB57D9DF9}"/>
              </a:ext>
            </a:extLst>
          </p:cNvPr>
          <p:cNvSpPr/>
          <p:nvPr/>
        </p:nvSpPr>
        <p:spPr>
          <a:xfrm>
            <a:off x="5223445" y="1604040"/>
            <a:ext cx="3793280" cy="331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JWE Encrypted Key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06605F-6069-4118-82FC-60285CD3874A}"/>
              </a:ext>
            </a:extLst>
          </p:cNvPr>
          <p:cNvCxnSpPr>
            <a:cxnSpLocks/>
            <a:stCxn id="5" idx="6"/>
            <a:endCxn id="20" idx="1"/>
          </p:cNvCxnSpPr>
          <p:nvPr/>
        </p:nvCxnSpPr>
        <p:spPr>
          <a:xfrm flipV="1">
            <a:off x="4793084" y="1769959"/>
            <a:ext cx="430361" cy="70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CE28303-FEA2-4C96-874E-16C454F32865}"/>
              </a:ext>
            </a:extLst>
          </p:cNvPr>
          <p:cNvSpPr/>
          <p:nvPr/>
        </p:nvSpPr>
        <p:spPr>
          <a:xfrm>
            <a:off x="171696" y="914782"/>
            <a:ext cx="3086100" cy="1831700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eyJhbGciOiJSU0EtT0FFUCIsImVuYyI6IkEyNTZHQ00ifQ</a:t>
            </a:r>
            <a:r>
              <a:rPr lang="en-US" dirty="0"/>
              <a:t>. </a:t>
            </a:r>
            <a:r>
              <a:rPr lang="en-US" dirty="0">
                <a:highlight>
                  <a:srgbClr val="FFFF00"/>
                </a:highlight>
              </a:rPr>
              <a:t>OKOawDo13gRp2ojaHV7LFpZcgV7T6DVZKTyKOMTYUmKoTCVJRgckCL9kiMT03JGe ipsEdY3mx_etLbbWSrFr05kLzcSr4qKAq7YN7e9jwQRb23nfa6c9d-StnImGyFDb Sv04uVuxIp5Zms1gNxKKK2Da14B8S4rzVRltdYwam_lDp5XnZAYpQdb76FdIKLaV mqgfwX7XWRxv2322i-vDxRfqNzo_tETKzpVLzfiwQyeyPGLBIO56YJ7eObdv0je8 1860ppamavo35UgoRdbYaBcoh9QcfylQr66oc6vFWXRcZ_ZT2LawVCWTIy3brGPi 6UklfCpIMfIjf7iGdXKHzg</a:t>
            </a:r>
            <a:r>
              <a:rPr lang="en-US" dirty="0"/>
              <a:t>. </a:t>
            </a:r>
            <a:r>
              <a:rPr lang="en-US" dirty="0">
                <a:highlight>
                  <a:srgbClr val="00FFFF"/>
                </a:highlight>
              </a:rPr>
              <a:t>48V1_ALb6US04U3b</a:t>
            </a:r>
            <a:r>
              <a:rPr lang="en-US" dirty="0"/>
              <a:t>. </a:t>
            </a:r>
            <a:r>
              <a:rPr lang="en-US" dirty="0">
                <a:highlight>
                  <a:srgbClr val="FFCCFF"/>
                </a:highlight>
              </a:rPr>
              <a:t>5eym8TW_c8SuK0ltJ3rpYIzOeDQz7TALvtu6UG9oMo4vpzs9tX_EFShS8iB7j6ji SdiwkIr3ajwQzaBtQD_A</a:t>
            </a:r>
            <a:r>
              <a:rPr lang="en-US" dirty="0"/>
              <a:t>. </a:t>
            </a:r>
            <a:r>
              <a:rPr lang="en-US" dirty="0" err="1">
                <a:highlight>
                  <a:srgbClr val="C0C0C0"/>
                </a:highlight>
              </a:rPr>
              <a:t>XFBoMYUZodetZdvTiFvSkQ</a:t>
            </a:r>
            <a:r>
              <a:rPr lang="en-US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6E6086-93A6-4E49-9827-79CF87C48BA0}"/>
              </a:ext>
            </a:extLst>
          </p:cNvPr>
          <p:cNvSpPr/>
          <p:nvPr/>
        </p:nvSpPr>
        <p:spPr>
          <a:xfrm>
            <a:off x="5223217" y="1970967"/>
            <a:ext cx="3793280" cy="331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JWE Initialization Vector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1E523A-300F-407E-9E67-088FD72CEC9E}"/>
              </a:ext>
            </a:extLst>
          </p:cNvPr>
          <p:cNvCxnSpPr>
            <a:cxnSpLocks/>
            <a:stCxn id="5" idx="6"/>
            <a:endCxn id="27" idx="1"/>
          </p:cNvCxnSpPr>
          <p:nvPr/>
        </p:nvCxnSpPr>
        <p:spPr>
          <a:xfrm>
            <a:off x="4793084" y="1840212"/>
            <a:ext cx="430133" cy="296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bbon: Tilted Down 35">
            <a:extLst>
              <a:ext uri="{FF2B5EF4-FFF2-40B4-BE49-F238E27FC236}">
                <a16:creationId xmlns:a16="http://schemas.microsoft.com/office/drawing/2014/main" id="{238E3979-14F1-4503-988B-74F011A4C4BE}"/>
              </a:ext>
            </a:extLst>
          </p:cNvPr>
          <p:cNvSpPr/>
          <p:nvPr/>
        </p:nvSpPr>
        <p:spPr>
          <a:xfrm>
            <a:off x="2093396" y="2203631"/>
            <a:ext cx="4281018" cy="1188013"/>
          </a:xfrm>
          <a:prstGeom prst="ribbon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JWE</a:t>
            </a:r>
          </a:p>
        </p:txBody>
      </p:sp>
    </p:spTree>
    <p:extLst>
      <p:ext uri="{BB962C8B-B14F-4D97-AF65-F5344CB8AC3E}">
        <p14:creationId xmlns:p14="http://schemas.microsoft.com/office/powerpoint/2010/main" val="153546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  <p:bldP spid="14" grpId="0" animBg="1"/>
      <p:bldP spid="20" grpId="0" animBg="1"/>
      <p:bldP spid="27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CCBB284-1451-470F-8E88-B5D046A50C28}"/>
              </a:ext>
            </a:extLst>
          </p:cNvPr>
          <p:cNvGrpSpPr/>
          <p:nvPr/>
        </p:nvGrpSpPr>
        <p:grpSpPr>
          <a:xfrm>
            <a:off x="5177863" y="4324351"/>
            <a:ext cx="2746945" cy="361815"/>
            <a:chOff x="5177863" y="4324351"/>
            <a:chExt cx="2746945" cy="361815"/>
          </a:xfrm>
        </p:grpSpPr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D3B81421-0110-40D0-88E2-FEA345A15D8A}"/>
                </a:ext>
              </a:extLst>
            </p:cNvPr>
            <p:cNvSpPr/>
            <p:nvPr/>
          </p:nvSpPr>
          <p:spPr>
            <a:xfrm>
              <a:off x="5177863" y="4333657"/>
              <a:ext cx="1854286" cy="352509"/>
            </a:xfrm>
            <a:prstGeom prst="wedgeRoundRectCallout">
              <a:avLst>
                <a:gd name="adj1" fmla="val -78752"/>
                <a:gd name="adj2" fmla="val -93544"/>
                <a:gd name="adj3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Authentication Occurs</a:t>
              </a:r>
            </a:p>
          </p:txBody>
        </p:sp>
        <p:sp>
          <p:nvSpPr>
            <p:cNvPr id="12" name="Plaque 11">
              <a:extLst>
                <a:ext uri="{FF2B5EF4-FFF2-40B4-BE49-F238E27FC236}">
                  <a16:creationId xmlns:a16="http://schemas.microsoft.com/office/drawing/2014/main" id="{ADF58786-630D-4D6B-85EA-D0729E157783}"/>
                </a:ext>
              </a:extLst>
            </p:cNvPr>
            <p:cNvSpPr/>
            <p:nvPr/>
          </p:nvSpPr>
          <p:spPr>
            <a:xfrm>
              <a:off x="7239000" y="4324351"/>
              <a:ext cx="571504" cy="208006"/>
            </a:xfrm>
            <a:prstGeom prst="plaqu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claims</a:t>
              </a:r>
            </a:p>
          </p:txBody>
        </p:sp>
        <p:sp>
          <p:nvSpPr>
            <p:cNvPr id="72" name="Plaque 71">
              <a:extLst>
                <a:ext uri="{FF2B5EF4-FFF2-40B4-BE49-F238E27FC236}">
                  <a16:creationId xmlns:a16="http://schemas.microsoft.com/office/drawing/2014/main" id="{238F2F65-D15A-47C9-8E1E-1E058747318F}"/>
                </a:ext>
              </a:extLst>
            </p:cNvPr>
            <p:cNvSpPr/>
            <p:nvPr/>
          </p:nvSpPr>
          <p:spPr>
            <a:xfrm>
              <a:off x="7296152" y="4372748"/>
              <a:ext cx="571504" cy="208006"/>
            </a:xfrm>
            <a:prstGeom prst="plaqu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claims</a:t>
              </a:r>
            </a:p>
          </p:txBody>
        </p:sp>
        <p:sp>
          <p:nvSpPr>
            <p:cNvPr id="80" name="Plaque 79">
              <a:extLst>
                <a:ext uri="{FF2B5EF4-FFF2-40B4-BE49-F238E27FC236}">
                  <a16:creationId xmlns:a16="http://schemas.microsoft.com/office/drawing/2014/main" id="{67E3CDF6-1F0E-4E72-8188-81EB19A599F7}"/>
                </a:ext>
              </a:extLst>
            </p:cNvPr>
            <p:cNvSpPr/>
            <p:nvPr/>
          </p:nvSpPr>
          <p:spPr>
            <a:xfrm>
              <a:off x="7353304" y="4453586"/>
              <a:ext cx="571504" cy="208006"/>
            </a:xfrm>
            <a:prstGeom prst="plaqu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claims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FFF66C-6026-422B-A987-99B10D02542A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7032149" y="4428354"/>
              <a:ext cx="206851" cy="8155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87C45-E2D8-4021-B25F-C9494BA0B7DC}"/>
              </a:ext>
            </a:extLst>
          </p:cNvPr>
          <p:cNvSpPr/>
          <p:nvPr/>
        </p:nvSpPr>
        <p:spPr>
          <a:xfrm>
            <a:off x="4629596" y="1605061"/>
            <a:ext cx="303907" cy="2927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OpenID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24E1084-8A71-4917-8719-90A3015F92C5}"/>
              </a:ext>
            </a:extLst>
          </p:cNvPr>
          <p:cNvSpPr/>
          <p:nvPr/>
        </p:nvSpPr>
        <p:spPr>
          <a:xfrm>
            <a:off x="939800" y="895350"/>
            <a:ext cx="1007882" cy="5524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or Client App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9FAA87B-E219-454B-A7E3-64864F463883}"/>
              </a:ext>
            </a:extLst>
          </p:cNvPr>
          <p:cNvSpPr/>
          <p:nvPr/>
        </p:nvSpPr>
        <p:spPr>
          <a:xfrm>
            <a:off x="4038600" y="895350"/>
            <a:ext cx="1212850" cy="5524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4172FD-EA5C-47EB-9507-36489FEC9AF3}"/>
              </a:ext>
            </a:extLst>
          </p:cNvPr>
          <p:cNvSpPr/>
          <p:nvPr/>
        </p:nvSpPr>
        <p:spPr>
          <a:xfrm>
            <a:off x="7543800" y="895350"/>
            <a:ext cx="914400" cy="5524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ID Issuer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83F3AA-6EF6-422C-8772-27C2CA84C08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45025" y="1447800"/>
            <a:ext cx="0" cy="325755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85BD30-4868-4448-A634-36C480D7C51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43741" y="1447800"/>
            <a:ext cx="0" cy="325755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C5A1B-568F-4CB0-8A77-3C4A5A26D02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1000" y="1447800"/>
            <a:ext cx="0" cy="318135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5FF62F9-2321-445B-8F5E-545041B7588A}"/>
              </a:ext>
            </a:extLst>
          </p:cNvPr>
          <p:cNvSpPr/>
          <p:nvPr/>
        </p:nvSpPr>
        <p:spPr>
          <a:xfrm>
            <a:off x="5939824" y="1989293"/>
            <a:ext cx="1454751" cy="2868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Tokenizer Service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BD65A8-CEFC-4BB7-A71D-635E122C6F40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4944088" y="2132727"/>
            <a:ext cx="995736" cy="0"/>
          </a:xfrm>
          <a:prstGeom prst="straightConnector1">
            <a:avLst/>
          </a:prstGeom>
          <a:ln w="19050">
            <a:solidFill>
              <a:srgbClr val="25C6FF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ibbon: Tilted Down 85">
            <a:extLst>
              <a:ext uri="{FF2B5EF4-FFF2-40B4-BE49-F238E27FC236}">
                <a16:creationId xmlns:a16="http://schemas.microsoft.com/office/drawing/2014/main" id="{C0F75CDE-74D2-4646-8E5D-3DB9C1AF0034}"/>
              </a:ext>
            </a:extLst>
          </p:cNvPr>
          <p:cNvSpPr/>
          <p:nvPr/>
        </p:nvSpPr>
        <p:spPr>
          <a:xfrm>
            <a:off x="5027856" y="2047802"/>
            <a:ext cx="805247" cy="171771"/>
          </a:xfrm>
          <a:prstGeom prst="ribbon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JWE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24F554-1B54-4FBD-AC36-20A495D49B0A}"/>
              </a:ext>
            </a:extLst>
          </p:cNvPr>
          <p:cNvSpPr/>
          <p:nvPr/>
        </p:nvSpPr>
        <p:spPr>
          <a:xfrm>
            <a:off x="5948542" y="1327404"/>
            <a:ext cx="1454751" cy="2868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Cypher Service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EA5542-4ED9-4715-87A7-CD17F725567F}"/>
              </a:ext>
            </a:extLst>
          </p:cNvPr>
          <p:cNvCxnSpPr>
            <a:cxnSpLocks/>
            <a:stCxn id="79" idx="0"/>
            <a:endCxn id="88" idx="2"/>
          </p:cNvCxnSpPr>
          <p:nvPr/>
        </p:nvCxnSpPr>
        <p:spPr>
          <a:xfrm flipV="1">
            <a:off x="6667200" y="1614272"/>
            <a:ext cx="8718" cy="375021"/>
          </a:xfrm>
          <a:prstGeom prst="straightConnector1">
            <a:avLst/>
          </a:prstGeom>
          <a:ln w="19050">
            <a:solidFill>
              <a:srgbClr val="25C6FF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0552BA-B31D-4524-B1D8-145E66C38935}"/>
              </a:ext>
            </a:extLst>
          </p:cNvPr>
          <p:cNvGrpSpPr/>
          <p:nvPr/>
        </p:nvGrpSpPr>
        <p:grpSpPr>
          <a:xfrm>
            <a:off x="1234839" y="1605061"/>
            <a:ext cx="3410186" cy="302969"/>
            <a:chOff x="1234839" y="1605061"/>
            <a:chExt cx="3410186" cy="30296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C097E1-2C6D-4763-9553-CA620A113C89}"/>
                </a:ext>
              </a:extLst>
            </p:cNvPr>
            <p:cNvGrpSpPr/>
            <p:nvPr/>
          </p:nvGrpSpPr>
          <p:grpSpPr>
            <a:xfrm>
              <a:off x="1443741" y="1605061"/>
              <a:ext cx="3201284" cy="246221"/>
              <a:chOff x="1443741" y="1605061"/>
              <a:chExt cx="3201284" cy="246221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50011A1-2DF8-4455-BD87-D7586D2BE646}"/>
                  </a:ext>
                </a:extLst>
              </p:cNvPr>
              <p:cNvCxnSpPr/>
              <p:nvPr/>
            </p:nvCxnSpPr>
            <p:spPr>
              <a:xfrm>
                <a:off x="1443741" y="1809750"/>
                <a:ext cx="3201284" cy="0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FEABA7-8009-439B-845A-99B5E62B951B}"/>
                  </a:ext>
                </a:extLst>
              </p:cNvPr>
              <p:cNvSpPr txBox="1"/>
              <p:nvPr/>
            </p:nvSpPr>
            <p:spPr>
              <a:xfrm>
                <a:off x="2451637" y="1605061"/>
                <a:ext cx="10054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Login Request</a:t>
                </a:r>
              </a:p>
            </p:txBody>
          </p:sp>
        </p:grp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0EFA8FB-34D4-4ADB-9575-50DAC450BDF2}"/>
                </a:ext>
              </a:extLst>
            </p:cNvPr>
            <p:cNvSpPr/>
            <p:nvPr/>
          </p:nvSpPr>
          <p:spPr>
            <a:xfrm>
              <a:off x="1234839" y="1671020"/>
              <a:ext cx="228596" cy="23701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437968-43E7-45F1-B91B-BDE079DF24E7}"/>
              </a:ext>
            </a:extLst>
          </p:cNvPr>
          <p:cNvGrpSpPr/>
          <p:nvPr/>
        </p:nvGrpSpPr>
        <p:grpSpPr>
          <a:xfrm>
            <a:off x="1443741" y="1891329"/>
            <a:ext cx="3438621" cy="341725"/>
            <a:chOff x="1443741" y="1891329"/>
            <a:chExt cx="3438621" cy="34172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D35FCFB-D399-413B-B96B-FBDFE0F9B7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3741" y="2114549"/>
              <a:ext cx="3201284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50A855-3CA9-4D39-B24C-91FCC77BCCE4}"/>
                </a:ext>
              </a:extLst>
            </p:cNvPr>
            <p:cNvSpPr txBox="1"/>
            <p:nvPr/>
          </p:nvSpPr>
          <p:spPr>
            <a:xfrm>
              <a:off x="2459843" y="1891329"/>
              <a:ext cx="11352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OpenID Redirect</a:t>
              </a:r>
            </a:p>
          </p:txBody>
        </p:sp>
        <p:sp>
          <p:nvSpPr>
            <p:cNvPr id="68" name="Ribbon: Tilted Down 67">
              <a:extLst>
                <a:ext uri="{FF2B5EF4-FFF2-40B4-BE49-F238E27FC236}">
                  <a16:creationId xmlns:a16="http://schemas.microsoft.com/office/drawing/2014/main" id="{222EBD6C-394A-46D6-AF72-B8A70F7EAC67}"/>
                </a:ext>
              </a:extLst>
            </p:cNvPr>
            <p:cNvSpPr/>
            <p:nvPr/>
          </p:nvSpPr>
          <p:spPr>
            <a:xfrm>
              <a:off x="3541241" y="2024477"/>
              <a:ext cx="805247" cy="171771"/>
            </a:xfrm>
            <a:prstGeom prst="ribb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JWE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A7A37B9-BC2C-431B-9FC1-4C0BCA733BD2}"/>
                </a:ext>
              </a:extLst>
            </p:cNvPr>
            <p:cNvSpPr/>
            <p:nvPr/>
          </p:nvSpPr>
          <p:spPr>
            <a:xfrm>
              <a:off x="4358994" y="2007648"/>
              <a:ext cx="225426" cy="217831"/>
            </a:xfrm>
            <a:prstGeom prst="flowChartConnector">
              <a:avLst/>
            </a:prstGeom>
            <a:solidFill>
              <a:srgbClr val="25C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</a:t>
              </a: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7B8C1790-B923-4EC1-B2A0-5EA91AC69CE7}"/>
                </a:ext>
              </a:extLst>
            </p:cNvPr>
            <p:cNvSpPr/>
            <p:nvPr/>
          </p:nvSpPr>
          <p:spPr>
            <a:xfrm>
              <a:off x="4653766" y="1996044"/>
              <a:ext cx="228596" cy="237010"/>
            </a:xfrm>
            <a:prstGeom prst="flowChartConnector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1D2CCE-0D03-4455-8F56-8C56D51037E5}"/>
              </a:ext>
            </a:extLst>
          </p:cNvPr>
          <p:cNvGrpSpPr/>
          <p:nvPr/>
        </p:nvGrpSpPr>
        <p:grpSpPr>
          <a:xfrm>
            <a:off x="1261538" y="2204939"/>
            <a:ext cx="6739462" cy="358633"/>
            <a:chOff x="1261538" y="2204939"/>
            <a:chExt cx="6739462" cy="3586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816AEB-8AC2-496B-9FF5-DE0E861F449A}"/>
                </a:ext>
              </a:extLst>
            </p:cNvPr>
            <p:cNvGrpSpPr/>
            <p:nvPr/>
          </p:nvGrpSpPr>
          <p:grpSpPr>
            <a:xfrm>
              <a:off x="1443741" y="2204939"/>
              <a:ext cx="6557259" cy="307336"/>
              <a:chOff x="1443741" y="2204939"/>
              <a:chExt cx="6557259" cy="30733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499D874-783B-4A22-8EF6-7EE1B6E30DC5}"/>
                  </a:ext>
                </a:extLst>
              </p:cNvPr>
              <p:cNvGrpSpPr/>
              <p:nvPr/>
            </p:nvGrpSpPr>
            <p:grpSpPr>
              <a:xfrm>
                <a:off x="1443741" y="2204939"/>
                <a:ext cx="6557259" cy="246221"/>
                <a:chOff x="1443741" y="1570910"/>
                <a:chExt cx="6557259" cy="246221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6F5C613-CD97-4A80-8000-4180CDCDA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43741" y="1766788"/>
                  <a:ext cx="6557259" cy="42963"/>
                </a:xfrm>
                <a:prstGeom prst="straightConnector1">
                  <a:avLst/>
                </a:prstGeom>
                <a:ln w="19050">
                  <a:solidFill>
                    <a:srgbClr val="00206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E630EBE-64C1-4F04-B8AD-345B68AF06B1}"/>
                    </a:ext>
                  </a:extLst>
                </p:cNvPr>
                <p:cNvSpPr txBox="1"/>
                <p:nvPr/>
              </p:nvSpPr>
              <p:spPr>
                <a:xfrm>
                  <a:off x="2456686" y="1570910"/>
                  <a:ext cx="1622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itchFamily="34" charset="0"/>
                      <a:cs typeface="Arial" pitchFamily="34" charset="0"/>
                    </a:rPr>
                    <a:t>Redirect to OpenID Login</a:t>
                  </a:r>
                </a:p>
              </p:txBody>
            </p:sp>
          </p:grpSp>
          <p:sp>
            <p:nvSpPr>
              <p:cNvPr id="74" name="Ribbon: Tilted Down 73">
                <a:extLst>
                  <a:ext uri="{FF2B5EF4-FFF2-40B4-BE49-F238E27FC236}">
                    <a16:creationId xmlns:a16="http://schemas.microsoft.com/office/drawing/2014/main" id="{E017C553-7D5B-4B8A-AF25-3EAF35D48B35}"/>
                  </a:ext>
                </a:extLst>
              </p:cNvPr>
              <p:cNvSpPr/>
              <p:nvPr/>
            </p:nvSpPr>
            <p:spPr>
              <a:xfrm>
                <a:off x="7027174" y="2328049"/>
                <a:ext cx="805247" cy="171771"/>
              </a:xfrm>
              <a:prstGeom prst="ribbo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JWE</a:t>
                </a:r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2594A578-16CC-423E-BE7F-0D466733001B}"/>
                  </a:ext>
                </a:extLst>
              </p:cNvPr>
              <p:cNvSpPr/>
              <p:nvPr/>
            </p:nvSpPr>
            <p:spPr>
              <a:xfrm>
                <a:off x="6720087" y="2294444"/>
                <a:ext cx="225426" cy="217831"/>
              </a:xfrm>
              <a:prstGeom prst="flowChartConnector">
                <a:avLst/>
              </a:prstGeom>
              <a:solidFill>
                <a:srgbClr val="25C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</a:t>
                </a:r>
              </a:p>
            </p:txBody>
          </p:sp>
        </p:grp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3EEC22F5-2E65-484E-94A9-9CE55DA23E82}"/>
                </a:ext>
              </a:extLst>
            </p:cNvPr>
            <p:cNvSpPr/>
            <p:nvPr/>
          </p:nvSpPr>
          <p:spPr>
            <a:xfrm>
              <a:off x="1261538" y="2326562"/>
              <a:ext cx="228596" cy="237010"/>
            </a:xfrm>
            <a:prstGeom prst="flowChartConnector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F94C99-47B2-42FA-8CD3-92639705D96C}"/>
              </a:ext>
            </a:extLst>
          </p:cNvPr>
          <p:cNvGrpSpPr/>
          <p:nvPr/>
        </p:nvGrpSpPr>
        <p:grpSpPr>
          <a:xfrm>
            <a:off x="1443741" y="2535464"/>
            <a:ext cx="6747757" cy="359415"/>
            <a:chOff x="1443741" y="2535464"/>
            <a:chExt cx="6747757" cy="35941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1BAB3E-FD1E-478F-A264-26E670DAE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3741" y="2771578"/>
              <a:ext cx="6557260" cy="28772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0D0B62-53BD-4EC2-81EB-271F06DC23A9}"/>
                </a:ext>
              </a:extLst>
            </p:cNvPr>
            <p:cNvSpPr txBox="1"/>
            <p:nvPr/>
          </p:nvSpPr>
          <p:spPr>
            <a:xfrm>
              <a:off x="2457206" y="2535464"/>
              <a:ext cx="1579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OpenID Login Response</a:t>
              </a:r>
            </a:p>
          </p:txBody>
        </p:sp>
        <p:sp>
          <p:nvSpPr>
            <p:cNvPr id="75" name="Ribbon: Tilted Down 74">
              <a:extLst>
                <a:ext uri="{FF2B5EF4-FFF2-40B4-BE49-F238E27FC236}">
                  <a16:creationId xmlns:a16="http://schemas.microsoft.com/office/drawing/2014/main" id="{61903059-1EBB-4C5C-8FBC-A1A83976F2E7}"/>
                </a:ext>
              </a:extLst>
            </p:cNvPr>
            <p:cNvSpPr/>
            <p:nvPr/>
          </p:nvSpPr>
          <p:spPr>
            <a:xfrm>
              <a:off x="4988079" y="2703879"/>
              <a:ext cx="805247" cy="171771"/>
            </a:xfrm>
            <a:prstGeom prst="ribb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JWE</a:t>
              </a:r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BDCDDF5E-AC5C-4FF6-BD90-13AC2F0C49AD}"/>
                </a:ext>
              </a:extLst>
            </p:cNvPr>
            <p:cNvSpPr/>
            <p:nvPr/>
          </p:nvSpPr>
          <p:spPr>
            <a:xfrm>
              <a:off x="5890120" y="2677048"/>
              <a:ext cx="225426" cy="217831"/>
            </a:xfrm>
            <a:prstGeom prst="flowChartConnector">
              <a:avLst/>
            </a:prstGeom>
            <a:solidFill>
              <a:srgbClr val="25C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AB6C5794-BD68-40D3-BB39-796348D1D26E}"/>
                </a:ext>
              </a:extLst>
            </p:cNvPr>
            <p:cNvSpPr/>
            <p:nvPr/>
          </p:nvSpPr>
          <p:spPr>
            <a:xfrm>
              <a:off x="7962902" y="2639540"/>
              <a:ext cx="228596" cy="23701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CA8F6B-6B63-40B7-BA3E-F3074CDB63A3}"/>
              </a:ext>
            </a:extLst>
          </p:cNvPr>
          <p:cNvGrpSpPr/>
          <p:nvPr/>
        </p:nvGrpSpPr>
        <p:grpSpPr>
          <a:xfrm>
            <a:off x="1219200" y="2847260"/>
            <a:ext cx="3425825" cy="367426"/>
            <a:chOff x="1219200" y="2847260"/>
            <a:chExt cx="3425825" cy="36742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6A3CC67-6C50-4E5B-B151-3711A3501E13}"/>
                </a:ext>
              </a:extLst>
            </p:cNvPr>
            <p:cNvGrpSpPr/>
            <p:nvPr/>
          </p:nvGrpSpPr>
          <p:grpSpPr>
            <a:xfrm>
              <a:off x="1472386" y="2847260"/>
              <a:ext cx="3172639" cy="246221"/>
              <a:chOff x="1443741" y="1605061"/>
              <a:chExt cx="3172639" cy="246221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E7837C0-726F-4766-9E0B-73EA57C68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3741" y="1844418"/>
                <a:ext cx="3172639" cy="6864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ADCF45-BBDA-4AC4-8BA2-4491A59B1E3B}"/>
                  </a:ext>
                </a:extLst>
              </p:cNvPr>
              <p:cNvSpPr txBox="1"/>
              <p:nvPr/>
            </p:nvSpPr>
            <p:spPr>
              <a:xfrm>
                <a:off x="2451637" y="1605061"/>
                <a:ext cx="188545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Redirected OpenID Response</a:t>
                </a:r>
              </a:p>
            </p:txBody>
          </p:sp>
        </p:grpSp>
        <p:sp>
          <p:nvSpPr>
            <p:cNvPr id="76" name="Ribbon: Tilted Down 75">
              <a:extLst>
                <a:ext uri="{FF2B5EF4-FFF2-40B4-BE49-F238E27FC236}">
                  <a16:creationId xmlns:a16="http://schemas.microsoft.com/office/drawing/2014/main" id="{3DA27C6A-DCFC-4CC1-B8D9-3ED6123A03F7}"/>
                </a:ext>
              </a:extLst>
            </p:cNvPr>
            <p:cNvSpPr/>
            <p:nvPr/>
          </p:nvSpPr>
          <p:spPr>
            <a:xfrm>
              <a:off x="1873180" y="3015315"/>
              <a:ext cx="805247" cy="171771"/>
            </a:xfrm>
            <a:prstGeom prst="ribb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JWE</a:t>
              </a:r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BF9BEE55-C40F-4931-9AB2-8AD680092DE3}"/>
                </a:ext>
              </a:extLst>
            </p:cNvPr>
            <p:cNvSpPr/>
            <p:nvPr/>
          </p:nvSpPr>
          <p:spPr>
            <a:xfrm>
              <a:off x="1602578" y="2976870"/>
              <a:ext cx="225426" cy="217831"/>
            </a:xfrm>
            <a:prstGeom prst="flowChartConnector">
              <a:avLst/>
            </a:prstGeom>
            <a:solidFill>
              <a:srgbClr val="25C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012742AE-D2C6-40BA-8AAB-AB037A06CF60}"/>
                </a:ext>
              </a:extLst>
            </p:cNvPr>
            <p:cNvSpPr/>
            <p:nvPr/>
          </p:nvSpPr>
          <p:spPr>
            <a:xfrm>
              <a:off x="1219200" y="2977676"/>
              <a:ext cx="228596" cy="23701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DED348-2AA7-4D01-9DB0-B5AD2E8ED2F0}"/>
              </a:ext>
            </a:extLst>
          </p:cNvPr>
          <p:cNvGrpSpPr/>
          <p:nvPr/>
        </p:nvGrpSpPr>
        <p:grpSpPr>
          <a:xfrm>
            <a:off x="4422785" y="2992532"/>
            <a:ext cx="3578216" cy="365510"/>
            <a:chOff x="4422785" y="2992532"/>
            <a:chExt cx="3578216" cy="36551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7CFE5FA-4ABC-418A-97A5-777CCCCC57E2}"/>
                </a:ext>
              </a:extLst>
            </p:cNvPr>
            <p:cNvGrpSpPr/>
            <p:nvPr/>
          </p:nvGrpSpPr>
          <p:grpSpPr>
            <a:xfrm>
              <a:off x="4658240" y="2992532"/>
              <a:ext cx="3342761" cy="247005"/>
              <a:chOff x="1443741" y="1625333"/>
              <a:chExt cx="3172639" cy="22594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DE54136-83B9-4B93-8BA1-5FD6141160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3741" y="1844418"/>
                <a:ext cx="3172639" cy="68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3234886-4E6A-45E9-A0D1-58D283B1FDC4}"/>
                  </a:ext>
                </a:extLst>
              </p:cNvPr>
              <p:cNvSpPr txBox="1"/>
              <p:nvPr/>
            </p:nvSpPr>
            <p:spPr>
              <a:xfrm>
                <a:off x="2020538" y="1625333"/>
                <a:ext cx="1445656" cy="225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OpenID Token Request</a:t>
                </a:r>
              </a:p>
            </p:txBody>
          </p:sp>
        </p:grp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EC117A8D-A96F-432A-8C87-86D9D82069FE}"/>
                </a:ext>
              </a:extLst>
            </p:cNvPr>
            <p:cNvSpPr/>
            <p:nvPr/>
          </p:nvSpPr>
          <p:spPr>
            <a:xfrm>
              <a:off x="4422785" y="3121032"/>
              <a:ext cx="228596" cy="23701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ADCEFBA-2F50-40FF-AE86-E7FC8193EF02}"/>
              </a:ext>
            </a:extLst>
          </p:cNvPr>
          <p:cNvGrpSpPr/>
          <p:nvPr/>
        </p:nvGrpSpPr>
        <p:grpSpPr>
          <a:xfrm>
            <a:off x="4658657" y="3315345"/>
            <a:ext cx="3570939" cy="356180"/>
            <a:chOff x="4658657" y="3315345"/>
            <a:chExt cx="3570939" cy="3561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A48E22-D28B-47B3-9783-7ACAE8C2DBCC}"/>
                </a:ext>
              </a:extLst>
            </p:cNvPr>
            <p:cNvGrpSpPr/>
            <p:nvPr/>
          </p:nvGrpSpPr>
          <p:grpSpPr>
            <a:xfrm>
              <a:off x="4658657" y="3315345"/>
              <a:ext cx="3342343" cy="338354"/>
              <a:chOff x="4658657" y="3315345"/>
              <a:chExt cx="3342343" cy="338354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0891C61-BD3E-4FAA-A7BD-31AFEE644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8657" y="3562350"/>
                <a:ext cx="3342343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9026085-FB8E-44F6-9AA8-2E47118DAAB3}"/>
                  </a:ext>
                </a:extLst>
              </p:cNvPr>
              <p:cNvSpPr txBox="1"/>
              <p:nvPr/>
            </p:nvSpPr>
            <p:spPr>
              <a:xfrm>
                <a:off x="5255449" y="3315345"/>
                <a:ext cx="16225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OpenID Token Response</a:t>
                </a:r>
              </a:p>
            </p:txBody>
          </p:sp>
          <p:sp>
            <p:nvSpPr>
              <p:cNvPr id="77" name="Ribbon: Tilted Down 76">
                <a:extLst>
                  <a:ext uri="{FF2B5EF4-FFF2-40B4-BE49-F238E27FC236}">
                    <a16:creationId xmlns:a16="http://schemas.microsoft.com/office/drawing/2014/main" id="{A07FB064-E0B0-4ECD-8056-D97B4F60F7AC}"/>
                  </a:ext>
                </a:extLst>
              </p:cNvPr>
              <p:cNvSpPr/>
              <p:nvPr/>
            </p:nvSpPr>
            <p:spPr>
              <a:xfrm>
                <a:off x="6832800" y="3481928"/>
                <a:ext cx="805247" cy="171771"/>
              </a:xfrm>
              <a:prstGeom prst="ribbon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JWE</a:t>
                </a:r>
              </a:p>
            </p:txBody>
          </p:sp>
        </p:grp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0C72D88A-90D8-4882-BC5D-1461F3856043}"/>
                </a:ext>
              </a:extLst>
            </p:cNvPr>
            <p:cNvSpPr/>
            <p:nvPr/>
          </p:nvSpPr>
          <p:spPr>
            <a:xfrm>
              <a:off x="8001000" y="3434515"/>
              <a:ext cx="228596" cy="23701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3172B7-AAFE-48CD-A61C-79B7A3272B5D}"/>
              </a:ext>
            </a:extLst>
          </p:cNvPr>
          <p:cNvGrpSpPr/>
          <p:nvPr/>
        </p:nvGrpSpPr>
        <p:grpSpPr>
          <a:xfrm>
            <a:off x="4417760" y="3619834"/>
            <a:ext cx="3583658" cy="361758"/>
            <a:chOff x="4417760" y="3619834"/>
            <a:chExt cx="3583658" cy="36175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B3FA153-B19D-4465-ADA6-622CCC95C4F3}"/>
                </a:ext>
              </a:extLst>
            </p:cNvPr>
            <p:cNvGrpSpPr/>
            <p:nvPr/>
          </p:nvGrpSpPr>
          <p:grpSpPr>
            <a:xfrm>
              <a:off x="4658657" y="3619834"/>
              <a:ext cx="3342761" cy="247005"/>
              <a:chOff x="1443741" y="1625333"/>
              <a:chExt cx="3172639" cy="225949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B4DACF1-B5E9-4C7C-A010-0489CEEC8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3741" y="1844418"/>
                <a:ext cx="3172639" cy="68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A9A05A-F185-44F2-8444-4E0B735732D2}"/>
                  </a:ext>
                </a:extLst>
              </p:cNvPr>
              <p:cNvSpPr txBox="1"/>
              <p:nvPr/>
            </p:nvSpPr>
            <p:spPr>
              <a:xfrm>
                <a:off x="2020538" y="1625333"/>
                <a:ext cx="1366542" cy="225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OpenID JWK Request</a:t>
                </a:r>
              </a:p>
            </p:txBody>
          </p:sp>
        </p:grp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50EA38A-4FAF-42E1-A320-4CDFAF40AE25}"/>
                </a:ext>
              </a:extLst>
            </p:cNvPr>
            <p:cNvSpPr/>
            <p:nvPr/>
          </p:nvSpPr>
          <p:spPr>
            <a:xfrm>
              <a:off x="4417760" y="3744582"/>
              <a:ext cx="228596" cy="23701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371BF6-127D-4C45-B6C9-9F765CD32CF8}"/>
              </a:ext>
            </a:extLst>
          </p:cNvPr>
          <p:cNvGrpSpPr/>
          <p:nvPr/>
        </p:nvGrpSpPr>
        <p:grpSpPr>
          <a:xfrm>
            <a:off x="4658240" y="3884379"/>
            <a:ext cx="3584153" cy="317907"/>
            <a:chOff x="4658240" y="3884379"/>
            <a:chExt cx="3584153" cy="31790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B44672C-7513-4030-AB00-E58039D6C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240" y="4095750"/>
              <a:ext cx="334234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DD4E00A-A73A-4519-B8C0-89DFCB2C5645}"/>
                </a:ext>
              </a:extLst>
            </p:cNvPr>
            <p:cNvSpPr txBox="1"/>
            <p:nvPr/>
          </p:nvSpPr>
          <p:spPr>
            <a:xfrm>
              <a:off x="5266383" y="3884379"/>
              <a:ext cx="15392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OpenID JWK Response</a:t>
              </a:r>
            </a:p>
          </p:txBody>
        </p:sp>
        <p:sp>
          <p:nvSpPr>
            <p:cNvPr id="78" name="Plaque 77">
              <a:extLst>
                <a:ext uri="{FF2B5EF4-FFF2-40B4-BE49-F238E27FC236}">
                  <a16:creationId xmlns:a16="http://schemas.microsoft.com/office/drawing/2014/main" id="{2EDDAC9D-E865-4FCB-AE88-8CABC67189B0}"/>
                </a:ext>
              </a:extLst>
            </p:cNvPr>
            <p:cNvSpPr/>
            <p:nvPr/>
          </p:nvSpPr>
          <p:spPr>
            <a:xfrm>
              <a:off x="7032149" y="3956067"/>
              <a:ext cx="473623" cy="246219"/>
            </a:xfrm>
            <a:prstGeom prst="plaqu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JWK</a:t>
              </a:r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323EB40-8FE2-497A-A8E4-DD61B4F824E2}"/>
                </a:ext>
              </a:extLst>
            </p:cNvPr>
            <p:cNvSpPr/>
            <p:nvPr/>
          </p:nvSpPr>
          <p:spPr>
            <a:xfrm>
              <a:off x="8013797" y="3955972"/>
              <a:ext cx="228596" cy="23701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9410BD-F7A9-4E21-A8A0-31BA95445E25}"/>
              </a:ext>
            </a:extLst>
          </p:cNvPr>
          <p:cNvGrpSpPr/>
          <p:nvPr/>
        </p:nvGrpSpPr>
        <p:grpSpPr>
          <a:xfrm>
            <a:off x="1443741" y="4078129"/>
            <a:ext cx="3422109" cy="354725"/>
            <a:chOff x="1443741" y="4078129"/>
            <a:chExt cx="3422109" cy="354725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1AF8A2-1A27-490A-BF55-0CC2A7D27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3741" y="4324350"/>
              <a:ext cx="3214499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2A07B4-0B3F-4936-8306-45548E851EAC}"/>
                </a:ext>
              </a:extLst>
            </p:cNvPr>
            <p:cNvSpPr txBox="1"/>
            <p:nvPr/>
          </p:nvSpPr>
          <p:spPr>
            <a:xfrm>
              <a:off x="2409473" y="4078129"/>
              <a:ext cx="11047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Login Response</a:t>
              </a:r>
            </a:p>
          </p:txBody>
        </p:sp>
        <p:sp>
          <p:nvSpPr>
            <p:cNvPr id="73" name="Ribbon: Tilted Down 72">
              <a:extLst>
                <a:ext uri="{FF2B5EF4-FFF2-40B4-BE49-F238E27FC236}">
                  <a16:creationId xmlns:a16="http://schemas.microsoft.com/office/drawing/2014/main" id="{0C461DE3-D98E-409C-994D-88BE8A8D7856}"/>
                </a:ext>
              </a:extLst>
            </p:cNvPr>
            <p:cNvSpPr/>
            <p:nvPr/>
          </p:nvSpPr>
          <p:spPr>
            <a:xfrm>
              <a:off x="3473343" y="4248150"/>
              <a:ext cx="831333" cy="184704"/>
            </a:xfrm>
            <a:prstGeom prst="ribb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JWE</a:t>
              </a:r>
            </a:p>
          </p:txBody>
        </p:sp>
        <p:sp>
          <p:nvSpPr>
            <p:cNvPr id="53" name="Ribbon: Tilted Down 52">
              <a:extLst>
                <a:ext uri="{FF2B5EF4-FFF2-40B4-BE49-F238E27FC236}">
                  <a16:creationId xmlns:a16="http://schemas.microsoft.com/office/drawing/2014/main" id="{C960BF62-2E47-46BE-B020-DF159A56F0F5}"/>
                </a:ext>
              </a:extLst>
            </p:cNvPr>
            <p:cNvSpPr/>
            <p:nvPr/>
          </p:nvSpPr>
          <p:spPr>
            <a:xfrm>
              <a:off x="3500321" y="4248150"/>
              <a:ext cx="831333" cy="184704"/>
            </a:xfrm>
            <a:prstGeom prst="ribb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JWE</a:t>
              </a:r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F427F141-D73A-40DB-A254-82CC7829E0D3}"/>
                </a:ext>
              </a:extLst>
            </p:cNvPr>
            <p:cNvSpPr/>
            <p:nvPr/>
          </p:nvSpPr>
          <p:spPr>
            <a:xfrm>
              <a:off x="4637254" y="4192982"/>
              <a:ext cx="228596" cy="23701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4D931E4-5D7E-4A1F-ADEE-67D703387075}"/>
              </a:ext>
            </a:extLst>
          </p:cNvPr>
          <p:cNvCxnSpPr>
            <a:cxnSpLocks/>
            <a:stCxn id="80" idx="3"/>
            <a:endCxn id="79" idx="3"/>
          </p:cNvCxnSpPr>
          <p:nvPr/>
        </p:nvCxnSpPr>
        <p:spPr>
          <a:xfrm flipH="1" flipV="1">
            <a:off x="7394575" y="2132727"/>
            <a:ext cx="530233" cy="2424862"/>
          </a:xfrm>
          <a:prstGeom prst="curvedConnector3">
            <a:avLst>
              <a:gd name="adj1" fmla="val -183231"/>
            </a:avLst>
          </a:prstGeom>
          <a:ln w="190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2E06142-A512-4EA9-8B9C-393D11E2615E}"/>
              </a:ext>
            </a:extLst>
          </p:cNvPr>
          <p:cNvGrpSpPr/>
          <p:nvPr/>
        </p:nvGrpSpPr>
        <p:grpSpPr>
          <a:xfrm>
            <a:off x="4832374" y="2132727"/>
            <a:ext cx="1107451" cy="2262556"/>
            <a:chOff x="4832374" y="2132727"/>
            <a:chExt cx="1107451" cy="2262556"/>
          </a:xfrm>
        </p:grpSpPr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42B51AD5-FEB2-411A-9043-5C5B77F6CAAF}"/>
                </a:ext>
              </a:extLst>
            </p:cNvPr>
            <p:cNvCxnSpPr>
              <a:stCxn id="79" idx="1"/>
              <a:endCxn id="71" idx="5"/>
            </p:cNvCxnSpPr>
            <p:nvPr/>
          </p:nvCxnSpPr>
          <p:spPr>
            <a:xfrm rot="10800000" flipV="1">
              <a:off x="4832374" y="2132727"/>
              <a:ext cx="1107451" cy="2262556"/>
            </a:xfrm>
            <a:prstGeom prst="curvedConnector4">
              <a:avLst>
                <a:gd name="adj1" fmla="val 25267"/>
                <a:gd name="adj2" fmla="val 108480"/>
              </a:avLst>
            </a:prstGeom>
            <a:ln w="19050"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bbon: Tilted Down 89">
              <a:extLst>
                <a:ext uri="{FF2B5EF4-FFF2-40B4-BE49-F238E27FC236}">
                  <a16:creationId xmlns:a16="http://schemas.microsoft.com/office/drawing/2014/main" id="{F335D48D-4BFB-48C1-8350-AC013A4ED017}"/>
                </a:ext>
              </a:extLst>
            </p:cNvPr>
            <p:cNvSpPr/>
            <p:nvPr/>
          </p:nvSpPr>
          <p:spPr>
            <a:xfrm rot="16702693">
              <a:off x="5229929" y="3606032"/>
              <a:ext cx="821098" cy="206573"/>
            </a:xfrm>
            <a:prstGeom prst="ribb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JWE</a:t>
              </a:r>
            </a:p>
          </p:txBody>
        </p:sp>
      </p:grpSp>
      <p:sp>
        <p:nvSpPr>
          <p:cNvPr id="94" name="Explosion: 14 Points 93">
            <a:extLst>
              <a:ext uri="{FF2B5EF4-FFF2-40B4-BE49-F238E27FC236}">
                <a16:creationId xmlns:a16="http://schemas.microsoft.com/office/drawing/2014/main" id="{0D17499A-6C4B-4690-90C9-B2FB6184E280}"/>
              </a:ext>
            </a:extLst>
          </p:cNvPr>
          <p:cNvSpPr/>
          <p:nvPr/>
        </p:nvSpPr>
        <p:spPr>
          <a:xfrm>
            <a:off x="-1" y="3770314"/>
            <a:ext cx="1543709" cy="1002735"/>
          </a:xfrm>
          <a:prstGeom prst="irregularSeal2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Logged In!</a:t>
            </a:r>
          </a:p>
        </p:txBody>
      </p:sp>
    </p:spTree>
    <p:extLst>
      <p:ext uri="{BB962C8B-B14F-4D97-AF65-F5344CB8AC3E}">
        <p14:creationId xmlns:p14="http://schemas.microsoft.com/office/powerpoint/2010/main" val="263412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4" grpId="0" animBg="1"/>
      <p:bldP spid="9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33A8526-9488-4E1F-825A-6F252D4E1B28}"/>
              </a:ext>
            </a:extLst>
          </p:cNvPr>
          <p:cNvSpPr/>
          <p:nvPr/>
        </p:nvSpPr>
        <p:spPr>
          <a:xfrm>
            <a:off x="1458064" y="1733550"/>
            <a:ext cx="303907" cy="1526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Nonce Support</a:t>
            </a:r>
          </a:p>
        </p:txBody>
      </p: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8103AB5D-007A-448B-AC48-58089BB36483}"/>
              </a:ext>
            </a:extLst>
          </p:cNvPr>
          <p:cNvSpPr/>
          <p:nvPr/>
        </p:nvSpPr>
        <p:spPr>
          <a:xfrm>
            <a:off x="4572000" y="1733550"/>
            <a:ext cx="86240" cy="1463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lowchart: Process 134">
            <a:extLst>
              <a:ext uri="{FF2B5EF4-FFF2-40B4-BE49-F238E27FC236}">
                <a16:creationId xmlns:a16="http://schemas.microsoft.com/office/drawing/2014/main" id="{6F5CB3A3-BA7A-42DD-B26F-B04FE27E8554}"/>
              </a:ext>
            </a:extLst>
          </p:cNvPr>
          <p:cNvSpPr/>
          <p:nvPr/>
        </p:nvSpPr>
        <p:spPr>
          <a:xfrm>
            <a:off x="4565501" y="2605972"/>
            <a:ext cx="86240" cy="1463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48AB9F13-D7DA-422F-A580-1C2C0C830316}"/>
              </a:ext>
            </a:extLst>
          </p:cNvPr>
          <p:cNvSpPr/>
          <p:nvPr/>
        </p:nvSpPr>
        <p:spPr>
          <a:xfrm>
            <a:off x="4599380" y="1740320"/>
            <a:ext cx="86240" cy="1463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lowchart: Process 136">
            <a:extLst>
              <a:ext uri="{FF2B5EF4-FFF2-40B4-BE49-F238E27FC236}">
                <a16:creationId xmlns:a16="http://schemas.microsoft.com/office/drawing/2014/main" id="{0B5DE26F-FE03-4C02-91A7-C775487F5056}"/>
              </a:ext>
            </a:extLst>
          </p:cNvPr>
          <p:cNvSpPr/>
          <p:nvPr/>
        </p:nvSpPr>
        <p:spPr>
          <a:xfrm>
            <a:off x="4592881" y="2612742"/>
            <a:ext cx="86240" cy="1463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87C45-E2D8-4021-B25F-C9494BA0B7DC}"/>
              </a:ext>
            </a:extLst>
          </p:cNvPr>
          <p:cNvSpPr/>
          <p:nvPr/>
        </p:nvSpPr>
        <p:spPr>
          <a:xfrm>
            <a:off x="4658240" y="1614272"/>
            <a:ext cx="311621" cy="1959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Authentication Filter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A76635-F0DF-400D-87F8-052CF434D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999" y="190500"/>
            <a:ext cx="6952201" cy="55245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2.0: Cybersecurity Exemplar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0FAB8B-B03B-44F3-8CE8-F2329A7FED2B}"/>
              </a:ext>
            </a:extLst>
          </p:cNvPr>
          <p:cNvSpPr txBox="1">
            <a:spLocks/>
          </p:cNvSpPr>
          <p:nvPr/>
        </p:nvSpPr>
        <p:spPr>
          <a:xfrm>
            <a:off x="482252" y="4870450"/>
            <a:ext cx="1007882" cy="190065"/>
          </a:xfrm>
          <a:prstGeom prst="rect">
            <a:avLst/>
          </a:prstGeom>
        </p:spPr>
        <p:txBody>
          <a:bodyPr vert="horz" lIns="68681" tIns="34340" rIns="68681" bIns="34340" rtlCol="0">
            <a:normAutofit fontScale="32500" lnSpcReduction="20000"/>
          </a:bodyPr>
          <a:lstStyle>
            <a:lvl1pPr marL="257552" indent="-257552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1pPr>
            <a:lvl2pPr marL="558030" indent="-214627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2pPr>
            <a:lvl3pPr marL="858507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Fet"/>
                <a:ea typeface="+mn-ea"/>
                <a:cs typeface="Tele-GroteskFet"/>
              </a:defRPr>
            </a:lvl3pPr>
            <a:lvl4pPr marL="1201910" indent="-171701" algn="l" defTabSz="343403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4pPr>
            <a:lvl5pPr marL="1545313" indent="-171701" algn="l" defTabSz="343403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ele-GroteskHal"/>
                <a:ea typeface="+mn-ea"/>
                <a:cs typeface="Tele-GroteskHal"/>
              </a:defRPr>
            </a:lvl5pPr>
            <a:lvl6pPr marL="1888716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2119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5522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8925" indent="-171701" algn="l" defTabSz="34340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1AF40C39-5108-E841-85F7-F0B9C0D30E8D}" type="slidenum">
              <a:rPr lang="en-US" b="1" smtClean="0">
                <a:solidFill>
                  <a:schemeClr val="bg1"/>
                </a:solidFill>
              </a:rPr>
              <a:pPr marL="0" indent="0">
                <a:buNone/>
              </a:p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24E1084-8A71-4917-8719-90A3015F92C5}"/>
              </a:ext>
            </a:extLst>
          </p:cNvPr>
          <p:cNvSpPr/>
          <p:nvPr/>
        </p:nvSpPr>
        <p:spPr>
          <a:xfrm>
            <a:off x="939800" y="895350"/>
            <a:ext cx="1007882" cy="5524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or Client App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9FAA87B-E219-454B-A7E3-64864F463883}"/>
              </a:ext>
            </a:extLst>
          </p:cNvPr>
          <p:cNvSpPr/>
          <p:nvPr/>
        </p:nvSpPr>
        <p:spPr>
          <a:xfrm>
            <a:off x="4038600" y="895350"/>
            <a:ext cx="1212850" cy="5524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83F3AA-6EF6-422C-8772-27C2CA84C08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45025" y="1447800"/>
            <a:ext cx="13215" cy="212565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85BD30-4868-4448-A634-36C480D7C51C}"/>
              </a:ext>
            </a:extLst>
          </p:cNvPr>
          <p:cNvCxnSpPr>
            <a:cxnSpLocks/>
          </p:cNvCxnSpPr>
          <p:nvPr/>
        </p:nvCxnSpPr>
        <p:spPr>
          <a:xfrm flipH="1">
            <a:off x="1450350" y="881852"/>
            <a:ext cx="1" cy="241665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2A07B4-0B3F-4936-8306-45548E851EAC}"/>
              </a:ext>
            </a:extLst>
          </p:cNvPr>
          <p:cNvSpPr txBox="1"/>
          <p:nvPr/>
        </p:nvSpPr>
        <p:spPr>
          <a:xfrm>
            <a:off x="2455879" y="1990121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Nonce 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FF62F9-2321-445B-8F5E-545041B7588A}"/>
              </a:ext>
            </a:extLst>
          </p:cNvPr>
          <p:cNvSpPr/>
          <p:nvPr/>
        </p:nvSpPr>
        <p:spPr>
          <a:xfrm>
            <a:off x="5939824" y="1989293"/>
            <a:ext cx="1454751" cy="2868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Tokenizer Service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24F554-1B54-4FBD-AC36-20A495D49B0A}"/>
              </a:ext>
            </a:extLst>
          </p:cNvPr>
          <p:cNvSpPr/>
          <p:nvPr/>
        </p:nvSpPr>
        <p:spPr>
          <a:xfrm>
            <a:off x="5948542" y="1327404"/>
            <a:ext cx="1454751" cy="2868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Cypher Service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EA5542-4ED9-4715-87A7-CD17F725567F}"/>
              </a:ext>
            </a:extLst>
          </p:cNvPr>
          <p:cNvCxnSpPr>
            <a:cxnSpLocks/>
            <a:stCxn id="79" idx="0"/>
            <a:endCxn id="88" idx="2"/>
          </p:cNvCxnSpPr>
          <p:nvPr/>
        </p:nvCxnSpPr>
        <p:spPr>
          <a:xfrm flipV="1">
            <a:off x="6667200" y="1614272"/>
            <a:ext cx="8718" cy="375021"/>
          </a:xfrm>
          <a:prstGeom prst="straightConnector1">
            <a:avLst/>
          </a:prstGeom>
          <a:ln w="19050">
            <a:solidFill>
              <a:srgbClr val="25C6FF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2F9D7E-D80F-4924-B9C8-E2D9AE07057B}"/>
              </a:ext>
            </a:extLst>
          </p:cNvPr>
          <p:cNvGrpSpPr/>
          <p:nvPr/>
        </p:nvGrpSpPr>
        <p:grpSpPr>
          <a:xfrm>
            <a:off x="1761971" y="2094457"/>
            <a:ext cx="2889662" cy="217831"/>
            <a:chOff x="1761971" y="2094457"/>
            <a:chExt cx="2889662" cy="21783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1AF8A2-1A27-490A-BF55-0CC2A7D27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971" y="2210462"/>
              <a:ext cx="288966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A7A37B9-BC2C-431B-9FC1-4C0BCA733BD2}"/>
                </a:ext>
              </a:extLst>
            </p:cNvPr>
            <p:cNvSpPr/>
            <p:nvPr/>
          </p:nvSpPr>
          <p:spPr>
            <a:xfrm>
              <a:off x="2120403" y="2094457"/>
              <a:ext cx="225426" cy="217831"/>
            </a:xfrm>
            <a:prstGeom prst="flowChartConnector">
              <a:avLst/>
            </a:prstGeom>
            <a:solidFill>
              <a:srgbClr val="25C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BD65A8-CEFC-4BB7-A71D-635E122C6F40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4944088" y="2132727"/>
            <a:ext cx="995736" cy="0"/>
          </a:xfrm>
          <a:prstGeom prst="straightConnector1">
            <a:avLst/>
          </a:prstGeom>
          <a:ln w="19050">
            <a:solidFill>
              <a:srgbClr val="25C6FF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E8CACDAD-4922-4A20-BDD8-09A9479583F1}"/>
              </a:ext>
            </a:extLst>
          </p:cNvPr>
          <p:cNvSpPr/>
          <p:nvPr/>
        </p:nvSpPr>
        <p:spPr>
          <a:xfrm>
            <a:off x="5320587" y="2012200"/>
            <a:ext cx="225426" cy="217831"/>
          </a:xfrm>
          <a:prstGeom prst="flowChartConnector">
            <a:avLst/>
          </a:prstGeom>
          <a:solidFill>
            <a:srgbClr val="25C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4B4E1-B4B0-4618-A7C7-BAF0974DFC57}"/>
              </a:ext>
            </a:extLst>
          </p:cNvPr>
          <p:cNvGrpSpPr/>
          <p:nvPr/>
        </p:nvGrpSpPr>
        <p:grpSpPr>
          <a:xfrm>
            <a:off x="1761971" y="1605061"/>
            <a:ext cx="2883054" cy="312851"/>
            <a:chOff x="1761971" y="1605061"/>
            <a:chExt cx="2883054" cy="31285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C097E1-2C6D-4763-9553-CA620A113C89}"/>
                </a:ext>
              </a:extLst>
            </p:cNvPr>
            <p:cNvGrpSpPr/>
            <p:nvPr/>
          </p:nvGrpSpPr>
          <p:grpSpPr>
            <a:xfrm>
              <a:off x="1761971" y="1605061"/>
              <a:ext cx="2883054" cy="246221"/>
              <a:chOff x="1761971" y="1605061"/>
              <a:chExt cx="2883054" cy="246221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50011A1-2DF8-4455-BD87-D7586D2BE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971" y="1809750"/>
                <a:ext cx="288305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FEABA7-8009-439B-845A-99B5E62B951B}"/>
                  </a:ext>
                </a:extLst>
              </p:cNvPr>
              <p:cNvSpPr txBox="1"/>
              <p:nvPr/>
            </p:nvSpPr>
            <p:spPr>
              <a:xfrm>
                <a:off x="2451637" y="1605061"/>
                <a:ext cx="1063112" cy="24622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Request Nonce</a:t>
                </a:r>
              </a:p>
            </p:txBody>
          </p:sp>
        </p:grpSp>
        <p:sp>
          <p:nvSpPr>
            <p:cNvPr id="82" name="Ribbon: Tilted Down 81">
              <a:extLst>
                <a:ext uri="{FF2B5EF4-FFF2-40B4-BE49-F238E27FC236}">
                  <a16:creationId xmlns:a16="http://schemas.microsoft.com/office/drawing/2014/main" id="{C6412D6E-E800-4675-AC09-BE2CE099380B}"/>
                </a:ext>
              </a:extLst>
            </p:cNvPr>
            <p:cNvSpPr/>
            <p:nvPr/>
          </p:nvSpPr>
          <p:spPr>
            <a:xfrm>
              <a:off x="3630072" y="1733208"/>
              <a:ext cx="831333" cy="184704"/>
            </a:xfrm>
            <a:prstGeom prst="ribb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JWE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272360-4FA3-412B-8287-855EFEFCFD07}"/>
              </a:ext>
            </a:extLst>
          </p:cNvPr>
          <p:cNvGrpSpPr/>
          <p:nvPr/>
        </p:nvGrpSpPr>
        <p:grpSpPr>
          <a:xfrm>
            <a:off x="7083029" y="863993"/>
            <a:ext cx="2276814" cy="367124"/>
            <a:chOff x="7083029" y="863993"/>
            <a:chExt cx="2276814" cy="36712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4F992E-3068-4A87-AC68-F2E417D54B73}"/>
                </a:ext>
              </a:extLst>
            </p:cNvPr>
            <p:cNvSpPr/>
            <p:nvPr/>
          </p:nvSpPr>
          <p:spPr>
            <a:xfrm>
              <a:off x="7083029" y="881852"/>
              <a:ext cx="2018423" cy="349265"/>
            </a:xfrm>
            <a:prstGeom prst="rect">
              <a:avLst/>
            </a:prstGeom>
            <a:solidFill>
              <a:srgbClr val="B7EC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AA4B4C3-AFB1-4023-B332-6037A4856A6B}"/>
                </a:ext>
              </a:extLst>
            </p:cNvPr>
            <p:cNvGrpSpPr/>
            <p:nvPr/>
          </p:nvGrpSpPr>
          <p:grpSpPr>
            <a:xfrm>
              <a:off x="7166396" y="863993"/>
              <a:ext cx="2193447" cy="307771"/>
              <a:chOff x="7066221" y="952739"/>
              <a:chExt cx="2193447" cy="307771"/>
            </a:xfrm>
          </p:grpSpPr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FC44DF00-F466-42D1-BB7B-214E5BB41075}"/>
                  </a:ext>
                </a:extLst>
              </p:cNvPr>
              <p:cNvSpPr/>
              <p:nvPr/>
            </p:nvSpPr>
            <p:spPr>
              <a:xfrm>
                <a:off x="7066221" y="1024043"/>
                <a:ext cx="225426" cy="217831"/>
              </a:xfrm>
              <a:prstGeom prst="flowChartConnector">
                <a:avLst/>
              </a:prstGeom>
              <a:solidFill>
                <a:srgbClr val="25C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7CD54C-CCCD-4539-B108-E07B83152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2693" y="1138600"/>
                <a:ext cx="289816" cy="0"/>
              </a:xfrm>
              <a:prstGeom prst="straightConnector1">
                <a:avLst/>
              </a:prstGeom>
              <a:ln w="19050">
                <a:solidFill>
                  <a:srgbClr val="25C6FF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EB130C-D833-43D8-AE41-62F788C2E3D4}"/>
                  </a:ext>
                </a:extLst>
              </p:cNvPr>
              <p:cNvSpPr txBox="1"/>
              <p:nvPr/>
            </p:nvSpPr>
            <p:spPr>
              <a:xfrm>
                <a:off x="7513556" y="952739"/>
                <a:ext cx="1746112" cy="30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itchFamily="34" charset="0"/>
                    <a:cs typeface="Arial" pitchFamily="34" charset="0"/>
                  </a:rPr>
                  <a:t>generateNonce()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B799E4-FF8E-4E6D-BE7F-7A09BE466FD6}"/>
              </a:ext>
            </a:extLst>
          </p:cNvPr>
          <p:cNvGrpSpPr/>
          <p:nvPr/>
        </p:nvGrpSpPr>
        <p:grpSpPr>
          <a:xfrm>
            <a:off x="5009322" y="2372139"/>
            <a:ext cx="3783495" cy="1292087"/>
            <a:chOff x="5009322" y="2372139"/>
            <a:chExt cx="3783495" cy="1292087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A554161-4093-4200-800C-710699462A07}"/>
                </a:ext>
              </a:extLst>
            </p:cNvPr>
            <p:cNvSpPr/>
            <p:nvPr/>
          </p:nvSpPr>
          <p:spPr>
            <a:xfrm>
              <a:off x="5009322" y="2372139"/>
              <a:ext cx="3783495" cy="1292087"/>
            </a:xfrm>
            <a:custGeom>
              <a:avLst/>
              <a:gdLst>
                <a:gd name="connsiteX0" fmla="*/ 125895 w 3783495"/>
                <a:gd name="connsiteY0" fmla="*/ 0 h 1292087"/>
                <a:gd name="connsiteX1" fmla="*/ 0 w 3783495"/>
                <a:gd name="connsiteY1" fmla="*/ 1292087 h 1292087"/>
                <a:gd name="connsiteX2" fmla="*/ 629478 w 3783495"/>
                <a:gd name="connsiteY2" fmla="*/ 1292087 h 1292087"/>
                <a:gd name="connsiteX3" fmla="*/ 927652 w 3783495"/>
                <a:gd name="connsiteY3" fmla="*/ 523461 h 1292087"/>
                <a:gd name="connsiteX4" fmla="*/ 3776869 w 3783495"/>
                <a:gd name="connsiteY4" fmla="*/ 536713 h 1292087"/>
                <a:gd name="connsiteX5" fmla="*/ 3783495 w 3783495"/>
                <a:gd name="connsiteY5" fmla="*/ 33131 h 1292087"/>
                <a:gd name="connsiteX6" fmla="*/ 125895 w 3783495"/>
                <a:gd name="connsiteY6" fmla="*/ 0 h 1292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3495" h="1292087">
                  <a:moveTo>
                    <a:pt x="125895" y="0"/>
                  </a:moveTo>
                  <a:lnTo>
                    <a:pt x="0" y="1292087"/>
                  </a:lnTo>
                  <a:lnTo>
                    <a:pt x="629478" y="1292087"/>
                  </a:lnTo>
                  <a:lnTo>
                    <a:pt x="927652" y="523461"/>
                  </a:lnTo>
                  <a:lnTo>
                    <a:pt x="3776869" y="536713"/>
                  </a:lnTo>
                  <a:cubicBezTo>
                    <a:pt x="3779078" y="368852"/>
                    <a:pt x="3781286" y="200992"/>
                    <a:pt x="3783495" y="33131"/>
                  </a:cubicBezTo>
                  <a:lnTo>
                    <a:pt x="125895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DEB1A0-9567-4C03-A41B-D9ADC441DD03}"/>
                </a:ext>
              </a:extLst>
            </p:cNvPr>
            <p:cNvGrpSpPr/>
            <p:nvPr/>
          </p:nvGrpSpPr>
          <p:grpSpPr>
            <a:xfrm>
              <a:off x="5182166" y="2461492"/>
              <a:ext cx="3524112" cy="459113"/>
              <a:chOff x="4987011" y="2253804"/>
              <a:chExt cx="3524112" cy="4591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9488-289C-4DDD-B3D3-241ECA091B01}"/>
                  </a:ext>
                </a:extLst>
              </p:cNvPr>
              <p:cNvSpPr txBox="1"/>
              <p:nvPr/>
            </p:nvSpPr>
            <p:spPr>
              <a:xfrm>
                <a:off x="5843582" y="2328946"/>
                <a:ext cx="26675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itchFamily="34" charset="0"/>
                    <a:cs typeface="Arial" pitchFamily="34" charset="0"/>
                  </a:rPr>
                  <a:t>resolveWebToken(                  )</a:t>
                </a:r>
              </a:p>
            </p:txBody>
          </p:sp>
          <p:sp>
            <p:nvSpPr>
              <p:cNvPr id="83" name="Ribbon: Tilted Down 82">
                <a:extLst>
                  <a:ext uri="{FF2B5EF4-FFF2-40B4-BE49-F238E27FC236}">
                    <a16:creationId xmlns:a16="http://schemas.microsoft.com/office/drawing/2014/main" id="{E903632F-B86A-467B-B704-A13BA8F4A269}"/>
                  </a:ext>
                </a:extLst>
              </p:cNvPr>
              <p:cNvSpPr/>
              <p:nvPr/>
            </p:nvSpPr>
            <p:spPr>
              <a:xfrm>
                <a:off x="7424845" y="2408385"/>
                <a:ext cx="831333" cy="184704"/>
              </a:xfrm>
              <a:prstGeom prst="ribb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JWE           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9749AED5-FECA-4A7E-B2EE-56BCAB2280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0008" y="2500737"/>
                <a:ext cx="289816" cy="0"/>
              </a:xfrm>
              <a:prstGeom prst="straightConnector1">
                <a:avLst/>
              </a:prstGeom>
              <a:ln w="19050">
                <a:solidFill>
                  <a:srgbClr val="25C6FF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9A1D89B-4421-445A-8AC6-BEF4793EE8B7}"/>
                  </a:ext>
                </a:extLst>
              </p:cNvPr>
              <p:cNvGrpSpPr/>
              <p:nvPr/>
            </p:nvGrpSpPr>
            <p:grpSpPr>
              <a:xfrm>
                <a:off x="4987011" y="2253804"/>
                <a:ext cx="659665" cy="459113"/>
                <a:chOff x="5014312" y="2327021"/>
                <a:chExt cx="659665" cy="459113"/>
              </a:xfrm>
            </p:grpSpPr>
            <p:sp>
              <p:nvSpPr>
                <p:cNvPr id="12" name="Plaque 11">
                  <a:extLst>
                    <a:ext uri="{FF2B5EF4-FFF2-40B4-BE49-F238E27FC236}">
                      <a16:creationId xmlns:a16="http://schemas.microsoft.com/office/drawing/2014/main" id="{3D55A856-B1C0-47D5-A8F2-A9DDF166DB98}"/>
                    </a:ext>
                  </a:extLst>
                </p:cNvPr>
                <p:cNvSpPr/>
                <p:nvPr/>
              </p:nvSpPr>
              <p:spPr>
                <a:xfrm>
                  <a:off x="5014312" y="2327021"/>
                  <a:ext cx="544608" cy="312679"/>
                </a:xfrm>
                <a:prstGeom prst="plaqu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claim</a:t>
                  </a:r>
                </a:p>
              </p:txBody>
            </p:sp>
            <p:sp>
              <p:nvSpPr>
                <p:cNvPr id="85" name="Plaque 84">
                  <a:extLst>
                    <a:ext uri="{FF2B5EF4-FFF2-40B4-BE49-F238E27FC236}">
                      <a16:creationId xmlns:a16="http://schemas.microsoft.com/office/drawing/2014/main" id="{392CF5BF-F236-4BE8-A0BE-8209F0F66D2F}"/>
                    </a:ext>
                  </a:extLst>
                </p:cNvPr>
                <p:cNvSpPr/>
                <p:nvPr/>
              </p:nvSpPr>
              <p:spPr>
                <a:xfrm>
                  <a:off x="5052291" y="2400238"/>
                  <a:ext cx="544608" cy="312679"/>
                </a:xfrm>
                <a:prstGeom prst="plaqu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claim</a:t>
                  </a:r>
                </a:p>
              </p:txBody>
            </p:sp>
            <p:sp>
              <p:nvSpPr>
                <p:cNvPr id="87" name="Plaque 86">
                  <a:extLst>
                    <a:ext uri="{FF2B5EF4-FFF2-40B4-BE49-F238E27FC236}">
                      <a16:creationId xmlns:a16="http://schemas.microsoft.com/office/drawing/2014/main" id="{1D1DCC22-318F-424E-BD43-31C057498D8C}"/>
                    </a:ext>
                  </a:extLst>
                </p:cNvPr>
                <p:cNvSpPr/>
                <p:nvPr/>
              </p:nvSpPr>
              <p:spPr>
                <a:xfrm>
                  <a:off x="5129369" y="2473455"/>
                  <a:ext cx="544608" cy="312679"/>
                </a:xfrm>
                <a:prstGeom prst="plaqu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claim</a:t>
                  </a:r>
                </a:p>
              </p:txBody>
            </p:sp>
          </p:grpSp>
        </p:grpSp>
        <p:sp>
          <p:nvSpPr>
            <p:cNvPr id="122" name="Plaque 121">
              <a:extLst>
                <a:ext uri="{FF2B5EF4-FFF2-40B4-BE49-F238E27FC236}">
                  <a16:creationId xmlns:a16="http://schemas.microsoft.com/office/drawing/2014/main" id="{7C8235B4-C3F4-4A5A-A851-7CD4137E5630}"/>
                </a:ext>
              </a:extLst>
            </p:cNvPr>
            <p:cNvSpPr/>
            <p:nvPr/>
          </p:nvSpPr>
          <p:spPr>
            <a:xfrm>
              <a:off x="5081709" y="3272010"/>
              <a:ext cx="544608" cy="312679"/>
            </a:xfrm>
            <a:prstGeom prst="plaqu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role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28D65B1-64B4-4737-9E38-606E21D7C69C}"/>
                </a:ext>
              </a:extLst>
            </p:cNvPr>
            <p:cNvCxnSpPr>
              <a:stCxn id="87" idx="2"/>
              <a:endCxn id="122" idx="0"/>
            </p:cNvCxnSpPr>
            <p:nvPr/>
          </p:nvCxnSpPr>
          <p:spPr>
            <a:xfrm flipH="1">
              <a:off x="5354013" y="2920605"/>
              <a:ext cx="215514" cy="351405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BECA18-1C6B-4D74-B9C0-BFE3E1887F44}"/>
              </a:ext>
            </a:extLst>
          </p:cNvPr>
          <p:cNvGrpSpPr/>
          <p:nvPr/>
        </p:nvGrpSpPr>
        <p:grpSpPr>
          <a:xfrm>
            <a:off x="4423435" y="3385487"/>
            <a:ext cx="4838306" cy="1431984"/>
            <a:chOff x="4423435" y="3385487"/>
            <a:chExt cx="4838306" cy="143198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664BE9D-F901-460C-8562-C113F51CD190}"/>
                </a:ext>
              </a:extLst>
            </p:cNvPr>
            <p:cNvSpPr/>
            <p:nvPr/>
          </p:nvSpPr>
          <p:spPr>
            <a:xfrm>
              <a:off x="4423435" y="3385487"/>
              <a:ext cx="4678018" cy="1431984"/>
            </a:xfrm>
            <a:custGeom>
              <a:avLst/>
              <a:gdLst>
                <a:gd name="connsiteX0" fmla="*/ 1285461 w 4678018"/>
                <a:gd name="connsiteY0" fmla="*/ 0 h 1722783"/>
                <a:gd name="connsiteX1" fmla="*/ 1258957 w 4678018"/>
                <a:gd name="connsiteY1" fmla="*/ 1027044 h 1722783"/>
                <a:gd name="connsiteX2" fmla="*/ 0 w 4678018"/>
                <a:gd name="connsiteY2" fmla="*/ 1225826 h 1722783"/>
                <a:gd name="connsiteX3" fmla="*/ 26505 w 4678018"/>
                <a:gd name="connsiteY3" fmla="*/ 1696279 h 1722783"/>
                <a:gd name="connsiteX4" fmla="*/ 4664766 w 4678018"/>
                <a:gd name="connsiteY4" fmla="*/ 1722783 h 1722783"/>
                <a:gd name="connsiteX5" fmla="*/ 4678018 w 4678018"/>
                <a:gd name="connsiteY5" fmla="*/ 39757 h 1722783"/>
                <a:gd name="connsiteX6" fmla="*/ 1285461 w 4678018"/>
                <a:gd name="connsiteY6" fmla="*/ 0 h 17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8018" h="1722783">
                  <a:moveTo>
                    <a:pt x="1285461" y="0"/>
                  </a:moveTo>
                  <a:lnTo>
                    <a:pt x="1258957" y="1027044"/>
                  </a:lnTo>
                  <a:lnTo>
                    <a:pt x="0" y="1225826"/>
                  </a:lnTo>
                  <a:lnTo>
                    <a:pt x="26505" y="1696279"/>
                  </a:lnTo>
                  <a:lnTo>
                    <a:pt x="4664766" y="1722783"/>
                  </a:lnTo>
                  <a:lnTo>
                    <a:pt x="4678018" y="39757"/>
                  </a:lnTo>
                  <a:lnTo>
                    <a:pt x="1285461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B5BBD1F-4224-4862-AEE3-2D74B7A4B9CE}"/>
                </a:ext>
              </a:extLst>
            </p:cNvPr>
            <p:cNvGrpSpPr/>
            <p:nvPr/>
          </p:nvGrpSpPr>
          <p:grpSpPr>
            <a:xfrm>
              <a:off x="4540397" y="4394482"/>
              <a:ext cx="4721344" cy="339229"/>
              <a:chOff x="3752229" y="4221064"/>
              <a:chExt cx="4721344" cy="33922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9859C6D-59A5-4CE7-B958-CD63D83FDE43}"/>
                  </a:ext>
                </a:extLst>
              </p:cNvPr>
              <p:cNvGrpSpPr/>
              <p:nvPr/>
            </p:nvGrpSpPr>
            <p:grpSpPr>
              <a:xfrm>
                <a:off x="4219422" y="4236140"/>
                <a:ext cx="4254151" cy="307777"/>
                <a:chOff x="6258226" y="3649578"/>
                <a:chExt cx="3461095" cy="307777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71B2EA9-F354-46BE-9798-81953C0CD27B}"/>
                    </a:ext>
                  </a:extLst>
                </p:cNvPr>
                <p:cNvSpPr txBox="1"/>
                <p:nvPr/>
              </p:nvSpPr>
              <p:spPr>
                <a:xfrm>
                  <a:off x="6258226" y="3649578"/>
                  <a:ext cx="34610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validateNonce(                                      +               )</a:t>
                  </a:r>
                </a:p>
              </p:txBody>
            </p:sp>
            <p:sp>
              <p:nvSpPr>
                <p:cNvPr id="95" name="Flowchart: Connector 94">
                  <a:extLst>
                    <a:ext uri="{FF2B5EF4-FFF2-40B4-BE49-F238E27FC236}">
                      <a16:creationId xmlns:a16="http://schemas.microsoft.com/office/drawing/2014/main" id="{19FB2092-1496-4983-BDC4-B34E71CA07A3}"/>
                    </a:ext>
                  </a:extLst>
                </p:cNvPr>
                <p:cNvSpPr/>
                <p:nvPr/>
              </p:nvSpPr>
              <p:spPr>
                <a:xfrm>
                  <a:off x="7780823" y="3718589"/>
                  <a:ext cx="225426" cy="217831"/>
                </a:xfrm>
                <a:prstGeom prst="flowChartConnector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N</a:t>
                  </a:r>
                </a:p>
              </p:txBody>
            </p:sp>
          </p:grp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EA1F318E-04FC-422D-9E60-BA40D3EAB437}"/>
                  </a:ext>
                </a:extLst>
              </p:cNvPr>
              <p:cNvSpPr/>
              <p:nvPr/>
            </p:nvSpPr>
            <p:spPr>
              <a:xfrm>
                <a:off x="7512430" y="4278979"/>
                <a:ext cx="646257" cy="249947"/>
              </a:xfrm>
              <a:prstGeom prst="flowChartConnector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hash</a:t>
                </a: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27028C2-BB94-4C85-AC55-49197F2865AF}"/>
                  </a:ext>
                </a:extLst>
              </p:cNvPr>
              <p:cNvSpPr/>
              <p:nvPr/>
            </p:nvSpPr>
            <p:spPr>
              <a:xfrm rot="735356">
                <a:off x="3752229" y="4221064"/>
                <a:ext cx="198783" cy="337930"/>
              </a:xfrm>
              <a:custGeom>
                <a:avLst/>
                <a:gdLst>
                  <a:gd name="connsiteX0" fmla="*/ 0 w 198783"/>
                  <a:gd name="connsiteY0" fmla="*/ 178904 h 337930"/>
                  <a:gd name="connsiteX1" fmla="*/ 139148 w 198783"/>
                  <a:gd name="connsiteY1" fmla="*/ 337930 h 337930"/>
                  <a:gd name="connsiteX2" fmla="*/ 198783 w 198783"/>
                  <a:gd name="connsiteY2" fmla="*/ 0 h 337930"/>
                  <a:gd name="connsiteX3" fmla="*/ 198783 w 198783"/>
                  <a:gd name="connsiteY3" fmla="*/ 13252 h 33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783" h="337930">
                    <a:moveTo>
                      <a:pt x="0" y="178904"/>
                    </a:moveTo>
                    <a:lnTo>
                      <a:pt x="139148" y="337930"/>
                    </a:lnTo>
                    <a:lnTo>
                      <a:pt x="198783" y="0"/>
                    </a:lnTo>
                    <a:lnTo>
                      <a:pt x="198783" y="13252"/>
                    </a:lnTo>
                  </a:path>
                </a:pathLst>
              </a:custGeom>
              <a:no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ABEAC82-EB6E-4D2D-A8F6-F5FAF98C56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7198" y="4396747"/>
                <a:ext cx="289816" cy="0"/>
              </a:xfrm>
              <a:prstGeom prst="straightConnector1">
                <a:avLst/>
              </a:prstGeom>
              <a:ln w="19050">
                <a:solidFill>
                  <a:srgbClr val="25C6FF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Arrow: Pentagon 106">
                <a:extLst>
                  <a:ext uri="{FF2B5EF4-FFF2-40B4-BE49-F238E27FC236}">
                    <a16:creationId xmlns:a16="http://schemas.microsoft.com/office/drawing/2014/main" id="{BE3F7788-DDFF-4CC8-BE0E-4C06AF3DCD66}"/>
                  </a:ext>
                </a:extLst>
              </p:cNvPr>
              <p:cNvSpPr/>
              <p:nvPr/>
            </p:nvSpPr>
            <p:spPr>
              <a:xfrm>
                <a:off x="6420256" y="4325013"/>
                <a:ext cx="900948" cy="171673"/>
              </a:xfrm>
              <a:prstGeom prst="homePlat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url + content</a:t>
                </a:r>
              </a:p>
            </p:txBody>
          </p:sp>
          <p:sp>
            <p:nvSpPr>
              <p:cNvPr id="105" name="Plaque 104">
                <a:extLst>
                  <a:ext uri="{FF2B5EF4-FFF2-40B4-BE49-F238E27FC236}">
                    <a16:creationId xmlns:a16="http://schemas.microsoft.com/office/drawing/2014/main" id="{B470C761-97FB-4B37-BE69-D882057E0B0C}"/>
                  </a:ext>
                </a:extLst>
              </p:cNvPr>
              <p:cNvSpPr/>
              <p:nvPr/>
            </p:nvSpPr>
            <p:spPr>
              <a:xfrm>
                <a:off x="5498009" y="4247614"/>
                <a:ext cx="544608" cy="312679"/>
              </a:xfrm>
              <a:prstGeom prst="plaqu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claim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38ED26E-7CEE-4D99-906C-5203D3A1F85A}"/>
                </a:ext>
              </a:extLst>
            </p:cNvPr>
            <p:cNvGrpSpPr/>
            <p:nvPr/>
          </p:nvGrpSpPr>
          <p:grpSpPr>
            <a:xfrm>
              <a:off x="5798356" y="3590703"/>
              <a:ext cx="2688431" cy="366652"/>
              <a:chOff x="5798356" y="3590703"/>
              <a:chExt cx="2688431" cy="36665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AF83F5-4715-4BB2-A9CA-112D2D245B38}"/>
                  </a:ext>
                </a:extLst>
              </p:cNvPr>
              <p:cNvGrpSpPr/>
              <p:nvPr/>
            </p:nvGrpSpPr>
            <p:grpSpPr>
              <a:xfrm>
                <a:off x="6258227" y="3649578"/>
                <a:ext cx="2228560" cy="307777"/>
                <a:chOff x="6258227" y="3649578"/>
                <a:chExt cx="2228560" cy="30777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66DE1BB-4061-433E-8D9D-43189E7187E5}"/>
                    </a:ext>
                  </a:extLst>
                </p:cNvPr>
                <p:cNvSpPr txBox="1"/>
                <p:nvPr/>
              </p:nvSpPr>
              <p:spPr>
                <a:xfrm>
                  <a:off x="6258227" y="3649578"/>
                  <a:ext cx="22285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consumeNonce(      )</a:t>
                  </a:r>
                </a:p>
              </p:txBody>
            </p:sp>
            <p:sp>
              <p:nvSpPr>
                <p:cNvPr id="91" name="Flowchart: Connector 90">
                  <a:extLst>
                    <a:ext uri="{FF2B5EF4-FFF2-40B4-BE49-F238E27FC236}">
                      <a16:creationId xmlns:a16="http://schemas.microsoft.com/office/drawing/2014/main" id="{2D298903-ACA4-47F7-8DAE-C7952F15FD27}"/>
                    </a:ext>
                  </a:extLst>
                </p:cNvPr>
                <p:cNvSpPr/>
                <p:nvPr/>
              </p:nvSpPr>
              <p:spPr>
                <a:xfrm>
                  <a:off x="7672684" y="3694552"/>
                  <a:ext cx="225426" cy="217831"/>
                </a:xfrm>
                <a:prstGeom prst="flowChartConnector">
                  <a:avLst/>
                </a:prstGeom>
                <a:solidFill>
                  <a:srgbClr val="25C6FF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N</a:t>
                  </a: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5DE9386-9956-4414-8812-A18BFE4C5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3386" y="3803466"/>
                <a:ext cx="289816" cy="0"/>
              </a:xfrm>
              <a:prstGeom prst="straightConnector1">
                <a:avLst/>
              </a:prstGeom>
              <a:ln w="19050">
                <a:solidFill>
                  <a:srgbClr val="25C6FF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CA8114C-6DB5-412F-BF14-18EB8C9A8058}"/>
                  </a:ext>
                </a:extLst>
              </p:cNvPr>
              <p:cNvSpPr/>
              <p:nvPr/>
            </p:nvSpPr>
            <p:spPr>
              <a:xfrm rot="735356">
                <a:off x="5798356" y="3590703"/>
                <a:ext cx="198783" cy="337930"/>
              </a:xfrm>
              <a:custGeom>
                <a:avLst/>
                <a:gdLst>
                  <a:gd name="connsiteX0" fmla="*/ 0 w 198783"/>
                  <a:gd name="connsiteY0" fmla="*/ 178904 h 337930"/>
                  <a:gd name="connsiteX1" fmla="*/ 139148 w 198783"/>
                  <a:gd name="connsiteY1" fmla="*/ 337930 h 337930"/>
                  <a:gd name="connsiteX2" fmla="*/ 198783 w 198783"/>
                  <a:gd name="connsiteY2" fmla="*/ 0 h 337930"/>
                  <a:gd name="connsiteX3" fmla="*/ 198783 w 198783"/>
                  <a:gd name="connsiteY3" fmla="*/ 13252 h 33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783" h="337930">
                    <a:moveTo>
                      <a:pt x="0" y="178904"/>
                    </a:moveTo>
                    <a:lnTo>
                      <a:pt x="139148" y="337930"/>
                    </a:lnTo>
                    <a:lnTo>
                      <a:pt x="198783" y="0"/>
                    </a:lnTo>
                    <a:lnTo>
                      <a:pt x="198783" y="13252"/>
                    </a:lnTo>
                  </a:path>
                </a:pathLst>
              </a:custGeom>
              <a:no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698171FC-97A4-4521-BAED-1D57868529F3}"/>
                </a:ext>
              </a:extLst>
            </p:cNvPr>
            <p:cNvSpPr/>
            <p:nvPr/>
          </p:nvSpPr>
          <p:spPr>
            <a:xfrm>
              <a:off x="8337648" y="3465327"/>
              <a:ext cx="776709" cy="797419"/>
            </a:xfrm>
            <a:prstGeom prst="flowChartDocumen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Blocked List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CCC96F-B473-4D48-9E90-968357015CFA}"/>
                </a:ext>
              </a:extLst>
            </p:cNvPr>
            <p:cNvCxnSpPr>
              <a:cxnSpLocks/>
            </p:cNvCxnSpPr>
            <p:nvPr/>
          </p:nvCxnSpPr>
          <p:spPr>
            <a:xfrm>
              <a:off x="8019396" y="3803466"/>
              <a:ext cx="318252" cy="1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5A69F1A0-FFB4-4CD1-8700-328663E3AC59}"/>
                </a:ext>
              </a:extLst>
            </p:cNvPr>
            <p:cNvSpPr/>
            <p:nvPr/>
          </p:nvSpPr>
          <p:spPr>
            <a:xfrm>
              <a:off x="6648950" y="4296413"/>
              <a:ext cx="225426" cy="217831"/>
            </a:xfrm>
            <a:prstGeom prst="flowChartConnector">
              <a:avLst/>
            </a:prstGeom>
            <a:solidFill>
              <a:srgbClr val="25C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F1725C-4F2D-474D-B3C6-E16C40762539}"/>
              </a:ext>
            </a:extLst>
          </p:cNvPr>
          <p:cNvGrpSpPr/>
          <p:nvPr/>
        </p:nvGrpSpPr>
        <p:grpSpPr>
          <a:xfrm>
            <a:off x="1761971" y="2362941"/>
            <a:ext cx="2868732" cy="437945"/>
            <a:chOff x="1761971" y="2362941"/>
            <a:chExt cx="2868732" cy="4379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6A3CC67-6C50-4E5B-B151-3711A3501E13}"/>
                </a:ext>
              </a:extLst>
            </p:cNvPr>
            <p:cNvGrpSpPr/>
            <p:nvPr/>
          </p:nvGrpSpPr>
          <p:grpSpPr>
            <a:xfrm>
              <a:off x="1761971" y="2362941"/>
              <a:ext cx="2868732" cy="322500"/>
              <a:chOff x="1747648" y="1538878"/>
              <a:chExt cx="2868732" cy="322500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E7837C0-726F-4766-9E0B-73EA57C68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7648" y="1844418"/>
                <a:ext cx="2868732" cy="1696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ADCF45-BBDA-4AC4-8BA2-4491A59B1E3B}"/>
                  </a:ext>
                </a:extLst>
              </p:cNvPr>
              <p:cNvSpPr txBox="1"/>
              <p:nvPr/>
            </p:nvSpPr>
            <p:spPr>
              <a:xfrm>
                <a:off x="2461776" y="1538878"/>
                <a:ext cx="102303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REST API Call</a:t>
                </a:r>
              </a:p>
            </p:txBody>
          </p:sp>
        </p:grpSp>
        <p:sp>
          <p:nvSpPr>
            <p:cNvPr id="73" name="Ribbon: Tilted Down 72">
              <a:extLst>
                <a:ext uri="{FF2B5EF4-FFF2-40B4-BE49-F238E27FC236}">
                  <a16:creationId xmlns:a16="http://schemas.microsoft.com/office/drawing/2014/main" id="{0C461DE3-D98E-409C-994D-88BE8A8D7856}"/>
                </a:ext>
              </a:extLst>
            </p:cNvPr>
            <p:cNvSpPr/>
            <p:nvPr/>
          </p:nvSpPr>
          <p:spPr>
            <a:xfrm>
              <a:off x="3693280" y="2607377"/>
              <a:ext cx="831333" cy="184704"/>
            </a:xfrm>
            <a:prstGeom prst="ribb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JWE</a:t>
              </a:r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BF9BEE55-C40F-4931-9AB2-8AD680092DE3}"/>
                </a:ext>
              </a:extLst>
            </p:cNvPr>
            <p:cNvSpPr/>
            <p:nvPr/>
          </p:nvSpPr>
          <p:spPr>
            <a:xfrm>
              <a:off x="1842832" y="2569643"/>
              <a:ext cx="225426" cy="217831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</a:t>
              </a:r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26ECE87C-09B4-42DC-A55E-0DBD415C2BEF}"/>
                </a:ext>
              </a:extLst>
            </p:cNvPr>
            <p:cNvSpPr/>
            <p:nvPr/>
          </p:nvSpPr>
          <p:spPr>
            <a:xfrm>
              <a:off x="2120249" y="2549804"/>
              <a:ext cx="635259" cy="251082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hash</a:t>
              </a:r>
            </a:p>
          </p:txBody>
        </p:sp>
        <p:sp>
          <p:nvSpPr>
            <p:cNvPr id="141" name="Arrow: Pentagon 140">
              <a:extLst>
                <a:ext uri="{FF2B5EF4-FFF2-40B4-BE49-F238E27FC236}">
                  <a16:creationId xmlns:a16="http://schemas.microsoft.com/office/drawing/2014/main" id="{26ACC1BF-0274-43FD-A6A5-6DE511E31887}"/>
                </a:ext>
              </a:extLst>
            </p:cNvPr>
            <p:cNvSpPr/>
            <p:nvPr/>
          </p:nvSpPr>
          <p:spPr>
            <a:xfrm>
              <a:off x="2798678" y="2582311"/>
              <a:ext cx="900948" cy="171673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url + content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F1EF92-4630-4A1D-A5B2-07B79E8CFCB1}"/>
              </a:ext>
            </a:extLst>
          </p:cNvPr>
          <p:cNvGrpSpPr/>
          <p:nvPr/>
        </p:nvGrpSpPr>
        <p:grpSpPr>
          <a:xfrm>
            <a:off x="121264" y="3437080"/>
            <a:ext cx="4267200" cy="1086111"/>
            <a:chOff x="121264" y="3437080"/>
            <a:chExt cx="4267200" cy="1086111"/>
          </a:xfrm>
        </p:grpSpPr>
        <p:sp>
          <p:nvSpPr>
            <p:cNvPr id="128" name="Speech Bubble: Oval 127">
              <a:extLst>
                <a:ext uri="{FF2B5EF4-FFF2-40B4-BE49-F238E27FC236}">
                  <a16:creationId xmlns:a16="http://schemas.microsoft.com/office/drawing/2014/main" id="{567ABEAA-9E70-482F-BF70-0416DE34DE6C}"/>
                </a:ext>
              </a:extLst>
            </p:cNvPr>
            <p:cNvSpPr/>
            <p:nvPr/>
          </p:nvSpPr>
          <p:spPr>
            <a:xfrm>
              <a:off x="121264" y="3437080"/>
              <a:ext cx="4267200" cy="1086111"/>
            </a:xfrm>
            <a:prstGeom prst="wedgeEllipseCallout">
              <a:avLst>
                <a:gd name="adj1" fmla="val -9652"/>
                <a:gd name="adj2" fmla="val -118202"/>
              </a:avLst>
            </a:prstGeom>
            <a:solidFill>
              <a:srgbClr val="C5FFC6">
                <a:alpha val="32157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832537C-0769-4480-AEE2-D0B5C4647466}"/>
                </a:ext>
              </a:extLst>
            </p:cNvPr>
            <p:cNvGrpSpPr/>
            <p:nvPr/>
          </p:nvGrpSpPr>
          <p:grpSpPr>
            <a:xfrm>
              <a:off x="293420" y="3832867"/>
              <a:ext cx="4084999" cy="307777"/>
              <a:chOff x="1245082" y="3723695"/>
              <a:chExt cx="3854801" cy="307777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1795813-33D1-4325-B27C-5508C810DACB}"/>
                  </a:ext>
                </a:extLst>
              </p:cNvPr>
              <p:cNvGrpSpPr/>
              <p:nvPr/>
            </p:nvGrpSpPr>
            <p:grpSpPr>
              <a:xfrm>
                <a:off x="2136870" y="3723695"/>
                <a:ext cx="2963013" cy="307777"/>
                <a:chOff x="559899" y="4206413"/>
                <a:chExt cx="2963013" cy="307777"/>
              </a:xfrm>
            </p:grpSpPr>
            <p:sp>
              <p:nvSpPr>
                <p:cNvPr id="33" name="Arrow: Pentagon 32">
                  <a:extLst>
                    <a:ext uri="{FF2B5EF4-FFF2-40B4-BE49-F238E27FC236}">
                      <a16:creationId xmlns:a16="http://schemas.microsoft.com/office/drawing/2014/main" id="{4134156B-9F49-4A80-953E-E9A9450DC140}"/>
                    </a:ext>
                  </a:extLst>
                </p:cNvPr>
                <p:cNvSpPr/>
                <p:nvPr/>
              </p:nvSpPr>
              <p:spPr>
                <a:xfrm>
                  <a:off x="2423530" y="4285427"/>
                  <a:ext cx="900948" cy="171673"/>
                </a:xfrm>
                <a:prstGeom prst="homePlat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url + content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A7BA18-3C30-4EEB-AD8D-D7D72BC45C62}"/>
                    </a:ext>
                  </a:extLst>
                </p:cNvPr>
                <p:cNvSpPr txBox="1"/>
                <p:nvPr/>
              </p:nvSpPr>
              <p:spPr>
                <a:xfrm>
                  <a:off x="559899" y="4206413"/>
                  <a:ext cx="29630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itchFamily="34" charset="0"/>
                      <a:cs typeface="Arial" pitchFamily="34" charset="0"/>
                    </a:rPr>
                    <a:t>digestMessage(                                )</a:t>
                  </a:r>
                </a:p>
              </p:txBody>
            </p:sp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6A9B3E8D-5E2C-4201-8DC5-71B4E61597F5}"/>
                    </a:ext>
                  </a:extLst>
                </p:cNvPr>
                <p:cNvSpPr/>
                <p:nvPr/>
              </p:nvSpPr>
              <p:spPr>
                <a:xfrm>
                  <a:off x="2129500" y="4258846"/>
                  <a:ext cx="251552" cy="217831"/>
                </a:xfrm>
                <a:prstGeom prst="flowChartConnector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114" name="Flowchart: Connector 113">
                  <a:extLst>
                    <a:ext uri="{FF2B5EF4-FFF2-40B4-BE49-F238E27FC236}">
                      <a16:creationId xmlns:a16="http://schemas.microsoft.com/office/drawing/2014/main" id="{4E2642C8-1F1E-447E-93B9-169B37683208}"/>
                    </a:ext>
                  </a:extLst>
                </p:cNvPr>
                <p:cNvSpPr/>
                <p:nvPr/>
              </p:nvSpPr>
              <p:spPr>
                <a:xfrm>
                  <a:off x="1861594" y="4257194"/>
                  <a:ext cx="225426" cy="217831"/>
                </a:xfrm>
                <a:prstGeom prst="flowChartConnector">
                  <a:avLst/>
                </a:prstGeom>
                <a:solidFill>
                  <a:srgbClr val="25C6FF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N</a:t>
                  </a:r>
                </a:p>
              </p:txBody>
            </p:sp>
          </p:grp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13E1A839-02C4-436F-A1BD-0CD04984DE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3410" y="3888694"/>
                <a:ext cx="289816" cy="0"/>
              </a:xfrm>
              <a:prstGeom prst="straightConnector1">
                <a:avLst/>
              </a:prstGeom>
              <a:ln w="19050">
                <a:solidFill>
                  <a:srgbClr val="25C6FF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005F219F-79DB-4B49-AC77-A93F19787F84}"/>
                  </a:ext>
                </a:extLst>
              </p:cNvPr>
              <p:cNvSpPr/>
              <p:nvPr/>
            </p:nvSpPr>
            <p:spPr>
              <a:xfrm>
                <a:off x="1245082" y="3755883"/>
                <a:ext cx="635259" cy="251082"/>
              </a:xfrm>
              <a:prstGeom prst="flowChartConnector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hash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ABD65B9-5939-4578-8125-D15CBEFA3F99}"/>
                </a:ext>
              </a:extLst>
            </p:cNvPr>
            <p:cNvGrpSpPr/>
            <p:nvPr/>
          </p:nvGrpSpPr>
          <p:grpSpPr>
            <a:xfrm>
              <a:off x="1231146" y="3506550"/>
              <a:ext cx="2227281" cy="307771"/>
              <a:chOff x="1388878" y="3472797"/>
              <a:chExt cx="2227281" cy="307771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200589D-C201-43E4-A800-E689CE3E12C9}"/>
                  </a:ext>
                </a:extLst>
              </p:cNvPr>
              <p:cNvSpPr txBox="1"/>
              <p:nvPr/>
            </p:nvSpPr>
            <p:spPr>
              <a:xfrm>
                <a:off x="1870047" y="3472797"/>
                <a:ext cx="1746112" cy="30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itchFamily="34" charset="0"/>
                    <a:cs typeface="Arial" pitchFamily="34" charset="0"/>
                  </a:rPr>
                  <a:t>generateNonce()</a:t>
                </a:r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45175A74-1AD8-487A-B45B-60DC0FE6551C}"/>
                  </a:ext>
                </a:extLst>
              </p:cNvPr>
              <p:cNvSpPr/>
              <p:nvPr/>
            </p:nvSpPr>
            <p:spPr>
              <a:xfrm>
                <a:off x="1388878" y="3539032"/>
                <a:ext cx="251552" cy="217831"/>
              </a:xfrm>
              <a:prstGeom prst="flowChartConnector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</a:t>
                </a:r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47D80562-0EBC-41CC-BF81-57F9723FEC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2854" y="3649578"/>
                <a:ext cx="307123" cy="0"/>
              </a:xfrm>
              <a:prstGeom prst="straightConnector1">
                <a:avLst/>
              </a:prstGeom>
              <a:ln w="19050">
                <a:solidFill>
                  <a:srgbClr val="25C6FF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B8C75-589B-4B1D-B32F-FE98E8DA4AB0}"/>
              </a:ext>
            </a:extLst>
          </p:cNvPr>
          <p:cNvGrpSpPr/>
          <p:nvPr/>
        </p:nvGrpSpPr>
        <p:grpSpPr>
          <a:xfrm>
            <a:off x="1450350" y="2876278"/>
            <a:ext cx="3180353" cy="378489"/>
            <a:chOff x="1450350" y="2876278"/>
            <a:chExt cx="3180353" cy="37848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83D7685-185A-4CF7-ACCA-0C31E8911B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0350" y="3073224"/>
              <a:ext cx="3180353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F0FAE6B-1E98-4A8D-9A98-720BFC2425EF}"/>
                </a:ext>
              </a:extLst>
            </p:cNvPr>
            <p:cNvSpPr txBox="1"/>
            <p:nvPr/>
          </p:nvSpPr>
          <p:spPr>
            <a:xfrm>
              <a:off x="2484064" y="2876278"/>
              <a:ext cx="13756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REST API Response</a:t>
              </a:r>
            </a:p>
          </p:txBody>
        </p:sp>
        <p:sp>
          <p:nvSpPr>
            <p:cNvPr id="152" name="Arrow: Left 151">
              <a:extLst>
                <a:ext uri="{FF2B5EF4-FFF2-40B4-BE49-F238E27FC236}">
                  <a16:creationId xmlns:a16="http://schemas.microsoft.com/office/drawing/2014/main" id="{351B7586-0DC3-4CA8-9232-480EF0BC14F1}"/>
                </a:ext>
              </a:extLst>
            </p:cNvPr>
            <p:cNvSpPr/>
            <p:nvPr/>
          </p:nvSpPr>
          <p:spPr>
            <a:xfrm>
              <a:off x="3799950" y="2900630"/>
              <a:ext cx="517976" cy="354137"/>
            </a:xfrm>
            <a:prstGeom prst="lef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sp>
        <p:nvSpPr>
          <p:cNvPr id="29" name="Explosion: 14 Points 28">
            <a:extLst>
              <a:ext uri="{FF2B5EF4-FFF2-40B4-BE49-F238E27FC236}">
                <a16:creationId xmlns:a16="http://schemas.microsoft.com/office/drawing/2014/main" id="{254F19C3-9FD3-4C94-895C-05CDF8CB9670}"/>
              </a:ext>
            </a:extLst>
          </p:cNvPr>
          <p:cNvSpPr/>
          <p:nvPr/>
        </p:nvSpPr>
        <p:spPr>
          <a:xfrm>
            <a:off x="42547" y="2681254"/>
            <a:ext cx="1613327" cy="838392"/>
          </a:xfrm>
          <a:prstGeom prst="irregularSeal2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Retrieved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1C0AF4D-AD52-4A04-BFDB-895F3C881DDC}"/>
              </a:ext>
            </a:extLst>
          </p:cNvPr>
          <p:cNvSpPr/>
          <p:nvPr/>
        </p:nvSpPr>
        <p:spPr>
          <a:xfrm>
            <a:off x="1241170" y="1698542"/>
            <a:ext cx="202571" cy="21937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A859189D-60C5-412A-8991-5F62BED2DD31}"/>
              </a:ext>
            </a:extLst>
          </p:cNvPr>
          <p:cNvSpPr/>
          <p:nvPr/>
        </p:nvSpPr>
        <p:spPr>
          <a:xfrm>
            <a:off x="4780490" y="2015717"/>
            <a:ext cx="202571" cy="21937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80965A49-48D2-4647-B361-7B87C5E72EB6}"/>
              </a:ext>
            </a:extLst>
          </p:cNvPr>
          <p:cNvSpPr/>
          <p:nvPr/>
        </p:nvSpPr>
        <p:spPr>
          <a:xfrm>
            <a:off x="4482299" y="2101167"/>
            <a:ext cx="202571" cy="21937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D0ACE7B7-7C80-47AA-ADAB-9639976FF992}"/>
              </a:ext>
            </a:extLst>
          </p:cNvPr>
          <p:cNvSpPr/>
          <p:nvPr/>
        </p:nvSpPr>
        <p:spPr>
          <a:xfrm>
            <a:off x="1557734" y="2572711"/>
            <a:ext cx="202571" cy="21937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87350165-788B-4855-82D8-94B1177C4DBB}"/>
              </a:ext>
            </a:extLst>
          </p:cNvPr>
          <p:cNvSpPr/>
          <p:nvPr/>
        </p:nvSpPr>
        <p:spPr>
          <a:xfrm>
            <a:off x="4442765" y="2977646"/>
            <a:ext cx="202571" cy="21937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09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 animBg="1"/>
      <p:bldP spid="29" grpId="0" animBg="1"/>
      <p:bldP spid="29" grpId="1" animBg="1"/>
      <p:bldP spid="31" grpId="0" animBg="1"/>
      <p:bldP spid="99" grpId="0" animBg="1"/>
      <p:bldP spid="100" grpId="0" animBg="1"/>
      <p:bldP spid="104" grpId="0" animBg="1"/>
      <p:bldP spid="106" grpId="0" animBg="1"/>
    </p:bldLst>
  </p:timing>
</p:sld>
</file>

<file path=ppt/theme/theme1.xml><?xml version="1.0" encoding="utf-8"?>
<a:theme xmlns:a="http://schemas.openxmlformats.org/drawingml/2006/main" name="2013 Template_1_16x9_Magenta_on_White">
  <a:themeElements>
    <a:clrScheme name="Custom 8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DFDFDF"/>
      </a:accent4>
      <a:accent5>
        <a:srgbClr val="000000"/>
      </a:accent5>
      <a:accent6>
        <a:srgbClr val="ADADA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-Mobile 2.0 A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C1D82F"/>
      </a:accent4>
      <a:accent5>
        <a:srgbClr val="6DB33F"/>
      </a:accent5>
      <a:accent6>
        <a:srgbClr val="008DA8"/>
      </a:accent6>
      <a:hlink>
        <a:srgbClr val="E20074"/>
      </a:hlink>
      <a:folHlink>
        <a:srgbClr val="9702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-Mobile 2.0 A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C1D82F"/>
      </a:accent4>
      <a:accent5>
        <a:srgbClr val="6DB33F"/>
      </a:accent5>
      <a:accent6>
        <a:srgbClr val="008DA8"/>
      </a:accent6>
      <a:hlink>
        <a:srgbClr val="E20074"/>
      </a:hlink>
      <a:folHlink>
        <a:srgbClr val="9702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7D250D890D8A4C9E631BF76E560D2A" ma:contentTypeVersion="5" ma:contentTypeDescription="Create a new document." ma:contentTypeScope="" ma:versionID="777b09eba74bc0fac43378e4b85b167f">
  <xsd:schema xmlns:xsd="http://www.w3.org/2001/XMLSchema" xmlns:xs="http://www.w3.org/2001/XMLSchema" xmlns:p="http://schemas.microsoft.com/office/2006/metadata/properties" xmlns:ns1="http://schemas.microsoft.com/sharepoint/v3" xmlns:ns2="bc0b5cbf-5c7b-4b92-8a70-853c536f2e41" xmlns:ns3="138c1fb5-dd1a-493d-8cff-73cb2facd249" targetNamespace="http://schemas.microsoft.com/office/2006/metadata/properties" ma:root="true" ma:fieldsID="5d624a4beb51919265b44a6d366e13ab" ns1:_="" ns2:_="" ns3:_="">
    <xsd:import namespace="http://schemas.microsoft.com/sharepoint/v3"/>
    <xsd:import namespace="bc0b5cbf-5c7b-4b92-8a70-853c536f2e41"/>
    <xsd:import namespace="138c1fb5-dd1a-493d-8cff-73cb2facd24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b5cbf-5c7b-4b92-8a70-853c536f2e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c1fb5-dd1a-493d-8cff-73cb2facd2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272A7-95A6-4980-885F-E51A783F33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0B539B-3A0A-49F7-A402-129CD5EFAC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0b5cbf-5c7b-4b92-8a70-853c536f2e41"/>
    <ds:schemaRef ds:uri="138c1fb5-dd1a-493d-8cff-73cb2facd2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65148</TotalTime>
  <Words>1625</Words>
  <Application>Microsoft Office PowerPoint</Application>
  <PresentationFormat>On-screen Show (16:9)</PresentationFormat>
  <Paragraphs>414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medium-content-serif-font</vt:lpstr>
      <vt:lpstr>Tele-GroteskFet</vt:lpstr>
      <vt:lpstr>Tele-GroteskHal</vt:lpstr>
      <vt:lpstr>Tele-GroteskUlt</vt:lpstr>
      <vt:lpstr>2013 Template_1_16x9_Magenta_on_White</vt:lpstr>
      <vt:lpstr> Cybersecurity exemplar</vt:lpstr>
      <vt:lpstr>Cyber 2.0: Cybersecurity Exemplar</vt:lpstr>
      <vt:lpstr>Cyber 2.0: Cybersecurity Exemplar</vt:lpstr>
      <vt:lpstr>Cyber 2.0: Cybersecurity Exemplar</vt:lpstr>
      <vt:lpstr>Cyber 2.0: Cybersecurity Exemplar</vt:lpstr>
      <vt:lpstr>PowerPoint Presentation</vt:lpstr>
      <vt:lpstr>PowerPoint Presentation</vt:lpstr>
      <vt:lpstr>Cyber 2.0: Cybersecurity Exemplar</vt:lpstr>
      <vt:lpstr>Cyber 2.0: Cybersecurity Exemplar</vt:lpstr>
      <vt:lpstr>PowerPoint Presentation</vt:lpstr>
      <vt:lpstr>Cyber 2.0: Cybersecurity Exemplar</vt:lpstr>
      <vt:lpstr>Cyber 2.0: Cybersecurity Exemplar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Cyber 2.0: Cybersecurity Exemplar</vt:lpstr>
      <vt:lpstr>Cyber 2.0: Cybersecurity Exemplar</vt:lpstr>
      <vt:lpstr>Cyber 2.0: Cybersecurity Exemplar</vt:lpstr>
      <vt:lpstr>Cyber 2.0: Cybersecurity Exemplar</vt:lpstr>
    </vt:vector>
  </TitlesOfParts>
  <Company>Phillippe Becker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Julianne Harrington</dc:creator>
  <cp:lastModifiedBy>Daisley-Harrison, Aaron</cp:lastModifiedBy>
  <cp:revision>929</cp:revision>
  <cp:lastPrinted>2018-07-02T23:56:01Z</cp:lastPrinted>
  <dcterms:created xsi:type="dcterms:W3CDTF">2014-02-19T21:36:08Z</dcterms:created>
  <dcterms:modified xsi:type="dcterms:W3CDTF">2019-09-23T17:02:26Z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0x010100447D250D890D8A4C9E631BF76E560D2A</vt:lpwstr>
  </property>
</Properties>
</file>