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 id="2147483675" r:id="rId2"/>
    <p:sldMasterId id="2147483688" r:id="rId3"/>
  </p:sldMasterIdLst>
  <p:notesMasterIdLst>
    <p:notesMasterId r:id="rId13"/>
  </p:notesMasterIdLst>
  <p:handoutMasterIdLst>
    <p:handoutMasterId r:id="rId14"/>
  </p:handoutMasterIdLst>
  <p:sldIdLst>
    <p:sldId id="256" r:id="rId4"/>
    <p:sldId id="265" r:id="rId5"/>
    <p:sldId id="259" r:id="rId6"/>
    <p:sldId id="257" r:id="rId7"/>
    <p:sldId id="260" r:id="rId8"/>
    <p:sldId id="261" r:id="rId9"/>
    <p:sldId id="263" r:id="rId10"/>
    <p:sldId id="262" r:id="rId11"/>
    <p:sldId id="264" r:id="rId12"/>
  </p:sldIdLst>
  <p:sldSz cx="9144000" cy="6858000" type="screen4x3"/>
  <p:notesSz cx="6934200" cy="92202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28" autoAdjust="0"/>
  </p:normalViewPr>
  <p:slideViewPr>
    <p:cSldViewPr>
      <p:cViewPr varScale="1">
        <p:scale>
          <a:sx n="115" d="100"/>
          <a:sy n="115" d="100"/>
        </p:scale>
        <p:origin x="-236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30" d="100"/>
          <a:sy n="30" d="100"/>
        </p:scale>
        <p:origin x="-1188" y="-90"/>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200">
                <a:latin typeface="Century Gothic" charset="0"/>
              </a:defRPr>
            </a:lvl1pPr>
          </a:lstStyle>
          <a:p>
            <a:endParaRPr lang="en-US"/>
          </a:p>
        </p:txBody>
      </p:sp>
      <p:sp>
        <p:nvSpPr>
          <p:cNvPr id="77827" name="Rectangle 3"/>
          <p:cNvSpPr>
            <a:spLocks noGrp="1" noChangeArrowheads="1"/>
          </p:cNvSpPr>
          <p:nvPr>
            <p:ph type="dt" sz="quarter" idx="1"/>
          </p:nvPr>
        </p:nvSpPr>
        <p:spPr bwMode="auto">
          <a:xfrm>
            <a:off x="3927475"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200">
                <a:latin typeface="Century Gothic" charset="0"/>
              </a:defRPr>
            </a:lvl1pPr>
          </a:lstStyle>
          <a:p>
            <a:endParaRPr lang="en-US"/>
          </a:p>
        </p:txBody>
      </p:sp>
      <p:sp>
        <p:nvSpPr>
          <p:cNvPr id="77828" name="Rectangle 4"/>
          <p:cNvSpPr>
            <a:spLocks noGrp="1" noChangeArrowheads="1"/>
          </p:cNvSpPr>
          <p:nvPr>
            <p:ph type="ftr" sz="quarter" idx="2"/>
          </p:nvPr>
        </p:nvSpPr>
        <p:spPr bwMode="auto">
          <a:xfrm>
            <a:off x="0"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1" hangingPunct="1">
              <a:defRPr sz="1200">
                <a:latin typeface="Century Gothic" charset="0"/>
              </a:defRPr>
            </a:lvl1pPr>
          </a:lstStyle>
          <a:p>
            <a:endParaRPr lang="en-US"/>
          </a:p>
        </p:txBody>
      </p:sp>
      <p:sp>
        <p:nvSpPr>
          <p:cNvPr id="77829" name="Rectangle 5"/>
          <p:cNvSpPr>
            <a:spLocks noGrp="1" noChangeArrowheads="1"/>
          </p:cNvSpPr>
          <p:nvPr>
            <p:ph type="sldNum" sz="quarter" idx="3"/>
          </p:nvPr>
        </p:nvSpPr>
        <p:spPr bwMode="auto">
          <a:xfrm>
            <a:off x="3927475"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1" hangingPunct="1">
              <a:defRPr sz="1200">
                <a:latin typeface="Century Gothic" charset="0"/>
              </a:defRPr>
            </a:lvl1pPr>
          </a:lstStyle>
          <a:p>
            <a:fld id="{6BC3D59B-D809-5B4C-B8D7-1A6CB1CC6EF5}" type="slidenum">
              <a:rPr lang="en-US"/>
              <a:pPr/>
              <a:t>‹#›</a:t>
            </a:fld>
            <a:endParaRPr lang="en-US"/>
          </a:p>
        </p:txBody>
      </p:sp>
    </p:spTree>
    <p:extLst>
      <p:ext uri="{BB962C8B-B14F-4D97-AF65-F5344CB8AC3E}">
        <p14:creationId xmlns:p14="http://schemas.microsoft.com/office/powerpoint/2010/main" val="2104084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200">
                <a:latin typeface="Century Gothic" charset="0"/>
              </a:defRPr>
            </a:lvl1pPr>
          </a:lstStyle>
          <a:p>
            <a:endParaRPr lang="en-US"/>
          </a:p>
        </p:txBody>
      </p:sp>
      <p:sp>
        <p:nvSpPr>
          <p:cNvPr id="75779" name="Rectangle 3"/>
          <p:cNvSpPr>
            <a:spLocks noGrp="1" noChangeArrowheads="1"/>
          </p:cNvSpPr>
          <p:nvPr>
            <p:ph type="dt" idx="1"/>
          </p:nvPr>
        </p:nvSpPr>
        <p:spPr bwMode="auto">
          <a:xfrm>
            <a:off x="3927475"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200">
                <a:latin typeface="Century Gothic" charset="0"/>
              </a:defRPr>
            </a:lvl1pPr>
          </a:lstStyle>
          <a:p>
            <a:endParaRPr lang="en-US"/>
          </a:p>
        </p:txBody>
      </p:sp>
      <p:sp>
        <p:nvSpPr>
          <p:cNvPr id="75780"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93738" y="4379913"/>
            <a:ext cx="5546725"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5782" name="Rectangle 6"/>
          <p:cNvSpPr>
            <a:spLocks noGrp="1" noChangeArrowheads="1"/>
          </p:cNvSpPr>
          <p:nvPr>
            <p:ph type="ftr" sz="quarter" idx="4"/>
          </p:nvPr>
        </p:nvSpPr>
        <p:spPr bwMode="auto">
          <a:xfrm>
            <a:off x="0"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1" hangingPunct="1">
              <a:defRPr sz="1200">
                <a:latin typeface="Century Gothic" charset="0"/>
              </a:defRPr>
            </a:lvl1pPr>
          </a:lstStyle>
          <a:p>
            <a:endParaRPr lang="en-US"/>
          </a:p>
        </p:txBody>
      </p:sp>
      <p:sp>
        <p:nvSpPr>
          <p:cNvPr id="75783" name="Rectangle 7"/>
          <p:cNvSpPr>
            <a:spLocks noGrp="1" noChangeArrowheads="1"/>
          </p:cNvSpPr>
          <p:nvPr>
            <p:ph type="sldNum" sz="quarter" idx="5"/>
          </p:nvPr>
        </p:nvSpPr>
        <p:spPr bwMode="auto">
          <a:xfrm>
            <a:off x="3927475"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1" hangingPunct="1">
              <a:defRPr sz="1200">
                <a:latin typeface="Century Gothic" charset="0"/>
              </a:defRPr>
            </a:lvl1pPr>
          </a:lstStyle>
          <a:p>
            <a:fld id="{2C51C1AF-2A30-AA48-A729-264A1FC7EEB5}" type="slidenum">
              <a:rPr lang="en-US"/>
              <a:pPr/>
              <a:t>‹#›</a:t>
            </a:fld>
            <a:endParaRPr lang="en-US"/>
          </a:p>
        </p:txBody>
      </p:sp>
    </p:spTree>
    <p:extLst>
      <p:ext uri="{BB962C8B-B14F-4D97-AF65-F5344CB8AC3E}">
        <p14:creationId xmlns:p14="http://schemas.microsoft.com/office/powerpoint/2010/main" val="33295740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entury Gothic" charset="0"/>
        <a:ea typeface="ＭＳ Ｐゴシック" charset="0"/>
        <a:cs typeface="+mn-cs"/>
      </a:defRPr>
    </a:lvl1pPr>
    <a:lvl2pPr marL="457200" algn="l" rtl="0" fontAlgn="base">
      <a:spcBef>
        <a:spcPct val="30000"/>
      </a:spcBef>
      <a:spcAft>
        <a:spcPct val="0"/>
      </a:spcAft>
      <a:defRPr sz="1200" kern="1200">
        <a:solidFill>
          <a:schemeClr val="tx1"/>
        </a:solidFill>
        <a:latin typeface="Century Gothic" charset="0"/>
        <a:ea typeface="ＭＳ Ｐゴシック" charset="0"/>
        <a:cs typeface="+mn-cs"/>
      </a:defRPr>
    </a:lvl2pPr>
    <a:lvl3pPr marL="914400" algn="l" rtl="0" fontAlgn="base">
      <a:spcBef>
        <a:spcPct val="30000"/>
      </a:spcBef>
      <a:spcAft>
        <a:spcPct val="0"/>
      </a:spcAft>
      <a:defRPr sz="1200" kern="1200">
        <a:solidFill>
          <a:schemeClr val="tx1"/>
        </a:solidFill>
        <a:latin typeface="Century Gothic" charset="0"/>
        <a:ea typeface="ＭＳ Ｐゴシック" charset="0"/>
        <a:cs typeface="+mn-cs"/>
      </a:defRPr>
    </a:lvl3pPr>
    <a:lvl4pPr marL="1371600" algn="l" rtl="0" fontAlgn="base">
      <a:spcBef>
        <a:spcPct val="30000"/>
      </a:spcBef>
      <a:spcAft>
        <a:spcPct val="0"/>
      </a:spcAft>
      <a:defRPr sz="1200" kern="1200">
        <a:solidFill>
          <a:schemeClr val="tx1"/>
        </a:solidFill>
        <a:latin typeface="Century Gothic" charset="0"/>
        <a:ea typeface="ＭＳ Ｐゴシック" charset="0"/>
        <a:cs typeface="+mn-cs"/>
      </a:defRPr>
    </a:lvl4pPr>
    <a:lvl5pPr marL="1828800" algn="l" rtl="0" fontAlgn="base">
      <a:spcBef>
        <a:spcPct val="30000"/>
      </a:spcBef>
      <a:spcAft>
        <a:spcPct val="0"/>
      </a:spcAft>
      <a:defRPr sz="1200" kern="1200">
        <a:solidFill>
          <a:schemeClr val="tx1"/>
        </a:solidFill>
        <a:latin typeface="Century Gothic"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9FE193-A732-9043-A1D7-59FBB87FB0C4}" type="slidenum">
              <a:rPr lang="en-US"/>
              <a:pPr/>
              <a:t>1</a:t>
            </a:fld>
            <a:endParaRPr lang="en-US"/>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major client groups. First, the city of San Jose who has made housing affordability a priority as the city continues to grow and city officials create urban planning policy. Local leaders have expressed their desire to introduce an implement policy to make housing more affordable for low and middle-income residents. Understanding the trend and where housing prices are headed will help politicians determine what policy may be needed or developed. The second group of clients would be low and median income individuals seeking to find affordable housing. This information can help them make an informed decision on when and if to purchase a home in the near future.</a:t>
            </a:r>
            <a:endParaRPr lang="en-US" dirty="0"/>
          </a:p>
        </p:txBody>
      </p:sp>
      <p:sp>
        <p:nvSpPr>
          <p:cNvPr id="4" name="Slide Number Placeholder 3"/>
          <p:cNvSpPr>
            <a:spLocks noGrp="1"/>
          </p:cNvSpPr>
          <p:nvPr>
            <p:ph type="sldNum" sz="quarter" idx="10"/>
          </p:nvPr>
        </p:nvSpPr>
        <p:spPr/>
        <p:txBody>
          <a:bodyPr/>
          <a:lstStyle/>
          <a:p>
            <a:fld id="{2C51C1AF-2A30-AA48-A729-264A1FC7EEB5}" type="slidenum">
              <a:rPr lang="en-US" smtClean="0"/>
              <a:pPr/>
              <a:t>2</a:t>
            </a:fld>
            <a:endParaRPr lang="en-US"/>
          </a:p>
        </p:txBody>
      </p:sp>
    </p:spTree>
    <p:extLst>
      <p:ext uri="{BB962C8B-B14F-4D97-AF65-F5344CB8AC3E}">
        <p14:creationId xmlns:p14="http://schemas.microsoft.com/office/powerpoint/2010/main" val="82809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we've taken some time to do some analysis I'm going to look at three different models and determine from test data which one does the best job at predicting average home prices. To compare each model I'll use root-mean-square error (RMSE) results. RMSE measures the square root mean differences between the values our models predict and the actual values from the test data set. The model with the lowest RMSE corresponds to the model with the best predictive accuracy. To compare each model fairly we will use the test data set from the time-series model since we cannot use randomly selected test data for a time-series model. </a:t>
            </a:r>
          </a:p>
          <a:p>
            <a:endParaRPr lang="en-US" dirty="0"/>
          </a:p>
        </p:txBody>
      </p:sp>
      <p:sp>
        <p:nvSpPr>
          <p:cNvPr id="4" name="Slide Number Placeholder 3"/>
          <p:cNvSpPr>
            <a:spLocks noGrp="1"/>
          </p:cNvSpPr>
          <p:nvPr>
            <p:ph type="sldNum" sz="quarter" idx="10"/>
          </p:nvPr>
        </p:nvSpPr>
        <p:spPr/>
        <p:txBody>
          <a:bodyPr/>
          <a:lstStyle/>
          <a:p>
            <a:fld id="{2C51C1AF-2A30-AA48-A729-264A1FC7EEB5}" type="slidenum">
              <a:rPr lang="en-US" smtClean="0"/>
              <a:pPr/>
              <a:t>5</a:t>
            </a:fld>
            <a:endParaRPr lang="en-US"/>
          </a:p>
        </p:txBody>
      </p:sp>
    </p:spTree>
    <p:extLst>
      <p:ext uri="{BB962C8B-B14F-4D97-AF65-F5344CB8AC3E}">
        <p14:creationId xmlns:p14="http://schemas.microsoft.com/office/powerpoint/2010/main" val="936764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analyzing the data set and working through building our models to predict average home prices for San Jose there are a few takeaways for our client groups. First, in the near term housing prices will continue to rise. For someone looking to buy a home it may be advantages to wait until prices fall if buying a home isn't a short term necessity. Secondly, when the time comes to purchase a new home it may be more beneficial to buy during the winter months when seasonal trends show prices to be the lowest. This could save buyers a substantial amount of money compared to purchasing a home during the summer months. Lastly, from a government policy perspective, it seems as though current initiatives to create affordable housing for more people aren't having a significant impact on average home prices. However, it is hard to say definitively since this data set is limited and more variables would need to be considered. Further analysis should be done by the city of San Jose to measure the impact of policy initiatives to verify they are working as intended. The subject of affordable housing will continue to be of interest in cities with limited space and growing populations. San Jose is at the heart of Silicon Valley where innovation and wealth creation thrive, making the area a very popular and expensive place to live. Affordable housing will continue to be an issue for the businesses and people who live in San Jose.</a:t>
            </a:r>
            <a:endParaRPr lang="en-US" dirty="0"/>
          </a:p>
        </p:txBody>
      </p:sp>
      <p:sp>
        <p:nvSpPr>
          <p:cNvPr id="4" name="Slide Number Placeholder 3"/>
          <p:cNvSpPr>
            <a:spLocks noGrp="1"/>
          </p:cNvSpPr>
          <p:nvPr>
            <p:ph type="sldNum" sz="quarter" idx="10"/>
          </p:nvPr>
        </p:nvSpPr>
        <p:spPr/>
        <p:txBody>
          <a:bodyPr/>
          <a:lstStyle/>
          <a:p>
            <a:fld id="{2C51C1AF-2A30-AA48-A729-264A1FC7EEB5}" type="slidenum">
              <a:rPr lang="en-US" smtClean="0"/>
              <a:pPr/>
              <a:t>9</a:t>
            </a:fld>
            <a:endParaRPr lang="en-US"/>
          </a:p>
        </p:txBody>
      </p:sp>
    </p:spTree>
    <p:extLst>
      <p:ext uri="{BB962C8B-B14F-4D97-AF65-F5344CB8AC3E}">
        <p14:creationId xmlns:p14="http://schemas.microsoft.com/office/powerpoint/2010/main" val="881021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DE4E94D-C037-F84A-A134-F7A9089AD001}" type="slidenum">
              <a:rPr lang="en-US"/>
              <a:pPr/>
              <a:t>‹#›</a:t>
            </a:fld>
            <a:endParaRPr lang="en-US"/>
          </a:p>
        </p:txBody>
      </p:sp>
    </p:spTree>
    <p:extLst>
      <p:ext uri="{BB962C8B-B14F-4D97-AF65-F5344CB8AC3E}">
        <p14:creationId xmlns:p14="http://schemas.microsoft.com/office/powerpoint/2010/main" val="1270256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A3AD13-DB47-114D-A6E8-566B1C0FCE49}" type="slidenum">
              <a:rPr lang="en-US"/>
              <a:pPr/>
              <a:t>‹#›</a:t>
            </a:fld>
            <a:endParaRPr lang="en-US"/>
          </a:p>
        </p:txBody>
      </p:sp>
    </p:spTree>
    <p:extLst>
      <p:ext uri="{BB962C8B-B14F-4D97-AF65-F5344CB8AC3E}">
        <p14:creationId xmlns:p14="http://schemas.microsoft.com/office/powerpoint/2010/main" val="869532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1676400"/>
            <a:ext cx="1771650" cy="4267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2600" y="1676400"/>
            <a:ext cx="5162550" cy="4267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B52C313-7285-874F-B43D-2328FB4558BD}" type="slidenum">
              <a:rPr lang="en-US"/>
              <a:pPr/>
              <a:t>‹#›</a:t>
            </a:fld>
            <a:endParaRPr lang="en-US"/>
          </a:p>
        </p:txBody>
      </p:sp>
    </p:spTree>
    <p:extLst>
      <p:ext uri="{BB962C8B-B14F-4D97-AF65-F5344CB8AC3E}">
        <p14:creationId xmlns:p14="http://schemas.microsoft.com/office/powerpoint/2010/main" val="2536093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52600" y="1676400"/>
            <a:ext cx="7086600" cy="8842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752600" y="2819400"/>
            <a:ext cx="7086600" cy="3124200"/>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D5E65E5B-3FB1-D44D-BF7A-59DEB8B4601E}" type="slidenum">
              <a:rPr lang="en-US"/>
              <a:pPr/>
              <a:t>‹#›</a:t>
            </a:fld>
            <a:endParaRPr lang="en-US"/>
          </a:p>
        </p:txBody>
      </p:sp>
    </p:spTree>
    <p:extLst>
      <p:ext uri="{BB962C8B-B14F-4D97-AF65-F5344CB8AC3E}">
        <p14:creationId xmlns:p14="http://schemas.microsoft.com/office/powerpoint/2010/main" val="3748631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4E94D-C037-F84A-A134-F7A9089AD00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C8C2D-FED9-9542-B22F-5CCCE6A865C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EFD0B-653C-1E40-AB66-369783464A72}"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904D2-ABC6-1745-9B6D-11040A1F1A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974C29-827C-AB4E-98F5-B952C1977036}"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03B64-1081-1147-BEC0-83BC129472AC}"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3C4DBE-430D-DA47-8F8F-FCE2F2C90B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77C8C2D-FED9-9542-B22F-5CCCE6A865CB}" type="slidenum">
              <a:rPr lang="en-US"/>
              <a:pPr/>
              <a:t>‹#›</a:t>
            </a:fld>
            <a:endParaRPr lang="en-US"/>
          </a:p>
        </p:txBody>
      </p:sp>
    </p:spTree>
    <p:extLst>
      <p:ext uri="{BB962C8B-B14F-4D97-AF65-F5344CB8AC3E}">
        <p14:creationId xmlns:p14="http://schemas.microsoft.com/office/powerpoint/2010/main" val="11281510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9055EF8-FC1B-054B-94B1-6AB707DC86E5}"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DE174-0E59-B74E-9CEA-0EA0FD79D647}"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3AD13-DB47-114D-A6E8-566B1C0FCE49}"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2C313-7285-874F-B43D-2328FB4558BD}"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7E02F-35E8-184F-8786-C1C3A3E60649}"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D6006-FC12-7D4A-93E6-D2555DE66A89}"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5D7A-E34A-D149-A7F4-9C47D4B1B9DB}"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DC701-F731-1348-9B46-A003F6103E37}"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3157A-EA56-694A-B43C-EC4E72E5FFEE}"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5FD90A-7E12-C348-9B0B-94BBFE68B2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8EEFD0B-653C-1E40-AB66-369783464A72}" type="slidenum">
              <a:rPr lang="en-US"/>
              <a:pPr/>
              <a:t>‹#›</a:t>
            </a:fld>
            <a:endParaRPr lang="en-US"/>
          </a:p>
        </p:txBody>
      </p:sp>
    </p:spTree>
    <p:extLst>
      <p:ext uri="{BB962C8B-B14F-4D97-AF65-F5344CB8AC3E}">
        <p14:creationId xmlns:p14="http://schemas.microsoft.com/office/powerpoint/2010/main" val="2336932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11D2AD-9B51-814E-9E39-B24243FDE6E3}"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A2B88F4-05F9-564B-B871-1E4F225F233D}"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36F47-4F07-E645-AC79-13F4B486DF85}"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7A107-33F5-7649-9406-9D2164EF57C5}"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8A759-4995-ED4E-B4B7-BA10A2FD0E0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2600" y="2819400"/>
            <a:ext cx="3467100" cy="3124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2819400"/>
            <a:ext cx="3467100" cy="3124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7904D2-ABC6-1745-9B6D-11040A1F1A2B}" type="slidenum">
              <a:rPr lang="en-US"/>
              <a:pPr/>
              <a:t>‹#›</a:t>
            </a:fld>
            <a:endParaRPr lang="en-US"/>
          </a:p>
        </p:txBody>
      </p:sp>
    </p:spTree>
    <p:extLst>
      <p:ext uri="{BB962C8B-B14F-4D97-AF65-F5344CB8AC3E}">
        <p14:creationId xmlns:p14="http://schemas.microsoft.com/office/powerpoint/2010/main" val="1554851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D974C29-827C-AB4E-98F5-B952C1977036}" type="slidenum">
              <a:rPr lang="en-US"/>
              <a:pPr/>
              <a:t>‹#›</a:t>
            </a:fld>
            <a:endParaRPr lang="en-US"/>
          </a:p>
        </p:txBody>
      </p:sp>
    </p:spTree>
    <p:extLst>
      <p:ext uri="{BB962C8B-B14F-4D97-AF65-F5344CB8AC3E}">
        <p14:creationId xmlns:p14="http://schemas.microsoft.com/office/powerpoint/2010/main" val="1472706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0603B64-1081-1147-BEC0-83BC129472AC}" type="slidenum">
              <a:rPr lang="en-US"/>
              <a:pPr/>
              <a:t>‹#›</a:t>
            </a:fld>
            <a:endParaRPr lang="en-US"/>
          </a:p>
        </p:txBody>
      </p:sp>
    </p:spTree>
    <p:extLst>
      <p:ext uri="{BB962C8B-B14F-4D97-AF65-F5344CB8AC3E}">
        <p14:creationId xmlns:p14="http://schemas.microsoft.com/office/powerpoint/2010/main" val="299838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33C4DBE-430D-DA47-8F8F-FCE2F2C90B58}" type="slidenum">
              <a:rPr lang="en-US"/>
              <a:pPr/>
              <a:t>‹#›</a:t>
            </a:fld>
            <a:endParaRPr lang="en-US"/>
          </a:p>
        </p:txBody>
      </p:sp>
    </p:spTree>
    <p:extLst>
      <p:ext uri="{BB962C8B-B14F-4D97-AF65-F5344CB8AC3E}">
        <p14:creationId xmlns:p14="http://schemas.microsoft.com/office/powerpoint/2010/main" val="428184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9055EF8-FC1B-054B-94B1-6AB707DC86E5}" type="slidenum">
              <a:rPr lang="en-US"/>
              <a:pPr/>
              <a:t>‹#›</a:t>
            </a:fld>
            <a:endParaRPr lang="en-US"/>
          </a:p>
        </p:txBody>
      </p:sp>
    </p:spTree>
    <p:extLst>
      <p:ext uri="{BB962C8B-B14F-4D97-AF65-F5344CB8AC3E}">
        <p14:creationId xmlns:p14="http://schemas.microsoft.com/office/powerpoint/2010/main" val="417621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CDDE174-0E59-B74E-9CEA-0EA0FD79D647}" type="slidenum">
              <a:rPr lang="en-US"/>
              <a:pPr/>
              <a:t>‹#›</a:t>
            </a:fld>
            <a:endParaRPr lang="en-US"/>
          </a:p>
        </p:txBody>
      </p:sp>
    </p:spTree>
    <p:extLst>
      <p:ext uri="{BB962C8B-B14F-4D97-AF65-F5344CB8AC3E}">
        <p14:creationId xmlns:p14="http://schemas.microsoft.com/office/powerpoint/2010/main" val="25544307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1752600" y="1676400"/>
            <a:ext cx="70866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43" name="Rectangle 3"/>
          <p:cNvSpPr>
            <a:spLocks noGrp="1" noChangeArrowheads="1"/>
          </p:cNvSpPr>
          <p:nvPr>
            <p:ph type="body" idx="1"/>
          </p:nvPr>
        </p:nvSpPr>
        <p:spPr bwMode="auto">
          <a:xfrm>
            <a:off x="1752600" y="2819400"/>
            <a:ext cx="7086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4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900">
                <a:latin typeface="+mn-lt"/>
              </a:defRPr>
            </a:lvl1pPr>
          </a:lstStyle>
          <a:p>
            <a:endParaRPr lang="en-US"/>
          </a:p>
        </p:txBody>
      </p:sp>
      <p:sp>
        <p:nvSpPr>
          <p:cNvPr id="1024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1" hangingPunct="1">
              <a:defRPr sz="900">
                <a:latin typeface="+mn-lt"/>
              </a:defRPr>
            </a:lvl1pPr>
          </a:lstStyle>
          <a:p>
            <a:endParaRPr lang="en-US"/>
          </a:p>
        </p:txBody>
      </p:sp>
      <p:sp>
        <p:nvSpPr>
          <p:cNvPr id="1024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900">
                <a:latin typeface="+mn-lt"/>
              </a:defRPr>
            </a:lvl1pPr>
          </a:lstStyle>
          <a:p>
            <a:fld id="{16FA806F-2BE1-7940-AA03-BB501D7E63A4}"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rtl="0" fontAlgn="base">
        <a:spcBef>
          <a:spcPct val="0"/>
        </a:spcBef>
        <a:spcAft>
          <a:spcPct val="0"/>
        </a:spcAft>
        <a:defRPr sz="30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Century Gothic" charset="0"/>
          <a:ea typeface="ＭＳ Ｐゴシック" charset="0"/>
        </a:defRPr>
      </a:lvl2pPr>
      <a:lvl3pPr algn="l" rtl="0" fontAlgn="base">
        <a:spcBef>
          <a:spcPct val="0"/>
        </a:spcBef>
        <a:spcAft>
          <a:spcPct val="0"/>
        </a:spcAft>
        <a:defRPr sz="3000" b="1">
          <a:solidFill>
            <a:schemeClr val="tx2"/>
          </a:solidFill>
          <a:latin typeface="Century Gothic" charset="0"/>
          <a:ea typeface="ＭＳ Ｐゴシック" charset="0"/>
        </a:defRPr>
      </a:lvl3pPr>
      <a:lvl4pPr algn="l" rtl="0" fontAlgn="base">
        <a:spcBef>
          <a:spcPct val="0"/>
        </a:spcBef>
        <a:spcAft>
          <a:spcPct val="0"/>
        </a:spcAft>
        <a:defRPr sz="3000" b="1">
          <a:solidFill>
            <a:schemeClr val="tx2"/>
          </a:solidFill>
          <a:latin typeface="Century Gothic" charset="0"/>
          <a:ea typeface="ＭＳ Ｐゴシック" charset="0"/>
        </a:defRPr>
      </a:lvl4pPr>
      <a:lvl5pPr algn="l" rtl="0" fontAlgn="base">
        <a:spcBef>
          <a:spcPct val="0"/>
        </a:spcBef>
        <a:spcAft>
          <a:spcPct val="0"/>
        </a:spcAft>
        <a:defRPr sz="3000" b="1">
          <a:solidFill>
            <a:schemeClr val="tx2"/>
          </a:solidFill>
          <a:latin typeface="Century Gothic" charset="0"/>
          <a:ea typeface="ＭＳ Ｐゴシック" charset="0"/>
        </a:defRPr>
      </a:lvl5pPr>
      <a:lvl6pPr marL="457200" algn="l" rtl="0" fontAlgn="base">
        <a:spcBef>
          <a:spcPct val="0"/>
        </a:spcBef>
        <a:spcAft>
          <a:spcPct val="0"/>
        </a:spcAft>
        <a:defRPr sz="3000" b="1">
          <a:solidFill>
            <a:schemeClr val="tx2"/>
          </a:solidFill>
          <a:latin typeface="Century Gothic" charset="0"/>
          <a:ea typeface="ＭＳ Ｐゴシック" charset="0"/>
        </a:defRPr>
      </a:lvl6pPr>
      <a:lvl7pPr marL="914400" algn="l" rtl="0" fontAlgn="base">
        <a:spcBef>
          <a:spcPct val="0"/>
        </a:spcBef>
        <a:spcAft>
          <a:spcPct val="0"/>
        </a:spcAft>
        <a:defRPr sz="3000" b="1">
          <a:solidFill>
            <a:schemeClr val="tx2"/>
          </a:solidFill>
          <a:latin typeface="Century Gothic" charset="0"/>
          <a:ea typeface="ＭＳ Ｐゴシック" charset="0"/>
        </a:defRPr>
      </a:lvl7pPr>
      <a:lvl8pPr marL="1371600" algn="l" rtl="0" fontAlgn="base">
        <a:spcBef>
          <a:spcPct val="0"/>
        </a:spcBef>
        <a:spcAft>
          <a:spcPct val="0"/>
        </a:spcAft>
        <a:defRPr sz="3000" b="1">
          <a:solidFill>
            <a:schemeClr val="tx2"/>
          </a:solidFill>
          <a:latin typeface="Century Gothic" charset="0"/>
          <a:ea typeface="ＭＳ Ｐゴシック" charset="0"/>
        </a:defRPr>
      </a:lvl8pPr>
      <a:lvl9pPr marL="1828800" algn="l" rtl="0" fontAlgn="base">
        <a:spcBef>
          <a:spcPct val="0"/>
        </a:spcBef>
        <a:spcAft>
          <a:spcPct val="0"/>
        </a:spcAft>
        <a:defRPr sz="3000" b="1">
          <a:solidFill>
            <a:schemeClr val="tx2"/>
          </a:solidFill>
          <a:latin typeface="Century Gothic" charset="0"/>
          <a:ea typeface="ＭＳ Ｐゴシック" charset="0"/>
        </a:defRPr>
      </a:lvl9pPr>
    </p:titleStyle>
    <p:bodyStyle>
      <a:lvl1pPr marL="342900" indent="-342900" algn="l" rtl="0" fontAlgn="base">
        <a:spcBef>
          <a:spcPct val="20000"/>
        </a:spcBef>
        <a:spcAft>
          <a:spcPct val="0"/>
        </a:spcAft>
        <a:buChar char="•"/>
        <a:defRPr>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a:solidFill>
            <a:schemeClr val="tx1"/>
          </a:solidFill>
          <a:latin typeface="+mn-lt"/>
          <a:ea typeface="+mn-ea"/>
        </a:defRPr>
      </a:lvl4pPr>
      <a:lvl5pPr marL="2057400" indent="-228600" algn="l" rtl="0" fontAlgn="base">
        <a:spcBef>
          <a:spcPct val="20000"/>
        </a:spcBef>
        <a:spcAft>
          <a:spcPct val="0"/>
        </a:spcAft>
        <a:buChar char="»"/>
        <a:defRPr>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0F84EB6-FD0A-074A-B29E-476CCB5868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0F84EB6-FD0A-074A-B29E-476CCB5868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png"/><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8.png"/><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subTitle" idx="1"/>
          </p:nvPr>
        </p:nvSpPr>
        <p:spPr>
          <a:xfrm rot="19140000">
            <a:off x="1138246" y="2400261"/>
            <a:ext cx="6511131" cy="329259"/>
          </a:xfrm>
        </p:spPr>
        <p:txBody>
          <a:bodyPr>
            <a:noAutofit/>
          </a:bodyPr>
          <a:lstStyle/>
          <a:p>
            <a:pPr>
              <a:lnSpc>
                <a:spcPct val="90000"/>
              </a:lnSpc>
            </a:pPr>
            <a:r>
              <a:rPr lang="en-US" sz="1200" dirty="0" smtClean="0"/>
              <a:t>AARON LOPEZ</a:t>
            </a:r>
            <a:endParaRPr lang="en-US" sz="1200" dirty="0"/>
          </a:p>
          <a:p>
            <a:pPr>
              <a:lnSpc>
                <a:spcPct val="90000"/>
              </a:lnSpc>
            </a:pPr>
            <a:r>
              <a:rPr lang="en-US" sz="1200" dirty="0" smtClean="0"/>
              <a:t>CAPSTONE PROJECT JUNE 2017</a:t>
            </a:r>
            <a:endParaRPr lang="en-US" sz="1200" dirty="0"/>
          </a:p>
        </p:txBody>
      </p:sp>
      <p:pic>
        <p:nvPicPr>
          <p:cNvPr id="2" name="Picture 1" descr="SVSJ.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066800"/>
            <a:ext cx="3016631" cy="1768888"/>
          </a:xfrm>
          <a:prstGeom prst="rect">
            <a:avLst/>
          </a:prstGeom>
        </p:spPr>
      </p:pic>
      <p:sp>
        <p:nvSpPr>
          <p:cNvPr id="5" name="Title 1"/>
          <p:cNvSpPr txBox="1">
            <a:spLocks/>
          </p:cNvSpPr>
          <p:nvPr/>
        </p:nvSpPr>
        <p:spPr>
          <a:xfrm>
            <a:off x="152400" y="381000"/>
            <a:ext cx="7520940" cy="548640"/>
          </a:xfrm>
          <a:prstGeom prst="rect">
            <a:avLst/>
          </a:prstGeom>
        </p:spPr>
        <p:txBody>
          <a:bodyPr vert="horz" lIns="91440" tIns="45720" rIns="91440" bIns="9144" rtlCol="0" anchor="b">
            <a:noAutofit/>
          </a:bodyPr>
          <a:lstStyle>
            <a:lvl1pPr algn="l" defTabSz="914400" rtl="0" eaLnBrk="1" latinLnBrk="0" hangingPunct="1">
              <a:spcBef>
                <a:spcPct val="0"/>
              </a:spcBef>
              <a:buNone/>
              <a:defRPr sz="3200" kern="1200" cap="all" baseline="0">
                <a:solidFill>
                  <a:schemeClr val="tx1"/>
                </a:solidFill>
                <a:latin typeface="+mj-lt"/>
                <a:ea typeface="+mj-ea"/>
                <a:cs typeface="+mj-cs"/>
              </a:defRPr>
            </a:lvl1pPr>
          </a:lstStyle>
          <a:p>
            <a:r>
              <a:rPr lang="en-US" dirty="0" smtClean="0"/>
              <a:t>Predicting San Jose Home Prices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TextBox 2"/>
          <p:cNvSpPr txBox="1"/>
          <p:nvPr/>
        </p:nvSpPr>
        <p:spPr>
          <a:xfrm>
            <a:off x="838200" y="1295400"/>
            <a:ext cx="8001000" cy="2031325"/>
          </a:xfrm>
          <a:prstGeom prst="rect">
            <a:avLst/>
          </a:prstGeom>
          <a:noFill/>
        </p:spPr>
        <p:txBody>
          <a:bodyPr wrap="square" rtlCol="0">
            <a:spAutoFit/>
          </a:bodyPr>
          <a:lstStyle/>
          <a:p>
            <a:pPr marL="285750" indent="-285750">
              <a:buFont typeface="Wingdings" charset="2"/>
              <a:buChar char="§"/>
            </a:pPr>
            <a:r>
              <a:rPr lang="en-US" dirty="0" smtClean="0"/>
              <a:t>Mayor</a:t>
            </a:r>
            <a:r>
              <a:rPr lang="mr-IN" dirty="0" smtClean="0"/>
              <a:t>…</a:t>
            </a:r>
            <a:r>
              <a:rPr lang="en-US" dirty="0"/>
              <a:t>"San Jose is facing an affordable housing crises</a:t>
            </a:r>
            <a:r>
              <a:rPr lang="en-US" dirty="0" smtClean="0"/>
              <a:t>.”</a:t>
            </a:r>
          </a:p>
          <a:p>
            <a:pPr marL="285750" indent="-285750">
              <a:buFont typeface="Wingdings" charset="2"/>
              <a:buChar char="§"/>
            </a:pPr>
            <a:endParaRPr lang="en-US" dirty="0"/>
          </a:p>
          <a:p>
            <a:pPr marL="285750" indent="-285750">
              <a:buFont typeface="Wingdings" charset="2"/>
              <a:buChar char="§"/>
            </a:pPr>
            <a:r>
              <a:rPr lang="en-US" dirty="0"/>
              <a:t>The average home now costs $1 million in San Jose</a:t>
            </a:r>
          </a:p>
          <a:p>
            <a:endParaRPr lang="en-US" dirty="0"/>
          </a:p>
          <a:p>
            <a:pPr marL="285750" indent="-285750">
              <a:buFont typeface="Wingdings" charset="2"/>
              <a:buChar char="§"/>
            </a:pPr>
            <a:r>
              <a:rPr lang="en-US" dirty="0" smtClean="0"/>
              <a:t>Are affordable housing policies working? </a:t>
            </a:r>
            <a:r>
              <a:rPr lang="mr-IN" dirty="0"/>
              <a:t>¯\_(ツ)_/</a:t>
            </a:r>
            <a:r>
              <a:rPr lang="mr-IN" dirty="0" smtClean="0"/>
              <a:t>¯</a:t>
            </a:r>
            <a:endParaRPr lang="en-US" dirty="0" smtClean="0"/>
          </a:p>
          <a:p>
            <a:endParaRPr lang="en-US" dirty="0"/>
          </a:p>
          <a:p>
            <a:pPr marL="285750" indent="-285750">
              <a:buFont typeface="Wingdings" charset="2"/>
              <a:buChar char="§"/>
            </a:pPr>
            <a:r>
              <a:rPr lang="en-US" dirty="0" smtClean="0"/>
              <a:t>What should the first time home buyer do in the near term? </a:t>
            </a:r>
            <a:r>
              <a:rPr lang="mr-IN" dirty="0"/>
              <a:t>¯\_(ツ)_/¯</a:t>
            </a:r>
            <a:endParaRPr lang="en-US" dirty="0"/>
          </a:p>
        </p:txBody>
      </p:sp>
      <p:pic>
        <p:nvPicPr>
          <p:cNvPr id="5" name="Picture 4" descr="574372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752600"/>
            <a:ext cx="990600" cy="631016"/>
          </a:xfrm>
          <a:prstGeom prst="rect">
            <a:avLst/>
          </a:prstGeom>
        </p:spPr>
      </p:pic>
    </p:spTree>
    <p:extLst>
      <p:ext uri="{BB962C8B-B14F-4D97-AF65-F5344CB8AC3E}">
        <p14:creationId xmlns:p14="http://schemas.microsoft.com/office/powerpoint/2010/main" val="88244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Ra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52400"/>
            <a:ext cx="5062360" cy="3124200"/>
          </a:xfrm>
          <a:prstGeom prst="rect">
            <a:avLst/>
          </a:prstGeom>
        </p:spPr>
      </p:pic>
      <p:pic>
        <p:nvPicPr>
          <p:cNvPr id="6" name="Picture 5" descr="MortgRat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3352800"/>
            <a:ext cx="5068711" cy="3128119"/>
          </a:xfrm>
          <a:prstGeom prst="rect">
            <a:avLst/>
          </a:prstGeom>
        </p:spPr>
      </p:pic>
      <p:sp>
        <p:nvSpPr>
          <p:cNvPr id="7" name="Title 1"/>
          <p:cNvSpPr>
            <a:spLocks noGrp="1"/>
          </p:cNvSpPr>
          <p:nvPr>
            <p:ph type="title"/>
          </p:nvPr>
        </p:nvSpPr>
        <p:spPr>
          <a:xfrm>
            <a:off x="14980" y="381000"/>
            <a:ext cx="7520940" cy="548640"/>
          </a:xfrm>
        </p:spPr>
        <p:txBody>
          <a:bodyPr/>
          <a:lstStyle/>
          <a:p>
            <a:r>
              <a:rPr lang="en-US" dirty="0" smtClean="0"/>
              <a:t>HOW DID WE GET HERE?</a:t>
            </a:r>
            <a:endParaRPr lang="en-US" dirty="0"/>
          </a:p>
        </p:txBody>
      </p:sp>
      <p:sp>
        <p:nvSpPr>
          <p:cNvPr id="8" name="TextBox 7"/>
          <p:cNvSpPr txBox="1"/>
          <p:nvPr/>
        </p:nvSpPr>
        <p:spPr>
          <a:xfrm>
            <a:off x="152400" y="1295400"/>
            <a:ext cx="3733800" cy="2585323"/>
          </a:xfrm>
          <a:prstGeom prst="rect">
            <a:avLst/>
          </a:prstGeom>
          <a:noFill/>
        </p:spPr>
        <p:txBody>
          <a:bodyPr wrap="square" rtlCol="0">
            <a:spAutoFit/>
          </a:bodyPr>
          <a:lstStyle/>
          <a:p>
            <a:pPr marL="285750" indent="-285750">
              <a:buFont typeface="Wingdings" charset="2"/>
              <a:buChar char="§"/>
            </a:pPr>
            <a:r>
              <a:rPr lang="en-US" dirty="0" smtClean="0"/>
              <a:t>Post financial crisis 2007-2008</a:t>
            </a:r>
          </a:p>
          <a:p>
            <a:pPr marL="285750" indent="-285750">
              <a:buFont typeface="Wingdings" charset="2"/>
              <a:buChar char="§"/>
            </a:pPr>
            <a:endParaRPr lang="en-US" dirty="0" smtClean="0"/>
          </a:p>
          <a:p>
            <a:pPr marL="285750" indent="-285750">
              <a:buFont typeface="Wingdings" charset="2"/>
              <a:buChar char="§"/>
            </a:pPr>
            <a:r>
              <a:rPr lang="en-US" dirty="0" smtClean="0"/>
              <a:t>Rebound in the housing market</a:t>
            </a:r>
          </a:p>
          <a:p>
            <a:pPr marL="285750" indent="-285750">
              <a:buFont typeface="Wingdings" charset="2"/>
              <a:buChar char="§"/>
            </a:pPr>
            <a:endParaRPr lang="en-US" dirty="0"/>
          </a:p>
          <a:p>
            <a:pPr marL="285750" indent="-285750">
              <a:buFont typeface="Wingdings" charset="2"/>
              <a:buChar char="§"/>
            </a:pPr>
            <a:r>
              <a:rPr lang="en-US" dirty="0" smtClean="0"/>
              <a:t>Low mortgage rates</a:t>
            </a:r>
          </a:p>
          <a:p>
            <a:pPr marL="285750" indent="-285750">
              <a:buFont typeface="Wingdings" charset="2"/>
              <a:buChar char="§"/>
            </a:pPr>
            <a:endParaRPr lang="en-US" dirty="0"/>
          </a:p>
          <a:p>
            <a:pPr marL="285750" indent="-285750">
              <a:buFont typeface="Wingdings" charset="2"/>
              <a:buChar char="§"/>
            </a:pPr>
            <a:r>
              <a:rPr lang="en-US" dirty="0" smtClean="0"/>
              <a:t>High demand for Silicon Valley real estate</a:t>
            </a:r>
          </a:p>
          <a:p>
            <a:pPr marL="285750" indent="-285750">
              <a:buFont typeface="Arial"/>
              <a:buChar char="•"/>
            </a:pPr>
            <a:endParaRPr lang="en-US" dirty="0"/>
          </a:p>
        </p:txBody>
      </p:sp>
    </p:spTree>
    <p:extLst>
      <p:ext uri="{BB962C8B-B14F-4D97-AF65-F5344CB8AC3E}">
        <p14:creationId xmlns:p14="http://schemas.microsoft.com/office/powerpoint/2010/main" val="32840221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vgPriceHome.png"/>
          <p:cNvPicPr>
            <a:picLocks noGrp="1" noChangeAspect="1"/>
          </p:cNvPicPr>
          <p:nvPr>
            <p:ph sz="half" idx="2"/>
          </p:nvPr>
        </p:nvPicPr>
        <p:blipFill>
          <a:blip r:embed="rId2">
            <a:extLst>
              <a:ext uri="{28A0092B-C50C-407E-A947-70E740481C1C}">
                <a14:useLocalDpi xmlns:a14="http://schemas.microsoft.com/office/drawing/2010/main" val="0"/>
              </a:ext>
            </a:extLst>
          </a:blip>
          <a:srcRect t="-14721" b="-14721"/>
          <a:stretch>
            <a:fillRect/>
          </a:stretch>
        </p:blipFill>
        <p:spPr>
          <a:xfrm>
            <a:off x="3962400" y="-304800"/>
            <a:ext cx="5181600" cy="4139263"/>
          </a:xfrm>
        </p:spPr>
      </p:pic>
      <p:sp>
        <p:nvSpPr>
          <p:cNvPr id="3" name="Title 1"/>
          <p:cNvSpPr>
            <a:spLocks noGrp="1"/>
          </p:cNvSpPr>
          <p:nvPr>
            <p:ph type="title"/>
          </p:nvPr>
        </p:nvSpPr>
        <p:spPr>
          <a:xfrm>
            <a:off x="14980" y="381000"/>
            <a:ext cx="7520940" cy="548640"/>
          </a:xfrm>
        </p:spPr>
        <p:txBody>
          <a:bodyPr/>
          <a:lstStyle/>
          <a:p>
            <a:r>
              <a:rPr lang="en-US" dirty="0" smtClean="0"/>
              <a:t>HOW DID WE GET HERE?</a:t>
            </a:r>
            <a:endParaRPr lang="en-US" dirty="0"/>
          </a:p>
        </p:txBody>
      </p:sp>
      <p:sp>
        <p:nvSpPr>
          <p:cNvPr id="5" name="TextBox 4"/>
          <p:cNvSpPr txBox="1"/>
          <p:nvPr/>
        </p:nvSpPr>
        <p:spPr>
          <a:xfrm>
            <a:off x="152400" y="1295400"/>
            <a:ext cx="2819400" cy="3693319"/>
          </a:xfrm>
          <a:prstGeom prst="rect">
            <a:avLst/>
          </a:prstGeom>
          <a:noFill/>
        </p:spPr>
        <p:txBody>
          <a:bodyPr wrap="square" rtlCol="0">
            <a:spAutoFit/>
          </a:bodyPr>
          <a:lstStyle/>
          <a:p>
            <a:pPr marL="285750" indent="-285750">
              <a:buFont typeface="Wingdings" charset="2"/>
              <a:buChar char="§"/>
            </a:pPr>
            <a:r>
              <a:rPr lang="en-US" dirty="0" smtClean="0"/>
              <a:t>70% increase in average home prices since 2011 in San Jose</a:t>
            </a:r>
          </a:p>
          <a:p>
            <a:pPr marL="285750" indent="-285750">
              <a:buFont typeface="Wingdings" charset="2"/>
              <a:buChar char="§"/>
            </a:pPr>
            <a:endParaRPr lang="en-US" dirty="0"/>
          </a:p>
          <a:p>
            <a:pPr marL="285750" indent="-285750">
              <a:buFont typeface="Arial"/>
              <a:buChar char="•"/>
            </a:pPr>
            <a:r>
              <a:rPr lang="en-US" dirty="0" smtClean="0"/>
              <a:t>Local government policy, is it working?</a:t>
            </a:r>
          </a:p>
          <a:p>
            <a:pPr marL="285750" indent="-285750">
              <a:buFont typeface="Arial"/>
              <a:buChar char="•"/>
            </a:pPr>
            <a:endParaRPr lang="en-US" dirty="0"/>
          </a:p>
          <a:p>
            <a:pPr marL="285750" indent="-285750">
              <a:buFont typeface="Arial"/>
              <a:buChar char="•"/>
            </a:pPr>
            <a:r>
              <a:rPr lang="en-US" dirty="0" smtClean="0"/>
              <a:t>Where will house prices go from here?</a:t>
            </a:r>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a:p>
        </p:txBody>
      </p:sp>
      <p:pic>
        <p:nvPicPr>
          <p:cNvPr id="6" name="Picture 5" descr="AvgPriceHomeBox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8166" y="3429000"/>
            <a:ext cx="5185834" cy="3200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2960" y="365760"/>
            <a:ext cx="7520940" cy="548640"/>
          </a:xfrm>
        </p:spPr>
        <p:txBody>
          <a:bodyPr/>
          <a:lstStyle/>
          <a:p>
            <a:r>
              <a:rPr lang="en-US" dirty="0" smtClean="0"/>
              <a:t>Approach to prediction</a:t>
            </a:r>
            <a:endParaRPr lang="en-US" dirty="0"/>
          </a:p>
        </p:txBody>
      </p:sp>
      <p:sp>
        <p:nvSpPr>
          <p:cNvPr id="2" name="TextBox 1"/>
          <p:cNvSpPr txBox="1"/>
          <p:nvPr/>
        </p:nvSpPr>
        <p:spPr>
          <a:xfrm>
            <a:off x="990600" y="1447800"/>
            <a:ext cx="7162800" cy="3416320"/>
          </a:xfrm>
          <a:prstGeom prst="rect">
            <a:avLst/>
          </a:prstGeom>
          <a:noFill/>
        </p:spPr>
        <p:txBody>
          <a:bodyPr wrap="square" rtlCol="0">
            <a:spAutoFit/>
          </a:bodyPr>
          <a:lstStyle/>
          <a:p>
            <a:pPr marL="285750" indent="-285750">
              <a:buFont typeface="Wingdings" charset="2"/>
              <a:buChar char="§"/>
            </a:pPr>
            <a:r>
              <a:rPr lang="en-US" dirty="0" smtClean="0"/>
              <a:t>Predicting near term home prices will help track government affordable housing policy and assist potential home buyers</a:t>
            </a:r>
          </a:p>
          <a:p>
            <a:pPr marL="285750" indent="-285750">
              <a:buFont typeface="Wingdings" charset="2"/>
              <a:buChar char="§"/>
            </a:pPr>
            <a:endParaRPr lang="en-US" dirty="0"/>
          </a:p>
          <a:p>
            <a:pPr marL="285750" indent="-285750">
              <a:buFont typeface="Wingdings" charset="2"/>
              <a:buChar char="§"/>
            </a:pPr>
            <a:r>
              <a:rPr lang="en-US" dirty="0" smtClean="0"/>
              <a:t>I will use three different models and determine which one is the best predictor of average home prices</a:t>
            </a:r>
          </a:p>
          <a:p>
            <a:pPr marL="742950" lvl="1" indent="-285750">
              <a:buFont typeface="Wingdings" charset="2"/>
              <a:buChar char="Ø"/>
            </a:pPr>
            <a:r>
              <a:rPr lang="en-US" dirty="0" smtClean="0"/>
              <a:t>Linear Regression</a:t>
            </a:r>
          </a:p>
          <a:p>
            <a:pPr marL="742950" lvl="1" indent="-285750">
              <a:buFont typeface="Wingdings" charset="2"/>
              <a:buChar char="Ø"/>
            </a:pPr>
            <a:r>
              <a:rPr lang="en-US" dirty="0" smtClean="0"/>
              <a:t>Tree Regression</a:t>
            </a:r>
          </a:p>
          <a:p>
            <a:pPr marL="742950" lvl="1" indent="-285750">
              <a:buFont typeface="Wingdings" charset="2"/>
              <a:buChar char="Ø"/>
            </a:pPr>
            <a:r>
              <a:rPr lang="en-US" dirty="0" smtClean="0"/>
              <a:t>ARIMA (autoregressive integrated moving average)</a:t>
            </a:r>
          </a:p>
          <a:p>
            <a:pPr lvl="1"/>
            <a:endParaRPr lang="en-US" dirty="0" smtClean="0"/>
          </a:p>
          <a:p>
            <a:pPr marL="285750" indent="-285750">
              <a:buFont typeface="Wingdings" charset="2"/>
              <a:buChar char="§"/>
            </a:pPr>
            <a:r>
              <a:rPr lang="en-US" dirty="0" smtClean="0"/>
              <a:t>To determine the best predictor I will compare the root-mean-square error (RMSE) of each model, lowest score gives the most accurate predictions</a:t>
            </a:r>
            <a:endParaRPr lang="en-US" dirty="0"/>
          </a:p>
        </p:txBody>
      </p:sp>
    </p:spTree>
    <p:extLst>
      <p:ext uri="{BB962C8B-B14F-4D97-AF65-F5344CB8AC3E}">
        <p14:creationId xmlns:p14="http://schemas.microsoft.com/office/powerpoint/2010/main" val="32840221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SForeca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219200"/>
            <a:ext cx="6096000" cy="3762102"/>
          </a:xfrm>
          <a:prstGeom prst="rect">
            <a:avLst/>
          </a:prstGeom>
        </p:spPr>
      </p:pic>
      <p:sp>
        <p:nvSpPr>
          <p:cNvPr id="5" name="Title 1"/>
          <p:cNvSpPr>
            <a:spLocks noGrp="1"/>
          </p:cNvSpPr>
          <p:nvPr>
            <p:ph type="title"/>
          </p:nvPr>
        </p:nvSpPr>
        <p:spPr>
          <a:xfrm>
            <a:off x="822960" y="365760"/>
            <a:ext cx="7520940" cy="548640"/>
          </a:xfrm>
        </p:spPr>
        <p:txBody>
          <a:bodyPr/>
          <a:lstStyle/>
          <a:p>
            <a:r>
              <a:rPr lang="en-US" dirty="0" smtClean="0"/>
              <a:t>Approach to prediction</a:t>
            </a:r>
            <a:endParaRPr lang="en-US" dirty="0"/>
          </a:p>
        </p:txBody>
      </p:sp>
      <p:sp>
        <p:nvSpPr>
          <p:cNvPr id="4" name="TextBox 3"/>
          <p:cNvSpPr txBox="1"/>
          <p:nvPr/>
        </p:nvSpPr>
        <p:spPr>
          <a:xfrm>
            <a:off x="152400" y="1295400"/>
            <a:ext cx="2971800" cy="3970318"/>
          </a:xfrm>
          <a:prstGeom prst="rect">
            <a:avLst/>
          </a:prstGeom>
          <a:noFill/>
        </p:spPr>
        <p:txBody>
          <a:bodyPr wrap="square" rtlCol="0">
            <a:spAutoFit/>
          </a:bodyPr>
          <a:lstStyle/>
          <a:p>
            <a:pPr marL="285750" lvl="1" indent="-285750">
              <a:buFont typeface="Arial"/>
              <a:buChar char="•"/>
            </a:pPr>
            <a:r>
              <a:rPr lang="en-US" dirty="0" smtClean="0"/>
              <a:t>ARIMA </a:t>
            </a:r>
            <a:r>
              <a:rPr lang="en-US" dirty="0"/>
              <a:t>(autoregressive integrated moving average</a:t>
            </a:r>
            <a:r>
              <a:rPr lang="en-US" dirty="0" smtClean="0"/>
              <a:t>)</a:t>
            </a:r>
          </a:p>
          <a:p>
            <a:pPr marL="285750" lvl="1" indent="-285750">
              <a:buFont typeface="Arial"/>
              <a:buChar char="•"/>
            </a:pPr>
            <a:endParaRPr lang="en-US" dirty="0"/>
          </a:p>
          <a:p>
            <a:pPr marL="285750" lvl="1" indent="-285750">
              <a:buFont typeface="Arial"/>
              <a:buChar char="•"/>
            </a:pPr>
            <a:r>
              <a:rPr lang="en-US" dirty="0" smtClean="0"/>
              <a:t>This is a time series model</a:t>
            </a:r>
          </a:p>
          <a:p>
            <a:pPr marL="285750" lvl="1" indent="-285750">
              <a:buFont typeface="Arial"/>
              <a:buChar char="•"/>
            </a:pPr>
            <a:endParaRPr lang="en-US" dirty="0"/>
          </a:p>
          <a:p>
            <a:pPr marL="285750" lvl="1" indent="-285750">
              <a:buFont typeface="Arial"/>
              <a:buChar char="•"/>
            </a:pPr>
            <a:r>
              <a:rPr lang="en-US" dirty="0" smtClean="0"/>
              <a:t>Past data to predict future data</a:t>
            </a:r>
          </a:p>
          <a:p>
            <a:pPr marL="285750" lvl="1" indent="-285750">
              <a:buFont typeface="Arial"/>
              <a:buChar char="•"/>
            </a:pPr>
            <a:endParaRPr lang="en-US" dirty="0"/>
          </a:p>
          <a:p>
            <a:pPr marL="285750" lvl="1" indent="-285750">
              <a:buFont typeface="Arial"/>
              <a:buChar char="•"/>
            </a:pPr>
            <a:r>
              <a:rPr lang="en-US" dirty="0" smtClean="0"/>
              <a:t>RMSE </a:t>
            </a:r>
            <a:r>
              <a:rPr lang="nb-NO" dirty="0" smtClean="0"/>
              <a:t>0.022528 (</a:t>
            </a:r>
            <a:r>
              <a:rPr lang="nb-NO" dirty="0" err="1" smtClean="0"/>
              <a:t>good</a:t>
            </a:r>
            <a:r>
              <a:rPr lang="nb-NO" dirty="0" smtClean="0"/>
              <a:t>)</a:t>
            </a:r>
            <a:endParaRPr lang="en-US"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a:p>
        </p:txBody>
      </p:sp>
    </p:spTree>
    <p:extLst>
      <p:ext uri="{BB962C8B-B14F-4D97-AF65-F5344CB8AC3E}">
        <p14:creationId xmlns:p14="http://schemas.microsoft.com/office/powerpoint/2010/main" val="32840221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inerPr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219200"/>
            <a:ext cx="6096000" cy="3762103"/>
          </a:xfrm>
          <a:prstGeom prst="rect">
            <a:avLst/>
          </a:prstGeom>
        </p:spPr>
      </p:pic>
      <p:sp>
        <p:nvSpPr>
          <p:cNvPr id="5" name="Title 1"/>
          <p:cNvSpPr>
            <a:spLocks noGrp="1"/>
          </p:cNvSpPr>
          <p:nvPr>
            <p:ph type="title"/>
          </p:nvPr>
        </p:nvSpPr>
        <p:spPr>
          <a:xfrm>
            <a:off x="822960" y="365760"/>
            <a:ext cx="7520940" cy="548640"/>
          </a:xfrm>
        </p:spPr>
        <p:txBody>
          <a:bodyPr/>
          <a:lstStyle/>
          <a:p>
            <a:r>
              <a:rPr lang="en-US" dirty="0" smtClean="0"/>
              <a:t>Approach to prediction</a:t>
            </a:r>
            <a:endParaRPr lang="en-US" dirty="0"/>
          </a:p>
        </p:txBody>
      </p:sp>
      <p:sp>
        <p:nvSpPr>
          <p:cNvPr id="4" name="TextBox 3"/>
          <p:cNvSpPr txBox="1"/>
          <p:nvPr/>
        </p:nvSpPr>
        <p:spPr>
          <a:xfrm>
            <a:off x="152400" y="1295400"/>
            <a:ext cx="2971800" cy="4247317"/>
          </a:xfrm>
          <a:prstGeom prst="rect">
            <a:avLst/>
          </a:prstGeom>
          <a:noFill/>
        </p:spPr>
        <p:txBody>
          <a:bodyPr wrap="square" rtlCol="0">
            <a:spAutoFit/>
          </a:bodyPr>
          <a:lstStyle/>
          <a:p>
            <a:pPr marL="285750" indent="-285750">
              <a:buFont typeface="Wingdings" charset="2"/>
              <a:buChar char="§"/>
            </a:pPr>
            <a:r>
              <a:rPr lang="en-US" dirty="0" smtClean="0"/>
              <a:t>Linear Regression Model</a:t>
            </a:r>
          </a:p>
          <a:p>
            <a:pPr marL="285750" indent="-285750">
              <a:buFont typeface="Wingdings" charset="2"/>
              <a:buChar char="§"/>
            </a:pPr>
            <a:endParaRPr lang="en-US" dirty="0"/>
          </a:p>
          <a:p>
            <a:pPr marL="285750" indent="-285750">
              <a:buFont typeface="Arial"/>
              <a:buChar char="•"/>
            </a:pPr>
            <a:r>
              <a:rPr lang="en-US" dirty="0" smtClean="0"/>
              <a:t>Line of best fit to predict future prices</a:t>
            </a:r>
          </a:p>
          <a:p>
            <a:pPr marL="285750" indent="-285750">
              <a:buFont typeface="Arial"/>
              <a:buChar char="•"/>
            </a:pPr>
            <a:endParaRPr lang="en-US" dirty="0"/>
          </a:p>
          <a:p>
            <a:pPr marL="285750" indent="-285750">
              <a:buFont typeface="Arial"/>
              <a:buChar char="•"/>
            </a:pPr>
            <a:r>
              <a:rPr lang="en-US" dirty="0" smtClean="0"/>
              <a:t>Variables include unemployment rate, mortgage rates, and average apartment rents</a:t>
            </a:r>
          </a:p>
          <a:p>
            <a:pPr marL="285750" indent="-285750">
              <a:buFont typeface="Arial"/>
              <a:buChar char="•"/>
            </a:pPr>
            <a:endParaRPr lang="en-US" dirty="0"/>
          </a:p>
          <a:p>
            <a:pPr marL="285750" indent="-285750">
              <a:buFont typeface="Arial"/>
              <a:buChar char="•"/>
            </a:pPr>
            <a:r>
              <a:rPr lang="en-US" dirty="0" smtClean="0"/>
              <a:t>RMSE </a:t>
            </a:r>
            <a:r>
              <a:rPr lang="is-IS" dirty="0"/>
              <a:t>0.012206 </a:t>
            </a:r>
            <a:r>
              <a:rPr lang="is-IS" dirty="0" smtClean="0"/>
              <a:t>(better)</a:t>
            </a:r>
            <a:endParaRPr lang="en-US"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a:p>
        </p:txBody>
      </p:sp>
    </p:spTree>
    <p:extLst>
      <p:ext uri="{BB962C8B-B14F-4D97-AF65-F5344CB8AC3E}">
        <p14:creationId xmlns:p14="http://schemas.microsoft.com/office/powerpoint/2010/main" val="32840221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22960" y="365760"/>
            <a:ext cx="7520940" cy="548640"/>
          </a:xfrm>
        </p:spPr>
        <p:txBody>
          <a:bodyPr/>
          <a:lstStyle/>
          <a:p>
            <a:r>
              <a:rPr lang="en-US" dirty="0" smtClean="0"/>
              <a:t>Approach to prediction</a:t>
            </a:r>
            <a:endParaRPr lang="en-US" dirty="0"/>
          </a:p>
        </p:txBody>
      </p:sp>
      <p:sp>
        <p:nvSpPr>
          <p:cNvPr id="4" name="TextBox 3"/>
          <p:cNvSpPr txBox="1"/>
          <p:nvPr/>
        </p:nvSpPr>
        <p:spPr>
          <a:xfrm>
            <a:off x="152400" y="1295400"/>
            <a:ext cx="2819400" cy="3416320"/>
          </a:xfrm>
          <a:prstGeom prst="rect">
            <a:avLst/>
          </a:prstGeom>
          <a:noFill/>
        </p:spPr>
        <p:txBody>
          <a:bodyPr wrap="square" rtlCol="0">
            <a:spAutoFit/>
          </a:bodyPr>
          <a:lstStyle/>
          <a:p>
            <a:pPr marL="285750" indent="-285750">
              <a:buFont typeface="Wingdings" charset="2"/>
              <a:buChar char="§"/>
            </a:pPr>
            <a:r>
              <a:rPr lang="en-US" dirty="0" smtClean="0"/>
              <a:t>Tree Regression Model</a:t>
            </a:r>
          </a:p>
          <a:p>
            <a:pPr marL="285750" indent="-285750">
              <a:buFont typeface="Wingdings" charset="2"/>
              <a:buChar char="§"/>
            </a:pPr>
            <a:endParaRPr lang="en-US" dirty="0"/>
          </a:p>
          <a:p>
            <a:pPr marL="285750" indent="-285750">
              <a:buFont typeface="Arial"/>
              <a:buChar char="•"/>
            </a:pPr>
            <a:r>
              <a:rPr lang="en-US" dirty="0" smtClean="0"/>
              <a:t>Decision trees </a:t>
            </a:r>
          </a:p>
          <a:p>
            <a:pPr marL="285750" indent="-285750">
              <a:buFont typeface="Arial"/>
              <a:buChar char="•"/>
            </a:pPr>
            <a:endParaRPr lang="en-US" dirty="0"/>
          </a:p>
          <a:p>
            <a:pPr marL="285750" indent="-285750">
              <a:buFont typeface="Arial"/>
              <a:buChar char="•"/>
            </a:pPr>
            <a:r>
              <a:rPr lang="en-US" dirty="0" smtClean="0"/>
              <a:t>Random data used to train and test the model predictions</a:t>
            </a:r>
          </a:p>
          <a:p>
            <a:pPr marL="285750" indent="-285750">
              <a:buFont typeface="Arial"/>
              <a:buChar char="•"/>
            </a:pPr>
            <a:endParaRPr lang="en-US" dirty="0"/>
          </a:p>
          <a:p>
            <a:pPr marL="285750" indent="-285750">
              <a:buFont typeface="Arial"/>
              <a:buChar char="•"/>
            </a:pPr>
            <a:r>
              <a:rPr lang="en-US" dirty="0" smtClean="0"/>
              <a:t>RMSE </a:t>
            </a:r>
            <a:r>
              <a:rPr lang="is-IS" dirty="0"/>
              <a:t>0.001140 </a:t>
            </a:r>
            <a:r>
              <a:rPr lang="is-IS" dirty="0" smtClean="0"/>
              <a:t>(best)</a:t>
            </a:r>
            <a:endParaRPr lang="en-US" dirty="0" smtClean="0"/>
          </a:p>
          <a:p>
            <a:pPr marL="285750" indent="-285750">
              <a:buFont typeface="Arial"/>
              <a:buChar char="•"/>
            </a:pPr>
            <a:endParaRPr lang="en-US" dirty="0"/>
          </a:p>
          <a:p>
            <a:pPr marL="285750" indent="-285750">
              <a:buFont typeface="Arial"/>
              <a:buChar char="•"/>
            </a:pPr>
            <a:endParaRPr lang="en-US" dirty="0"/>
          </a:p>
        </p:txBody>
      </p:sp>
      <p:pic>
        <p:nvPicPr>
          <p:cNvPr id="2" name="Picture 1" descr="0000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482" y="838200"/>
            <a:ext cx="6096000" cy="3767308"/>
          </a:xfrm>
          <a:prstGeom prst="rect">
            <a:avLst/>
          </a:prstGeom>
        </p:spPr>
      </p:pic>
    </p:spTree>
    <p:extLst>
      <p:ext uri="{BB962C8B-B14F-4D97-AF65-F5344CB8AC3E}">
        <p14:creationId xmlns:p14="http://schemas.microsoft.com/office/powerpoint/2010/main" val="32840221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22960" y="365760"/>
            <a:ext cx="7520940" cy="548640"/>
          </a:xfrm>
        </p:spPr>
        <p:txBody>
          <a:bodyPr/>
          <a:lstStyle/>
          <a:p>
            <a:r>
              <a:rPr lang="en-US" dirty="0" smtClean="0"/>
              <a:t>Results and discussion</a:t>
            </a:r>
            <a:endParaRPr lang="en-US" dirty="0"/>
          </a:p>
        </p:txBody>
      </p:sp>
      <p:sp>
        <p:nvSpPr>
          <p:cNvPr id="4" name="TextBox 3"/>
          <p:cNvSpPr txBox="1"/>
          <p:nvPr/>
        </p:nvSpPr>
        <p:spPr>
          <a:xfrm>
            <a:off x="152400" y="1295400"/>
            <a:ext cx="8305800" cy="5078314"/>
          </a:xfrm>
          <a:prstGeom prst="rect">
            <a:avLst/>
          </a:prstGeom>
          <a:noFill/>
        </p:spPr>
        <p:txBody>
          <a:bodyPr wrap="square" rtlCol="0">
            <a:spAutoFit/>
          </a:bodyPr>
          <a:lstStyle/>
          <a:p>
            <a:pPr marL="285750" indent="-285750">
              <a:buFont typeface="Wingdings" charset="2"/>
              <a:buChar char="§"/>
            </a:pPr>
            <a:r>
              <a:rPr lang="en-US" dirty="0" smtClean="0"/>
              <a:t>Average home prices are likely to increase in the near term</a:t>
            </a:r>
          </a:p>
          <a:p>
            <a:pPr marL="285750" indent="-285750">
              <a:buFont typeface="Wingdings" charset="2"/>
              <a:buChar char="§"/>
            </a:pPr>
            <a:endParaRPr lang="en-US" dirty="0"/>
          </a:p>
          <a:p>
            <a:pPr marL="285750" indent="-285750">
              <a:buFont typeface="Wingdings" charset="2"/>
              <a:buChar char="§"/>
            </a:pPr>
            <a:r>
              <a:rPr lang="en-US" dirty="0" smtClean="0"/>
              <a:t>Seasonal trends reveal the best time to buy a home is in Jan/Feb and best time to sell is Jun/July</a:t>
            </a:r>
          </a:p>
          <a:p>
            <a:pPr marL="285750" indent="-285750">
              <a:buFont typeface="Wingdings" charset="2"/>
              <a:buChar char="§"/>
            </a:pPr>
            <a:endParaRPr lang="en-US" dirty="0"/>
          </a:p>
          <a:p>
            <a:pPr marL="285750" indent="-285750">
              <a:buFont typeface="Wingdings" charset="2"/>
              <a:buChar char="§"/>
            </a:pPr>
            <a:r>
              <a:rPr lang="en-US" dirty="0" smtClean="0"/>
              <a:t>Further examination of government policy effects is needed</a:t>
            </a:r>
          </a:p>
          <a:p>
            <a:pPr marL="285750" indent="-285750">
              <a:buFont typeface="Wingdings" charset="2"/>
              <a:buChar char="§"/>
            </a:pPr>
            <a:endParaRPr lang="en-US" dirty="0"/>
          </a:p>
          <a:p>
            <a:pPr marL="285750" indent="-285750">
              <a:buFont typeface="Wingdings" charset="2"/>
              <a:buChar char="§"/>
            </a:pPr>
            <a:r>
              <a:rPr lang="en-US" dirty="0" smtClean="0"/>
              <a:t>Model can be used to determine the effectiveness of new policies over </a:t>
            </a:r>
            <a:r>
              <a:rPr lang="en-US" dirty="0" smtClean="0"/>
              <a:t>time by tracking and predicting home prices</a:t>
            </a:r>
            <a:endParaRPr lang="en-US" dirty="0" smtClean="0"/>
          </a:p>
          <a:p>
            <a:pPr marL="285750" indent="-285750">
              <a:buFont typeface="Wingdings" charset="2"/>
              <a:buChar char="§"/>
            </a:pPr>
            <a:endParaRPr lang="en-US" dirty="0"/>
          </a:p>
          <a:p>
            <a:pPr marL="285750" indent="-285750">
              <a:buFont typeface="Wingdings" charset="2"/>
              <a:buChar char="§"/>
            </a:pPr>
            <a:r>
              <a:rPr lang="en-US" dirty="0" smtClean="0"/>
              <a:t>Gathering more relevant </a:t>
            </a:r>
            <a:r>
              <a:rPr lang="en-US" dirty="0" smtClean="0"/>
              <a:t>variables </a:t>
            </a:r>
            <a:r>
              <a:rPr lang="en-US" dirty="0" smtClean="0"/>
              <a:t>for a more robust data set will help improve the accuracy of the model</a:t>
            </a:r>
          </a:p>
          <a:p>
            <a:pPr marL="285750" indent="-285750">
              <a:buFont typeface="Wingdings" charset="2"/>
              <a:buChar char="§"/>
            </a:pPr>
            <a:endParaRPr lang="en-US" dirty="0"/>
          </a:p>
          <a:p>
            <a:pPr marL="285750" indent="-285750">
              <a:buFont typeface="Wingdings" charset="2"/>
              <a:buChar char="§"/>
            </a:pPr>
            <a:endParaRPr lang="en-US" dirty="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a:p>
        </p:txBody>
      </p:sp>
    </p:spTree>
    <p:extLst>
      <p:ext uri="{BB962C8B-B14F-4D97-AF65-F5344CB8AC3E}">
        <p14:creationId xmlns:p14="http://schemas.microsoft.com/office/powerpoint/2010/main" val="3284022104"/>
      </p:ext>
    </p:extLst>
  </p:cSld>
  <p:clrMapOvr>
    <a:masterClrMapping/>
  </p:clrMapOvr>
  <p:timing>
    <p:tnLst>
      <p:par>
        <p:cTn xmlns:p14="http://schemas.microsoft.com/office/powerpoint/2010/mai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1_Custom Design">
  <a:themeElements>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fontScheme name="1_Custom Design">
      <a:majorFont>
        <a:latin typeface="Century Gothic"/>
        <a:ea typeface="ＭＳ Ｐゴシック"/>
        <a:cs typeface=""/>
      </a:majorFont>
      <a:minorFont>
        <a:latin typeface="Century Gothic"/>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DEF6F1"/>
        </a:lt1>
        <a:dk2>
          <a:srgbClr val="000000"/>
        </a:dk2>
        <a:lt2>
          <a:srgbClr val="969696"/>
        </a:lt2>
        <a:accent1>
          <a:srgbClr val="E6E6E6"/>
        </a:accent1>
        <a:accent2>
          <a:srgbClr val="8DC6FF"/>
        </a:accent2>
        <a:accent3>
          <a:srgbClr val="ECFAF7"/>
        </a:accent3>
        <a:accent4>
          <a:srgbClr val="000000"/>
        </a:accent4>
        <a:accent5>
          <a:srgbClr val="F0F0F0"/>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14">
        <a:dk1>
          <a:srgbClr val="000000"/>
        </a:dk1>
        <a:lt1>
          <a:srgbClr val="FFFFFF"/>
        </a:lt1>
        <a:dk2>
          <a:srgbClr val="000000"/>
        </a:dk2>
        <a:lt2>
          <a:srgbClr val="808080"/>
        </a:lt2>
        <a:accent1>
          <a:srgbClr val="B4DCFF"/>
        </a:accent1>
        <a:accent2>
          <a:srgbClr val="CCCCFF"/>
        </a:accent2>
        <a:accent3>
          <a:srgbClr val="FFFFFF"/>
        </a:accent3>
        <a:accent4>
          <a:srgbClr val="000000"/>
        </a:accent4>
        <a:accent5>
          <a:srgbClr val="D6EB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15">
        <a:dk1>
          <a:srgbClr val="000000"/>
        </a:dk1>
        <a:lt1>
          <a:srgbClr val="FFFFD9"/>
        </a:lt1>
        <a:dk2>
          <a:srgbClr val="000000"/>
        </a:dk2>
        <a:lt2>
          <a:srgbClr val="777777"/>
        </a:lt2>
        <a:accent1>
          <a:srgbClr val="EBEECA"/>
        </a:accent1>
        <a:accent2>
          <a:srgbClr val="DBFF75"/>
        </a:accent2>
        <a:accent3>
          <a:srgbClr val="FFFFE9"/>
        </a:accent3>
        <a:accent4>
          <a:srgbClr val="000000"/>
        </a:accent4>
        <a:accent5>
          <a:srgbClr val="F3F5E1"/>
        </a:accent5>
        <a:accent6>
          <a:srgbClr val="C6E769"/>
        </a:accent6>
        <a:hlink>
          <a:srgbClr val="8FA418"/>
        </a:hlink>
        <a:folHlink>
          <a:srgbClr val="FF7500"/>
        </a:folHlink>
      </a:clrScheme>
      <a:clrMap bg1="lt1" tx1="dk1" bg2="lt2" tx2="dk2" accent1="accent1" accent2="accent2" accent3="accent3" accent4="accent4" accent5="accent5" accent6="accent6" hlink="hlink" folHlink="folHlink"/>
    </a:extraClrScheme>
    <a:extraClrScheme>
      <a:clrScheme name="1_Custom Design 16">
        <a:dk1>
          <a:srgbClr val="58572B"/>
        </a:dk1>
        <a:lt1>
          <a:srgbClr val="008080"/>
        </a:lt1>
        <a:dk2>
          <a:srgbClr val="FFFF99"/>
        </a:dk2>
        <a:lt2>
          <a:srgbClr val="005A58"/>
        </a:lt2>
        <a:accent1>
          <a:srgbClr val="CCCC99"/>
        </a:accent1>
        <a:accent2>
          <a:srgbClr val="FFFFCC"/>
        </a:accent2>
        <a:accent3>
          <a:srgbClr val="AAC0C0"/>
        </a:accent3>
        <a:accent4>
          <a:srgbClr val="4A4923"/>
        </a:accent4>
        <a:accent5>
          <a:srgbClr val="E2E2CA"/>
        </a:accent5>
        <a:accent6>
          <a:srgbClr val="E7E7B9"/>
        </a:accent6>
        <a:hlink>
          <a:srgbClr val="990000"/>
        </a:hlink>
        <a:folHlink>
          <a:srgbClr val="66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xml><?xml version="1.0" encoding="utf-8"?>
<a:theme xmlns:a="http://schemas.openxmlformats.org/drawingml/2006/main" name="1_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TM01017531</Template>
  <TotalTime>1379</TotalTime>
  <Words>891</Words>
  <Application>Microsoft Macintosh PowerPoint</Application>
  <PresentationFormat>On-screen Show (4:3)</PresentationFormat>
  <Paragraphs>83</Paragraphs>
  <Slides>9</Slides>
  <Notes>4</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1_Custom Design</vt:lpstr>
      <vt:lpstr>Angles</vt:lpstr>
      <vt:lpstr>1_Angles</vt:lpstr>
      <vt:lpstr>PowerPoint Presentation</vt:lpstr>
      <vt:lpstr>The Problem</vt:lpstr>
      <vt:lpstr>HOW DID WE GET HERE?</vt:lpstr>
      <vt:lpstr>HOW DID WE GET HERE?</vt:lpstr>
      <vt:lpstr>Approach to prediction</vt:lpstr>
      <vt:lpstr>Approach to prediction</vt:lpstr>
      <vt:lpstr>Approach to prediction</vt:lpstr>
      <vt:lpstr>Approach to prediction</vt:lpstr>
      <vt:lpstr>Results and discussion</vt:lpstr>
    </vt:vector>
  </TitlesOfParts>
  <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SAN JOSE  HOME PRICES</dc:title>
  <dc:subject/>
  <dc:creator/>
  <cp:keywords/>
  <dc:description/>
  <cp:lastModifiedBy>Aaron Lopez</cp:lastModifiedBy>
  <cp:revision>39</cp:revision>
  <cp:lastPrinted>1601-01-01T00:00:00Z</cp:lastPrinted>
  <dcterms:created xsi:type="dcterms:W3CDTF">2004-01-28T16:42:57Z</dcterms:created>
  <dcterms:modified xsi:type="dcterms:W3CDTF">2017-06-25T22:37:52Z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TC010175311033</vt:lpwstr>
  </property>
</Properties>
</file>